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8" r:id="rId2"/>
    <p:sldId id="281" r:id="rId3"/>
    <p:sldId id="282" r:id="rId4"/>
    <p:sldId id="257" r:id="rId5"/>
    <p:sldId id="283" r:id="rId6"/>
    <p:sldId id="284" r:id="rId7"/>
    <p:sldId id="285" r:id="rId8"/>
    <p:sldId id="286" r:id="rId9"/>
    <p:sldId id="28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 слайд" id="{6458547C-55FF-47C1-8069-ABF6EA18B783}">
          <p14:sldIdLst>
            <p14:sldId id="288"/>
          </p14:sldIdLst>
        </p14:section>
        <p14:section name="Максимин" id="{E042C7D4-E28E-492E-ABF4-A5442089AAEA}">
          <p14:sldIdLst>
            <p14:sldId id="281"/>
            <p14:sldId id="282"/>
            <p14:sldId id="257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177" y="5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B2DDA-83FF-41A7-ABF8-9AD006807560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E962D-D8F1-455E-AF00-7A7A4B213B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0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b="1" dirty="0" smtClean="0"/>
                  <a:t>Нужно переделать лекцию в таком ключе: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У нас есть задачи </a:t>
                </a:r>
                <a:r>
                  <a:rPr lang="en-US" dirty="0" smtClean="0"/>
                  <a:t>TSP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MST.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Давайте посмотрим, как можно было бы их решать </a:t>
                </a:r>
                <a:r>
                  <a:rPr lang="ru-RU" dirty="0" err="1" smtClean="0"/>
                  <a:t>инкрементально</a:t>
                </a:r>
                <a:r>
                  <a:rPr lang="ru-RU" dirty="0" smtClean="0"/>
                  <a:t>, добавляя рёбра.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Оказывается, можно переформулировать из в задачу максимизации. </a:t>
                </a:r>
                <a:br>
                  <a:rPr lang="ru-RU" dirty="0" smtClean="0"/>
                </a:br>
                <a:r>
                  <a:rPr lang="ru-RU" dirty="0" smtClean="0"/>
                  <a:t>Но это благодаря специфике: число рёбер в любом ГЦ  и любом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остовном</a:t>
                </a:r>
                <a:r>
                  <a:rPr lang="ru-RU" dirty="0" smtClean="0"/>
                  <a:t> дереве одинаковое.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Рассмотрим жадный алгоритм на наследственном семействе.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Посмотрим, что </a:t>
                </a:r>
                <a:r>
                  <a:rPr lang="ru-RU" dirty="0" err="1" smtClean="0"/>
                  <a:t>ж.а</a:t>
                </a:r>
                <a:r>
                  <a:rPr lang="ru-RU" dirty="0" smtClean="0"/>
                  <a:t>. работает хорошо на </a:t>
                </a:r>
                <a:r>
                  <a:rPr lang="ru-RU" dirty="0" err="1" smtClean="0"/>
                  <a:t>матроидах</a:t>
                </a:r>
                <a:r>
                  <a:rPr lang="ru-RU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В конце посмотрим, как </a:t>
                </a:r>
                <a:r>
                  <a:rPr lang="ru-RU" dirty="0" err="1" smtClean="0"/>
                  <a:t>ж.а</a:t>
                </a:r>
                <a:r>
                  <a:rPr lang="ru-RU" dirty="0" smtClean="0"/>
                  <a:t>. будет выбирать </a:t>
                </a:r>
                <a:r>
                  <a:rPr lang="ru-RU" dirty="0" err="1" smtClean="0"/>
                  <a:t>остовное</a:t>
                </a:r>
                <a:r>
                  <a:rPr lang="ru-RU" dirty="0" smtClean="0"/>
                  <a:t> дерево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максимального (=минимального!) веса.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Лемма об изолировании. — если на неё останется время. Не гнать, объяснить, почему можно считать, что веса всех элементов кроме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фиксированы, а вес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выбирается случайно, при оценке вероятности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b="1" dirty="0" smtClean="0"/>
                  <a:t>Нужно переделать лекцию в таком ключе: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У нас есть задачи </a:t>
                </a:r>
                <a:r>
                  <a:rPr lang="en-US" dirty="0" smtClean="0"/>
                  <a:t>TSP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MST.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Давайте посмотрим, как можно было бы их решать </a:t>
                </a:r>
                <a:r>
                  <a:rPr lang="ru-RU" dirty="0" err="1" smtClean="0"/>
                  <a:t>инкрементально</a:t>
                </a:r>
                <a:r>
                  <a:rPr lang="ru-RU" dirty="0" smtClean="0"/>
                  <a:t>, добавляя рёбра.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Оказывается, можно переформулировать из в задачу максимизации. </a:t>
                </a:r>
                <a:br>
                  <a:rPr lang="ru-RU" dirty="0" smtClean="0"/>
                </a:br>
                <a:r>
                  <a:rPr lang="ru-RU" dirty="0" smtClean="0"/>
                  <a:t>Но это благодаря специфике: число рёбер в любом ГЦ  и любом</a:t>
                </a:r>
                <a:r>
                  <a:rPr lang="en-US" dirty="0" smtClean="0"/>
                  <a:t> </a:t>
                </a:r>
                <a:r>
                  <a:rPr lang="ru-RU" dirty="0" err="1" smtClean="0"/>
                  <a:t>остовном</a:t>
                </a:r>
                <a:r>
                  <a:rPr lang="ru-RU" dirty="0" smtClean="0"/>
                  <a:t> дереве одинаковое.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Рассмотрим жадный алгоритм на наследственном семействе.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Посмотрим, что </a:t>
                </a:r>
                <a:r>
                  <a:rPr lang="ru-RU" dirty="0" err="1" smtClean="0"/>
                  <a:t>ж.а</a:t>
                </a:r>
                <a:r>
                  <a:rPr lang="ru-RU" dirty="0" smtClean="0"/>
                  <a:t>. работает хорошо на </a:t>
                </a:r>
                <a:r>
                  <a:rPr lang="ru-RU" dirty="0" err="1" smtClean="0"/>
                  <a:t>матроидах</a:t>
                </a:r>
                <a:r>
                  <a:rPr lang="ru-RU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В конце посмотрим, как </a:t>
                </a:r>
                <a:r>
                  <a:rPr lang="ru-RU" dirty="0" err="1" smtClean="0"/>
                  <a:t>ж.а</a:t>
                </a:r>
                <a:r>
                  <a:rPr lang="ru-RU" dirty="0" smtClean="0"/>
                  <a:t>. будет выбирать </a:t>
                </a:r>
                <a:r>
                  <a:rPr lang="ru-RU" dirty="0" err="1" smtClean="0"/>
                  <a:t>остовное</a:t>
                </a:r>
                <a:r>
                  <a:rPr lang="ru-RU" dirty="0" smtClean="0"/>
                  <a:t> дерево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максимального (=минимального!) веса.</a:t>
                </a:r>
              </a:p>
              <a:p>
                <a:pPr>
                  <a:lnSpc>
                    <a:spcPct val="110000"/>
                  </a:lnSpc>
                </a:pPr>
                <a:r>
                  <a:rPr lang="ru-RU" dirty="0" smtClean="0"/>
                  <a:t>Лемма об изолировании. — если на неё останется время. Не гнать, объяснить, почему можно считать, что веса всех элементов кроме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𝑠</a:t>
                </a:r>
                <a:r>
                  <a:rPr lang="en-US" dirty="0" smtClean="0"/>
                  <a:t> </a:t>
                </a:r>
                <a:r>
                  <a:rPr lang="ru-RU" dirty="0" smtClean="0"/>
                  <a:t>фиксированы, а вес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𝑠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выбирается случайно, при оценке вероятности того, что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𝛼(𝑠)=𝑤(𝑠)</a:t>
                </a:r>
                <a:r>
                  <a:rPr lang="en-US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F1597-E961-4B24-9799-8E422C2434E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28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62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99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7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01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63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88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74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56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84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46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03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FD3C-1CE8-403F-B765-6F719B746EB2}" type="datetimeFigureOut">
              <a:rPr lang="ru-RU" smtClean="0"/>
              <a:t>19.10.2015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13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1988839"/>
                <a:ext cx="9144000" cy="1800201"/>
              </a:xfrm>
            </p:spPr>
            <p:txBody>
              <a:bodyPr>
                <a:normAutofit fontScale="90000"/>
              </a:bodyPr>
              <a:lstStyle/>
              <a:p>
                <a:r>
                  <a:rPr lang="ru-RU" dirty="0" smtClean="0"/>
                  <a:t>Решение задачи дискретного максимина за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ru-RU" sz="3200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1988839"/>
                <a:ext cx="9144000" cy="1800201"/>
              </a:xfrm>
              <a:blipFill>
                <a:blip r:embed="rId3"/>
                <a:stretch>
                  <a:fillRect l="-1000" t="-1014" r="-2600" b="-209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49080"/>
            <a:ext cx="9144000" cy="1108720"/>
          </a:xfrm>
        </p:spPr>
        <p:txBody>
          <a:bodyPr/>
          <a:lstStyle/>
          <a:p>
            <a:r>
              <a:rPr lang="ru-RU" sz="3200" dirty="0" smtClean="0"/>
              <a:t>Тимур Хисматуллин</a:t>
            </a:r>
          </a:p>
          <a:p>
            <a:r>
              <a:rPr lang="ru-RU" dirty="0" smtClean="0"/>
              <a:t>ФИВТ МФТИ, 394 группа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293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дискретного максимина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5491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Есть ограниченное количество ресурса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Ресурс можно задействовать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разных областях.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При задействовании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единиц ресурса</a:t>
                </a:r>
                <a:r>
                  <a:rPr lang="en-US" dirty="0" smtClean="0"/>
                  <a:t> </a:t>
                </a:r>
                <a:r>
                  <a:rPr lang="ru-RU" dirty="0" smtClean="0"/>
                  <a:t>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й области результат равен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возрастающие, величины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целые неотрицательные.</a:t>
                </a:r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u="sng" dirty="0" smtClean="0"/>
                  <a:t>Цель:</a:t>
                </a:r>
                <a:r>
                  <a:rPr lang="ru-RU" dirty="0" smtClean="0"/>
                  <a:t> подобрать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такие, что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 и</a:t>
                </a:r>
                <a:r>
                  <a:rPr lang="en-US" dirty="0" smtClean="0"/>
                  <a:t> </a:t>
                </a:r>
                <a:r>
                  <a:rPr lang="ru-RU" dirty="0" smtClean="0"/>
                  <a:t>максимизировать при этом величину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5491"/>
              </a:xfrm>
              <a:blipFill rotWithShape="0">
                <a:blip r:embed="rId2"/>
                <a:stretch>
                  <a:fillRect l="-1217" t="-1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3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дискретного максимина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653890" cy="479174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Ищем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 </a:t>
                </a:r>
                <a:r>
                  <a:rPr lang="ru-RU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т.ч</a:t>
                </a:r>
                <a:r>
                  <a:rPr lang="ru-RU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и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 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b="1" dirty="0" smtClean="0"/>
                  <a:t>Лемма</a:t>
                </a:r>
                <a:endParaRPr lang="ru-RU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—</a:t>
                </a:r>
                <a:r>
                  <a:rPr lang="ru-RU" dirty="0" smtClean="0"/>
                  <a:t> оптимальное распределение ресурса.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en-US" dirty="0"/>
                  <a:t>—</a:t>
                </a:r>
                <a:r>
                  <a:rPr lang="ru-RU" dirty="0" smtClean="0"/>
                  <a:t> любое распределение ресурсов такое, что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b="0" i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Тогда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 b="0" i="0" smtClean="0">
                        <a:latin typeface="Cambria Math"/>
                      </a:rPr>
                      <m:t>,</m:t>
                    </m:r>
                  </m:oMath>
                </a14:m>
                <a:endParaRPr lang="ru-RU" dirty="0" smtClean="0"/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</a:rPr>
                  <a:t>=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Argmin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ru-RU" b="0" i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		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653890" cy="4791743"/>
              </a:xfrm>
              <a:blipFill>
                <a:blip r:embed="rId2"/>
                <a:stretch>
                  <a:fillRect l="-1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2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Доказательство </a:t>
            </a:r>
            <a:r>
              <a:rPr lang="ru-RU" dirty="0" smtClean="0"/>
              <a:t>леммы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1262" y="1825624"/>
                <a:ext cx="11289476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В силу возрастания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262" y="1825624"/>
                <a:ext cx="11289476" cy="5032375"/>
              </a:xfrm>
              <a:blipFill>
                <a:blip r:embed="rId2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09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1262" y="1825624"/>
                <a:ext cx="11289476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Рассмотрев любой набор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b="0" dirty="0" smtClean="0"/>
                  <a:t>, можно «забронировать»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единиц ресурса 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ru-RU" b="0" dirty="0" smtClean="0"/>
                  <a:t>-</a:t>
                </a:r>
                <a:r>
                  <a:rPr lang="ru-RU" dirty="0" smtClean="0"/>
                  <a:t>ой области</a:t>
                </a:r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:r>
                  <a:rPr lang="ru-RU" dirty="0" smtClean="0"/>
                  <a:t>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Argmin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Воспользуемся этой идеей, каждый раз распределяя ресурс поровну между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областями.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262" y="1825624"/>
                <a:ext cx="11289476" cy="5032375"/>
              </a:xfrm>
              <a:blipFill>
                <a:blip r:embed="rId2"/>
                <a:stretch>
                  <a:fillRect l="-1080" t="-1937" r="-1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0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поиска оптимального набора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15622" y="1453091"/>
                <a:ext cx="11289476" cy="50323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= [0] *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while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) 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:</a:t>
                </a:r>
                <a:r>
                  <a:rPr lang="en-US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Argmin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𝑚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//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.</a:t>
                </a:r>
                <a:endParaRPr lang="en-US" dirty="0" smtClean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:=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 ≔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Для того, чтобы распределить оставшийся ресурс, </a:t>
                </a:r>
                <a:r>
                  <a:rPr lang="ru-RU" dirty="0" smtClean="0"/>
                  <a:t>воспользуемся, например, </a:t>
                </a:r>
                <a:r>
                  <a:rPr lang="ru-RU" i="1" dirty="0" err="1" smtClean="0"/>
                  <a:t>квазиполиномиальным</a:t>
                </a:r>
                <a:r>
                  <a:rPr lang="ru-RU" dirty="0" smtClean="0"/>
                  <a:t> </a:t>
                </a:r>
                <a:r>
                  <a:rPr lang="ru-RU" dirty="0" smtClean="0"/>
                  <a:t>алгоритмом</a:t>
                </a:r>
                <a:r>
                  <a:rPr lang="en-US" dirty="0" smtClean="0"/>
                  <a:t> </a:t>
                </a:r>
                <a:r>
                  <a:rPr lang="ru-RU" dirty="0" smtClean="0"/>
                  <a:t>с прошлой лекции, </a:t>
                </a:r>
                <a:r>
                  <a:rPr lang="ru-RU" dirty="0" smtClean="0"/>
                  <a:t>работающим за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func>
                          </m:e>
                        </m:d>
                      </m:e>
                    </m:d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/>
                  <a:t>п</a:t>
                </a:r>
                <a:r>
                  <a:rPr lang="ru-RU" dirty="0" smtClean="0"/>
                  <a:t>ри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  <m:r>
                      <a:rPr lang="ru-RU" b="0" i="0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r>
                  <a:rPr lang="ru-RU" b="0" dirty="0" smtClean="0"/>
                  <a:t>, запретив </a:t>
                </a: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b="0" dirty="0" smtClean="0"/>
                  <a:t> опускаться ниже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5622" y="1453091"/>
                <a:ext cx="11289476" cy="5032376"/>
              </a:xfrm>
              <a:blipFill>
                <a:blip r:embed="rId2"/>
                <a:stretch>
                  <a:fillRect l="-1134" t="-26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8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ru-RU" dirty="0" smtClean="0"/>
              <a:t>Оценка вычислительной сложности алгоритма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15622" y="1453091"/>
                <a:ext cx="11289476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Сколько раз будет работать цикл </a:t>
                </a:r>
                <a:r>
                  <a:rPr lang="en-US" i="1" dirty="0" smtClean="0"/>
                  <a:t>while</a:t>
                </a:r>
                <a:r>
                  <a:rPr lang="en-US" dirty="0" smtClean="0"/>
                  <a:t>?</a:t>
                </a:r>
              </a:p>
              <a:p>
                <a:pPr marL="0" indent="0">
                  <a:buNone/>
                </a:pPr>
                <a:r>
                  <a:rPr lang="ru-RU" dirty="0" smtClean="0"/>
                  <a:t>На каждом этапе мы вычитаем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величину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𝑁</m:t>
                        </m:r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en-US" b="0" i="1" smtClean="0">
                          <a:latin typeface="Cambria Math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Или умножаем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 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 есть, цикл будет работать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раз,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— </a:t>
                </a:r>
                <a:r>
                  <a:rPr lang="ru-RU" dirty="0" smtClean="0"/>
                  <a:t>такое минимальное число, что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𝑁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 −1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i="1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5622" y="1453091"/>
                <a:ext cx="11289476" cy="5032376"/>
              </a:xfrm>
              <a:blipFill>
                <a:blip r:embed="rId2"/>
                <a:stretch>
                  <a:fillRect l="-1134" t="-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9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ru-RU" dirty="0" smtClean="0"/>
              <a:t>Оценка вычислительной сложности алгоритма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15622" y="1453091"/>
                <a:ext cx="11289476" cy="503237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𝑁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 −1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 −1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1+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1 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 −1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1 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𝑚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 −1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−1)</m:t>
                              </m:r>
                            </m:sup>
                          </m:sSup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i="1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Известно (неравенство Бернулли), </a:t>
                </a:r>
                <a:r>
                  <a:rPr lang="ru-RU" dirty="0" smtClean="0"/>
                  <a:t>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>
                            <a:latin typeface="Cambria Math"/>
                          </a:rPr>
                          <m:t>(1 + </m:t>
                        </m:r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 ≥1+</m:t>
                    </m:r>
                    <m:r>
                      <a:rPr lang="en-US" b="0" i="1" dirty="0" smtClean="0">
                        <a:latin typeface="Cambria Math"/>
                      </a:rPr>
                      <m:t>𝑛𝑥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для положительных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натуральных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Отсюда,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1+ 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1 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 −1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−1)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≥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1+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𝑙</m:t>
                          </m:r>
                        </m:sup>
                      </m:sSup>
                      <m:r>
                        <a:rPr lang="en-US" b="0" i="0" dirty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≥</m:t>
                      </m:r>
                      <m:r>
                        <a:rPr lang="en-US" b="0" i="1" smtClean="0">
                          <a:latin typeface="Cambria Math"/>
                        </a:rPr>
                        <m:t>𝑙</m:t>
                      </m:r>
                      <m:r>
                        <a:rPr lang="en-US" b="0" i="1" smtClean="0">
                          <a:latin typeface="Cambria Math"/>
                        </a:rPr>
                        <m:t> ⇒ 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≤(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−1)⋅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log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i="1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i="1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i="1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5622" y="1453091"/>
                <a:ext cx="11289476" cy="5032376"/>
              </a:xfrm>
              <a:blipFill>
                <a:blip r:embed="rId2"/>
                <a:stretch>
                  <a:fillRect l="-5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44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ru-RU" dirty="0" smtClean="0"/>
              <a:t>Оценка вычислительной сложности алгоритма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15622" y="1453091"/>
                <a:ext cx="11289476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Получаем, что цикл выполнится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𝑚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r>
                  <a:rPr lang="ru-RU" dirty="0" smtClean="0"/>
                  <a:t> раз.</a:t>
                </a:r>
                <a:endParaRPr lang="en-US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Отсюда получае</a:t>
                </a:r>
                <a:r>
                  <a:rPr lang="ru-RU" dirty="0"/>
                  <a:t>м</a:t>
                </a:r>
                <a:r>
                  <a:rPr lang="ru-RU" dirty="0" smtClean="0"/>
                  <a:t>, что вычислительная сложность алгоритма равна</a:t>
                </a: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𝑇𝑚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func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В предположении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итоговая сложность равна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i="1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5622" y="1453091"/>
                <a:ext cx="11289476" cy="5032376"/>
              </a:xfrm>
              <a:blipFill>
                <a:blip r:embed="rId2"/>
                <a:stretch>
                  <a:fillRect l="-11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90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4173</TotalTime>
  <Words>147</Words>
  <Application>Microsoft Office PowerPoint</Application>
  <PresentationFormat>Widescreen</PresentationFormat>
  <Paragraphs>61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Тема Office</vt:lpstr>
      <vt:lpstr>Решение задачи дискретного максимина за O(Tm^2  log⁡N)</vt:lpstr>
      <vt:lpstr>Задача дискретного максимина</vt:lpstr>
      <vt:lpstr>Задача дискретного максимина</vt:lpstr>
      <vt:lpstr>Доказательство леммы</vt:lpstr>
      <vt:lpstr>Следствие</vt:lpstr>
      <vt:lpstr>Алгоритм поиска оптимального набора</vt:lpstr>
      <vt:lpstr>Оценка вычислительной сложности алгоритма</vt:lpstr>
      <vt:lpstr>Оценка вычислительной сложности алгоритма</vt:lpstr>
      <vt:lpstr>Оценка вычислительной сложности алгоритма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Дискретная оптимизация весна 2013</dc:title>
  <dc:creator>Alex Dainiak</dc:creator>
  <cp:lastModifiedBy>Alex Dainiak</cp:lastModifiedBy>
  <cp:revision>143</cp:revision>
  <dcterms:created xsi:type="dcterms:W3CDTF">2013-02-19T05:25:38Z</dcterms:created>
  <dcterms:modified xsi:type="dcterms:W3CDTF">2015-10-19T20:23:47Z</dcterms:modified>
</cp:coreProperties>
</file>