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296" r:id="rId3"/>
    <p:sldId id="301" r:id="rId4"/>
    <p:sldId id="297" r:id="rId5"/>
    <p:sldId id="298" r:id="rId6"/>
    <p:sldId id="299" r:id="rId7"/>
    <p:sldId id="300" r:id="rId8"/>
    <p:sldId id="302" r:id="rId9"/>
    <p:sldId id="304" r:id="rId10"/>
    <p:sldId id="305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497" r:id="rId20"/>
    <p:sldId id="498" r:id="rId21"/>
    <p:sldId id="499" r:id="rId22"/>
    <p:sldId id="500" r:id="rId23"/>
    <p:sldId id="50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306"/>
          </p14:sldIdLst>
        </p14:section>
        <p14:section name="Линейное программирование" id="{A6E528CE-3687-4018-B482-A49587858FE0}">
          <p14:sldIdLst>
            <p14:sldId id="296"/>
            <p14:sldId id="301"/>
            <p14:sldId id="297"/>
            <p14:sldId id="298"/>
            <p14:sldId id="299"/>
            <p14:sldId id="300"/>
            <p14:sldId id="302"/>
            <p14:sldId id="304"/>
            <p14:sldId id="305"/>
          </p14:sldIdLst>
        </p14:section>
        <p14:section name="Задача ЦЛП" id="{E42E4757-BCE5-4D7C-8E6C-D055D6C72A3F}">
          <p14:sldIdLst>
            <p14:sldId id="303"/>
          </p14:sldIdLst>
        </p14:section>
        <p14:section name="TSP" id="{DFBA61DD-1ECE-493E-BF7C-479FEDCA4D50}">
          <p14:sldIdLst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Транспортная задача" id="{4D999C70-2D02-427B-BD12-8482B9698772}">
          <p14:sldIdLst>
            <p14:sldId id="497"/>
            <p14:sldId id="498"/>
            <p14:sldId id="499"/>
            <p14:sldId id="500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CA2F4-5284-4919-B57E-F92D3D7D4EA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12629-5E6A-40DB-8B2E-663973A84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У нас есть задачи </a:t>
                </a:r>
                <a:r>
                  <a:rPr lang="en-US" dirty="0"/>
                  <a:t>TSP </a:t>
                </a:r>
                <a:r>
                  <a:rPr lang="ru-RU" dirty="0"/>
                  <a:t>и </a:t>
                </a:r>
                <a:r>
                  <a:rPr lang="en-US" dirty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Давайте посмотрим, как можно было бы их решать </a:t>
                </a:r>
                <a:r>
                  <a:rPr lang="ru-RU" dirty="0" err="1"/>
                  <a:t>инкрементально</a:t>
                </a:r>
                <a:r>
                  <a:rPr lang="ru-RU" dirty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Оказывается, можно переформулировать из в задачу максимизации. </a:t>
                </a:r>
                <a:br>
                  <a:rPr lang="ru-RU" dirty="0"/>
                </a:br>
                <a:r>
                  <a:rPr lang="ru-RU" dirty="0"/>
                  <a:t>Но это благодаря специфике: число рёбер в любом ГЦ  и любом</a:t>
                </a:r>
                <a:r>
                  <a:rPr lang="en-US" dirty="0"/>
                  <a:t> </a:t>
                </a:r>
                <a:r>
                  <a:rPr lang="ru-RU" dirty="0" err="1"/>
                  <a:t>остовном</a:t>
                </a:r>
                <a:r>
                  <a:rPr lang="ru-RU" dirty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Посмотрим, что </a:t>
                </a:r>
                <a:r>
                  <a:rPr lang="ru-RU" dirty="0" err="1"/>
                  <a:t>ж.а</a:t>
                </a:r>
                <a:r>
                  <a:rPr lang="ru-RU" dirty="0"/>
                  <a:t>. работает хорошо на </a:t>
                </a:r>
                <a:r>
                  <a:rPr lang="ru-RU" dirty="0" err="1"/>
                  <a:t>матроидах</a:t>
                </a:r>
                <a:r>
                  <a:rPr lang="ru-RU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В конце посмотрим, как </a:t>
                </a:r>
                <a:r>
                  <a:rPr lang="ru-RU" dirty="0" err="1"/>
                  <a:t>ж.а</a:t>
                </a:r>
                <a:r>
                  <a:rPr lang="ru-RU" dirty="0"/>
                  <a:t>. будет выбирать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  <a:r>
                  <a:rPr lang="en-US" dirty="0"/>
                  <a:t> </a:t>
                </a:r>
                <a:r>
                  <a:rPr lang="ru-RU" dirty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9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br>
              <a:rPr lang="en-US" dirty="0"/>
            </a:br>
            <a:r>
              <a:rPr lang="ru-RU" sz="3200" dirty="0"/>
              <a:t>МФТИ, осень 2015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/>
              <a:t> Дайняк</a:t>
            </a:r>
          </a:p>
          <a:p>
            <a:r>
              <a:rPr lang="en-US" dirty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18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Базисные допустимые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Рассмотрим задачу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ru-RU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— вектор переменных,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— матрица ранга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Базисом </a:t>
                </a:r>
                <a:r>
                  <a:rPr lang="ru-RU" dirty="0"/>
                  <a:t>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набор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лнз</a:t>
                </a:r>
                <a:r>
                  <a:rPr lang="ru-RU" dirty="0"/>
                  <a:t> столбцов.</a:t>
                </a:r>
                <a:br>
                  <a:rPr lang="ru-RU" dirty="0"/>
                </a:br>
                <a:r>
                  <a:rPr lang="ru-RU" dirty="0"/>
                  <a:t>По-другому, базис — это</a:t>
                </a:r>
                <a:r>
                  <a:rPr lang="en-US" dirty="0"/>
                  <a:t> </a:t>
                </a:r>
                <a:r>
                  <a:rPr lang="ru-RU" dirty="0"/>
                  <a:t>невырожденная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-подматрица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Базисным решением</a:t>
                </a:r>
                <a:r>
                  <a:rPr lang="ru-RU" dirty="0"/>
                  <a:t> называется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в котором </a:t>
                </a:r>
                <a:br>
                  <a:rPr lang="ru-RU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столбец не входит в базис, </a:t>
                </a:r>
                <a:br>
                  <a:rPr lang="en-US" dirty="0"/>
                </a:br>
                <a:r>
                  <a:rPr lang="ru-RU" dirty="0"/>
                  <a:t>а остальные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подобраны так,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Базисное решение </a:t>
                </a:r>
                <a:r>
                  <a:rPr lang="ru-RU" i="1" dirty="0"/>
                  <a:t>допустимо</a:t>
                </a:r>
                <a:r>
                  <a:rPr lang="ru-RU" dirty="0"/>
                  <a:t>, если в нём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969" b="-1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6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особенности задачи ЦЛП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64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Решение системы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без требования </a:t>
                </a:r>
                <a:r>
                  <a:rPr lang="ru-RU" dirty="0" err="1"/>
                  <a:t>целочисленности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Если добавить требование </a:t>
                </a:r>
                <a:r>
                  <a:rPr lang="ru-RU" dirty="0" err="1"/>
                  <a:t>целочисленности</a:t>
                </a:r>
                <a:r>
                  <a:rPr lang="ru-RU" dirty="0"/>
                  <a:t> переменных, </a:t>
                </a:r>
                <a:br>
                  <a:rPr lang="ru-RU" dirty="0"/>
                </a:br>
                <a:r>
                  <a:rPr lang="ru-RU" dirty="0"/>
                  <a:t>то решение</a:t>
                </a:r>
                <a:r>
                  <a:rPr lang="en-US" dirty="0"/>
                  <a:t> </a:t>
                </a:r>
                <a:r>
                  <a:rPr lang="ru-RU" dirty="0"/>
                  <a:t>такое: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Видно, что решение задачи ЦЛП — вовсе не «округлённое» решение задачи ЛП.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6451"/>
              </a:xfrm>
              <a:blipFill>
                <a:blip r:embed="rId2"/>
                <a:stretch>
                  <a:fillRect l="-928" t="-995" b="-2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98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Попробуем сформулировать в терминах ЛП: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номера вершин в графе,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стоимость пути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вершины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/>
                  <a:t>   — </a:t>
                </a:r>
                <a:r>
                  <a:rPr lang="ru-RU" dirty="0"/>
                  <a:t>индикатор того, что есть дуга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вершины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</a:t>
                </a:r>
              </a:p>
              <a:p>
                <a:pPr lvl="1"/>
                <a:r>
                  <a:rPr lang="ru-RU" dirty="0"/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ограничениях: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   — из каждой вершины выходит и в каждую вершину входит ровно одна дуга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217" t="-2165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Проблема, как избежать такого: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Формально условия регулярности соблюдены, но граф получился несвязным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4753839" y="3076877"/>
            <a:ext cx="804640" cy="952781"/>
            <a:chOff x="2327200" y="3992939"/>
            <a:chExt cx="804640" cy="952781"/>
          </a:xfrm>
        </p:grpSpPr>
        <p:sp>
          <p:nvSpPr>
            <p:cNvPr id="5" name="Овал 4"/>
            <p:cNvSpPr/>
            <p:nvPr/>
          </p:nvSpPr>
          <p:spPr>
            <a:xfrm>
              <a:off x="2339752" y="40050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87824" y="3992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87824" y="47971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2327200" y="48017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>
              <a:stCxn id="5" idx="6"/>
              <a:endCxn id="6" idx="2"/>
            </p:cNvCxnSpPr>
            <p:nvPr/>
          </p:nvCxnSpPr>
          <p:spPr>
            <a:xfrm flipV="1">
              <a:off x="2483768" y="4064947"/>
              <a:ext cx="504056" cy="12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7" idx="0"/>
            </p:cNvCxnSpPr>
            <p:nvPr/>
          </p:nvCxnSpPr>
          <p:spPr>
            <a:xfrm>
              <a:off x="3059832" y="4136955"/>
              <a:ext cx="0" cy="660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>
              <a:off x="2483768" y="4860882"/>
              <a:ext cx="504056" cy="128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0"/>
              <a:endCxn id="5" idx="4"/>
            </p:cNvCxnSpPr>
            <p:nvPr/>
          </p:nvCxnSpPr>
          <p:spPr>
            <a:xfrm flipV="1">
              <a:off x="2399208" y="4149080"/>
              <a:ext cx="12552" cy="652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6067506" y="3005576"/>
            <a:ext cx="1009707" cy="1096797"/>
            <a:chOff x="3994341" y="3992939"/>
            <a:chExt cx="1009707" cy="1096797"/>
          </a:xfrm>
        </p:grpSpPr>
        <p:sp>
          <p:nvSpPr>
            <p:cNvPr id="14" name="Овал 13"/>
            <p:cNvSpPr/>
            <p:nvPr/>
          </p:nvSpPr>
          <p:spPr>
            <a:xfrm>
              <a:off x="4355976" y="3992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60032" y="42930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854312" y="47422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83968" y="49457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94341" y="4530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/>
            <p:cNvCxnSpPr>
              <a:stCxn id="14" idx="5"/>
              <a:endCxn id="15" idx="1"/>
            </p:cNvCxnSpPr>
            <p:nvPr/>
          </p:nvCxnSpPr>
          <p:spPr>
            <a:xfrm>
              <a:off x="4478901" y="4115864"/>
              <a:ext cx="402222" cy="198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8" idx="7"/>
              <a:endCxn id="14" idx="3"/>
            </p:cNvCxnSpPr>
            <p:nvPr/>
          </p:nvCxnSpPr>
          <p:spPr>
            <a:xfrm flipV="1">
              <a:off x="4117266" y="4115864"/>
              <a:ext cx="259801" cy="436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7" idx="1"/>
              <a:endCxn id="18" idx="5"/>
            </p:cNvCxnSpPr>
            <p:nvPr/>
          </p:nvCxnSpPr>
          <p:spPr>
            <a:xfrm flipH="1" flipV="1">
              <a:off x="4117266" y="4653709"/>
              <a:ext cx="187793" cy="313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3"/>
              <a:endCxn id="17" idx="6"/>
            </p:cNvCxnSpPr>
            <p:nvPr/>
          </p:nvCxnSpPr>
          <p:spPr>
            <a:xfrm flipH="1">
              <a:off x="4427984" y="4865181"/>
              <a:ext cx="447419" cy="1525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5" idx="4"/>
              <a:endCxn id="16" idx="0"/>
            </p:cNvCxnSpPr>
            <p:nvPr/>
          </p:nvCxnSpPr>
          <p:spPr>
            <a:xfrm flipH="1">
              <a:off x="4926320" y="4437112"/>
              <a:ext cx="5720" cy="305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04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Проблема: несвязность.</a:t>
                </a:r>
              </a:p>
              <a:p>
                <a:r>
                  <a:rPr lang="ru-RU" dirty="0"/>
                  <a:t>Плохой выход из положения: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S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≥1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Экспоненциально много неравенств!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5087888" y="3747607"/>
            <a:ext cx="2016224" cy="1446624"/>
            <a:chOff x="6516216" y="4005064"/>
            <a:chExt cx="2304256" cy="1880552"/>
          </a:xfrm>
        </p:grpSpPr>
        <p:sp>
          <p:nvSpPr>
            <p:cNvPr id="5" name="Овал 4"/>
            <p:cNvSpPr/>
            <p:nvPr/>
          </p:nvSpPr>
          <p:spPr>
            <a:xfrm>
              <a:off x="6516216" y="4005064"/>
              <a:ext cx="93610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884368" y="4011528"/>
              <a:ext cx="93610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03930" y="5507940"/>
                  <a:ext cx="360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930" y="5507940"/>
                  <a:ext cx="3606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1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015071" y="5516284"/>
                  <a:ext cx="743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071" y="5516284"/>
                  <a:ext cx="7430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774" b="-468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/>
            <p:cNvCxnSpPr/>
            <p:nvPr/>
          </p:nvCxnSpPr>
          <p:spPr>
            <a:xfrm>
              <a:off x="6984268" y="4509120"/>
              <a:ext cx="1368152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57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4207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Проблема: несвязность.</a:t>
                </a:r>
              </a:p>
              <a:p>
                <a:r>
                  <a:rPr lang="ru-RU" dirty="0"/>
                  <a:t>Выход из положения</a:t>
                </a:r>
                <a:r>
                  <a:rPr lang="en-US" dirty="0"/>
                  <a:t>:</a:t>
                </a:r>
                <a:r>
                  <a:rPr lang="ru-RU" dirty="0"/>
                  <a:t> условия Миллера—</a:t>
                </a:r>
                <a:r>
                  <a:rPr lang="ru-RU" dirty="0" err="1"/>
                  <a:t>Таккера</a:t>
                </a:r>
                <a:r>
                  <a:rPr lang="ru-RU" dirty="0"/>
                  <a:t>—</a:t>
                </a:r>
                <a:r>
                  <a:rPr lang="ru-RU" dirty="0" err="1"/>
                  <a:t>Землина</a:t>
                </a:r>
                <a:br>
                  <a:rPr lang="ru-RU" dirty="0"/>
                </a:br>
                <a:r>
                  <a:rPr lang="ru-RU" dirty="0"/>
                  <a:t>(</a:t>
                </a:r>
                <a:r>
                  <a:rPr lang="en-US" dirty="0"/>
                  <a:t>Miller, Tucker, </a:t>
                </a:r>
                <a:r>
                  <a:rPr lang="en-US" dirty="0" err="1"/>
                  <a:t>Zemlin</a:t>
                </a:r>
                <a:r>
                  <a:rPr lang="en-US" dirty="0"/>
                  <a:t>, 1960</a:t>
                </a:r>
                <a:r>
                  <a:rPr lang="ru-RU" dirty="0"/>
                  <a:t>)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[MTZ constraints]</a:t>
                </a:r>
                <a:r>
                  <a:rPr lang="ru-RU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ru-RU" dirty="0"/>
                  <a:t>дополнительно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/>
                  <a:t> новых переменных и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неравенств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4207"/>
              </a:xfrm>
              <a:blipFill rotWithShape="0">
                <a:blip r:embed="rId2"/>
                <a:stretch>
                  <a:fillRect l="-1043" t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5510463"/>
            <a:ext cx="10022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📖</a:t>
            </a:r>
            <a:r>
              <a:rPr lang="en-US" sz="1200" dirty="0"/>
              <a:t>  C. E. Miller, A. W. Tucker, and R. A. </a:t>
            </a:r>
            <a:r>
              <a:rPr lang="en-US" sz="1200" dirty="0" err="1"/>
              <a:t>Zemlin</a:t>
            </a:r>
            <a:r>
              <a:rPr lang="en-US" sz="1200" dirty="0"/>
              <a:t>, Integer programming formulations and traveling salesman problems, J. ACM, 7 (1960), pp. 326–329.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8096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задают ГЦ, то условия Таккера выполнены:</a:t>
                </a:r>
              </a:p>
              <a:p>
                <a:pPr marL="301943" lvl="1" indent="0">
                  <a:buNone/>
                </a:pPr>
                <a:r>
                  <a:rPr lang="ru-RU" dirty="0"/>
                  <a:t>Считаем, что начало маршрута в вершине с номером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. Полагаем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если вершина с номером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 посещалась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 шаге. Тогда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0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Допустим теперь,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задают объединение нескольких циклов. В нём есть цикл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не</a:t>
                </a:r>
                <a:r>
                  <a:rPr lang="en-US" dirty="0"/>
                  <a:t> </a:t>
                </a:r>
                <a:r>
                  <a:rPr lang="ru-RU" dirty="0"/>
                  <a:t>проходящий через вершину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ru-RU" dirty="0"/>
                </a:br>
                <a:r>
                  <a:rPr lang="ru-RU" dirty="0"/>
                  <a:t>Возьмём неравенства: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94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/>
                  <a:t>Складываем неравенства: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Получаем: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𝑡𝑛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противоречие!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55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Транспортная 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Требуется перевезти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 товара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dirty="0"/>
                  <a:t> складов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магазинов</a:t>
                </a:r>
              </a:p>
              <a:p>
                <a:r>
                  <a:rPr lang="ru-RU" dirty="0"/>
                  <a:t>Количество товара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</a:t>
                </a:r>
                <a:r>
                  <a:rPr lang="en-US" dirty="0"/>
                  <a:t> </a:t>
                </a:r>
                <a:r>
                  <a:rPr lang="ru-RU" dirty="0"/>
                  <a:t>складе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ru-RU" dirty="0"/>
                  <a:t>Количество, требующееся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/>
                  <a:t>-м магазине,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-7358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Стоимость перевозки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склада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магазин равна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Задача: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количество, которое надо перевозить с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‑</a:t>
                </a:r>
                <a:r>
                  <a:rPr lang="ru-RU" dirty="0" err="1"/>
                  <a:t>го</a:t>
                </a:r>
                <a:r>
                  <a:rPr lang="ru-RU" dirty="0"/>
                  <a:t> склада в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магазин, минимизировав при этом сумму</a:t>
                </a:r>
                <a:endParaRPr lang="en-US" i="1" dirty="0">
                  <a:latin typeface="Cambria Math"/>
                </a:endParaRPr>
              </a:p>
              <a:p>
                <a:pPr marL="0" indent="-7358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Пришли к задаче линейного программирования!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Общая форма задачи ЛП: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/>
                  <a:t>      </a:t>
                </a:r>
                <a:r>
                  <a:rPr lang="ru-RU" dirty="0"/>
                  <a:t>или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Стандартная форма задачи ЛП: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/>
                  <a:t>      </a:t>
                </a:r>
                <a:r>
                  <a:rPr lang="ru-RU" dirty="0"/>
                  <a:t>или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2282315">
            <a:off x="8181021" y="1905450"/>
            <a:ext cx="4230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+ </a:t>
            </a:r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задача ЦЛП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11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Транспортная 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-308610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endParaRPr lang="ru-RU" dirty="0"/>
              </a:p>
              <a:p>
                <a:pPr marL="0" indent="-308610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pt-BR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𝑚𝑖𝑛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-308610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целые, то оптимальное решение задачи тоже можно искать среди целочисленных, например, симплекс-методом. В данной задаче ограничение на </a:t>
                </a:r>
                <a:r>
                  <a:rPr lang="ru-RU" dirty="0" err="1"/>
                  <a:t>целочисленность</a:t>
                </a:r>
                <a:r>
                  <a:rPr lang="ru-RU" dirty="0"/>
                  <a:t> решения не создаёт дополнительных трудностей.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4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назначениях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В страховой компании работают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агентов, продающих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разных типов услуг. Эффективность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-го агента при продаже услуг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типа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Сил каждого агента хватает только на продажу одного типа услуг.</a:t>
                </a:r>
              </a:p>
              <a:p>
                <a:r>
                  <a:rPr lang="ru-RU" dirty="0"/>
                  <a:t>Продажу какого типа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нужно назначить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‑</a:t>
                </a:r>
                <a:r>
                  <a:rPr lang="ru-RU" dirty="0" err="1"/>
                  <a:t>му</a:t>
                </a:r>
                <a:r>
                  <a:rPr lang="ru-RU" dirty="0"/>
                  <a:t> агенту, чтобы максимизировать суммарную эффективность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?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4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назначениях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Можно переформулировать задачу в виде задачи ЛП: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кодировка того, что кому назначено: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если продажа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типа услуг назначена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-му агенту. В противном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ru-RU" dirty="0"/>
                  <a:t>Тогда надо подобрать целые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так, чтобы </a:t>
                </a:r>
                <a:br>
                  <a:rPr lang="ru-RU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𝑚𝑎𝑥</m:t>
                    </m:r>
                  </m:oMath>
                </a14:m>
                <a:br>
                  <a:rPr lang="en-US" dirty="0"/>
                </a:br>
                <a:r>
                  <a:rPr lang="ru-RU" dirty="0"/>
                  <a:t>при ограничении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0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7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назначениях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Можно переформулировать в терминах теории графов:</a:t>
                </a:r>
                <a:br>
                  <a:rPr lang="ru-RU" dirty="0"/>
                </a:br>
                <a:r>
                  <a:rPr lang="ru-RU" dirty="0"/>
                  <a:t>это задача о построении совершенного </a:t>
                </a:r>
                <a:r>
                  <a:rPr lang="ru-RU" dirty="0" err="1"/>
                  <a:t>паросочетания</a:t>
                </a:r>
                <a:r>
                  <a:rPr lang="ru-RU" dirty="0"/>
                  <a:t> максимального веса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4973883" y="39692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Овал 4"/>
          <p:cNvSpPr/>
          <p:nvPr/>
        </p:nvSpPr>
        <p:spPr>
          <a:xfrm>
            <a:off x="5405931" y="39692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Овал 5"/>
          <p:cNvSpPr/>
          <p:nvPr/>
        </p:nvSpPr>
        <p:spPr>
          <a:xfrm>
            <a:off x="5837979" y="39692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Овал 6"/>
          <p:cNvSpPr/>
          <p:nvPr/>
        </p:nvSpPr>
        <p:spPr>
          <a:xfrm>
            <a:off x="6270027" y="39692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Овал 7"/>
          <p:cNvSpPr/>
          <p:nvPr/>
        </p:nvSpPr>
        <p:spPr>
          <a:xfrm>
            <a:off x="6702075" y="3968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Овал 8"/>
          <p:cNvSpPr/>
          <p:nvPr/>
        </p:nvSpPr>
        <p:spPr>
          <a:xfrm>
            <a:off x="7134123" y="39739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0" name="Овал 9"/>
          <p:cNvSpPr/>
          <p:nvPr/>
        </p:nvSpPr>
        <p:spPr>
          <a:xfrm>
            <a:off x="4973883" y="4725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Овал 10"/>
          <p:cNvSpPr/>
          <p:nvPr/>
        </p:nvSpPr>
        <p:spPr>
          <a:xfrm>
            <a:off x="5405931" y="4725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2" name="Овал 11"/>
          <p:cNvSpPr/>
          <p:nvPr/>
        </p:nvSpPr>
        <p:spPr>
          <a:xfrm>
            <a:off x="5837979" y="4725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Овал 12"/>
          <p:cNvSpPr/>
          <p:nvPr/>
        </p:nvSpPr>
        <p:spPr>
          <a:xfrm>
            <a:off x="6270027" y="4725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Овал 13"/>
          <p:cNvSpPr/>
          <p:nvPr/>
        </p:nvSpPr>
        <p:spPr>
          <a:xfrm>
            <a:off x="6702075" y="4724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Овал 14"/>
          <p:cNvSpPr/>
          <p:nvPr/>
        </p:nvSpPr>
        <p:spPr>
          <a:xfrm>
            <a:off x="7134123" y="47300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6" name="Прямая соединительная линия 15"/>
          <p:cNvCxnSpPr>
            <a:endCxn id="10" idx="0"/>
          </p:cNvCxnSpPr>
          <p:nvPr/>
        </p:nvCxnSpPr>
        <p:spPr>
          <a:xfrm>
            <a:off x="5081895" y="4076860"/>
            <a:ext cx="0" cy="6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081895" y="4076860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5081895" y="4077216"/>
            <a:ext cx="864096" cy="76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081895" y="4077216"/>
            <a:ext cx="1296144" cy="76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773517" y="4321995"/>
                <a:ext cx="44967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sz="135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17" y="4321995"/>
                <a:ext cx="44967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20"/>
              <p:cNvSpPr/>
              <p:nvPr/>
            </p:nvSpPr>
            <p:spPr>
              <a:xfrm>
                <a:off x="5174252" y="4447850"/>
                <a:ext cx="449675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350" dirty="0"/>
              </a:p>
            </p:txBody>
          </p:sp>
        </mc:Choice>
        <mc:Fallback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252" y="4447850"/>
                <a:ext cx="449675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>
            <a:off x="7242135" y="4081990"/>
            <a:ext cx="0" cy="75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810087" y="4081990"/>
            <a:ext cx="432048" cy="75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378039" y="4081990"/>
            <a:ext cx="86409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810087" y="4077216"/>
            <a:ext cx="0" cy="755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5945991" y="4077216"/>
            <a:ext cx="864096" cy="76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72552" y="4082453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945991" y="4082453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513943" y="4077216"/>
            <a:ext cx="432048" cy="755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945991" y="4082454"/>
            <a:ext cx="432048" cy="75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175487" y="4393853"/>
                <a:ext cx="45371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66</m:t>
                          </m:r>
                        </m:sub>
                      </m:sSub>
                    </m:oMath>
                  </m:oMathPara>
                </a14:m>
                <a:endParaRPr lang="ru-RU" sz="135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87" y="4393853"/>
                <a:ext cx="453714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единительная линия 31"/>
          <p:cNvCxnSpPr/>
          <p:nvPr/>
        </p:nvCxnSpPr>
        <p:spPr>
          <a:xfrm>
            <a:off x="5513943" y="4082454"/>
            <a:ext cx="864096" cy="75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3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Векторная форма записи задач 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b="1" dirty="0"/>
                  <a:t>   </a:t>
                </a:r>
                <a:r>
                  <a:rPr lang="ru-RU" dirty="0"/>
                  <a:t>или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 и т.д.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от общей формы к стандартной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7147" y="1825625"/>
                <a:ext cx="11317706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От неравенств переходим к равенствам, вводя новые переменные: неравенство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заменяется парой неравенств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Чтобы все переменные сделать неотрицательными, </a:t>
                </a:r>
                <a:br>
                  <a:rPr lang="ru-RU" dirty="0"/>
                </a:br>
                <a:r>
                  <a:rPr lang="ru-RU" dirty="0"/>
                  <a:t>переменную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заменяем везде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147" y="1825625"/>
                <a:ext cx="11317706" cy="4351338"/>
              </a:xfrm>
              <a:blipFill rotWithShape="0">
                <a:blip r:embed="rId2"/>
                <a:stretch>
                  <a:fillRect l="-970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задач 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/>
                  <a:t>Общая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Оптимизируется линейная форма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Любые линейные ограничения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/>
                  <a:t>Стандартная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 типа равенства</a:t>
                </a:r>
                <a:endParaRPr lang="ru-RU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dirty="0" err="1"/>
                  <a:t>Неотрицательность</a:t>
                </a:r>
                <a:r>
                  <a:rPr lang="ru-RU" dirty="0"/>
                  <a:t> значений переменных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/>
                  <a:t>Каноническая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 типа неравенства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err="1"/>
                  <a:t>Неотрицательность</a:t>
                </a:r>
                <a:r>
                  <a:rPr lang="ru-RU" dirty="0"/>
                  <a:t> значений переменных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090" b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8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можно задать линейными ограничениями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815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 вида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 </a:t>
                </a:r>
                <a:r>
                  <a:rPr lang="ru-RU" dirty="0"/>
                  <a:t>можно задать системой</a:t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задать системой</a:t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/>
                  <a:t>Равенство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задать системой</a:t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8154"/>
              </a:xfrm>
              <a:blipFill>
                <a:blip r:embed="rId2"/>
                <a:stretch>
                  <a:fillRect l="-1043" t="-1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1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решений задач 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Линейные ограничения</a:t>
                </a:r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задают в пространстве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либо пустое множество (если им нельзя удовлетворить), либо многогранник (возможно, неограниченный).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Если оптимум в задаче ЛП существует, то он достигается на одной из вершин многогранника.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Вершины многогранника определяются подмножествами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линейно независимых ограничений.</a:t>
                </a:r>
              </a:p>
              <a:p>
                <a:pPr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8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 из линейной алгебры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587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Гиперплоскость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задаётся уравнением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/>
                  <a:t>, </a:t>
                </a:r>
                <a:br>
                  <a:rPr lang="en-US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константный вектор-столбец,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— вектор координатных переменных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Неравенство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задаёт полупространство.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Система</a:t>
                </a:r>
                <a:r>
                  <a:rPr lang="en-US" dirty="0"/>
                  <a:t> </a:t>
                </a:r>
                <a:r>
                  <a:rPr lang="ru-RU" dirty="0"/>
                  <a:t>линейных неравенств задаёт либо пустое множество, либо выпуклый многогранник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ru-RU" dirty="0"/>
                  <a:t>Этот многогранник может быть неограниченным.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Если система неравенств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задаёт многогранник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  <a:br>
                  <a:rPr lang="ru-RU" dirty="0"/>
                </a:br>
                <a:r>
                  <a:rPr lang="ru-RU" dirty="0"/>
                  <a:t>то вершины многогранника — это те точки, для которых не менее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неравенств обращаются в равенство.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5878"/>
              </a:xfrm>
              <a:blipFill>
                <a:blip r:embed="rId2"/>
                <a:stretch>
                  <a:fillRect l="-1043" t="-11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8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симплекс-метода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Максимум целевой функции, если он существует, обязательно достигается на вершине многогранника (возможно, не только на вершине).</a:t>
            </a:r>
          </a:p>
          <a:p>
            <a:pPr>
              <a:lnSpc>
                <a:spcPct val="100000"/>
              </a:lnSpc>
            </a:pPr>
            <a:r>
              <a:rPr lang="ru-RU" dirty="0"/>
              <a:t>Оптимальное решение ищем только среди вершин.</a:t>
            </a:r>
          </a:p>
          <a:p>
            <a:pPr>
              <a:lnSpc>
                <a:spcPct val="100000"/>
              </a:lnSpc>
            </a:pPr>
            <a:r>
              <a:rPr lang="ru-RU" dirty="0"/>
              <a:t>Движемся от вершины к соседней вершине, пока можем улучшить значение целевой функции.</a:t>
            </a:r>
          </a:p>
          <a:p>
            <a:pPr>
              <a:lnSpc>
                <a:spcPct val="100000"/>
              </a:lnSpc>
            </a:pPr>
            <a:r>
              <a:rPr lang="ru-RU" dirty="0"/>
              <a:t>Т.е. осуществляем локальный поиск на множестве вершин многогранника.</a:t>
            </a:r>
          </a:p>
        </p:txBody>
      </p:sp>
    </p:spTree>
    <p:extLst>
      <p:ext uri="{BB962C8B-B14F-4D97-AF65-F5344CB8AC3E}">
        <p14:creationId xmlns:p14="http://schemas.microsoft.com/office/powerpoint/2010/main" val="14679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972</Words>
  <Application>Microsoft Office PowerPoint</Application>
  <PresentationFormat>Widescreen</PresentationFormat>
  <Paragraphs>151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  <vt:lpstr>Линейное программирование</vt:lpstr>
      <vt:lpstr>Векторная форма записи задач ЛП</vt:lpstr>
      <vt:lpstr>Переход от общей формы к стандартной</vt:lpstr>
      <vt:lpstr>Формы задач ЛП</vt:lpstr>
      <vt:lpstr>Что ещё можно задать линейными ограничениями</vt:lpstr>
      <vt:lpstr>Свойства решений задач ЛП</vt:lpstr>
      <vt:lpstr>Факты из линейной алгебры</vt:lpstr>
      <vt:lpstr>Идея симплекс-метода</vt:lpstr>
      <vt:lpstr>Базисные допустимые решения</vt:lpstr>
      <vt:lpstr>Пример особенности задачи ЦЛП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Транспортная задача</vt:lpstr>
      <vt:lpstr>Транспортная задача</vt:lpstr>
      <vt:lpstr>Задача о назначениях</vt:lpstr>
      <vt:lpstr>Задача о назначениях</vt:lpstr>
      <vt:lpstr>Задача о назначениях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137</cp:revision>
  <dcterms:created xsi:type="dcterms:W3CDTF">2013-02-19T05:25:38Z</dcterms:created>
  <dcterms:modified xsi:type="dcterms:W3CDTF">2019-09-26T11:48:47Z</dcterms:modified>
</cp:coreProperties>
</file>