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74" r:id="rId2"/>
    <p:sldId id="275" r:id="rId3"/>
    <p:sldId id="276" r:id="rId4"/>
    <p:sldId id="277" r:id="rId5"/>
    <p:sldId id="278" r:id="rId6"/>
    <p:sldId id="279" r:id="rId7"/>
    <p:sldId id="280" r:id="rId8"/>
    <p:sldId id="287" r:id="rId9"/>
    <p:sldId id="281" r:id="rId10"/>
    <p:sldId id="290" r:id="rId11"/>
    <p:sldId id="284" r:id="rId12"/>
    <p:sldId id="285" r:id="rId13"/>
    <p:sldId id="286" r:id="rId14"/>
    <p:sldId id="292" r:id="rId15"/>
    <p:sldId id="289" r:id="rId16"/>
    <p:sldId id="282" r:id="rId17"/>
    <p:sldId id="283" r:id="rId18"/>
    <p:sldId id="288" r:id="rId19"/>
    <p:sldId id="293" r:id="rId20"/>
    <p:sldId id="291" r:id="rId21"/>
    <p:sldId id="294" r:id="rId22"/>
    <p:sldId id="295" r:id="rId23"/>
    <p:sldId id="298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142F3AB-9D6D-4588-AEA8-3D872C7CBED8}">
          <p14:sldIdLst>
            <p14:sldId id="274"/>
          </p14:sldIdLst>
        </p14:section>
        <p14:section name="Двойственность" id="{2A1AD719-0720-4420-9FCB-71CF1F881028}">
          <p14:sldIdLst>
            <p14:sldId id="275"/>
            <p14:sldId id="276"/>
            <p14:sldId id="277"/>
            <p14:sldId id="278"/>
            <p14:sldId id="279"/>
            <p14:sldId id="280"/>
            <p14:sldId id="287"/>
          </p14:sldIdLst>
        </p14:section>
        <p14:section name="Сильная теорема двойственности" id="{BD2005E7-8FF1-447F-A016-A729B38F86AC}">
          <p14:sldIdLst>
            <p14:sldId id="281"/>
            <p14:sldId id="290"/>
            <p14:sldId id="284"/>
            <p14:sldId id="285"/>
            <p14:sldId id="286"/>
            <p14:sldId id="292"/>
            <p14:sldId id="289"/>
            <p14:sldId id="282"/>
            <p14:sldId id="283"/>
            <p14:sldId id="288"/>
            <p14:sldId id="293"/>
            <p14:sldId id="291"/>
            <p14:sldId id="294"/>
            <p14:sldId id="295"/>
          </p14:sldIdLst>
        </p14:section>
        <p14:section name="Дополняющая нежёсткость" id="{A9348B1C-41A7-4871-9DED-E6E98D433F69}">
          <p14:sldIdLst>
            <p14:sldId id="2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8" autoAdjust="0"/>
    <p:restoredTop sz="86330" autoAdjust="0"/>
  </p:normalViewPr>
  <p:slideViewPr>
    <p:cSldViewPr snapToGrid="0">
      <p:cViewPr varScale="1">
        <p:scale>
          <a:sx n="71" d="100"/>
          <a:sy n="71" d="100"/>
        </p:scale>
        <p:origin x="636" y="45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9C447-1C73-4F2B-92A1-F8D8B5724414}" type="datetimeFigureOut">
              <a:rPr lang="ru-RU" smtClean="0"/>
              <a:t>11.10.2015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9339E-8807-4909-A6EB-F406DD1088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9567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F1597-E961-4B24-9799-8E422C2434E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718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9339E-8807-4909-A6EB-F406DD10884B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549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D09D-981D-4365-9C83-1FDC15CE33A5}" type="datetimeFigureOut">
              <a:rPr lang="ru-RU" smtClean="0"/>
              <a:t>11.10.2015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9BEA-05E7-467C-AB20-AB4D4F39C9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328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D09D-981D-4365-9C83-1FDC15CE33A5}" type="datetimeFigureOut">
              <a:rPr lang="ru-RU" smtClean="0"/>
              <a:t>11.10.2015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9BEA-05E7-467C-AB20-AB4D4F39C9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0285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D09D-981D-4365-9C83-1FDC15CE33A5}" type="datetimeFigureOut">
              <a:rPr lang="ru-RU" smtClean="0"/>
              <a:t>11.10.2015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9BEA-05E7-467C-AB20-AB4D4F39C9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2238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D09D-981D-4365-9C83-1FDC15CE33A5}" type="datetimeFigureOut">
              <a:rPr lang="ru-RU" smtClean="0"/>
              <a:t>11.10.2015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9BEA-05E7-467C-AB20-AB4D4F39C9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8415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D09D-981D-4365-9C83-1FDC15CE33A5}" type="datetimeFigureOut">
              <a:rPr lang="ru-RU" smtClean="0"/>
              <a:t>11.10.2015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9BEA-05E7-467C-AB20-AB4D4F39C9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9201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D09D-981D-4365-9C83-1FDC15CE33A5}" type="datetimeFigureOut">
              <a:rPr lang="ru-RU" smtClean="0"/>
              <a:t>11.10.2015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9BEA-05E7-467C-AB20-AB4D4F39C9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7387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D09D-981D-4365-9C83-1FDC15CE33A5}" type="datetimeFigureOut">
              <a:rPr lang="ru-RU" smtClean="0"/>
              <a:t>11.10.2015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9BEA-05E7-467C-AB20-AB4D4F39C9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314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D09D-981D-4365-9C83-1FDC15CE33A5}" type="datetimeFigureOut">
              <a:rPr lang="ru-RU" smtClean="0"/>
              <a:t>11.10.2015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9BEA-05E7-467C-AB20-AB4D4F39C9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8792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D09D-981D-4365-9C83-1FDC15CE33A5}" type="datetimeFigureOut">
              <a:rPr lang="ru-RU" smtClean="0"/>
              <a:t>11.10.2015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9BEA-05E7-467C-AB20-AB4D4F39C9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4812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D09D-981D-4365-9C83-1FDC15CE33A5}" type="datetimeFigureOut">
              <a:rPr lang="ru-RU" smtClean="0"/>
              <a:t>11.10.2015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9BEA-05E7-467C-AB20-AB4D4F39C9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206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D09D-981D-4365-9C83-1FDC15CE33A5}" type="datetimeFigureOut">
              <a:rPr lang="ru-RU" smtClean="0"/>
              <a:t>11.10.2015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9BEA-05E7-467C-AB20-AB4D4F39C9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9094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AD09D-981D-4365-9C83-1FDC15CE33A5}" type="datetimeFigureOut">
              <a:rPr lang="ru-RU" smtClean="0"/>
              <a:t>11.10.2015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79BEA-05E7-467C-AB20-AB4D4F39C9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7714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inia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988839"/>
            <a:ext cx="9144000" cy="1800201"/>
          </a:xfrm>
        </p:spPr>
        <p:txBody>
          <a:bodyPr/>
          <a:lstStyle/>
          <a:p>
            <a:r>
              <a:rPr lang="ru-RU" dirty="0"/>
              <a:t>Дискретная оптимизация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sz="3200" dirty="0" smtClean="0"/>
              <a:t>МФТИ, осень </a:t>
            </a:r>
            <a:r>
              <a:rPr lang="ru-RU" sz="3200" dirty="0" smtClean="0"/>
              <a:t>201</a:t>
            </a:r>
            <a:r>
              <a:rPr lang="en-US" sz="3200" smtClean="0"/>
              <a:t>5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149080"/>
            <a:ext cx="9144000" cy="1108720"/>
          </a:xfrm>
        </p:spPr>
        <p:txBody>
          <a:bodyPr/>
          <a:lstStyle/>
          <a:p>
            <a:r>
              <a:rPr lang="ru-RU" dirty="0" smtClean="0"/>
              <a:t>Александр</a:t>
            </a:r>
            <a:r>
              <a:rPr lang="en-US" dirty="0" smtClean="0"/>
              <a:t> </a:t>
            </a:r>
            <a:r>
              <a:rPr lang="ru-RU" dirty="0" smtClean="0"/>
              <a:t> Дайняк</a:t>
            </a:r>
          </a:p>
          <a:p>
            <a:r>
              <a:rPr lang="en-US" dirty="0" smtClean="0">
                <a:hlinkClick r:id="rId3"/>
              </a:rPr>
              <a:t>www.dainiak.com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518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Сильная теорема двойственности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1064342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b="1" dirty="0" smtClean="0"/>
              <a:t>Теорема двойственности — неформально.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 smtClean="0"/>
              <a:t>Если задача ЛП имеет решение, то для такого решения всегда можно подобрать «сертификат качества» — </a:t>
            </a:r>
            <a:r>
              <a:rPr lang="ru-RU" dirty="0" err="1" smtClean="0"/>
              <a:t>л.к.н.к</a:t>
            </a:r>
            <a:r>
              <a:rPr lang="ru-RU" dirty="0" smtClean="0"/>
              <a:t>. (линейную комбинацию с неотрицательными коэффициентами) неравенств исходной задачи, гарантирующую оптимальность решения.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00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Исключение Фурье—</a:t>
            </a:r>
            <a:r>
              <a:rPr lang="ru-RU" dirty="0" err="1" smtClean="0"/>
              <a:t>Моцкина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(</a:t>
            </a:r>
            <a:r>
              <a:rPr lang="en-US" dirty="0" smtClean="0"/>
              <a:t>Fourier—</a:t>
            </a:r>
            <a:r>
              <a:rPr lang="en-US" dirty="0" err="1" smtClean="0"/>
              <a:t>Motzkin</a:t>
            </a:r>
            <a:r>
              <a:rPr lang="en-US" dirty="0" smtClean="0"/>
              <a:t> elimination</a:t>
            </a:r>
            <a:r>
              <a:rPr lang="ru-RU" dirty="0" smtClean="0"/>
              <a:t>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9032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/>
                  <a:t>(Аналог метода исключения Гаусса.)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/>
                  <a:t>Пусть</a:t>
                </a:r>
                <a:r>
                  <a:rPr lang="en-US" dirty="0" smtClean="0"/>
                  <a:t> </a:t>
                </a:r>
                <a:r>
                  <a:rPr lang="ru-RU" dirty="0" smtClean="0"/>
                  <a:t>дана система</a:t>
                </a:r>
                <a:br>
                  <a:rPr lang="ru-RU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/>
                  <a:t>Умножением неравенств на положительные числа и </a:t>
                </a:r>
                <a:r>
                  <a:rPr lang="ru-RU" dirty="0" err="1" smtClean="0"/>
                  <a:t>перенумерацией</a:t>
                </a:r>
                <a:r>
                  <a:rPr lang="ru-RU" dirty="0" smtClean="0"/>
                  <a:t> можно привести систему к виду:</a:t>
                </a:r>
                <a:br>
                  <a:rPr lang="ru-RU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𝒂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1,…,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𝒂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1,…,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𝒂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′′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1,…,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r>
                  <a:rPr lang="ru-RU" dirty="0" smtClean="0"/>
                  <a:t/>
                </a:r>
                <a:br>
                  <a:rPr lang="ru-RU" dirty="0" smtClean="0"/>
                </a:b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 smtClean="0"/>
                  <a:t> — </a:t>
                </a:r>
                <a:r>
                  <a:rPr lang="ru-RU" dirty="0" smtClean="0"/>
                  <a:t>строка матрицы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ru-RU" dirty="0" smtClean="0"/>
                  <a:t> с удалённой первой координатой и т.д.</a:t>
                </a:r>
                <a:r>
                  <a:rPr lang="en-US" dirty="0" smtClean="0"/>
                  <a:t> </a:t>
                </a: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90328"/>
              </a:xfrm>
              <a:blipFill rotWithShape="0">
                <a:blip r:embed="rId2"/>
                <a:stretch>
                  <a:fillRect l="-1043" t="-636" b="-1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328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Исключение Фурье—</a:t>
            </a:r>
            <a:r>
              <a:rPr lang="ru-RU" dirty="0" err="1" smtClean="0"/>
              <a:t>Моцкина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90462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𝒂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1,…,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𝒂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1,…,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𝒂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′′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1,…,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У этой системы есть решение т. и </a:t>
                </a:r>
                <a:r>
                  <a:rPr lang="ru-RU" dirty="0" err="1" smtClean="0"/>
                  <a:t>т.т</a:t>
                </a:r>
                <a:r>
                  <a:rPr lang="ru-RU" dirty="0" smtClean="0"/>
                  <a:t>., когда имеет решение система</a:t>
                </a:r>
                <a:br>
                  <a:rPr lang="ru-RU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𝒂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𝒂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1,…,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+1,…,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′′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𝒂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′′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+1,…,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т.к. при известных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можно подобрать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из диапазона</a:t>
                </a:r>
                <a:br>
                  <a:rPr lang="ru-RU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𝒂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𝒂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904629"/>
              </a:xfrm>
              <a:blipFill rotWithShape="0">
                <a:blip r:embed="rId2"/>
                <a:stretch>
                  <a:fillRect l="-1217" t="-621" r="-2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823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Исключение Фурье—</a:t>
            </a:r>
            <a:r>
              <a:rPr lang="ru-RU" dirty="0" err="1" smtClean="0"/>
              <a:t>Моцкина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904629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dirty="0" smtClean="0"/>
                  <a:t>Система</a:t>
                </a:r>
                <a:br>
                  <a:rPr lang="ru-RU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𝒂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1,…,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𝒂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1,…,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𝒂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′′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1,…,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dirty="0" smtClean="0"/>
                  <a:t>имеет решение т. и </a:t>
                </a:r>
                <a:r>
                  <a:rPr lang="ru-RU" dirty="0" err="1" smtClean="0"/>
                  <a:t>т.т</a:t>
                </a:r>
                <a:r>
                  <a:rPr lang="ru-RU" dirty="0" smtClean="0"/>
                  <a:t>., когда имеет решение система</a:t>
                </a:r>
                <a:endParaRPr lang="en-US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𝒂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bSup>
                                        <m:r>
                                          <a:rPr lang="ru-RU" b="1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𝒂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1,…,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+1,…,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′′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𝒂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′′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+1,…,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904629"/>
              </a:xfrm>
              <a:blipFill rotWithShape="0">
                <a:blip r:embed="rId2"/>
                <a:stretch>
                  <a:fillRect l="-1217" t="-11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073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Исключение Фурье—</a:t>
            </a:r>
            <a:r>
              <a:rPr lang="ru-RU" dirty="0" err="1" smtClean="0"/>
              <a:t>Моцкина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904629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dirty="0" smtClean="0"/>
                  <a:t>По-русски: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dirty="0" smtClean="0"/>
                  <a:t>По любой системе вида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можно построить такую систему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такую, что </a:t>
                </a:r>
              </a:p>
              <a:p>
                <a:pPr>
                  <a:lnSpc>
                    <a:spcPct val="100000"/>
                  </a:lnSpc>
                </a:pPr>
                <a:r>
                  <a:rPr lang="ru-RU" dirty="0" smtClean="0"/>
                  <a:t>каждое неравенство в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ru-RU" dirty="0" smtClean="0"/>
                  <a:t> есть </a:t>
                </a:r>
                <a:r>
                  <a:rPr lang="ru-RU" dirty="0" err="1" smtClean="0"/>
                  <a:t>л.к.н.к</a:t>
                </a:r>
                <a:r>
                  <a:rPr lang="ru-RU" dirty="0" smtClean="0"/>
                  <a:t>. неравенств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ru-RU" dirty="0" smtClean="0"/>
                  <a:t>,</a:t>
                </a:r>
              </a:p>
              <a:p>
                <a:pPr>
                  <a:lnSpc>
                    <a:spcPct val="100000"/>
                  </a:lnSpc>
                </a:pPr>
                <a:r>
                  <a:rPr lang="ru-RU" dirty="0" smtClean="0"/>
                  <a:t>в системе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ru-RU" dirty="0" smtClean="0"/>
                  <a:t> на одну переменную меньше, чем в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ru-RU" dirty="0"/>
                  <a:t>,</a:t>
                </a:r>
              </a:p>
              <a:p>
                <a:pPr>
                  <a:lnSpc>
                    <a:spcPct val="100000"/>
                  </a:lnSpc>
                </a:pPr>
                <a:r>
                  <a:rPr lang="ru-RU" dirty="0" smtClean="0"/>
                  <a:t>есть решение у 1-й системы т. и </a:t>
                </a:r>
                <a:r>
                  <a:rPr lang="ru-RU" dirty="0" err="1" smtClean="0"/>
                  <a:t>т.т</a:t>
                </a:r>
                <a:r>
                  <a:rPr lang="ru-RU" dirty="0" smtClean="0"/>
                  <a:t>., когда есть решение у 2-й.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904629"/>
              </a:xfrm>
              <a:blipFill rotWithShape="0">
                <a:blip r:embed="rId2"/>
                <a:stretch>
                  <a:fillRect l="-1217" t="-11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269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Лемма </a:t>
            </a:r>
            <a:r>
              <a:rPr lang="ru-RU" dirty="0" err="1" smtClean="0"/>
              <a:t>Фаркаша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840571" cy="1657163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b="1" dirty="0" smtClean="0"/>
                  <a:t>Теорема (</a:t>
                </a:r>
                <a:r>
                  <a:rPr lang="en-US" b="1" dirty="0" err="1" smtClean="0"/>
                  <a:t>Gy</a:t>
                </a:r>
                <a:r>
                  <a:rPr lang="en-US" b="1" dirty="0" smtClean="0"/>
                  <a:t>. </a:t>
                </a:r>
                <a:r>
                  <a:rPr lang="en-US" b="1" dirty="0" err="1" smtClean="0"/>
                  <a:t>Farkas</a:t>
                </a:r>
                <a:r>
                  <a:rPr lang="ru-RU" b="1" dirty="0" smtClean="0"/>
                  <a:t>)</a:t>
                </a:r>
                <a:r>
                  <a:rPr lang="en-US" b="1" dirty="0" smtClean="0"/>
                  <a:t>.  </a:t>
                </a:r>
                <a:r>
                  <a:rPr lang="ru-RU" dirty="0" smtClean="0"/>
                  <a:t>Система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имеет решение т. и </a:t>
                </a:r>
                <a:r>
                  <a:rPr lang="ru-RU" dirty="0" err="1" smtClean="0"/>
                  <a:t>т.т</a:t>
                </a:r>
                <a:r>
                  <a:rPr lang="ru-RU" dirty="0" smtClean="0"/>
                  <a:t>., когда не существует вектора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ru-RU" dirty="0" err="1" smtClean="0"/>
                  <a:t>т.ч</a:t>
                </a:r>
                <a:r>
                  <a:rPr lang="ru-RU" dirty="0" smtClean="0"/>
                  <a:t>.</a:t>
                </a:r>
                <a:br>
                  <a:rPr lang="ru-RU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840571" cy="1657163"/>
              </a:xfrm>
              <a:blipFill rotWithShape="0">
                <a:blip r:embed="rId2"/>
                <a:stretch>
                  <a:fillRect l="-562" t="-18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 txBox="1">
                <a:spLocks/>
              </p:cNvSpPr>
              <p:nvPr/>
            </p:nvSpPr>
            <p:spPr>
              <a:xfrm>
                <a:off x="838199" y="3482788"/>
                <a:ext cx="10840571" cy="292473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ru-RU" b="1" dirty="0" smtClean="0"/>
                  <a:t>По-русски:</a:t>
                </a:r>
              </a:p>
              <a:p>
                <a:pPr marL="0" indent="0">
                  <a:buNone/>
                </a:pPr>
                <a:r>
                  <a:rPr lang="ru-RU" dirty="0" smtClean="0"/>
                  <a:t>Система неравенств типа </a:t>
                </a:r>
                <a:r>
                  <a:rPr lang="en-US" dirty="0" smtClean="0"/>
                  <a:t>«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 smtClean="0"/>
                  <a:t>»</a:t>
                </a:r>
                <a:r>
                  <a:rPr lang="ru-RU" dirty="0" smtClean="0"/>
                  <a:t> имеет решение тогда и только тогда, когда нельзя подобрать такую линейную комбинацию (</a:t>
                </a:r>
                <a:r>
                  <a:rPr lang="ru-RU" dirty="0"/>
                  <a:t>с неотрицательными коэффициентами</a:t>
                </a:r>
                <a:r>
                  <a:rPr lang="ru-RU" dirty="0" smtClean="0"/>
                  <a:t>) этих неравенств, чтобы </a:t>
                </a:r>
              </a:p>
              <a:p>
                <a:r>
                  <a:rPr lang="ru-RU" dirty="0" smtClean="0"/>
                  <a:t>в левой части получался тождественный нуль,</a:t>
                </a:r>
              </a:p>
              <a:p>
                <a:r>
                  <a:rPr lang="ru-RU" dirty="0" smtClean="0"/>
                  <a:t>а в правой части была отрицательная константа.</a:t>
                </a:r>
                <a:endParaRPr lang="ru-RU" dirty="0"/>
              </a:p>
            </p:txBody>
          </p:sp>
        </mc:Choice>
        <mc:Fallback xmlns="">
          <p:sp>
            <p:nvSpPr>
              <p:cNvPr id="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482788"/>
                <a:ext cx="10840571" cy="2924736"/>
              </a:xfrm>
              <a:prstGeom prst="rect">
                <a:avLst/>
              </a:prstGeom>
              <a:blipFill rotWithShape="0">
                <a:blip r:embed="rId3"/>
                <a:stretch>
                  <a:fillRect l="-1124" t="-3333" b="-8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740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Лемма </a:t>
            </a:r>
            <a:r>
              <a:rPr lang="ru-RU" dirty="0" err="1" smtClean="0"/>
              <a:t>Фаркаша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840571" cy="1657163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b="1" dirty="0" smtClean="0"/>
                  <a:t>Теорема (</a:t>
                </a:r>
                <a:r>
                  <a:rPr lang="en-US" b="1" dirty="0" err="1" smtClean="0"/>
                  <a:t>Gy</a:t>
                </a:r>
                <a:r>
                  <a:rPr lang="en-US" b="1" dirty="0" smtClean="0"/>
                  <a:t>. </a:t>
                </a:r>
                <a:r>
                  <a:rPr lang="en-US" b="1" dirty="0" err="1" smtClean="0"/>
                  <a:t>Farkas</a:t>
                </a:r>
                <a:r>
                  <a:rPr lang="ru-RU" b="1" dirty="0" smtClean="0"/>
                  <a:t>)</a:t>
                </a:r>
                <a:r>
                  <a:rPr lang="en-US" b="1" dirty="0" smtClean="0"/>
                  <a:t>.  </a:t>
                </a:r>
                <a:r>
                  <a:rPr lang="ru-RU" dirty="0" smtClean="0"/>
                  <a:t>Система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имеет решение т. и </a:t>
                </a:r>
                <a:r>
                  <a:rPr lang="ru-RU" dirty="0" err="1" smtClean="0"/>
                  <a:t>т.т</a:t>
                </a:r>
                <a:r>
                  <a:rPr lang="ru-RU" dirty="0" smtClean="0"/>
                  <a:t>., когда не существует вектора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ru-RU" dirty="0" err="1" smtClean="0"/>
                  <a:t>т.ч</a:t>
                </a:r>
                <a:r>
                  <a:rPr lang="ru-RU" dirty="0" smtClean="0"/>
                  <a:t>.</a:t>
                </a:r>
                <a:br>
                  <a:rPr lang="ru-RU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840571" cy="1657163"/>
              </a:xfrm>
              <a:blipFill rotWithShape="0">
                <a:blip r:embed="rId2"/>
                <a:stretch>
                  <a:fillRect l="-562" t="-18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 txBox="1">
                <a:spLocks/>
              </p:cNvSpPr>
              <p:nvPr/>
            </p:nvSpPr>
            <p:spPr>
              <a:xfrm>
                <a:off x="838199" y="3482788"/>
                <a:ext cx="10840571" cy="292473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ru-RU" i="1" dirty="0" smtClean="0"/>
                  <a:t>Доказательство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i="1" dirty="0" smtClean="0"/>
                  <a:t>.</a:t>
                </a:r>
                <a:endParaRPr lang="ru-RU" i="1" dirty="0" smtClean="0"/>
              </a:p>
              <a:p>
                <a:pPr marL="0" indent="0">
                  <a:buNone/>
                </a:pPr>
                <a:r>
                  <a:rPr lang="ru-RU" dirty="0" smtClean="0"/>
                  <a:t>Очевидно.</a:t>
                </a:r>
                <a:endParaRPr lang="ru-RU" dirty="0"/>
              </a:p>
            </p:txBody>
          </p:sp>
        </mc:Choice>
        <mc:Fallback xmlns="">
          <p:sp>
            <p:nvSpPr>
              <p:cNvPr id="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482788"/>
                <a:ext cx="10840571" cy="2924736"/>
              </a:xfrm>
              <a:prstGeom prst="rect">
                <a:avLst/>
              </a:prstGeom>
              <a:blipFill rotWithShape="0">
                <a:blip r:embed="rId3"/>
                <a:stretch>
                  <a:fillRect l="-1124" t="-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384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Лемма </a:t>
            </a:r>
            <a:r>
              <a:rPr lang="ru-RU" dirty="0" err="1" smtClean="0"/>
              <a:t>Фаркаша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840571" cy="1657163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b="1" dirty="0" smtClean="0"/>
                  <a:t>Теорема (</a:t>
                </a:r>
                <a:r>
                  <a:rPr lang="en-US" b="1" dirty="0" err="1" smtClean="0"/>
                  <a:t>Gy</a:t>
                </a:r>
                <a:r>
                  <a:rPr lang="en-US" b="1" dirty="0" smtClean="0"/>
                  <a:t>. </a:t>
                </a:r>
                <a:r>
                  <a:rPr lang="en-US" b="1" dirty="0" err="1" smtClean="0"/>
                  <a:t>Farkas</a:t>
                </a:r>
                <a:r>
                  <a:rPr lang="ru-RU" b="1" dirty="0" smtClean="0"/>
                  <a:t>)</a:t>
                </a:r>
                <a:r>
                  <a:rPr lang="en-US" b="1" dirty="0" smtClean="0"/>
                  <a:t>.  </a:t>
                </a:r>
                <a:r>
                  <a:rPr lang="ru-RU" dirty="0" smtClean="0"/>
                  <a:t>Система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имеет решение т. и </a:t>
                </a:r>
                <a:r>
                  <a:rPr lang="ru-RU" dirty="0" err="1" smtClean="0"/>
                  <a:t>т.т</a:t>
                </a:r>
                <a:r>
                  <a:rPr lang="ru-RU" dirty="0" smtClean="0"/>
                  <a:t>., когда не существует вектора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ru-RU" dirty="0" err="1" smtClean="0"/>
                  <a:t>т.ч</a:t>
                </a:r>
                <a:r>
                  <a:rPr lang="ru-RU" dirty="0" smtClean="0"/>
                  <a:t>.</a:t>
                </a:r>
                <a:br>
                  <a:rPr lang="ru-RU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840571" cy="1657163"/>
              </a:xfrm>
              <a:blipFill rotWithShape="0">
                <a:blip r:embed="rId2"/>
                <a:stretch>
                  <a:fillRect l="-562" t="-18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 txBox="1">
                <a:spLocks/>
              </p:cNvSpPr>
              <p:nvPr/>
            </p:nvSpPr>
            <p:spPr>
              <a:xfrm>
                <a:off x="838199" y="3482788"/>
                <a:ext cx="10840571" cy="292473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ru-RU" i="1" dirty="0" smtClean="0"/>
                  <a:t>Доказательство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⇐</m:t>
                    </m:r>
                  </m:oMath>
                </a14:m>
                <a:r>
                  <a:rPr lang="en-US" i="1" dirty="0" smtClean="0"/>
                  <a:t>.</a:t>
                </a:r>
                <a:endParaRPr lang="ru-RU" i="1" dirty="0"/>
              </a:p>
              <a:p>
                <a:pPr marL="0" indent="0">
                  <a:buNone/>
                </a:pPr>
                <a:r>
                  <a:rPr lang="ru-RU" dirty="0" smtClean="0"/>
                  <a:t>Индукция по размерности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 smtClean="0"/>
                  <a:t>. </a:t>
                </a:r>
                <a:r>
                  <a:rPr lang="ru-RU" dirty="0" smtClean="0"/>
                  <a:t>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База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 smtClean="0"/>
                  <a:t> — тривиальна.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482788"/>
                <a:ext cx="10840571" cy="2924736"/>
              </a:xfrm>
              <a:prstGeom prst="rect">
                <a:avLst/>
              </a:prstGeom>
              <a:blipFill rotWithShape="0">
                <a:blip r:embed="rId3"/>
                <a:stretch>
                  <a:fillRect l="-1124" t="-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766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Лемма </a:t>
            </a:r>
            <a:r>
              <a:rPr lang="ru-RU" dirty="0" err="1" smtClean="0"/>
              <a:t>Фаркаша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840571" cy="1657163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b="1" dirty="0" smtClean="0"/>
                  <a:t>Теорема (</a:t>
                </a:r>
                <a:r>
                  <a:rPr lang="en-US" b="1" dirty="0" err="1" smtClean="0"/>
                  <a:t>Gy</a:t>
                </a:r>
                <a:r>
                  <a:rPr lang="en-US" b="1" dirty="0" smtClean="0"/>
                  <a:t>. </a:t>
                </a:r>
                <a:r>
                  <a:rPr lang="en-US" b="1" dirty="0" err="1" smtClean="0"/>
                  <a:t>Farkas</a:t>
                </a:r>
                <a:r>
                  <a:rPr lang="ru-RU" b="1" dirty="0" smtClean="0"/>
                  <a:t>)</a:t>
                </a:r>
                <a:r>
                  <a:rPr lang="en-US" b="1" dirty="0" smtClean="0"/>
                  <a:t>.  </a:t>
                </a:r>
                <a:r>
                  <a:rPr lang="ru-RU" dirty="0" smtClean="0"/>
                  <a:t>Система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имеет решение т. и </a:t>
                </a:r>
                <a:r>
                  <a:rPr lang="ru-RU" dirty="0" err="1" smtClean="0"/>
                  <a:t>т.т</a:t>
                </a:r>
                <a:r>
                  <a:rPr lang="ru-RU" dirty="0" smtClean="0"/>
                  <a:t>., когда не существует вектора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ru-RU" dirty="0" err="1" smtClean="0"/>
                  <a:t>т.ч</a:t>
                </a:r>
                <a:r>
                  <a:rPr lang="ru-RU" dirty="0" smtClean="0"/>
                  <a:t>.</a:t>
                </a:r>
                <a:br>
                  <a:rPr lang="ru-RU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840571" cy="1657163"/>
              </a:xfrm>
              <a:blipFill rotWithShape="0">
                <a:blip r:embed="rId2"/>
                <a:stretch>
                  <a:fillRect l="-562" t="-18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 txBox="1">
                <a:spLocks/>
              </p:cNvSpPr>
              <p:nvPr/>
            </p:nvSpPr>
            <p:spPr>
              <a:xfrm>
                <a:off x="838199" y="3482788"/>
                <a:ext cx="10840571" cy="32609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10000"/>
                  </a:lnSpc>
                  <a:buNone/>
                </a:pPr>
                <a:r>
                  <a:rPr lang="ru-RU" dirty="0" smtClean="0"/>
                  <a:t>Пусть</a:t>
                </a:r>
                <a:r>
                  <a:rPr lang="en-US" dirty="0" smtClean="0"/>
                  <a:t> </a:t>
                </a:r>
                <a:r>
                  <a:rPr lang="ru-RU" dirty="0" smtClean="0"/>
                  <a:t>у системы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ru-RU" dirty="0" smtClean="0"/>
                  <a:t> нет решения. Тогда нет решения и у системы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ru-RU" dirty="0" smtClean="0"/>
                  <a:t>, полученной из исходной системы исключением Фурье—</a:t>
                </a:r>
                <a:r>
                  <a:rPr lang="ru-RU" dirty="0" err="1" smtClean="0"/>
                  <a:t>Моцкина</a:t>
                </a:r>
                <a:r>
                  <a:rPr lang="ru-RU" dirty="0" smtClean="0"/>
                  <a:t>. 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ru-RU" dirty="0" smtClean="0"/>
                  <a:t>По </a:t>
                </a:r>
                <a:r>
                  <a:rPr lang="ru-RU" dirty="0" err="1" smtClean="0"/>
                  <a:t>п.и</a:t>
                </a:r>
                <a:r>
                  <a:rPr lang="ru-RU" dirty="0" smtClean="0"/>
                  <a:t>., существует </a:t>
                </a:r>
                <a:r>
                  <a:rPr lang="ru-RU" dirty="0" err="1" smtClean="0"/>
                  <a:t>л.к.н.к</a:t>
                </a:r>
                <a:r>
                  <a:rPr lang="ru-RU" dirty="0" smtClean="0"/>
                  <a:t>. неравенств системы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ru-RU" dirty="0" smtClean="0"/>
                  <a:t>, в которой в левой части тождественный нуль, а в правой отрицательный скаляр.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ru-RU" dirty="0" smtClean="0"/>
                  <a:t>Т.к. неравенства системы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сами являются </a:t>
                </a:r>
                <a:r>
                  <a:rPr lang="ru-RU" dirty="0" err="1" smtClean="0"/>
                  <a:t>л.к.н.к</a:t>
                </a:r>
                <a:r>
                  <a:rPr lang="ru-RU" dirty="0" smtClean="0"/>
                  <a:t>. неравенств системы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ru-RU" dirty="0" smtClean="0"/>
                  <a:t>, сразу получаем требуемое.</a:t>
                </a:r>
                <a:endParaRPr lang="ru-RU" dirty="0"/>
              </a:p>
            </p:txBody>
          </p:sp>
        </mc:Choice>
        <mc:Fallback xmlns="">
          <p:sp>
            <p:nvSpPr>
              <p:cNvPr id="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482788"/>
                <a:ext cx="10840571" cy="3260912"/>
              </a:xfrm>
              <a:prstGeom prst="rect">
                <a:avLst/>
              </a:prstGeom>
              <a:blipFill rotWithShape="0">
                <a:blip r:embed="rId3"/>
                <a:stretch>
                  <a:fillRect l="-956" t="-1495" b="-7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05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Лемма </a:t>
            </a:r>
            <a:r>
              <a:rPr lang="ru-RU" dirty="0" err="1" smtClean="0"/>
              <a:t>Фаркаша</a:t>
            </a:r>
            <a:r>
              <a:rPr lang="en-US" dirty="0" smtClean="0"/>
              <a:t> </a:t>
            </a:r>
            <a:r>
              <a:rPr lang="ru-RU" dirty="0" smtClean="0"/>
              <a:t>и её следствия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753166" cy="4891181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ru-RU" b="1" dirty="0" smtClean="0"/>
                  <a:t>Следствие из леммы </a:t>
                </a:r>
                <a:r>
                  <a:rPr lang="ru-RU" b="1" dirty="0" err="1" smtClean="0"/>
                  <a:t>Фаркаша</a:t>
                </a:r>
                <a:r>
                  <a:rPr lang="ru-RU" b="1" dirty="0" smtClean="0"/>
                  <a:t>.</a:t>
                </a:r>
                <a:r>
                  <a:rPr lang="ru-RU" b="1" dirty="0"/>
                  <a:t/>
                </a:r>
                <a:br>
                  <a:rPr lang="ru-RU" b="1" dirty="0"/>
                </a:br>
                <a:r>
                  <a:rPr lang="ru-RU" dirty="0"/>
                  <a:t>Система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имеет решение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т. и </a:t>
                </a:r>
                <a:r>
                  <a:rPr lang="ru-RU" dirty="0" err="1"/>
                  <a:t>т.т</a:t>
                </a:r>
                <a:r>
                  <a:rPr lang="ru-RU" dirty="0"/>
                  <a:t>., когда не существует вектора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/>
                  <a:t>, </a:t>
                </a:r>
                <a:r>
                  <a:rPr lang="ru-RU" dirty="0"/>
                  <a:t>такого, что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ru-RU" dirty="0"/>
                  <a:t>.</a:t>
                </a:r>
                <a:endParaRPr lang="en-US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ru-RU" i="1" dirty="0"/>
                  <a:t>Доказательство</a:t>
                </a:r>
                <a:r>
                  <a:rPr lang="ru-RU" i="1" dirty="0" smtClean="0"/>
                  <a:t>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i="1" dirty="0" smtClean="0"/>
                  <a:t> </a:t>
                </a:r>
                <a:r>
                  <a:rPr lang="ru-RU" i="1" dirty="0" smtClean="0"/>
                  <a:t>очевидно</a:t>
                </a:r>
                <a:r>
                  <a:rPr lang="en-US" i="1" dirty="0" smtClean="0"/>
                  <a:t>;</a:t>
                </a:r>
                <a:r>
                  <a:rPr lang="ru-RU" i="1" dirty="0" smtClean="0"/>
                  <a:t> докажем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⇐</m:t>
                    </m:r>
                  </m:oMath>
                </a14:m>
                <a:r>
                  <a:rPr lang="en-US" i="1" dirty="0" smtClean="0"/>
                  <a:t>.</a:t>
                </a:r>
                <a:endParaRPr lang="ru-RU" i="1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ru-RU" dirty="0"/>
                  <a:t>Положим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mr>
                          <m:m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.</a:t>
                </a:r>
                <a:endParaRPr lang="ru-RU" dirty="0" smtClean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ru-RU" dirty="0" smtClean="0"/>
                  <a:t>Система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имеет решение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ru-RU" dirty="0" smtClean="0"/>
                  <a:t> т. и </a:t>
                </a:r>
                <a:r>
                  <a:rPr lang="ru-RU" dirty="0" err="1" smtClean="0"/>
                  <a:t>т.т</a:t>
                </a:r>
                <a:r>
                  <a:rPr lang="ru-RU" dirty="0" smtClean="0"/>
                  <a:t>., когда</a:t>
                </a:r>
                <a:r>
                  <a:rPr lang="en-US" dirty="0" smtClean="0"/>
                  <a:t> </a:t>
                </a:r>
                <a:r>
                  <a:rPr lang="ru-RU" dirty="0" smtClean="0"/>
                  <a:t>имеет решение система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  <m:acc>
                      <m:accPr>
                        <m:chr m:val="̂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≤</m:t>
                    </m:r>
                    <m:acc>
                      <m:accPr>
                        <m:chr m:val="̂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acc>
                  </m:oMath>
                </a14:m>
                <a:r>
                  <a:rPr lang="en-US" dirty="0" smtClean="0"/>
                  <a:t>. </a:t>
                </a:r>
                <a:r>
                  <a:rPr lang="ru-RU" dirty="0" smtClean="0"/>
                  <a:t>Если система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  <m:acc>
                      <m:accPr>
                        <m:chr m:val="̂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1" i="1">
                        <a:latin typeface="Cambria Math" panose="02040503050406030204" pitchFamily="18" charset="0"/>
                      </a:rPr>
                      <m:t>≤</m:t>
                    </m:r>
                    <m:acc>
                      <m:accPr>
                        <m:chr m:val="̂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acc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не имеет решения, то найдётся вектор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такой, что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acc>
                      <m:accPr>
                        <m:chr m:val="̂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acc>
                      <m:accPr>
                        <m:chr m:val="̂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/>
                  <a:t>.</a:t>
                </a:r>
                <a:r>
                  <a:rPr lang="ru-RU" dirty="0" smtClean="0"/>
                  <a:t> Искомый вектор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легко получается из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en-US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753166" cy="4891181"/>
              </a:xfrm>
              <a:blipFill rotWithShape="0">
                <a:blip r:embed="rId2"/>
                <a:stretch>
                  <a:fillRect l="-1021" t="-996" b="-3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900" dirty="0" smtClean="0"/>
              <a:t>Двойственность в линейном программировании</a:t>
            </a:r>
            <a:endParaRPr lang="ru-RU" sz="3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93824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ru-RU" dirty="0" smtClean="0"/>
                  <a:t>Рассмотрим задачу:</a:t>
                </a:r>
                <a:br>
                  <a:rPr lang="ru-RU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≤1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≤1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ru-RU" dirty="0" smtClean="0"/>
                  <a:t>Есть решение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box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box>
                          <m:box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при котором значение целевой функции равно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 smtClean="0"/>
                  <a:t>.</a:t>
                </a:r>
                <a:endParaRPr lang="ru-RU" dirty="0" smtClean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ru-RU" dirty="0" smtClean="0"/>
                  <a:t>Как </a:t>
                </a:r>
                <a:r>
                  <a:rPr lang="ru-RU" i="1" dirty="0" smtClean="0"/>
                  <a:t>доказать</a:t>
                </a:r>
                <a:r>
                  <a:rPr lang="ru-RU" dirty="0" smtClean="0"/>
                  <a:t>, что лучше нельзя? 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ru-RU" dirty="0" smtClean="0"/>
                  <a:t>— Использовать неравенства из условия.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938246"/>
              </a:xfrm>
              <a:blipFill rotWithShape="0">
                <a:blip r:embed="rId2"/>
                <a:stretch>
                  <a:fillRect l="-1217" t="-1110" b="-9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119895" y="2868714"/>
                <a:ext cx="21302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+5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≤3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9895" y="2868714"/>
                <a:ext cx="2130263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Стрелка вправо 4"/>
              <p:cNvSpPr/>
              <p:nvPr/>
            </p:nvSpPr>
            <p:spPr>
              <a:xfrm>
                <a:off x="7503459" y="2677334"/>
                <a:ext cx="1512794" cy="443753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Стрелка вправо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3459" y="2677334"/>
                <a:ext cx="1512794" cy="443753"/>
              </a:xfrm>
              <a:prstGeom prst="rightArrow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Стрелка вправо 5"/>
              <p:cNvSpPr/>
              <p:nvPr/>
            </p:nvSpPr>
            <p:spPr>
              <a:xfrm>
                <a:off x="7503459" y="3099547"/>
                <a:ext cx="1512794" cy="443753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×2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Стрелка вправо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3459" y="3099547"/>
                <a:ext cx="1512794" cy="443753"/>
              </a:xfrm>
              <a:prstGeom prst="rightArrow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838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Лемма </a:t>
            </a:r>
            <a:r>
              <a:rPr lang="ru-RU" dirty="0" err="1"/>
              <a:t>Фаркаша</a:t>
            </a:r>
            <a:r>
              <a:rPr lang="en-US" dirty="0"/>
              <a:t> </a:t>
            </a:r>
            <a:r>
              <a:rPr lang="ru-RU" dirty="0"/>
              <a:t>и её следствия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89475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ru-RU" b="1" dirty="0" smtClean="0"/>
                  <a:t>Следствие из леммы </a:t>
                </a:r>
                <a:r>
                  <a:rPr lang="ru-RU" b="1" dirty="0" err="1"/>
                  <a:t>Фаркаша</a:t>
                </a:r>
                <a:r>
                  <a:rPr lang="ru-RU" b="1" dirty="0"/>
                  <a:t>.</a:t>
                </a:r>
                <a:br>
                  <a:rPr lang="ru-RU" b="1" dirty="0"/>
                </a:br>
                <a:r>
                  <a:rPr lang="ru-RU" dirty="0"/>
                  <a:t>Система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имеет решение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т. и </a:t>
                </a:r>
                <a:r>
                  <a:rPr lang="ru-RU" dirty="0" err="1"/>
                  <a:t>т.т</a:t>
                </a:r>
                <a:r>
                  <a:rPr lang="ru-RU" dirty="0"/>
                  <a:t>., когда не существует вектора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/>
                  <a:t>, </a:t>
                </a:r>
                <a:r>
                  <a:rPr lang="ru-RU" dirty="0"/>
                  <a:t>такого, что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ru-RU" dirty="0" smtClean="0"/>
                  <a:t>.</a:t>
                </a:r>
                <a:endParaRPr lang="en-US" b="1" dirty="0" smtClean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ru-RU" b="1" dirty="0" smtClean="0"/>
                  <a:t>Следствие</a:t>
                </a:r>
                <a:r>
                  <a:rPr lang="en-US" b="1" dirty="0" smtClean="0"/>
                  <a:t> </a:t>
                </a:r>
                <a:r>
                  <a:rPr lang="ru-RU" b="1" dirty="0" smtClean="0"/>
                  <a:t>следствия (по сути эквивалентное теореме двойственности).</a:t>
                </a:r>
                <a:br>
                  <a:rPr lang="ru-RU" b="1" dirty="0" smtClean="0"/>
                </a:br>
                <a:r>
                  <a:rPr lang="ru-RU" dirty="0" smtClean="0"/>
                  <a:t>Пусть </a:t>
                </a:r>
                <a:r>
                  <a:rPr lang="ru-RU" dirty="0"/>
                  <a:t>система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имеет решение. Любое решение этой системы удовлетворяет неравенству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</a:t>
                </a:r>
                <a:r>
                  <a:rPr lang="ru-RU" dirty="0"/>
                  <a:t>т. и </a:t>
                </a:r>
                <a:r>
                  <a:rPr lang="ru-RU" dirty="0" err="1"/>
                  <a:t>т.т</a:t>
                </a:r>
                <a:r>
                  <a:rPr lang="ru-RU" dirty="0"/>
                  <a:t>., когда существует вектор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/>
                  <a:t>, </a:t>
                </a:r>
                <a:r>
                  <a:rPr lang="ru-RU" dirty="0"/>
                  <a:t>такой, что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ru-RU" i="1" dirty="0" smtClean="0"/>
                  <a:t>Доказательство.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⇐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тривиально</a:t>
                </a:r>
                <a:r>
                  <a:rPr lang="en-US" dirty="0" smtClean="0"/>
                  <a:t>;</a:t>
                </a:r>
                <a:r>
                  <a:rPr lang="ru-RU" dirty="0" smtClean="0"/>
                  <a:t> остаётся </a:t>
                </a:r>
                <a:r>
                  <a:rPr lang="ru-RU" dirty="0"/>
                  <a:t>обосновать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/>
                  <a:t>.</a:t>
                </a:r>
                <a:endParaRPr lang="ru-RU" dirty="0" smtClean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ru-RU" dirty="0" smtClean="0"/>
                  <a:t>Пусть не существует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такого, что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ru-RU" dirty="0" smtClean="0"/>
                  <a:t>Тогда не существует неотрицательного решения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ru-RU" dirty="0" smtClean="0"/>
                  <a:t> у системы</a:t>
                </a:r>
                <a:br>
                  <a:rPr lang="ru-RU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ru-RU" dirty="0" smtClean="0"/>
                  <a:t>По следствию из </a:t>
                </a:r>
                <a:r>
                  <a:rPr lang="ru-RU" dirty="0" err="1" smtClean="0"/>
                  <a:t>л.Ф</a:t>
                </a:r>
                <a:r>
                  <a:rPr lang="ru-RU" dirty="0" smtClean="0"/>
                  <a:t>., найдётся вектор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такой, что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mr>
                          <m:m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4" name="Объект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89475"/>
              </a:xfrm>
              <a:blipFill rotWithShape="0">
                <a:blip r:embed="rId2"/>
                <a:stretch>
                  <a:fillRect l="-638" t="-129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774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Лемма </a:t>
            </a:r>
            <a:r>
              <a:rPr lang="ru-RU" dirty="0" err="1"/>
              <a:t>Фаркаша</a:t>
            </a:r>
            <a:r>
              <a:rPr lang="en-US" dirty="0"/>
              <a:t> </a:t>
            </a:r>
            <a:r>
              <a:rPr lang="ru-RU" dirty="0"/>
              <a:t>и её следствия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3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08659" cy="4904629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b="1" dirty="0" smtClean="0">
                    <a:solidFill>
                      <a:schemeClr val="tx1"/>
                    </a:solidFill>
                  </a:rPr>
                  <a:t>Следствие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ru-RU" b="1" dirty="0" smtClean="0">
                    <a:solidFill>
                      <a:schemeClr val="tx1"/>
                    </a:solidFill>
                  </a:rPr>
                  <a:t>следствия (по сути эквивалентное теореме двойственности).</a:t>
                </a:r>
                <a:br>
                  <a:rPr lang="ru-RU" b="1" dirty="0" smtClean="0">
                    <a:solidFill>
                      <a:schemeClr val="tx1"/>
                    </a:solidFill>
                  </a:rPr>
                </a:br>
                <a:r>
                  <a:rPr lang="ru-RU" dirty="0" smtClean="0">
                    <a:solidFill>
                      <a:schemeClr val="tx1"/>
                    </a:solidFill>
                  </a:rPr>
                  <a:t>Пусть </a:t>
                </a:r>
                <a:r>
                  <a:rPr lang="ru-RU" dirty="0">
                    <a:solidFill>
                      <a:schemeClr val="tx1"/>
                    </a:solidFill>
                  </a:rPr>
                  <a:t>система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</a:rPr>
                  <a:t>имеет решение. Любое решение этой системы удовлетворяет неравенству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:r>
                  <a:rPr lang="ru-RU" dirty="0">
                    <a:solidFill>
                      <a:schemeClr val="tx1"/>
                    </a:solidFill>
                  </a:rPr>
                  <a:t>т. и </a:t>
                </a:r>
                <a:r>
                  <a:rPr lang="ru-RU" dirty="0" err="1">
                    <a:solidFill>
                      <a:schemeClr val="tx1"/>
                    </a:solidFill>
                  </a:rPr>
                  <a:t>т.т</a:t>
                </a:r>
                <a:r>
                  <a:rPr lang="ru-RU" dirty="0">
                    <a:solidFill>
                      <a:schemeClr val="tx1"/>
                    </a:solidFill>
                  </a:rPr>
                  <a:t>., когда существует вектор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:r>
                  <a:rPr lang="ru-RU" dirty="0">
                    <a:solidFill>
                      <a:schemeClr val="tx1"/>
                    </a:solidFill>
                  </a:rPr>
                  <a:t>такой, что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</a:rPr>
                  <a:t>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i="1" dirty="0" smtClean="0">
                    <a:solidFill>
                      <a:schemeClr val="tx1"/>
                    </a:solidFill>
                  </a:rPr>
                  <a:t>Доказательство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  <a:endParaRPr lang="ru-RU" dirty="0" smtClean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>
                    <a:solidFill>
                      <a:schemeClr val="tx1"/>
                    </a:solidFill>
                  </a:rPr>
                  <a:t>Пусть не существует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такого, что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</a:rPr>
                  <a:t>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>
                    <a:solidFill>
                      <a:schemeClr val="tx1"/>
                    </a:solidFill>
                  </a:rPr>
                  <a:t>Тогда найдётся вектор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такой, что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e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mr>
                          <m:mr>
                            <m:e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и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  <a:endParaRPr lang="ru-RU" dirty="0" smtClean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/>
                  <a:t>Рассмотрим два случая:</a:t>
                </a:r>
              </a:p>
              <a:p>
                <a:pPr>
                  <a:lnSpc>
                    <a:spcPct val="120000"/>
                  </a:lnSpc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 smtClean="0"/>
                  <a:t>.</a:t>
                </a:r>
                <a:r>
                  <a:rPr lang="ru-RU" dirty="0" smtClean="0"/>
                  <a:t> Тогда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для любого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ru-RU" dirty="0" smtClean="0"/>
                  <a:t>.</a:t>
                </a:r>
                <a:r>
                  <a:rPr lang="en-US" dirty="0" smtClean="0"/>
                  <a:t> </a:t>
                </a:r>
                <a:br>
                  <a:rPr lang="en-US" dirty="0" smtClean="0"/>
                </a:b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— </a:t>
                </a:r>
                <a:r>
                  <a:rPr lang="ru-RU" dirty="0" smtClean="0"/>
                  <a:t>произвольное фиксированное решение</a:t>
                </a:r>
                <a:r>
                  <a:rPr lang="en-US" dirty="0" smtClean="0"/>
                  <a:t> </a:t>
                </a:r>
                <a:r>
                  <a:rPr lang="ru-RU" dirty="0" smtClean="0"/>
                  <a:t>системы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dirty="0" smtClean="0"/>
                  <a:t>.</a:t>
                </a:r>
                <a:r>
                  <a:rPr lang="ru-RU" dirty="0" smtClean="0"/>
                  <a:t>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ru-RU" dirty="0" smtClean="0"/>
                  <a:t>При достаточно больших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получим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dirty="0" smtClean="0"/>
                  <a:t>  </a:t>
                </a:r>
                <a:r>
                  <a:rPr lang="ru-RU" dirty="0" smtClean="0"/>
                  <a:t>и</a:t>
                </a:r>
                <a:r>
                  <a:rPr lang="en-US" dirty="0" smtClean="0"/>
                  <a:t> 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ru-RU" dirty="0"/>
                  <a:t> </a:t>
                </a:r>
                <a:r>
                  <a:rPr lang="en-US" dirty="0" smtClean="0"/>
                  <a:t>  — </a:t>
                </a:r>
                <a:r>
                  <a:rPr lang="ru-RU" dirty="0" smtClean="0"/>
                  <a:t>противоречие</a:t>
                </a:r>
                <a:r>
                  <a:rPr lang="ru-RU" dirty="0"/>
                  <a:t>.</a:t>
                </a:r>
                <a:endParaRPr lang="ru-RU" dirty="0" smtClean="0"/>
              </a:p>
              <a:p>
                <a:pPr>
                  <a:lnSpc>
                    <a:spcPct val="120000"/>
                  </a:lnSpc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ru-RU" dirty="0"/>
                  <a:t>. Тогда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  </a:t>
                </a:r>
                <a:r>
                  <a:rPr lang="en-US" dirty="0"/>
                  <a:t>— </a:t>
                </a:r>
                <a:r>
                  <a:rPr lang="ru-RU" smtClean="0"/>
                  <a:t>противоречие</a:t>
                </a:r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4" name="Объект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08659" cy="4904629"/>
              </a:xfrm>
              <a:blipFill rotWithShape="0">
                <a:blip r:embed="rId2"/>
                <a:stretch>
                  <a:fillRect l="-554" t="-6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Прямая соединительная линия 4"/>
          <p:cNvCxnSpPr/>
          <p:nvPr/>
        </p:nvCxnSpPr>
        <p:spPr>
          <a:xfrm>
            <a:off x="838199" y="4392239"/>
            <a:ext cx="110086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66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Сильная теорема двойственности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515602" cy="4682751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b="1" dirty="0" smtClean="0">
                    <a:solidFill>
                      <a:schemeClr val="tx1"/>
                    </a:solidFill>
                  </a:rPr>
                  <a:t>Следствие</a:t>
                </a:r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ru-RU" b="1" dirty="0" smtClean="0">
                    <a:solidFill>
                      <a:schemeClr val="tx1"/>
                    </a:solidFill>
                  </a:rPr>
                  <a:t>леммы </a:t>
                </a:r>
                <a:r>
                  <a:rPr lang="ru-RU" b="1" dirty="0" err="1" smtClean="0">
                    <a:solidFill>
                      <a:schemeClr val="tx1"/>
                    </a:solidFill>
                  </a:rPr>
                  <a:t>Фаркаша</a:t>
                </a:r>
                <a:r>
                  <a:rPr lang="ru-RU" b="1" dirty="0" smtClean="0">
                    <a:solidFill>
                      <a:schemeClr val="tx1"/>
                    </a:solidFill>
                  </a:rPr>
                  <a:t>.</a:t>
                </a:r>
                <a:r>
                  <a:rPr lang="ru-RU" b="1" dirty="0">
                    <a:solidFill>
                      <a:schemeClr val="tx1"/>
                    </a:solidFill>
                  </a:rPr>
                  <a:t/>
                </a:r>
                <a:br>
                  <a:rPr lang="ru-RU" b="1" dirty="0">
                    <a:solidFill>
                      <a:schemeClr val="tx1"/>
                    </a:solidFill>
                  </a:rPr>
                </a:br>
                <a:r>
                  <a:rPr lang="ru-RU" dirty="0">
                    <a:solidFill>
                      <a:schemeClr val="tx1"/>
                    </a:solidFill>
                  </a:rPr>
                  <a:t>Пусть система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</a:rPr>
                  <a:t>имеет решение. Любое решение этой системы удовлетворяет неравенству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:r>
                  <a:rPr lang="ru-RU" dirty="0">
                    <a:solidFill>
                      <a:schemeClr val="tx1"/>
                    </a:solidFill>
                  </a:rPr>
                  <a:t>т. и </a:t>
                </a:r>
                <a:r>
                  <a:rPr lang="ru-RU" dirty="0" err="1">
                    <a:solidFill>
                      <a:schemeClr val="tx1"/>
                    </a:solidFill>
                  </a:rPr>
                  <a:t>т.т</a:t>
                </a:r>
                <a:r>
                  <a:rPr lang="ru-RU" dirty="0">
                    <a:solidFill>
                      <a:schemeClr val="tx1"/>
                    </a:solidFill>
                  </a:rPr>
                  <a:t>., когда существует вектор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:r>
                  <a:rPr lang="ru-RU" dirty="0">
                    <a:solidFill>
                      <a:schemeClr val="tx1"/>
                    </a:solidFill>
                  </a:rPr>
                  <a:t>такой, что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</a:rPr>
                  <a:t>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  <a:endParaRPr lang="ru-RU" b="1" dirty="0" smtClean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b="1" dirty="0" smtClean="0"/>
                  <a:t>Теорема двойственности — неформально.</a:t>
                </a:r>
                <a:br>
                  <a:rPr lang="ru-RU" b="1" dirty="0" smtClean="0"/>
                </a:br>
                <a:r>
                  <a:rPr lang="ru-RU" dirty="0" smtClean="0"/>
                  <a:t>Если задача ЛП имеет решение, то для такого решения всегда можно подобрать «сертификат качества» — </a:t>
                </a:r>
                <a:r>
                  <a:rPr lang="ru-RU" dirty="0" err="1" smtClean="0"/>
                  <a:t>л.к.н.к</a:t>
                </a:r>
                <a:r>
                  <a:rPr lang="ru-RU" dirty="0" smtClean="0"/>
                  <a:t>. неравенств исходной задачи, гарантирующую оптимальность решения.</a:t>
                </a: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515602" cy="4682751"/>
              </a:xfrm>
              <a:blipFill rotWithShape="0">
                <a:blip r:embed="rId2"/>
                <a:stretch>
                  <a:fillRect l="-1159" t="-1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525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Дополняющая </a:t>
            </a:r>
            <a:r>
              <a:rPr lang="ru-RU" dirty="0" err="1" smtClean="0"/>
              <a:t>нежёсткость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(</a:t>
            </a:r>
            <a:r>
              <a:rPr lang="en-US" dirty="0" smtClean="0"/>
              <a:t>complementary slackness</a:t>
            </a:r>
            <a:r>
              <a:rPr lang="ru-RU" dirty="0" smtClean="0"/>
              <a:t>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57563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>— </a:t>
                </a:r>
                <a:r>
                  <a:rPr lang="ru-RU" dirty="0" smtClean="0"/>
                  <a:t>оптимальное решение в</a:t>
                </a:r>
                <a:r>
                  <a:rPr lang="en-US" dirty="0" smtClean="0"/>
                  <a:t> </a:t>
                </a:r>
                <a:r>
                  <a:rPr lang="ru-RU" dirty="0" smtClean="0"/>
                  <a:t>прямой </a:t>
                </a:r>
                <a:r>
                  <a:rPr lang="ru-RU" dirty="0"/>
                  <a:t>задаче ЛП</a:t>
                </a:r>
                <a:br>
                  <a:rPr lang="ru-RU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+…+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+…+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+…+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/>
                  <a:t>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 — </a:t>
                </a:r>
                <a:r>
                  <a:rPr lang="ru-RU" dirty="0" smtClean="0"/>
                  <a:t>оптимальное решение в двойственной </a:t>
                </a:r>
                <a:r>
                  <a:rPr lang="ru-RU" dirty="0"/>
                  <a:t>задаче ЛП</a:t>
                </a:r>
                <a:br>
                  <a:rPr lang="ru-RU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+…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+…+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+…+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/>
                  <a:t>Тогда</a:t>
                </a:r>
                <a:endParaRPr lang="en-US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⇒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⇒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57563"/>
              </a:xfrm>
              <a:blipFill rotWithShape="0">
                <a:blip r:embed="rId3"/>
                <a:stretch>
                  <a:fillRect l="-522" t="-6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Полилиния 9"/>
          <p:cNvSpPr/>
          <p:nvPr/>
        </p:nvSpPr>
        <p:spPr>
          <a:xfrm>
            <a:off x="8471647" y="3630706"/>
            <a:ext cx="1532029" cy="2528047"/>
          </a:xfrm>
          <a:custGeom>
            <a:avLst/>
            <a:gdLst>
              <a:gd name="connsiteX0" fmla="*/ 0 w 1532029"/>
              <a:gd name="connsiteY0" fmla="*/ 2528047 h 2528047"/>
              <a:gd name="connsiteX1" fmla="*/ 1210235 w 1532029"/>
              <a:gd name="connsiteY1" fmla="*/ 1472453 h 2528047"/>
              <a:gd name="connsiteX2" fmla="*/ 1485900 w 1532029"/>
              <a:gd name="connsiteY2" fmla="*/ 282388 h 2528047"/>
              <a:gd name="connsiteX3" fmla="*/ 437029 w 1532029"/>
              <a:gd name="connsiteY3" fmla="*/ 0 h 2528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2029" h="2528047">
                <a:moveTo>
                  <a:pt x="0" y="2528047"/>
                </a:moveTo>
                <a:cubicBezTo>
                  <a:pt x="481292" y="2187388"/>
                  <a:pt x="962585" y="1846730"/>
                  <a:pt x="1210235" y="1472453"/>
                </a:cubicBezTo>
                <a:cubicBezTo>
                  <a:pt x="1457885" y="1098176"/>
                  <a:pt x="1614768" y="527797"/>
                  <a:pt x="1485900" y="282388"/>
                </a:cubicBezTo>
                <a:cubicBezTo>
                  <a:pt x="1357032" y="36979"/>
                  <a:pt x="897030" y="18489"/>
                  <a:pt x="437029" y="0"/>
                </a:cubicBezTo>
              </a:path>
            </a:pathLst>
          </a:custGeom>
          <a:noFill/>
          <a:ln w="76200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332259" y="3261374"/>
            <a:ext cx="2395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Обратное тоже верно!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6672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900" dirty="0"/>
              <a:t>Двойственность в линейном программировании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4411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dirty="0"/>
                  <a:t>Рассмотрим задачу:</a:t>
                </a:r>
                <a:br>
                  <a:rPr lang="ru-RU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≤1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≤1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dirty="0" smtClean="0"/>
                  <a:t>«Сертификатом качества» решения может выступать вектор констант, </a:t>
                </a:r>
                <a:r>
                  <a:rPr lang="ru-RU" dirty="0" err="1" smtClean="0"/>
                  <a:t>домножив</a:t>
                </a:r>
                <a:r>
                  <a:rPr lang="ru-RU" dirty="0" smtClean="0"/>
                  <a:t> на которые неравенства из условия и затем сложив, мы получим такую оценку на целевую функцию, которая равна значению в проверяемой точке.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44116"/>
              </a:xfrm>
              <a:blipFill rotWithShape="0">
                <a:blip r:embed="rId2"/>
                <a:stretch>
                  <a:fillRect l="-1217" t="-11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119895" y="2868714"/>
                <a:ext cx="21302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+5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≤3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9895" y="2868714"/>
                <a:ext cx="2130263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Стрелка вправо 4"/>
              <p:cNvSpPr/>
              <p:nvPr/>
            </p:nvSpPr>
            <p:spPr>
              <a:xfrm>
                <a:off x="7503459" y="2677334"/>
                <a:ext cx="1512794" cy="443753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Стрелка вправо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3459" y="2677334"/>
                <a:ext cx="1512794" cy="443753"/>
              </a:xfrm>
              <a:prstGeom prst="rightArrow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Стрелка вправо 5"/>
              <p:cNvSpPr/>
              <p:nvPr/>
            </p:nvSpPr>
            <p:spPr>
              <a:xfrm>
                <a:off x="7503459" y="3099547"/>
                <a:ext cx="1512794" cy="443753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×2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Стрелка вправо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3459" y="3099547"/>
                <a:ext cx="1512794" cy="443753"/>
              </a:xfrm>
              <a:prstGeom prst="rightArrow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692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900" dirty="0"/>
              <a:t>Двойственность в линейном программировании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2"/>
              <p:cNvSpPr txBox="1">
                <a:spLocks/>
              </p:cNvSpPr>
              <p:nvPr/>
            </p:nvSpPr>
            <p:spPr>
              <a:xfrm>
                <a:off x="369794" y="3993777"/>
                <a:ext cx="11463618" cy="21716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10000"/>
                  </a:lnSpc>
                  <a:buNone/>
                </a:pPr>
                <a:r>
                  <a:rPr lang="ru-RU" dirty="0" smtClean="0"/>
                  <a:t>При любых</a:t>
                </a:r>
                <a:r>
                  <a:rPr lang="en-US" dirty="0"/>
                  <a:t> </a:t>
                </a:r>
                <a:r>
                  <a:rPr lang="ru-RU" dirty="0"/>
                  <a:t>константах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справедливо неравенство:</a:t>
                </a:r>
                <a:br>
                  <a:rPr lang="ru-RU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ru-RU" dirty="0" smtClean="0"/>
                  <a:t>Перепишем по-другому:</a:t>
                </a:r>
                <a:br>
                  <a:rPr lang="ru-RU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+…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94" y="3993777"/>
                <a:ext cx="11463618" cy="2171699"/>
              </a:xfrm>
              <a:prstGeom prst="rect">
                <a:avLst/>
              </a:prstGeom>
              <a:blipFill rotWithShape="0">
                <a:blip r:embed="rId2"/>
                <a:stretch>
                  <a:fillRect l="-957" t="-14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946275"/>
              </a:xfrm>
              <a:ln>
                <a:solidFill>
                  <a:schemeClr val="accent1"/>
                </a:solidFill>
                <a:prstDash val="dash"/>
              </a:ln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+…+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+…+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+…+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946275"/>
              </a:xfr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204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900" dirty="0"/>
              <a:t>Двойственность в линейном программировании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2"/>
              <p:cNvSpPr txBox="1">
                <a:spLocks/>
              </p:cNvSpPr>
              <p:nvPr/>
            </p:nvSpPr>
            <p:spPr>
              <a:xfrm>
                <a:off x="147918" y="3993777"/>
                <a:ext cx="12044082" cy="26759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10000"/>
                  </a:lnSpc>
                  <a:buNone/>
                </a:pPr>
                <a:r>
                  <a:rPr lang="ru-RU" dirty="0" smtClean="0"/>
                  <a:t>При любых</a:t>
                </a:r>
                <a:r>
                  <a:rPr lang="en-US" dirty="0"/>
                  <a:t> </a:t>
                </a:r>
                <a:r>
                  <a:rPr lang="ru-RU" dirty="0"/>
                  <a:t>константах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имеем:</a:t>
                </a:r>
                <a:r>
                  <a:rPr lang="ru-RU" dirty="0"/>
                  <a:t/>
                </a:r>
                <a:br>
                  <a:rPr lang="ru-RU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ru-RU" dirty="0" smtClean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ru-RU" dirty="0" smtClean="0"/>
                  <a:t>Если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 для каждого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dirty="0" smtClean="0"/>
                  <a:t>, то</a:t>
                </a:r>
                <a:br>
                  <a:rPr lang="ru-RU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+…+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4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18" y="3993777"/>
                <a:ext cx="12044082" cy="2675964"/>
              </a:xfrm>
              <a:prstGeom prst="rect">
                <a:avLst/>
              </a:prstGeom>
              <a:blipFill rotWithShape="0">
                <a:blip r:embed="rId2"/>
                <a:stretch>
                  <a:fillRect l="-1012" t="-13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946275"/>
              </a:xfrm>
              <a:ln>
                <a:solidFill>
                  <a:schemeClr val="accent1"/>
                </a:solidFill>
                <a:prstDash val="dash"/>
              </a:ln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+…+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+…+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+…+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946275"/>
              </a:xfr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726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900" dirty="0"/>
              <a:t>Двойственность в линейном программировании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2"/>
              <p:cNvSpPr txBox="1">
                <a:spLocks/>
              </p:cNvSpPr>
              <p:nvPr/>
            </p:nvSpPr>
            <p:spPr>
              <a:xfrm>
                <a:off x="423582" y="3993777"/>
                <a:ext cx="11638430" cy="26759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/>
                  <a:t>Если величины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ru-RU" dirty="0" smtClean="0"/>
                  <a:t> удовлетворяют условиям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+…+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+…+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r>
                  <a:rPr lang="ru-RU" dirty="0" smtClean="0"/>
                  <a:t/>
                </a:r>
                <a:br>
                  <a:rPr lang="ru-RU" dirty="0" smtClean="0"/>
                </a:br>
                <a:r>
                  <a:rPr lang="ru-RU" dirty="0" smtClean="0"/>
                  <a:t>то при любых</a:t>
                </a:r>
                <a:r>
                  <a:rPr lang="en-US" dirty="0" smtClean="0"/>
                  <a:t> </a:t>
                </a:r>
                <a:r>
                  <a:rPr lang="ru-RU" dirty="0" smtClean="0"/>
                  <a:t>допустимых</a:t>
                </a:r>
                <a:r>
                  <a:rPr lang="en-US" dirty="0" smtClean="0"/>
                  <a:t> 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> </a:t>
                </a:r>
                <a:r>
                  <a:rPr lang="ru-RU" dirty="0" smtClean="0"/>
                  <a:t>выполнено</a:t>
                </a:r>
                <a:r>
                  <a:rPr lang="en-US" dirty="0" smtClean="0"/>
                  <a:t> 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+…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ru-RU" dirty="0" smtClean="0"/>
                  <a:t>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4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582" y="3993777"/>
                <a:ext cx="11638430" cy="2675964"/>
              </a:xfrm>
              <a:prstGeom prst="rect">
                <a:avLst/>
              </a:prstGeom>
              <a:blipFill rotWithShape="0">
                <a:blip r:embed="rId2"/>
                <a:stretch>
                  <a:fillRect l="-785" t="-18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946275"/>
              </a:xfrm>
              <a:ln>
                <a:solidFill>
                  <a:schemeClr val="accent1"/>
                </a:solidFill>
                <a:prstDash val="dash"/>
              </a:ln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+…+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+…+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+…+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946275"/>
              </a:xfr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014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Слабая теорема двойственности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b="1" dirty="0" smtClean="0"/>
                  <a:t>Утверждение (</a:t>
                </a:r>
                <a:r>
                  <a:rPr lang="en-US" b="1" dirty="0" smtClean="0"/>
                  <a:t>Weak duality theorem</a:t>
                </a:r>
                <a:r>
                  <a:rPr lang="ru-RU" b="1" dirty="0" smtClean="0"/>
                  <a:t>) — только что доказанное.</a:t>
                </a:r>
                <a:endParaRPr lang="en-US" b="1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/>
                  <a:t>Если оптимальное значение целевой функции в задаче ЛП</a:t>
                </a:r>
                <a:br>
                  <a:rPr lang="ru-RU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+…+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+…+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+…+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/>
                  <a:t>существует, то оно не превосходит оптимального значения </a:t>
                </a:r>
                <a:r>
                  <a:rPr lang="ru-RU" dirty="0"/>
                  <a:t>целевой функции в задаче </a:t>
                </a:r>
                <a:r>
                  <a:rPr lang="ru-RU" dirty="0" smtClean="0"/>
                  <a:t>ЛП</a:t>
                </a:r>
                <a:br>
                  <a:rPr lang="ru-RU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+…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+…+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+…+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38" t="-7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9026013" y="3111910"/>
            <a:ext cx="1654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dash" dirty="0" smtClean="0"/>
              <a:t>Прямая задача</a:t>
            </a:r>
            <a:endParaRPr lang="ru-RU" u="dash" dirty="0"/>
          </a:p>
        </p:txBody>
      </p:sp>
      <p:sp>
        <p:nvSpPr>
          <p:cNvPr id="5" name="TextBox 4"/>
          <p:cNvSpPr txBox="1"/>
          <p:nvPr/>
        </p:nvSpPr>
        <p:spPr>
          <a:xfrm>
            <a:off x="9026013" y="5184058"/>
            <a:ext cx="2291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dash" dirty="0" smtClean="0"/>
              <a:t>Двойственная задача</a:t>
            </a:r>
            <a:endParaRPr lang="ru-RU" u="dash" dirty="0"/>
          </a:p>
        </p:txBody>
      </p:sp>
    </p:spTree>
    <p:extLst>
      <p:ext uri="{BB962C8B-B14F-4D97-AF65-F5344CB8AC3E}">
        <p14:creationId xmlns:p14="http://schemas.microsoft.com/office/powerpoint/2010/main" val="366209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Слабая теорема двойственности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b="1" dirty="0" smtClean="0"/>
                  <a:t>Слабая теорема двойственности</a:t>
                </a:r>
                <a:r>
                  <a:rPr lang="en-US" b="1" dirty="0" smtClean="0"/>
                  <a:t> </a:t>
                </a:r>
                <a:r>
                  <a:rPr lang="ru-RU" b="1" dirty="0" smtClean="0"/>
                  <a:t>в векторной записи.</a:t>
                </a:r>
                <a:endParaRPr lang="en-US" b="1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/>
                  <a:t>Если оптимальное значение целевой функции в задаче ЛП</a:t>
                </a:r>
                <a:br>
                  <a:rPr lang="ru-RU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𝑨𝒙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/>
                  <a:t>существует, то оно не превосходит оптимального значения </a:t>
                </a:r>
                <a:r>
                  <a:rPr lang="ru-RU" dirty="0"/>
                  <a:t>целевой функции в задаче </a:t>
                </a:r>
                <a:r>
                  <a:rPr lang="ru-RU" dirty="0" smtClean="0"/>
                  <a:t>ЛП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in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1120" r="-5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407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Сильная теорема двойственности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643420" cy="4351338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b="1" dirty="0" smtClean="0"/>
                  <a:t>Теорема (</a:t>
                </a:r>
                <a:r>
                  <a:rPr lang="en-US" b="1" dirty="0" smtClean="0"/>
                  <a:t>Strong duality theorem</a:t>
                </a:r>
                <a:r>
                  <a:rPr lang="ru-RU" b="1" dirty="0" smtClean="0"/>
                  <a:t>).</a:t>
                </a:r>
                <a:endParaRPr lang="en-US" b="1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/>
                  <a:t>Если оптимальное значение целевой функции в прямой задаче ЛП</a:t>
                </a:r>
                <a:br>
                  <a:rPr lang="ru-RU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𝑨𝒙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/>
                  <a:t>существует, то оно </a:t>
                </a:r>
                <a:r>
                  <a:rPr lang="ru-RU" b="1" dirty="0" smtClean="0"/>
                  <a:t>равно</a:t>
                </a:r>
                <a:r>
                  <a:rPr lang="ru-RU" dirty="0" smtClean="0"/>
                  <a:t> оптимальному значению </a:t>
                </a:r>
                <a:r>
                  <a:rPr lang="ru-RU" dirty="0"/>
                  <a:t>целевой функции в </a:t>
                </a:r>
                <a:r>
                  <a:rPr lang="ru-RU" dirty="0" smtClean="0"/>
                  <a:t>двойственной задаче ЛП</a:t>
                </a:r>
                <a:br>
                  <a:rPr lang="ru-RU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643420" cy="4351338"/>
              </a:xfrm>
              <a:blipFill rotWithShape="0">
                <a:blip r:embed="rId2"/>
                <a:stretch>
                  <a:fillRect l="-859" t="-112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120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2293</TotalTime>
  <Words>402</Words>
  <Application>Microsoft Office PowerPoint</Application>
  <PresentationFormat>Widescreen</PresentationFormat>
  <Paragraphs>114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Тема Office</vt:lpstr>
      <vt:lpstr>Дискретная оптимизация МФТИ, осень 2015</vt:lpstr>
      <vt:lpstr>Двойственность в линейном программировании</vt:lpstr>
      <vt:lpstr>Двойственность в линейном программировании</vt:lpstr>
      <vt:lpstr>Двойственность в линейном программировании</vt:lpstr>
      <vt:lpstr>Двойственность в линейном программировании</vt:lpstr>
      <vt:lpstr>Двойственность в линейном программировании</vt:lpstr>
      <vt:lpstr>Слабая теорема двойственности</vt:lpstr>
      <vt:lpstr>Слабая теорема двойственности</vt:lpstr>
      <vt:lpstr>Сильная теорема двойственности</vt:lpstr>
      <vt:lpstr>Сильная теорема двойственности</vt:lpstr>
      <vt:lpstr>Исключение Фурье—Моцкина (Fourier—Motzkin elimination)</vt:lpstr>
      <vt:lpstr>Исключение Фурье—Моцкина</vt:lpstr>
      <vt:lpstr>Исключение Фурье—Моцкина</vt:lpstr>
      <vt:lpstr>Исключение Фурье—Моцкина</vt:lpstr>
      <vt:lpstr>Лемма Фаркаша</vt:lpstr>
      <vt:lpstr>Лемма Фаркаша</vt:lpstr>
      <vt:lpstr>Лемма Фаркаша</vt:lpstr>
      <vt:lpstr>Лемма Фаркаша</vt:lpstr>
      <vt:lpstr>Лемма Фаркаша и её следствия</vt:lpstr>
      <vt:lpstr>Лемма Фаркаша и её следствия</vt:lpstr>
      <vt:lpstr>Лемма Фаркаша и её следствия</vt:lpstr>
      <vt:lpstr>Сильная теорема двойственности</vt:lpstr>
      <vt:lpstr>Дополняющая нежёсткость (complementary slackness)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 Dainiak</dc:creator>
  <cp:lastModifiedBy>Alex Dainiak</cp:lastModifiedBy>
  <cp:revision>136</cp:revision>
  <dcterms:created xsi:type="dcterms:W3CDTF">2014-10-14T04:21:55Z</dcterms:created>
  <dcterms:modified xsi:type="dcterms:W3CDTF">2015-10-11T19:57:42Z</dcterms:modified>
</cp:coreProperties>
</file>