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84"/>
          </p14:sldIdLst>
        </p14:section>
        <p14:section name="Метод ветвей и границ" id="{E042C7D4-E28E-492E-ABF4-A5442089AAEA}">
          <p14:sldIdLst>
            <p14:sldId id="257"/>
            <p14:sldId id="258"/>
            <p14:sldId id="262"/>
            <p14:sldId id="263"/>
          </p14:sldIdLst>
        </p14:section>
        <p14:section name="Генетические алгоритмы" id="{63C9CCF1-F8AD-4607-B7DF-0C8A74C166DD}">
          <p14:sldIdLst>
            <p14:sldId id="264"/>
            <p14:sldId id="265"/>
            <p14:sldId id="266"/>
            <p14:sldId id="267"/>
            <p14:sldId id="269"/>
            <p14:sldId id="268"/>
            <p14:sldId id="270"/>
          </p14:sldIdLst>
        </p14:section>
        <p14:section name="Муравьиные колонии" id="{4F305D6B-2822-4096-BE13-309C8475A4B6}">
          <p14:sldIdLst>
            <p14:sldId id="271"/>
            <p14:sldId id="272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B9B18-2EC7-409E-8422-5411AEB6198D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1EA56-BCE0-4C31-A403-D5068C2BD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6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201</a:t>
            </a:r>
            <a:r>
              <a:rPr lang="en-US" sz="3200" smtClean="0"/>
              <a:t>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применения ГА в задаче</a:t>
            </a:r>
            <a:r>
              <a:rPr lang="en-US" dirty="0" smtClean="0"/>
              <a:t> </a:t>
            </a:r>
            <a:r>
              <a:rPr lang="ru-RU" dirty="0" smtClean="0"/>
              <a:t>поиска кратчайшего пути:</a:t>
            </a:r>
          </a:p>
          <a:p>
            <a:pPr lvl="1"/>
            <a:r>
              <a:rPr lang="ru-RU" dirty="0" smtClean="0"/>
              <a:t>Мутация: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Скрещивание:</a:t>
            </a:r>
            <a:endParaRPr lang="en-US" dirty="0" smtClean="0"/>
          </a:p>
        </p:txBody>
      </p:sp>
      <p:sp>
        <p:nvSpPr>
          <p:cNvPr id="5" name="Овал 4"/>
          <p:cNvSpPr/>
          <p:nvPr/>
        </p:nvSpPr>
        <p:spPr>
          <a:xfrm>
            <a:off x="3647728" y="3086615"/>
            <a:ext cx="24482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3863752" y="3482659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151784" y="3482659"/>
            <a:ext cx="360040" cy="720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511824" y="3554667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799856" y="3338643"/>
            <a:ext cx="432048" cy="3600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231904" y="3338643"/>
            <a:ext cx="288032" cy="288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519936" y="3482659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6960096" y="3086615"/>
            <a:ext cx="24482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7176120" y="3482659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464152" y="3482659"/>
            <a:ext cx="360040" cy="720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824192" y="3554667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8112224" y="3626675"/>
            <a:ext cx="360040" cy="720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472264" y="3626675"/>
            <a:ext cx="3600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8832304" y="3482659"/>
            <a:ext cx="288032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647728" y="4454767"/>
            <a:ext cx="24482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3863752" y="4850811"/>
            <a:ext cx="288032" cy="14401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151784" y="4850811"/>
            <a:ext cx="360040" cy="720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11824" y="4922819"/>
            <a:ext cx="288032" cy="14401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4799856" y="4706795"/>
            <a:ext cx="432048" cy="3600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231904" y="4706795"/>
            <a:ext cx="288032" cy="288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5519936" y="4850811"/>
            <a:ext cx="288032" cy="14401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960096" y="4922648"/>
            <a:ext cx="24482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V="1">
            <a:off x="7176120" y="5318692"/>
            <a:ext cx="288032" cy="14401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464152" y="5318692"/>
            <a:ext cx="360040" cy="720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824192" y="5390700"/>
            <a:ext cx="288032" cy="144016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3647728" y="5462879"/>
            <a:ext cx="244827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3863752" y="5858923"/>
            <a:ext cx="288032" cy="21602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4151784" y="5714907"/>
            <a:ext cx="360040" cy="3600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511824" y="5714907"/>
            <a:ext cx="288032" cy="3600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799856" y="6002939"/>
            <a:ext cx="432048" cy="720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5231904" y="5894927"/>
            <a:ext cx="288032" cy="10801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5519936" y="5858923"/>
            <a:ext cx="288032" cy="360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112224" y="5462708"/>
            <a:ext cx="432048" cy="720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8544272" y="5354696"/>
            <a:ext cx="288032" cy="10801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8832304" y="5318692"/>
            <a:ext cx="288032" cy="360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4799856" y="4679448"/>
            <a:ext cx="1080120" cy="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863752" y="5683251"/>
            <a:ext cx="971360" cy="40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4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37" grpId="0" animBg="1"/>
      <p:bldP spid="44" grpId="0" animBg="1"/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Пример применения ГА в задаче</a:t>
                </a:r>
                <a:r>
                  <a:rPr lang="en-US" dirty="0"/>
                  <a:t> </a:t>
                </a:r>
                <a:r>
                  <a:rPr lang="ru-RU" dirty="0"/>
                  <a:t>коммивояжёра:</a:t>
                </a:r>
              </a:p>
              <a:p>
                <a:pPr lvl="1"/>
                <a:r>
                  <a:rPr lang="ru-RU" dirty="0"/>
                  <a:t>Функцию мутации строим по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ru-RU" dirty="0"/>
                  <a:t>-окрестности</a:t>
                </a:r>
                <a:r>
                  <a:rPr lang="en-US" dirty="0"/>
                  <a:t> </a:t>
                </a:r>
                <a:r>
                  <a:rPr lang="ru-RU" dirty="0"/>
                  <a:t>(удаление/добавление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рёбер)</a:t>
                </a:r>
              </a:p>
              <a:p>
                <a:pPr lvl="1"/>
                <a:r>
                  <a:rPr lang="ru-RU" dirty="0"/>
                  <a:t>Скрещивание: часть графа обходим по первому ГЦ, а оставшиеся вершины обходим в том порядке, в каком они лежат на втором ГЦ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Простота и естественность подхода</a:t>
            </a:r>
          </a:p>
          <a:p>
            <a:pPr lvl="1"/>
            <a:r>
              <a:rPr lang="ru-RU" dirty="0"/>
              <a:t>Наличие большого числа управляемых параметров</a:t>
            </a:r>
          </a:p>
          <a:p>
            <a:pPr lvl="1"/>
            <a:r>
              <a:rPr lang="ru-RU" dirty="0"/>
              <a:t>Эффективность при удачной реализации</a:t>
            </a:r>
          </a:p>
          <a:p>
            <a:pPr lvl="1"/>
            <a:r>
              <a:rPr lang="ru-RU" dirty="0"/>
              <a:t>Возможность распараллеливания вычислений значений функций скрещивания и мутации</a:t>
            </a:r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Сложность формального анализа (как следствие, отсутствие гарантии результата)</a:t>
            </a:r>
          </a:p>
          <a:p>
            <a:pPr lvl="1"/>
            <a:r>
              <a:rPr lang="ru-RU" dirty="0"/>
              <a:t>Необходимость подбора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4146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муравьиных колоний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Общая идея:</a:t>
            </a:r>
            <a:br>
              <a:rPr lang="ru-RU" dirty="0"/>
            </a:br>
            <a:r>
              <a:rPr lang="ru-RU" dirty="0"/>
              <a:t>Колонии насекомых в природе при поиске пищи ориентируются по запахам. </a:t>
            </a:r>
            <a:br>
              <a:rPr lang="ru-RU" dirty="0"/>
            </a:br>
            <a:r>
              <a:rPr lang="ru-RU" dirty="0"/>
              <a:t>Насекомое, найдя «клад», возвращается в колонию, оставляя по пути запаховую метку. </a:t>
            </a:r>
            <a:br>
              <a:rPr lang="ru-RU" dirty="0"/>
            </a:br>
            <a:r>
              <a:rPr lang="ru-RU" dirty="0"/>
              <a:t>Отправляющиеся из колонии собратья с большей вероятностью идут туда, где «запах успеха» сильнее.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5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муравьиных колоний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Наилучшим образом алгоритмы </a:t>
            </a:r>
            <a:r>
              <a:rPr lang="ru-RU" dirty="0" err="1"/>
              <a:t>м.к</a:t>
            </a:r>
            <a:r>
              <a:rPr lang="ru-RU" dirty="0"/>
              <a:t>. подходят для задач, которые могут быть сведены к оптимальному обходу графов: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547664" y="4365104"/>
            <a:ext cx="504056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732240" y="45811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051720" y="4869160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771800" y="4869160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491880" y="508518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67944" y="4365104"/>
            <a:ext cx="50405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4365104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5220072" y="4581128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2"/>
          </p:cNvCxnSpPr>
          <p:nvPr/>
        </p:nvCxnSpPr>
        <p:spPr>
          <a:xfrm>
            <a:off x="6156176" y="4581128"/>
            <a:ext cx="57606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771800" y="4869160"/>
            <a:ext cx="72008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2000" y="4365104"/>
            <a:ext cx="648072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51720" y="4833156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491880" y="4365104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220072" y="5013176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868144" y="4833156"/>
            <a:ext cx="86409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491880" y="5085184"/>
            <a:ext cx="576064" cy="288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51720" y="4833156"/>
            <a:ext cx="720080" cy="36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220072" y="5013176"/>
            <a:ext cx="648072" cy="1440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68144" y="4833156"/>
            <a:ext cx="864096" cy="324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4067944" y="5013176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067944" y="5023082"/>
            <a:ext cx="1152128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259632" y="4077072"/>
            <a:ext cx="64807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муравьиных колоний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0278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«Муравьиный» алгоритм поиска кратчайшего пути в графе: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Дан граф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ru-RU" dirty="0"/>
                  <a:t> с весами на рёбрах, и пара вершин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На каждом ребре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графа храним «запах»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pher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Из вершины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графу отправляется агент, который, попав в очередную вершину, идёт в её соседа с вероятностью, пропорциональной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pher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обратно пропорциональной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02786"/>
              </a:xfrm>
              <a:blipFill rotWithShape="0">
                <a:blip r:embed="rId2"/>
                <a:stretch>
                  <a:fillRect l="-1043" t="-1887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2412132" y="4837198"/>
            <a:ext cx="4464496" cy="1368152"/>
            <a:chOff x="2987824" y="4869160"/>
            <a:chExt cx="4464496" cy="1368152"/>
          </a:xfrm>
        </p:grpSpPr>
        <p:sp>
          <p:nvSpPr>
            <p:cNvPr id="5" name="Овал 4"/>
            <p:cNvSpPr/>
            <p:nvPr/>
          </p:nvSpPr>
          <p:spPr>
            <a:xfrm>
              <a:off x="5076056" y="537045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>
              <a:stCxn id="5" idx="7"/>
            </p:cNvCxnSpPr>
            <p:nvPr/>
          </p:nvCxnSpPr>
          <p:spPr>
            <a:xfrm flipV="1">
              <a:off x="5260444" y="5010410"/>
              <a:ext cx="463684" cy="3916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>
              <a:stCxn id="5" idx="6"/>
            </p:cNvCxnSpPr>
            <p:nvPr/>
          </p:nvCxnSpPr>
          <p:spPr>
            <a:xfrm>
              <a:off x="5292080" y="5478462"/>
              <a:ext cx="57606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5" idx="5"/>
            </p:cNvCxnSpPr>
            <p:nvPr/>
          </p:nvCxnSpPr>
          <p:spPr>
            <a:xfrm>
              <a:off x="5260444" y="5554838"/>
              <a:ext cx="391676" cy="3916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0" idx="3"/>
              <a:endCxn id="5" idx="2"/>
            </p:cNvCxnSpPr>
            <p:nvPr/>
          </p:nvCxnSpPr>
          <p:spPr>
            <a:xfrm>
              <a:off x="3361067" y="5478462"/>
              <a:ext cx="1714989" cy="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2987824" y="5293796"/>
                  <a:ext cx="3732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5293796"/>
                  <a:ext cx="37324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7020272" y="5401808"/>
                  <a:ext cx="3732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Прямоугольник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5401808"/>
                  <a:ext cx="3732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Овал 11"/>
            <p:cNvSpPr/>
            <p:nvPr/>
          </p:nvSpPr>
          <p:spPr>
            <a:xfrm>
              <a:off x="2987824" y="4869160"/>
              <a:ext cx="4464496" cy="13681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22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муравьиных колоний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0278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«Муравьиный» алгоритм поиска кратчайшего пути в графе: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Дан граф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ru-RU" dirty="0"/>
                  <a:t> с весами на рёбрах, и пара вершин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На каждом ребре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 графа храним «запах</a:t>
                </a:r>
                <a:r>
                  <a:rPr lang="ru-RU" dirty="0" smtClean="0"/>
                  <a:t>»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pher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Дойдя до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ru-RU" dirty="0"/>
                  <a:t>, агент увеличивает запах на рёбрах пройденного пути на величину, обратно пропорциональную длине пути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02786"/>
              </a:xfrm>
              <a:blipFill rotWithShape="0">
                <a:blip r:embed="rId2"/>
                <a:stretch>
                  <a:fillRect l="-1043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stCxn id="14" idx="3"/>
          </p:cNvCxnSpPr>
          <p:nvPr/>
        </p:nvCxnSpPr>
        <p:spPr>
          <a:xfrm>
            <a:off x="2785375" y="5446500"/>
            <a:ext cx="3730841" cy="1080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412132" y="5261834"/>
                <a:ext cx="373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32" y="5261834"/>
                <a:ext cx="3732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44580" y="5369846"/>
                <a:ext cx="373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80" y="5369846"/>
                <a:ext cx="3732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/>
          <p:cNvSpPr/>
          <p:nvPr/>
        </p:nvSpPr>
        <p:spPr>
          <a:xfrm>
            <a:off x="2412132" y="4837198"/>
            <a:ext cx="446449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муравьиных колоний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Плюсы: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Одновременно можно запускать несколько агентов, что позволяет распараллелить поиск решения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Поведения агентов можно изменять в широких пределах</a:t>
            </a:r>
          </a:p>
          <a:p>
            <a:pPr>
              <a:lnSpc>
                <a:spcPct val="100000"/>
              </a:lnSpc>
            </a:pPr>
            <a:r>
              <a:rPr lang="ru-RU" dirty="0"/>
              <a:t>Минусы: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Агенты обращаются к общей памяти (массив «запахов»)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Сложность формального анализа (как следствие, отсутствие гарантии результата)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Необходимость подбора </a:t>
            </a:r>
            <a:r>
              <a:rPr lang="ru-RU" dirty="0" smtClean="0"/>
              <a:t>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Метаэвристики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ru-RU" dirty="0"/>
              <a:t>ветвлений и </a:t>
            </a:r>
            <a:r>
              <a:rPr lang="ru-RU" dirty="0" smtClean="0"/>
              <a:t>ограничений</a:t>
            </a:r>
            <a:r>
              <a:rPr lang="en-US" dirty="0" smtClean="0"/>
              <a:t> </a:t>
            </a:r>
            <a:r>
              <a:rPr lang="ru-RU" dirty="0" smtClean="0"/>
              <a:t>(ветвей </a:t>
            </a:r>
            <a:r>
              <a:rPr lang="ru-RU" dirty="0"/>
              <a:t>и границ, </a:t>
            </a:r>
            <a:r>
              <a:rPr lang="en-US" dirty="0"/>
              <a:t>branch and bound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«по мотивам биологических явлений»:</a:t>
            </a:r>
          </a:p>
          <a:p>
            <a:pPr lvl="1"/>
            <a:r>
              <a:rPr lang="ru-RU" dirty="0"/>
              <a:t>Генетические алгоритмы</a:t>
            </a:r>
            <a:r>
              <a:rPr lang="en-US" dirty="0"/>
              <a:t> (genetic algorithms)</a:t>
            </a:r>
            <a:endParaRPr lang="ru-RU" dirty="0"/>
          </a:p>
          <a:p>
            <a:pPr lvl="1"/>
            <a:r>
              <a:rPr lang="ru-RU" dirty="0"/>
              <a:t>Алгоритмы «муравьиных колоний»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ant colony algorithms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592619" y="4377201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Исключено</a:t>
            </a:r>
            <a:br>
              <a:rPr lang="ru-RU" sz="1600" dirty="0" smtClean="0"/>
            </a:br>
            <a:r>
              <a:rPr lang="ru-RU" sz="1600" dirty="0" smtClean="0"/>
              <a:t>из рассмотрения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00801" y="437720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Исключаем</a:t>
            </a:r>
            <a:br>
              <a:rPr lang="ru-RU" sz="1600" dirty="0" smtClean="0"/>
            </a:br>
            <a:r>
              <a:rPr lang="ru-RU" sz="1600" dirty="0" smtClean="0"/>
              <a:t>из рассмотрения</a:t>
            </a:r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0665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Максимизируем </a:t>
                </a:r>
                <a:r>
                  <a:rPr lang="ru-RU" dirty="0"/>
                  <a:t>функцию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ru-RU" dirty="0" smtClean="0"/>
                  <a:t>, просматривать </a:t>
                </a:r>
                <a:r>
                  <a:rPr lang="ru-RU" dirty="0"/>
                  <a:t>всё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накладно.</a:t>
                </a:r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Разбиваем множество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части</a:t>
                </a:r>
                <a:r>
                  <a:rPr lang="en-US" dirty="0"/>
                  <a:t>, </a:t>
                </a:r>
                <a:r>
                  <a:rPr lang="ru-RU" dirty="0"/>
                  <a:t>ищем в каждой части верхнюю и нижнюю оценку 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— </a:t>
                </a:r>
                <a:r>
                  <a:rPr lang="ru-RU" dirty="0" smtClean="0"/>
                  <a:t>максимальное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подобласти.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Если оказывается,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 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up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low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</a:t>
                </a:r>
                <a:r>
                  <a:rPr lang="en-US" dirty="0"/>
                  <a:t> </a:t>
                </a:r>
                <a:r>
                  <a:rPr lang="ru-RU" dirty="0"/>
                  <a:t>больше не рассматриваем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ю </a:t>
                </a:r>
                <a:r>
                  <a:rPr lang="ru-RU" dirty="0" smtClean="0"/>
                  <a:t>область.</a:t>
                </a:r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Рекурсивно производим ту же процедуру на </a:t>
                </a:r>
                <a:r>
                  <a:rPr lang="ru-RU" dirty="0" smtClean="0"/>
                  <a:t>подобластях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06659"/>
              </a:xfrm>
              <a:blipFill rotWithShape="0">
                <a:blip r:embed="rId2"/>
                <a:stretch>
                  <a:fillRect l="-522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2712299" y="4236825"/>
            <a:ext cx="684076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1011" y="4452849"/>
                <a:ext cx="360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11" y="4452849"/>
                <a:ext cx="36067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 flipH="1">
            <a:off x="2712299" y="4236825"/>
            <a:ext cx="342038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4" idx="0"/>
            <a:endCxn id="4" idx="3"/>
          </p:cNvCxnSpPr>
          <p:nvPr/>
        </p:nvCxnSpPr>
        <p:spPr>
          <a:xfrm flipH="1">
            <a:off x="3714105" y="4236825"/>
            <a:ext cx="2418574" cy="165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4" idx="3"/>
            <a:endCxn id="4" idx="7"/>
          </p:cNvCxnSpPr>
          <p:nvPr/>
        </p:nvCxnSpPr>
        <p:spPr>
          <a:xfrm flipV="1">
            <a:off x="3714105" y="4521549"/>
            <a:ext cx="4837148" cy="137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4" idx="6"/>
            <a:endCxn id="4" idx="4"/>
          </p:cNvCxnSpPr>
          <p:nvPr/>
        </p:nvCxnSpPr>
        <p:spPr>
          <a:xfrm flipH="1">
            <a:off x="6132679" y="5208933"/>
            <a:ext cx="342038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0707544">
                <a:off x="3260933" y="4502910"/>
                <a:ext cx="1511824" cy="33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ow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7544">
                <a:off x="3260933" y="4502910"/>
                <a:ext cx="1511824" cy="333361"/>
              </a:xfrm>
              <a:prstGeom prst="rect">
                <a:avLst/>
              </a:prstGeom>
              <a:blipFill rotWithShape="0">
                <a:blip r:embed="rId4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64627" y="4563412"/>
                <a:ext cx="1511824" cy="334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low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27" y="4563412"/>
                <a:ext cx="1511824" cy="334963"/>
              </a:xfrm>
              <a:prstGeom prst="rect">
                <a:avLst/>
              </a:prstGeom>
              <a:blipFill rotWithShape="0">
                <a:blip r:embed="rId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1561" y="5365252"/>
                <a:ext cx="1507144" cy="331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low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61" y="5365252"/>
                <a:ext cx="1507144" cy="331694"/>
              </a:xfrm>
              <a:prstGeom prst="rect">
                <a:avLst/>
              </a:prstGeom>
              <a:blipFill rotWithShape="0"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791672">
                <a:off x="7579211" y="5567702"/>
                <a:ext cx="1511824" cy="338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ow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1672">
                <a:off x="7579211" y="5567702"/>
                <a:ext cx="1511824" cy="338298"/>
              </a:xfrm>
              <a:prstGeom prst="rect">
                <a:avLst/>
              </a:prstGeom>
              <a:blipFill rotWithShape="0">
                <a:blip r:embed="rId7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87725" y="5094052"/>
                <a:ext cx="1511824" cy="333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ow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25" y="5094052"/>
                <a:ext cx="1511824" cy="333874"/>
              </a:xfrm>
              <a:prstGeom prst="rect">
                <a:avLst/>
              </a:prstGeom>
              <a:blipFill rotWithShape="0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89666" y="4795005"/>
                <a:ext cx="1349152" cy="40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low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up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66" y="4795005"/>
                <a:ext cx="1349152" cy="405945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>
            <a:off x="3714105" y="4521549"/>
            <a:ext cx="366346" cy="30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656515" y="4669589"/>
            <a:ext cx="72008" cy="52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714105" y="4921259"/>
            <a:ext cx="510362" cy="61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824867" y="4734056"/>
            <a:ext cx="288032" cy="88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520611" y="5388953"/>
            <a:ext cx="1584176" cy="50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680851" y="5748993"/>
            <a:ext cx="2520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/>
      <p:bldP spid="16" grpId="1"/>
      <p:bldP spid="10" grpId="0"/>
      <p:bldP spid="11" grpId="0"/>
      <p:bldP spid="12" grpId="0"/>
      <p:bldP spid="13" grpId="0"/>
      <p:bldP spid="14" grpId="0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Метод ветвей и границ эффективен, если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Хорошие оценки</a:t>
                </a:r>
                <a:r>
                  <a:rPr lang="en-US" dirty="0"/>
                  <a:t> </a:t>
                </a:r>
                <a:r>
                  <a:rPr lang="ru-RU" dirty="0"/>
                  <a:t>минимума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подобластях легко вычислить </a:t>
                </a:r>
                <a:r>
                  <a:rPr lang="en-US" dirty="0"/>
                  <a:t>(</a:t>
                </a:r>
                <a:r>
                  <a:rPr lang="ru-RU" dirty="0"/>
                  <a:t>например, локальным поиском или другими эвристиками</a:t>
                </a:r>
                <a:r>
                  <a:rPr lang="en-US" dirty="0"/>
                  <a:t>)</a:t>
                </a:r>
                <a:endParaRPr lang="ru-RU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Можно эффективно производить разбиение 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/>
                  <a:t>на области примерно равного размера </a:t>
                </a:r>
                <a:br>
                  <a:rPr lang="ru-RU" dirty="0"/>
                </a:br>
                <a:r>
                  <a:rPr lang="ru-RU" dirty="0"/>
                  <a:t>(в этом случае метод можно эффективно распараллелить)</a:t>
                </a:r>
              </a:p>
              <a:p>
                <a:pPr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</a:t>
            </a:r>
            <a:r>
              <a:rPr lang="en-US" dirty="0"/>
              <a:t> </a:t>
            </a:r>
            <a:r>
              <a:rPr lang="ru-RU" dirty="0"/>
              <a:t>метода в задаче коммивояжёра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множество всех ГЦ в графе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Разбиение множества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подмножества: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ru-RU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∣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Фиксируем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раскладываем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⨆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ru-RU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∣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Нижние оценки веса</a:t>
                </a:r>
                <a:r>
                  <a:rPr lang="en-US" dirty="0"/>
                  <a:t> </a:t>
                </a:r>
                <a:r>
                  <a:rPr lang="ru-RU" dirty="0"/>
                  <a:t>минимального ГЦ: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Вес минимального остовного дерева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Верхняя оценка веса</a:t>
                </a:r>
                <a:r>
                  <a:rPr lang="en-US" dirty="0"/>
                  <a:t> </a:t>
                </a:r>
                <a:r>
                  <a:rPr lang="ru-RU" dirty="0"/>
                  <a:t>минимального ГЦ — вес любого ГЦ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— естественный отбор в ходе эволюции:</a:t>
            </a:r>
          </a:p>
          <a:p>
            <a:pPr lvl="1"/>
            <a:r>
              <a:rPr lang="ru-RU" dirty="0"/>
              <a:t>Имеется популяция особей, обитающих во враждебной среде</a:t>
            </a:r>
          </a:p>
          <a:p>
            <a:pPr lvl="1"/>
            <a:r>
              <a:rPr lang="ru-RU" dirty="0"/>
              <a:t>Особи скрещиваются, передавая потомкам часть своих генов</a:t>
            </a:r>
          </a:p>
          <a:p>
            <a:pPr lvl="1"/>
            <a:r>
              <a:rPr lang="ru-RU" dirty="0"/>
              <a:t>Наиболее приспособленные потомки выживают</a:t>
            </a:r>
          </a:p>
        </p:txBody>
      </p:sp>
    </p:spTree>
    <p:extLst>
      <p:ext uri="{BB962C8B-B14F-4D97-AF65-F5344CB8AC3E}">
        <p14:creationId xmlns:p14="http://schemas.microsoft.com/office/powerpoint/2010/main" val="7113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Минимизируем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Формализация</a:t>
                </a:r>
                <a:r>
                  <a:rPr lang="en-US" dirty="0"/>
                  <a:t> </a:t>
                </a:r>
                <a:r>
                  <a:rPr lang="ru-RU" dirty="0"/>
                  <a:t>генетического алгоритма: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Задаёмся функциями скрещивания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мутации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×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,      </m:t>
                    </m:r>
                    <m:r>
                      <a:rPr lang="en-US" i="1" dirty="0">
                        <a:latin typeface="Cambria Math"/>
                      </a:rPr>
                      <m:t>𝑀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Выбираем «начальную популяцию»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ru-RU">
                        <a:latin typeface="Cambria Math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Строим множество «потомков»: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∣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и множество «мутантов»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∣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Сортируем 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возрастанию значений функции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берём первые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элементов. Они составляют новую популяцию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ru-RU" dirty="0"/>
                  <a:t>. Переходим к шагу </a:t>
                </a:r>
                <a:r>
                  <a:rPr lang="en-US" dirty="0"/>
                  <a:t>2.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new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best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∣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Когда можно останавливаться: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Значение функции </a:t>
                </a:r>
                <a:r>
                  <a:rPr lang="en-US" dirty="0"/>
                  <a:t>f </a:t>
                </a:r>
                <a:r>
                  <a:rPr lang="ru-RU" dirty="0"/>
                  <a:t>достаточно мало: </a:t>
                </a:r>
                <a:endParaRPr lang="en-US" dirty="0"/>
              </a:p>
              <a:p>
                <a:pPr marL="301943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new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ru-RU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Новая популяция ненамного лучше старой: </a:t>
                </a: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new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ru-RU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≥0.99⋅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old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ru-RU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Генетические</a:t>
            </a:r>
            <a:r>
              <a:rPr lang="en-US" dirty="0"/>
              <a:t> (</a:t>
            </a:r>
            <a:r>
              <a:rPr lang="ru-RU" dirty="0"/>
              <a:t>эволюционные</a:t>
            </a:r>
            <a:r>
              <a:rPr lang="en-US" dirty="0"/>
              <a:t>)</a:t>
            </a:r>
            <a:r>
              <a:rPr lang="ru-RU" dirty="0"/>
              <a:t>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new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best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∣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Выбор функции мутации: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Берём окрестностную функцию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локального поиска и  полагаем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random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𝑀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best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Выбор функции скрещивания: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можно взять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′′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,…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Обычно диктуется спецификой задачи: что такое «хорошие гены» особи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Функция скрещивания может быть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≥3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переменных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468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  <vt:lpstr>Метаэвристики</vt:lpstr>
      <vt:lpstr>Метод ветвей и границ</vt:lpstr>
      <vt:lpstr>Метод ветвей и границ</vt:lpstr>
      <vt:lpstr>Пример применения метода в задаче коммивояжёра</vt:lpstr>
      <vt:lpstr>Генетические (эволюционные) алгоритмы</vt:lpstr>
      <vt:lpstr>Генетические (эволюционные) алгоритмы</vt:lpstr>
      <vt:lpstr>Генетические (эволюционные) алгоритмы</vt:lpstr>
      <vt:lpstr>Генетические (эволюционные) алгоритмы</vt:lpstr>
      <vt:lpstr>Генетические алгоритмы</vt:lpstr>
      <vt:lpstr>Генетические (эволюционные) алгоритмы</vt:lpstr>
      <vt:lpstr>Генетические (эволюционные) алгоритмы</vt:lpstr>
      <vt:lpstr>Алгоритмы муравьиных колоний</vt:lpstr>
      <vt:lpstr>Алгоритмы муравьиных колоний</vt:lpstr>
      <vt:lpstr>Алгоритмы муравьиных колоний</vt:lpstr>
      <vt:lpstr>Алгоритмы муравьиных колоний</vt:lpstr>
      <vt:lpstr>Алгоритмы муравьиных колоний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75</cp:revision>
  <dcterms:created xsi:type="dcterms:W3CDTF">2013-02-19T05:25:38Z</dcterms:created>
  <dcterms:modified xsi:type="dcterms:W3CDTF">2015-11-18T14:19:17Z</dcterms:modified>
</cp:coreProperties>
</file>