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6" r:id="rId8"/>
    <p:sldId id="260" r:id="rId9"/>
    <p:sldId id="261" r:id="rId10"/>
    <p:sldId id="263" r:id="rId11"/>
    <p:sldId id="262" r:id="rId12"/>
  </p:sldIdLst>
  <p:sldSz cx="7199313" cy="125999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29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2062083"/>
            <a:ext cx="6119416" cy="4386662"/>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6617911"/>
            <a:ext cx="5399485" cy="3042080"/>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00275D-1FA7-4126-9FC9-7A7E3CC0D491}"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D57EB-EAEE-480A-85CD-24D2595B5B38}" type="slidenum">
              <a:rPr lang="en-IN" smtClean="0"/>
              <a:t>‹#›</a:t>
            </a:fld>
            <a:endParaRPr lang="en-IN"/>
          </a:p>
        </p:txBody>
      </p:sp>
    </p:spTree>
    <p:extLst>
      <p:ext uri="{BB962C8B-B14F-4D97-AF65-F5344CB8AC3E}">
        <p14:creationId xmlns:p14="http://schemas.microsoft.com/office/powerpoint/2010/main" val="1304374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0275D-1FA7-4126-9FC9-7A7E3CC0D491}"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D57EB-EAEE-480A-85CD-24D2595B5B38}" type="slidenum">
              <a:rPr lang="en-IN" smtClean="0"/>
              <a:t>‹#›</a:t>
            </a:fld>
            <a:endParaRPr lang="en-IN"/>
          </a:p>
        </p:txBody>
      </p:sp>
    </p:spTree>
    <p:extLst>
      <p:ext uri="{BB962C8B-B14F-4D97-AF65-F5344CB8AC3E}">
        <p14:creationId xmlns:p14="http://schemas.microsoft.com/office/powerpoint/2010/main" val="216330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670833"/>
            <a:ext cx="1552352" cy="1067790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670833"/>
            <a:ext cx="4567064" cy="106779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0275D-1FA7-4126-9FC9-7A7E3CC0D491}"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D57EB-EAEE-480A-85CD-24D2595B5B38}" type="slidenum">
              <a:rPr lang="en-IN" smtClean="0"/>
              <a:t>‹#›</a:t>
            </a:fld>
            <a:endParaRPr lang="en-IN"/>
          </a:p>
        </p:txBody>
      </p:sp>
    </p:spTree>
    <p:extLst>
      <p:ext uri="{BB962C8B-B14F-4D97-AF65-F5344CB8AC3E}">
        <p14:creationId xmlns:p14="http://schemas.microsoft.com/office/powerpoint/2010/main" val="212381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0275D-1FA7-4126-9FC9-7A7E3CC0D491}"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D57EB-EAEE-480A-85CD-24D2595B5B38}" type="slidenum">
              <a:rPr lang="en-IN" smtClean="0"/>
              <a:t>‹#›</a:t>
            </a:fld>
            <a:endParaRPr lang="en-IN"/>
          </a:p>
        </p:txBody>
      </p:sp>
    </p:spTree>
    <p:extLst>
      <p:ext uri="{BB962C8B-B14F-4D97-AF65-F5344CB8AC3E}">
        <p14:creationId xmlns:p14="http://schemas.microsoft.com/office/powerpoint/2010/main" val="309833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3141251"/>
            <a:ext cx="6209407" cy="5241244"/>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8432079"/>
            <a:ext cx="6209407" cy="275624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0275D-1FA7-4126-9FC9-7A7E3CC0D491}"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D57EB-EAEE-480A-85CD-24D2595B5B38}" type="slidenum">
              <a:rPr lang="en-IN" smtClean="0"/>
              <a:t>‹#›</a:t>
            </a:fld>
            <a:endParaRPr lang="en-IN"/>
          </a:p>
        </p:txBody>
      </p:sp>
    </p:spTree>
    <p:extLst>
      <p:ext uri="{BB962C8B-B14F-4D97-AF65-F5344CB8AC3E}">
        <p14:creationId xmlns:p14="http://schemas.microsoft.com/office/powerpoint/2010/main" val="177140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3354163"/>
            <a:ext cx="3059708" cy="7994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3354163"/>
            <a:ext cx="3059708" cy="7994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0275D-1FA7-4126-9FC9-7A7E3CC0D491}" type="datetimeFigureOut">
              <a:rPr lang="en-IN" smtClean="0"/>
              <a:t>28-06-2020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D57EB-EAEE-480A-85CD-24D2595B5B38}" type="slidenum">
              <a:rPr lang="en-IN" smtClean="0"/>
              <a:t>‹#›</a:t>
            </a:fld>
            <a:endParaRPr lang="en-IN"/>
          </a:p>
        </p:txBody>
      </p:sp>
    </p:spTree>
    <p:extLst>
      <p:ext uri="{BB962C8B-B14F-4D97-AF65-F5344CB8AC3E}">
        <p14:creationId xmlns:p14="http://schemas.microsoft.com/office/powerpoint/2010/main" val="11836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670836"/>
            <a:ext cx="6209407" cy="243541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3088748"/>
            <a:ext cx="3045646" cy="1513748"/>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Click to edit Master text styles</a:t>
            </a:r>
          </a:p>
        </p:txBody>
      </p:sp>
      <p:sp>
        <p:nvSpPr>
          <p:cNvPr id="4" name="Content Placeholder 3"/>
          <p:cNvSpPr>
            <a:spLocks noGrp="1"/>
          </p:cNvSpPr>
          <p:nvPr>
            <p:ph sz="half" idx="2"/>
          </p:nvPr>
        </p:nvSpPr>
        <p:spPr>
          <a:xfrm>
            <a:off x="495891" y="4602496"/>
            <a:ext cx="3045646" cy="676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3088748"/>
            <a:ext cx="3060646" cy="1513748"/>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Click to edit Master text styles</a:t>
            </a:r>
          </a:p>
        </p:txBody>
      </p:sp>
      <p:sp>
        <p:nvSpPr>
          <p:cNvPr id="6" name="Content Placeholder 5"/>
          <p:cNvSpPr>
            <a:spLocks noGrp="1"/>
          </p:cNvSpPr>
          <p:nvPr>
            <p:ph sz="quarter" idx="4"/>
          </p:nvPr>
        </p:nvSpPr>
        <p:spPr>
          <a:xfrm>
            <a:off x="3644652" y="4602496"/>
            <a:ext cx="3060646" cy="676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0275D-1FA7-4126-9FC9-7A7E3CC0D491}" type="datetimeFigureOut">
              <a:rPr lang="en-IN" smtClean="0"/>
              <a:t>28-06-2020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4D57EB-EAEE-480A-85CD-24D2595B5B38}" type="slidenum">
              <a:rPr lang="en-IN" smtClean="0"/>
              <a:t>‹#›</a:t>
            </a:fld>
            <a:endParaRPr lang="en-IN"/>
          </a:p>
        </p:txBody>
      </p:sp>
    </p:spTree>
    <p:extLst>
      <p:ext uri="{BB962C8B-B14F-4D97-AF65-F5344CB8AC3E}">
        <p14:creationId xmlns:p14="http://schemas.microsoft.com/office/powerpoint/2010/main" val="285977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0275D-1FA7-4126-9FC9-7A7E3CC0D491}" type="datetimeFigureOut">
              <a:rPr lang="en-IN" smtClean="0"/>
              <a:t>28-06-2020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4D57EB-EAEE-480A-85CD-24D2595B5B38}" type="slidenum">
              <a:rPr lang="en-IN" smtClean="0"/>
              <a:t>‹#›</a:t>
            </a:fld>
            <a:endParaRPr lang="en-IN"/>
          </a:p>
        </p:txBody>
      </p:sp>
    </p:spTree>
    <p:extLst>
      <p:ext uri="{BB962C8B-B14F-4D97-AF65-F5344CB8AC3E}">
        <p14:creationId xmlns:p14="http://schemas.microsoft.com/office/powerpoint/2010/main" val="135534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0275D-1FA7-4126-9FC9-7A7E3CC0D491}" type="datetimeFigureOut">
              <a:rPr lang="en-IN" smtClean="0"/>
              <a:t>28-06-2020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4D57EB-EAEE-480A-85CD-24D2595B5B38}" type="slidenum">
              <a:rPr lang="en-IN" smtClean="0"/>
              <a:t>‹#›</a:t>
            </a:fld>
            <a:endParaRPr lang="en-IN"/>
          </a:p>
        </p:txBody>
      </p:sp>
    </p:spTree>
    <p:extLst>
      <p:ext uri="{BB962C8B-B14F-4D97-AF65-F5344CB8AC3E}">
        <p14:creationId xmlns:p14="http://schemas.microsoft.com/office/powerpoint/2010/main" val="122849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839999"/>
            <a:ext cx="2321966" cy="2939997"/>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814168"/>
            <a:ext cx="3644652" cy="8954158"/>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779996"/>
            <a:ext cx="2321966" cy="700291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Click to edit Master text styles</a:t>
            </a:r>
          </a:p>
        </p:txBody>
      </p:sp>
      <p:sp>
        <p:nvSpPr>
          <p:cNvPr id="5" name="Date Placeholder 4"/>
          <p:cNvSpPr>
            <a:spLocks noGrp="1"/>
          </p:cNvSpPr>
          <p:nvPr>
            <p:ph type="dt" sz="half" idx="10"/>
          </p:nvPr>
        </p:nvSpPr>
        <p:spPr/>
        <p:txBody>
          <a:bodyPr/>
          <a:lstStyle/>
          <a:p>
            <a:fld id="{4500275D-1FA7-4126-9FC9-7A7E3CC0D491}" type="datetimeFigureOut">
              <a:rPr lang="en-IN" smtClean="0"/>
              <a:t>28-06-2020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D57EB-EAEE-480A-85CD-24D2595B5B38}" type="slidenum">
              <a:rPr lang="en-IN" smtClean="0"/>
              <a:t>‹#›</a:t>
            </a:fld>
            <a:endParaRPr lang="en-IN"/>
          </a:p>
        </p:txBody>
      </p:sp>
    </p:spTree>
    <p:extLst>
      <p:ext uri="{BB962C8B-B14F-4D97-AF65-F5344CB8AC3E}">
        <p14:creationId xmlns:p14="http://schemas.microsoft.com/office/powerpoint/2010/main" val="93237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839999"/>
            <a:ext cx="2321966" cy="2939997"/>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814168"/>
            <a:ext cx="3644652" cy="8954158"/>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495890" y="3779996"/>
            <a:ext cx="2321966" cy="700291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Click to edit Master text styles</a:t>
            </a:r>
          </a:p>
        </p:txBody>
      </p:sp>
      <p:sp>
        <p:nvSpPr>
          <p:cNvPr id="5" name="Date Placeholder 4"/>
          <p:cNvSpPr>
            <a:spLocks noGrp="1"/>
          </p:cNvSpPr>
          <p:nvPr>
            <p:ph type="dt" sz="half" idx="10"/>
          </p:nvPr>
        </p:nvSpPr>
        <p:spPr/>
        <p:txBody>
          <a:bodyPr/>
          <a:lstStyle/>
          <a:p>
            <a:fld id="{4500275D-1FA7-4126-9FC9-7A7E3CC0D491}" type="datetimeFigureOut">
              <a:rPr lang="en-IN" smtClean="0"/>
              <a:t>28-06-2020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D57EB-EAEE-480A-85CD-24D2595B5B38}" type="slidenum">
              <a:rPr lang="en-IN" smtClean="0"/>
              <a:t>‹#›</a:t>
            </a:fld>
            <a:endParaRPr lang="en-IN"/>
          </a:p>
        </p:txBody>
      </p:sp>
    </p:spTree>
    <p:extLst>
      <p:ext uri="{BB962C8B-B14F-4D97-AF65-F5344CB8AC3E}">
        <p14:creationId xmlns:p14="http://schemas.microsoft.com/office/powerpoint/2010/main" val="423345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670836"/>
            <a:ext cx="6209407" cy="24354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4953" y="3354163"/>
            <a:ext cx="6209407" cy="79945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4953" y="11678325"/>
            <a:ext cx="1619845" cy="670833"/>
          </a:xfrm>
          <a:prstGeom prst="rect">
            <a:avLst/>
          </a:prstGeom>
        </p:spPr>
        <p:txBody>
          <a:bodyPr vert="horz" lIns="91440" tIns="45720" rIns="91440" bIns="45720" rtlCol="0" anchor="ctr"/>
          <a:lstStyle>
            <a:lvl1pPr algn="l">
              <a:defRPr sz="945">
                <a:solidFill>
                  <a:schemeClr val="tx1">
                    <a:tint val="75000"/>
                  </a:schemeClr>
                </a:solidFill>
              </a:defRPr>
            </a:lvl1pPr>
          </a:lstStyle>
          <a:p>
            <a:fld id="{4500275D-1FA7-4126-9FC9-7A7E3CC0D491}" type="datetimeFigureOut">
              <a:rPr lang="en-IN" smtClean="0"/>
              <a:t>28-06-2020</a:t>
            </a:fld>
            <a:endParaRPr lang="en-IN"/>
          </a:p>
        </p:txBody>
      </p:sp>
      <p:sp>
        <p:nvSpPr>
          <p:cNvPr id="5" name="Footer Placeholder 4"/>
          <p:cNvSpPr>
            <a:spLocks noGrp="1"/>
          </p:cNvSpPr>
          <p:nvPr>
            <p:ph type="ftr" sz="quarter" idx="3"/>
          </p:nvPr>
        </p:nvSpPr>
        <p:spPr>
          <a:xfrm>
            <a:off x="2384773" y="11678325"/>
            <a:ext cx="2429768" cy="670833"/>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084515" y="11678325"/>
            <a:ext cx="1619845" cy="670833"/>
          </a:xfrm>
          <a:prstGeom prst="rect">
            <a:avLst/>
          </a:prstGeom>
        </p:spPr>
        <p:txBody>
          <a:bodyPr vert="horz" lIns="91440" tIns="45720" rIns="91440" bIns="45720" rtlCol="0" anchor="ctr"/>
          <a:lstStyle>
            <a:lvl1pPr algn="r">
              <a:defRPr sz="945">
                <a:solidFill>
                  <a:schemeClr val="tx1">
                    <a:tint val="75000"/>
                  </a:schemeClr>
                </a:solidFill>
              </a:defRPr>
            </a:lvl1pPr>
          </a:lstStyle>
          <a:p>
            <a:fld id="{734D57EB-EAEE-480A-85CD-24D2595B5B38}" type="slidenum">
              <a:rPr lang="en-IN" smtClean="0"/>
              <a:t>‹#›</a:t>
            </a:fld>
            <a:endParaRPr lang="en-IN"/>
          </a:p>
        </p:txBody>
      </p:sp>
    </p:spTree>
    <p:extLst>
      <p:ext uri="{BB962C8B-B14F-4D97-AF65-F5344CB8AC3E}">
        <p14:creationId xmlns:p14="http://schemas.microsoft.com/office/powerpoint/2010/main" val="3472721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55F80DC-DA66-4562-AD48-A007A0570DAA}"/>
              </a:ext>
            </a:extLst>
          </p:cNvPr>
          <p:cNvCxnSpPr>
            <a:cxnSpLocks/>
          </p:cNvCxnSpPr>
          <p:nvPr/>
        </p:nvCxnSpPr>
        <p:spPr>
          <a:xfrm>
            <a:off x="365760" y="54864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3819EE5-3160-4729-A94E-56504C69C3FB}"/>
              </a:ext>
            </a:extLst>
          </p:cNvPr>
          <p:cNvCxnSpPr/>
          <p:nvPr/>
        </p:nvCxnSpPr>
        <p:spPr>
          <a:xfrm>
            <a:off x="36576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15A823F-5267-4697-BE55-18DA685757AD}"/>
              </a:ext>
            </a:extLst>
          </p:cNvPr>
          <p:cNvCxnSpPr>
            <a:cxnSpLocks/>
          </p:cNvCxnSpPr>
          <p:nvPr/>
        </p:nvCxnSpPr>
        <p:spPr>
          <a:xfrm>
            <a:off x="365760" y="1215136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4B31E1-864C-403F-AC50-4608D4D005DC}"/>
              </a:ext>
            </a:extLst>
          </p:cNvPr>
          <p:cNvCxnSpPr/>
          <p:nvPr/>
        </p:nvCxnSpPr>
        <p:spPr>
          <a:xfrm>
            <a:off x="684784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le 17">
            <a:extLst>
              <a:ext uri="{FF2B5EF4-FFF2-40B4-BE49-F238E27FC236}">
                <a16:creationId xmlns:a16="http://schemas.microsoft.com/office/drawing/2014/main" id="{309DC1EA-B174-4CFA-B930-AA8C8E41E26B}"/>
              </a:ext>
            </a:extLst>
          </p:cNvPr>
          <p:cNvSpPr>
            <a:spLocks noGrp="1"/>
          </p:cNvSpPr>
          <p:nvPr>
            <p:ph type="ctrTitle"/>
          </p:nvPr>
        </p:nvSpPr>
        <p:spPr>
          <a:xfrm>
            <a:off x="539948" y="3800331"/>
            <a:ext cx="6119416" cy="1128157"/>
          </a:xfrm>
        </p:spPr>
        <p:txBody>
          <a:bodyPr>
            <a:normAutofit fontScale="90000"/>
          </a:bodyPr>
          <a:lstStyle/>
          <a:p>
            <a:r>
              <a:rPr lang="en-IN" dirty="0"/>
              <a:t>Social Distancing Awareness System</a:t>
            </a:r>
          </a:p>
        </p:txBody>
      </p:sp>
    </p:spTree>
    <p:extLst>
      <p:ext uri="{BB962C8B-B14F-4D97-AF65-F5344CB8AC3E}">
        <p14:creationId xmlns:p14="http://schemas.microsoft.com/office/powerpoint/2010/main" val="2629579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9870-7941-4FFD-8F93-CFFD98CFF8F9}"/>
              </a:ext>
            </a:extLst>
          </p:cNvPr>
          <p:cNvSpPr>
            <a:spLocks noGrp="1"/>
          </p:cNvSpPr>
          <p:nvPr>
            <p:ph type="title"/>
          </p:nvPr>
        </p:nvSpPr>
        <p:spPr/>
        <p:txBody>
          <a:bodyPr/>
          <a:lstStyle/>
          <a:p>
            <a:r>
              <a:rPr lang="en-IN" dirty="0"/>
              <a:t>Generating ‘Beep’ sound</a:t>
            </a:r>
          </a:p>
        </p:txBody>
      </p:sp>
      <p:sp>
        <p:nvSpPr>
          <p:cNvPr id="3" name="Content Placeholder 2">
            <a:extLst>
              <a:ext uri="{FF2B5EF4-FFF2-40B4-BE49-F238E27FC236}">
                <a16:creationId xmlns:a16="http://schemas.microsoft.com/office/drawing/2014/main" id="{E2D2A361-7B72-4D45-ACDF-717E2415D73C}"/>
              </a:ext>
            </a:extLst>
          </p:cNvPr>
          <p:cNvSpPr>
            <a:spLocks noGrp="1"/>
          </p:cNvSpPr>
          <p:nvPr>
            <p:ph idx="1"/>
          </p:nvPr>
        </p:nvSpPr>
        <p:spPr/>
        <p:txBody>
          <a:bodyPr/>
          <a:lstStyle/>
          <a:p>
            <a:pPr marL="0" indent="0">
              <a:buNone/>
            </a:pPr>
            <a:r>
              <a:rPr lang="en-IN" dirty="0"/>
              <a:t>	To generate a beep sound, we use a python module named ‘</a:t>
            </a:r>
            <a:r>
              <a:rPr lang="en-IN" dirty="0" err="1"/>
              <a:t>winsound</a:t>
            </a:r>
            <a:r>
              <a:rPr lang="en-IN" dirty="0"/>
              <a:t>’.</a:t>
            </a:r>
          </a:p>
          <a:p>
            <a:pPr marL="0" indent="0">
              <a:buNone/>
            </a:pPr>
            <a:endParaRPr lang="en-IN" dirty="0"/>
          </a:p>
          <a:p>
            <a:pPr marL="0" indent="0">
              <a:buNone/>
            </a:pPr>
            <a:r>
              <a:rPr lang="en-IN" dirty="0"/>
              <a:t>	The code required to generate a sound is –</a:t>
            </a:r>
          </a:p>
          <a:p>
            <a:pPr marL="0" indent="0">
              <a:buNone/>
            </a:pPr>
            <a:r>
              <a:rPr lang="en-IN" dirty="0"/>
              <a:t>i</a:t>
            </a:r>
            <a:r>
              <a:rPr lang="en-IN"/>
              <a:t>mport </a:t>
            </a:r>
            <a:r>
              <a:rPr lang="en-IN" dirty="0" err="1"/>
              <a:t>winsound</a:t>
            </a:r>
            <a:r>
              <a:rPr lang="en-IN" dirty="0"/>
              <a:t> // Importing the module</a:t>
            </a:r>
          </a:p>
          <a:p>
            <a:pPr marL="0" indent="0">
              <a:buNone/>
            </a:pPr>
            <a:r>
              <a:rPr lang="en-IN" dirty="0"/>
              <a:t>duration = 750  // Duration of sound in millisecond</a:t>
            </a:r>
          </a:p>
          <a:p>
            <a:pPr marL="0" indent="0">
              <a:buNone/>
            </a:pPr>
            <a:r>
              <a:rPr lang="en-IN" dirty="0" err="1"/>
              <a:t>freq</a:t>
            </a:r>
            <a:r>
              <a:rPr lang="en-IN" dirty="0"/>
              <a:t> = 400 // Frequency of sound in Hertz (Hz)</a:t>
            </a:r>
          </a:p>
          <a:p>
            <a:pPr marL="0" indent="0">
              <a:buNone/>
            </a:pPr>
            <a:r>
              <a:rPr lang="en-IN" dirty="0" err="1"/>
              <a:t>winsound.Beep</a:t>
            </a:r>
            <a:r>
              <a:rPr lang="en-IN" dirty="0"/>
              <a:t>(</a:t>
            </a:r>
            <a:r>
              <a:rPr lang="en-IN" dirty="0" err="1"/>
              <a:t>freq</a:t>
            </a:r>
            <a:r>
              <a:rPr lang="en-IN" dirty="0"/>
              <a:t>, duration) // Generates sound</a:t>
            </a:r>
          </a:p>
        </p:txBody>
      </p:sp>
      <p:cxnSp>
        <p:nvCxnSpPr>
          <p:cNvPr id="4" name="Straight Connector 3">
            <a:extLst>
              <a:ext uri="{FF2B5EF4-FFF2-40B4-BE49-F238E27FC236}">
                <a16:creationId xmlns:a16="http://schemas.microsoft.com/office/drawing/2014/main" id="{3359E9C3-1CCA-4680-A82C-85314A39E6B8}"/>
              </a:ext>
            </a:extLst>
          </p:cNvPr>
          <p:cNvCxnSpPr>
            <a:cxnSpLocks/>
          </p:cNvCxnSpPr>
          <p:nvPr/>
        </p:nvCxnSpPr>
        <p:spPr>
          <a:xfrm>
            <a:off x="365760" y="54864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C8B7B2D-C846-4325-BF17-CA2C41F08420}"/>
              </a:ext>
            </a:extLst>
          </p:cNvPr>
          <p:cNvCxnSpPr/>
          <p:nvPr/>
        </p:nvCxnSpPr>
        <p:spPr>
          <a:xfrm>
            <a:off x="36576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4B58C9D-888C-4D87-AD30-92226C25F860}"/>
              </a:ext>
            </a:extLst>
          </p:cNvPr>
          <p:cNvCxnSpPr>
            <a:cxnSpLocks/>
          </p:cNvCxnSpPr>
          <p:nvPr/>
        </p:nvCxnSpPr>
        <p:spPr>
          <a:xfrm>
            <a:off x="365760" y="1215136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7797244-BCA3-4F35-8A3F-D3E3F0586540}"/>
              </a:ext>
            </a:extLst>
          </p:cNvPr>
          <p:cNvCxnSpPr/>
          <p:nvPr/>
        </p:nvCxnSpPr>
        <p:spPr>
          <a:xfrm>
            <a:off x="684784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21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1A05-F60C-4203-9B7A-8444AC4F6C0F}"/>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53C13C50-BE38-4E9D-AE1A-16E015E6851F}"/>
              </a:ext>
            </a:extLst>
          </p:cNvPr>
          <p:cNvSpPr>
            <a:spLocks noGrp="1"/>
          </p:cNvSpPr>
          <p:nvPr>
            <p:ph idx="1"/>
          </p:nvPr>
        </p:nvSpPr>
        <p:spPr/>
        <p:txBody>
          <a:bodyPr/>
          <a:lstStyle/>
          <a:p>
            <a:pPr marL="0" indent="0">
              <a:buNone/>
            </a:pPr>
            <a:r>
              <a:rPr lang="en-IN" dirty="0"/>
              <a:t>In future, whenever a region is affected by any kind of viral disease which transfers via close contact, this system can be useful for maintaining social distancing.</a:t>
            </a:r>
          </a:p>
        </p:txBody>
      </p:sp>
      <p:cxnSp>
        <p:nvCxnSpPr>
          <p:cNvPr id="4" name="Straight Connector 3">
            <a:extLst>
              <a:ext uri="{FF2B5EF4-FFF2-40B4-BE49-F238E27FC236}">
                <a16:creationId xmlns:a16="http://schemas.microsoft.com/office/drawing/2014/main" id="{E59C3AA8-8310-458D-A654-86A9DFDDDBB1}"/>
              </a:ext>
            </a:extLst>
          </p:cNvPr>
          <p:cNvCxnSpPr>
            <a:cxnSpLocks/>
          </p:cNvCxnSpPr>
          <p:nvPr/>
        </p:nvCxnSpPr>
        <p:spPr>
          <a:xfrm>
            <a:off x="365760" y="54864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3C2BD6B-EBCB-412F-95D1-9E8C3A38AED0}"/>
              </a:ext>
            </a:extLst>
          </p:cNvPr>
          <p:cNvCxnSpPr/>
          <p:nvPr/>
        </p:nvCxnSpPr>
        <p:spPr>
          <a:xfrm>
            <a:off x="36576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068BE6E-F502-452F-A5C2-48736E4FAF60}"/>
              </a:ext>
            </a:extLst>
          </p:cNvPr>
          <p:cNvCxnSpPr>
            <a:cxnSpLocks/>
          </p:cNvCxnSpPr>
          <p:nvPr/>
        </p:nvCxnSpPr>
        <p:spPr>
          <a:xfrm>
            <a:off x="365760" y="1215136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DF42047-96B9-4D57-A0F1-1FB30610C914}"/>
              </a:ext>
            </a:extLst>
          </p:cNvPr>
          <p:cNvCxnSpPr/>
          <p:nvPr/>
        </p:nvCxnSpPr>
        <p:spPr>
          <a:xfrm>
            <a:off x="684784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12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B19F-43BB-4D24-91B6-71C5B6CE8DA2}"/>
              </a:ext>
            </a:extLst>
          </p:cNvPr>
          <p:cNvSpPr>
            <a:spLocks noGrp="1"/>
          </p:cNvSpPr>
          <p:nvPr>
            <p:ph type="title"/>
          </p:nvPr>
        </p:nvSpPr>
        <p:spPr>
          <a:xfrm>
            <a:off x="494953" y="670837"/>
            <a:ext cx="6209407" cy="1279884"/>
          </a:xfrm>
        </p:spPr>
        <p:txBody>
          <a:bodyPr/>
          <a:lstStyle/>
          <a:p>
            <a:r>
              <a:rPr lang="en-IN" dirty="0"/>
              <a:t>Problem Statement</a:t>
            </a:r>
          </a:p>
        </p:txBody>
      </p:sp>
      <p:sp>
        <p:nvSpPr>
          <p:cNvPr id="3" name="Content Placeholder 2">
            <a:extLst>
              <a:ext uri="{FF2B5EF4-FFF2-40B4-BE49-F238E27FC236}">
                <a16:creationId xmlns:a16="http://schemas.microsoft.com/office/drawing/2014/main" id="{E1CACD96-407C-471D-9BBC-FC2F3BCD997A}"/>
              </a:ext>
            </a:extLst>
          </p:cNvPr>
          <p:cNvSpPr>
            <a:spLocks noGrp="1"/>
          </p:cNvSpPr>
          <p:nvPr>
            <p:ph idx="1"/>
          </p:nvPr>
        </p:nvSpPr>
        <p:spPr>
          <a:xfrm>
            <a:off x="494953" y="2600967"/>
            <a:ext cx="6209407" cy="8747774"/>
          </a:xfrm>
        </p:spPr>
        <p:txBody>
          <a:bodyPr/>
          <a:lstStyle/>
          <a:p>
            <a:pPr marL="0" indent="0">
              <a:buNone/>
            </a:pPr>
            <a:r>
              <a:rPr lang="en-IN" dirty="0"/>
              <a:t>	Now, the COVID-19 Pandemic has spread enormously. To keep ourselves safe from this, social distancing is the key.</a:t>
            </a:r>
          </a:p>
          <a:p>
            <a:pPr marL="0" indent="0">
              <a:buNone/>
            </a:pPr>
            <a:r>
              <a:rPr lang="en-IN" dirty="0"/>
              <a:t>	For this purpose, we have designed a system based on Image processing which will generate alarm signal whenever two person come in close contact.</a:t>
            </a:r>
          </a:p>
        </p:txBody>
      </p:sp>
      <p:cxnSp>
        <p:nvCxnSpPr>
          <p:cNvPr id="4" name="Straight Connector 3">
            <a:extLst>
              <a:ext uri="{FF2B5EF4-FFF2-40B4-BE49-F238E27FC236}">
                <a16:creationId xmlns:a16="http://schemas.microsoft.com/office/drawing/2014/main" id="{1B126206-AECE-464A-83CD-765679A12698}"/>
              </a:ext>
            </a:extLst>
          </p:cNvPr>
          <p:cNvCxnSpPr>
            <a:cxnSpLocks/>
          </p:cNvCxnSpPr>
          <p:nvPr/>
        </p:nvCxnSpPr>
        <p:spPr>
          <a:xfrm>
            <a:off x="365760" y="54864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7FDAC1C-8541-4CEE-BD6D-C998A5423149}"/>
              </a:ext>
            </a:extLst>
          </p:cNvPr>
          <p:cNvCxnSpPr/>
          <p:nvPr/>
        </p:nvCxnSpPr>
        <p:spPr>
          <a:xfrm>
            <a:off x="36576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831B949-C90A-4ABE-8B8C-027DDF655DCD}"/>
              </a:ext>
            </a:extLst>
          </p:cNvPr>
          <p:cNvCxnSpPr>
            <a:cxnSpLocks/>
          </p:cNvCxnSpPr>
          <p:nvPr/>
        </p:nvCxnSpPr>
        <p:spPr>
          <a:xfrm>
            <a:off x="365760" y="1215136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98698B4-084F-49F4-ACDD-D3F3E5634486}"/>
              </a:ext>
            </a:extLst>
          </p:cNvPr>
          <p:cNvCxnSpPr/>
          <p:nvPr/>
        </p:nvCxnSpPr>
        <p:spPr>
          <a:xfrm>
            <a:off x="684784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76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3E38-D7FA-47DD-ABD3-CE48C0CEACF4}"/>
              </a:ext>
            </a:extLst>
          </p:cNvPr>
          <p:cNvSpPr>
            <a:spLocks noGrp="1"/>
          </p:cNvSpPr>
          <p:nvPr>
            <p:ph type="title"/>
          </p:nvPr>
        </p:nvSpPr>
        <p:spPr/>
        <p:txBody>
          <a:bodyPr/>
          <a:lstStyle/>
          <a:p>
            <a:r>
              <a:rPr lang="en-IN" dirty="0"/>
              <a:t>Hardware and Software Required</a:t>
            </a:r>
          </a:p>
        </p:txBody>
      </p:sp>
      <p:sp>
        <p:nvSpPr>
          <p:cNvPr id="3" name="Content Placeholder 2">
            <a:extLst>
              <a:ext uri="{FF2B5EF4-FFF2-40B4-BE49-F238E27FC236}">
                <a16:creationId xmlns:a16="http://schemas.microsoft.com/office/drawing/2014/main" id="{971108AF-FC9B-4D6A-A4DD-8CBE4149793C}"/>
              </a:ext>
            </a:extLst>
          </p:cNvPr>
          <p:cNvSpPr>
            <a:spLocks noGrp="1"/>
          </p:cNvSpPr>
          <p:nvPr>
            <p:ph idx="1"/>
          </p:nvPr>
        </p:nvSpPr>
        <p:spPr/>
        <p:txBody>
          <a:bodyPr/>
          <a:lstStyle/>
          <a:p>
            <a:pPr marL="0" indent="0">
              <a:buNone/>
            </a:pPr>
            <a:r>
              <a:rPr lang="en-IN" dirty="0"/>
              <a:t>Hardware</a:t>
            </a:r>
          </a:p>
          <a:p>
            <a:r>
              <a:rPr lang="en-IN" dirty="0"/>
              <a:t>CCTV</a:t>
            </a:r>
          </a:p>
          <a:p>
            <a:r>
              <a:rPr lang="en-IN" dirty="0"/>
              <a:t>OS based microprocessor system (i.e., Raspberry pi, Laptop, Desktop etc.)</a:t>
            </a:r>
          </a:p>
          <a:p>
            <a:endParaRPr lang="en-IN" dirty="0"/>
          </a:p>
          <a:p>
            <a:pPr marL="0" indent="0">
              <a:buNone/>
            </a:pPr>
            <a:endParaRPr lang="en-IN" dirty="0"/>
          </a:p>
          <a:p>
            <a:pPr marL="0" indent="0">
              <a:buNone/>
            </a:pPr>
            <a:r>
              <a:rPr lang="en-IN" dirty="0"/>
              <a:t>Software</a:t>
            </a:r>
          </a:p>
          <a:p>
            <a:r>
              <a:rPr lang="en-IN" dirty="0"/>
              <a:t>OpenCV module of Python for Image Processing</a:t>
            </a:r>
          </a:p>
          <a:p>
            <a:r>
              <a:rPr lang="en-IN" dirty="0" err="1"/>
              <a:t>winsound</a:t>
            </a:r>
            <a:r>
              <a:rPr lang="en-IN" dirty="0"/>
              <a:t> module of Python for generating ‘Beep’</a:t>
            </a:r>
          </a:p>
        </p:txBody>
      </p:sp>
      <p:cxnSp>
        <p:nvCxnSpPr>
          <p:cNvPr id="4" name="Straight Connector 3">
            <a:extLst>
              <a:ext uri="{FF2B5EF4-FFF2-40B4-BE49-F238E27FC236}">
                <a16:creationId xmlns:a16="http://schemas.microsoft.com/office/drawing/2014/main" id="{93E5A3FF-8390-4353-BD67-74BF7383EAC2}"/>
              </a:ext>
            </a:extLst>
          </p:cNvPr>
          <p:cNvCxnSpPr>
            <a:cxnSpLocks/>
          </p:cNvCxnSpPr>
          <p:nvPr/>
        </p:nvCxnSpPr>
        <p:spPr>
          <a:xfrm>
            <a:off x="365760" y="54864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EB539D5-D1F3-4BBD-8C8D-EFAEA983A40C}"/>
              </a:ext>
            </a:extLst>
          </p:cNvPr>
          <p:cNvCxnSpPr/>
          <p:nvPr/>
        </p:nvCxnSpPr>
        <p:spPr>
          <a:xfrm>
            <a:off x="36576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7BEF626-A46F-48B7-9EF8-DB29402C6EAD}"/>
              </a:ext>
            </a:extLst>
          </p:cNvPr>
          <p:cNvCxnSpPr>
            <a:cxnSpLocks/>
          </p:cNvCxnSpPr>
          <p:nvPr/>
        </p:nvCxnSpPr>
        <p:spPr>
          <a:xfrm>
            <a:off x="365760" y="1215136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3D73DA0-F6AB-45F9-B7C7-3B984A14BF8B}"/>
              </a:ext>
            </a:extLst>
          </p:cNvPr>
          <p:cNvCxnSpPr/>
          <p:nvPr/>
        </p:nvCxnSpPr>
        <p:spPr>
          <a:xfrm>
            <a:off x="684784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14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D59D-2F6D-4BCC-948B-F6CCCD064CB1}"/>
              </a:ext>
            </a:extLst>
          </p:cNvPr>
          <p:cNvSpPr>
            <a:spLocks noGrp="1"/>
          </p:cNvSpPr>
          <p:nvPr>
            <p:ph type="title"/>
          </p:nvPr>
        </p:nvSpPr>
        <p:spPr/>
        <p:txBody>
          <a:bodyPr/>
          <a:lstStyle/>
          <a:p>
            <a:r>
              <a:rPr lang="en-IN" dirty="0"/>
              <a:t>Steps of operation</a:t>
            </a:r>
          </a:p>
        </p:txBody>
      </p:sp>
      <p:sp>
        <p:nvSpPr>
          <p:cNvPr id="3" name="Content Placeholder 2">
            <a:extLst>
              <a:ext uri="{FF2B5EF4-FFF2-40B4-BE49-F238E27FC236}">
                <a16:creationId xmlns:a16="http://schemas.microsoft.com/office/drawing/2014/main" id="{523DD89A-938C-425B-A342-A359C654B4FC}"/>
              </a:ext>
            </a:extLst>
          </p:cNvPr>
          <p:cNvSpPr>
            <a:spLocks noGrp="1"/>
          </p:cNvSpPr>
          <p:nvPr>
            <p:ph idx="1"/>
          </p:nvPr>
        </p:nvSpPr>
        <p:spPr/>
        <p:txBody>
          <a:bodyPr/>
          <a:lstStyle/>
          <a:p>
            <a:pPr marL="0" indent="0">
              <a:buNone/>
            </a:pPr>
            <a:r>
              <a:rPr lang="en-IN" dirty="0"/>
              <a:t>To solve this problem, we need to follow certain steps, those are –</a:t>
            </a:r>
          </a:p>
          <a:p>
            <a:pPr marL="457200" indent="-457200">
              <a:buFont typeface="+mj-lt"/>
              <a:buAutoNum type="arabicPeriod"/>
            </a:pPr>
            <a:r>
              <a:rPr lang="en-IN" dirty="0"/>
              <a:t>First detect the humans showing.</a:t>
            </a:r>
          </a:p>
          <a:p>
            <a:pPr marL="457200" indent="-457200">
              <a:buFont typeface="+mj-lt"/>
              <a:buAutoNum type="arabicPeriod"/>
            </a:pPr>
            <a:r>
              <a:rPr lang="en-IN" dirty="0"/>
              <a:t>Mark each human by drawing rectangle or semi rectangle shapes.</a:t>
            </a:r>
          </a:p>
          <a:p>
            <a:pPr marL="457200" indent="-457200">
              <a:buFont typeface="+mj-lt"/>
              <a:buAutoNum type="arabicPeriod"/>
            </a:pPr>
            <a:r>
              <a:rPr lang="en-IN" dirty="0"/>
              <a:t>Measure the distance between each of the human i.e., the distance between bottom middle point of each classified shape.</a:t>
            </a:r>
          </a:p>
          <a:p>
            <a:pPr marL="457200" indent="-457200">
              <a:buFont typeface="+mj-lt"/>
              <a:buAutoNum type="arabicPeriod"/>
            </a:pPr>
            <a:r>
              <a:rPr lang="en-IN" dirty="0"/>
              <a:t>If the distance between the humans are less than 1 meter, then show the distance between them in red.</a:t>
            </a:r>
          </a:p>
          <a:p>
            <a:pPr marL="457200" indent="-457200">
              <a:buFont typeface="+mj-lt"/>
              <a:buAutoNum type="arabicPeriod"/>
            </a:pPr>
            <a:r>
              <a:rPr lang="en-IN" dirty="0"/>
              <a:t>Generate a ‘Beep’ sound.</a:t>
            </a:r>
          </a:p>
        </p:txBody>
      </p:sp>
      <p:cxnSp>
        <p:nvCxnSpPr>
          <p:cNvPr id="4" name="Straight Connector 3">
            <a:extLst>
              <a:ext uri="{FF2B5EF4-FFF2-40B4-BE49-F238E27FC236}">
                <a16:creationId xmlns:a16="http://schemas.microsoft.com/office/drawing/2014/main" id="{84221A79-7D74-4586-BA65-89FCC5C9B6DB}"/>
              </a:ext>
            </a:extLst>
          </p:cNvPr>
          <p:cNvCxnSpPr>
            <a:cxnSpLocks/>
          </p:cNvCxnSpPr>
          <p:nvPr/>
        </p:nvCxnSpPr>
        <p:spPr>
          <a:xfrm>
            <a:off x="365760" y="54864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7A4518B-1E57-453F-85E9-12CBD93C47DA}"/>
              </a:ext>
            </a:extLst>
          </p:cNvPr>
          <p:cNvCxnSpPr/>
          <p:nvPr/>
        </p:nvCxnSpPr>
        <p:spPr>
          <a:xfrm>
            <a:off x="36576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A6F4B9-4988-494E-BB15-9DC0DA7D976C}"/>
              </a:ext>
            </a:extLst>
          </p:cNvPr>
          <p:cNvCxnSpPr>
            <a:cxnSpLocks/>
          </p:cNvCxnSpPr>
          <p:nvPr/>
        </p:nvCxnSpPr>
        <p:spPr>
          <a:xfrm>
            <a:off x="365760" y="1215136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2118676-36A9-41FA-B923-BD1C99832EDD}"/>
              </a:ext>
            </a:extLst>
          </p:cNvPr>
          <p:cNvCxnSpPr/>
          <p:nvPr/>
        </p:nvCxnSpPr>
        <p:spPr>
          <a:xfrm>
            <a:off x="684784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6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AD94-5AC0-4E38-9DBA-A71A14075E30}"/>
              </a:ext>
            </a:extLst>
          </p:cNvPr>
          <p:cNvSpPr>
            <a:spLocks noGrp="1"/>
          </p:cNvSpPr>
          <p:nvPr>
            <p:ph type="title"/>
          </p:nvPr>
        </p:nvSpPr>
        <p:spPr/>
        <p:txBody>
          <a:bodyPr/>
          <a:lstStyle/>
          <a:p>
            <a:r>
              <a:rPr lang="en-IN" dirty="0"/>
              <a:t>Human Detection</a:t>
            </a:r>
          </a:p>
        </p:txBody>
      </p:sp>
      <p:sp>
        <p:nvSpPr>
          <p:cNvPr id="3" name="Content Placeholder 2">
            <a:extLst>
              <a:ext uri="{FF2B5EF4-FFF2-40B4-BE49-F238E27FC236}">
                <a16:creationId xmlns:a16="http://schemas.microsoft.com/office/drawing/2014/main" id="{E8B47C13-06D2-47A8-A7D9-217EF7FC5D43}"/>
              </a:ext>
            </a:extLst>
          </p:cNvPr>
          <p:cNvSpPr>
            <a:spLocks noGrp="1"/>
          </p:cNvSpPr>
          <p:nvPr>
            <p:ph idx="1"/>
          </p:nvPr>
        </p:nvSpPr>
        <p:spPr/>
        <p:txBody>
          <a:bodyPr>
            <a:normAutofit/>
          </a:bodyPr>
          <a:lstStyle/>
          <a:p>
            <a:pPr marL="0" indent="0">
              <a:buNone/>
            </a:pPr>
            <a:r>
              <a:rPr lang="en-IN" dirty="0"/>
              <a:t>	In order to detect humans we need ‘cv2’ module (OpenCV) and ‘</a:t>
            </a:r>
            <a:r>
              <a:rPr lang="en-IN" dirty="0" err="1"/>
              <a:t>haar</a:t>
            </a:r>
            <a:r>
              <a:rPr lang="en-IN" dirty="0"/>
              <a:t> cascade’ classifier named ‘haarcascade_fullbody.xml’.</a:t>
            </a:r>
          </a:p>
          <a:p>
            <a:pPr marL="0" indent="0">
              <a:buNone/>
            </a:pPr>
            <a:r>
              <a:rPr lang="en-IN" dirty="0"/>
              <a:t>	</a:t>
            </a:r>
            <a:r>
              <a:rPr lang="en-US" dirty="0"/>
              <a:t>We are using an inbuilt function with it called the </a:t>
            </a:r>
            <a:r>
              <a:rPr lang="en-US" b="1" dirty="0" err="1"/>
              <a:t>detectMultiScale</a:t>
            </a:r>
            <a:r>
              <a:rPr lang="en-US" b="1" dirty="0"/>
              <a:t>. </a:t>
            </a:r>
            <a:r>
              <a:rPr lang="en-US" dirty="0"/>
              <a:t>This function will help us to find the features / locations of the new image. The way it does is, it will use all the features from the </a:t>
            </a:r>
            <a:r>
              <a:rPr lang="en-US" b="1" dirty="0" err="1"/>
              <a:t>human_cascade</a:t>
            </a:r>
            <a:r>
              <a:rPr lang="en-US" b="1" dirty="0"/>
              <a:t> </a:t>
            </a:r>
            <a:r>
              <a:rPr lang="en-US" dirty="0"/>
              <a:t>object to detect the features of the new image.</a:t>
            </a:r>
          </a:p>
          <a:p>
            <a:pPr marL="0" indent="0">
              <a:buNone/>
            </a:pPr>
            <a:r>
              <a:rPr lang="en-IN" dirty="0"/>
              <a:t>	</a:t>
            </a:r>
            <a:r>
              <a:rPr lang="en-US" dirty="0"/>
              <a:t>The parameters that we will pass to this function are:</a:t>
            </a:r>
          </a:p>
          <a:p>
            <a:pPr marL="0" indent="0">
              <a:buNone/>
            </a:pPr>
            <a:r>
              <a:rPr lang="en-US" dirty="0"/>
              <a:t>The gray scale variable — gray in our</a:t>
            </a:r>
          </a:p>
          <a:p>
            <a:pPr marL="0" indent="0">
              <a:buNone/>
            </a:pPr>
            <a:r>
              <a:rPr lang="en-US" dirty="0" err="1"/>
              <a:t>casescaleFactor</a:t>
            </a:r>
            <a:r>
              <a:rPr lang="en-US" dirty="0"/>
              <a:t> — Parameter specifying how much the image size is reduced at each image scale. Basically, the scale factor is used to create your scale pyramid. More explanation, your model has a fixed size defined during training, which is visible in the XML. This means that this size of the face is detected in the image if present. However, by rescaling the input image, you can resize a larger face to a smaller one, making it detectable by the algorithm.</a:t>
            </a:r>
            <a:endParaRPr lang="en-IN" dirty="0"/>
          </a:p>
        </p:txBody>
      </p:sp>
      <p:cxnSp>
        <p:nvCxnSpPr>
          <p:cNvPr id="6" name="Straight Connector 5">
            <a:extLst>
              <a:ext uri="{FF2B5EF4-FFF2-40B4-BE49-F238E27FC236}">
                <a16:creationId xmlns:a16="http://schemas.microsoft.com/office/drawing/2014/main" id="{898A5D41-2A3B-4D3F-87F4-40F1B8EC1875}"/>
              </a:ext>
            </a:extLst>
          </p:cNvPr>
          <p:cNvCxnSpPr>
            <a:cxnSpLocks/>
          </p:cNvCxnSpPr>
          <p:nvPr/>
        </p:nvCxnSpPr>
        <p:spPr>
          <a:xfrm>
            <a:off x="365760" y="54864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313A23E-2FE6-445C-970D-D3174425B7C1}"/>
              </a:ext>
            </a:extLst>
          </p:cNvPr>
          <p:cNvCxnSpPr/>
          <p:nvPr/>
        </p:nvCxnSpPr>
        <p:spPr>
          <a:xfrm>
            <a:off x="36576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7C80187-5A89-49BE-8F60-0A2100A6709A}"/>
              </a:ext>
            </a:extLst>
          </p:cNvPr>
          <p:cNvCxnSpPr>
            <a:cxnSpLocks/>
          </p:cNvCxnSpPr>
          <p:nvPr/>
        </p:nvCxnSpPr>
        <p:spPr>
          <a:xfrm>
            <a:off x="365760" y="1215136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33FB2D-CF61-49F3-AE80-6DDD582F7008}"/>
              </a:ext>
            </a:extLst>
          </p:cNvPr>
          <p:cNvCxnSpPr/>
          <p:nvPr/>
        </p:nvCxnSpPr>
        <p:spPr>
          <a:xfrm>
            <a:off x="684784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89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038D0-9374-4E08-B206-05222B34FA01}"/>
              </a:ext>
            </a:extLst>
          </p:cNvPr>
          <p:cNvSpPr>
            <a:spLocks noGrp="1"/>
          </p:cNvSpPr>
          <p:nvPr>
            <p:ph idx="1"/>
          </p:nvPr>
        </p:nvSpPr>
        <p:spPr>
          <a:xfrm>
            <a:off x="494953" y="1036320"/>
            <a:ext cx="6209407" cy="10830559"/>
          </a:xfrm>
        </p:spPr>
        <p:txBody>
          <a:bodyPr/>
          <a:lstStyle/>
          <a:p>
            <a:pPr marL="0" indent="0">
              <a:buNone/>
            </a:pPr>
            <a:r>
              <a:rPr lang="en-US" dirty="0"/>
              <a:t>1.05 is a good possible value for this, which means you use a small step for resizing, i.e. reduce the size by 5%, you increase the chance of a matching size with the model for detection is found. This also means that the algorithm works slower since it is more thorough. You may increase it to as much as 1.4 for faster detection, with the risk of missing some faces altogether. In our case, I have used 1.05 as the </a:t>
            </a:r>
            <a:r>
              <a:rPr lang="en-US" b="1" dirty="0" err="1"/>
              <a:t>scaleFactor</a:t>
            </a:r>
            <a:r>
              <a:rPr lang="en-US" b="1" dirty="0"/>
              <a:t> </a:t>
            </a:r>
            <a:r>
              <a:rPr lang="en-US" dirty="0"/>
              <a:t>as this worked perfectly for the image that I was using.</a:t>
            </a:r>
          </a:p>
          <a:p>
            <a:pPr marL="0" indent="0">
              <a:buNone/>
            </a:pPr>
            <a:r>
              <a:rPr lang="en-US" dirty="0" err="1"/>
              <a:t>minNeighbors</a:t>
            </a:r>
            <a:r>
              <a:rPr lang="en-US" dirty="0"/>
              <a:t> — Parameter specifying how many neighbors each candidate rectangle should have to retain it. This parameter will affect the quality of the detected faces. Higher value results in fewer detections but with higher quality. In our case, I have taken 2 as the </a:t>
            </a:r>
            <a:r>
              <a:rPr lang="en-US" dirty="0" err="1"/>
              <a:t>minNeighbors</a:t>
            </a:r>
            <a:r>
              <a:rPr lang="en-US" dirty="0"/>
              <a:t> and this has worked perfectly for the image that I have used.</a:t>
            </a:r>
          </a:p>
          <a:p>
            <a:pPr marL="0" indent="0">
              <a:buNone/>
            </a:pPr>
            <a:endParaRPr lang="en-US" dirty="0"/>
          </a:p>
          <a:p>
            <a:pPr marL="0" indent="0">
              <a:buNone/>
            </a:pPr>
            <a:r>
              <a:rPr lang="en-US" dirty="0"/>
              <a:t>Code we used for Human detection – </a:t>
            </a:r>
          </a:p>
          <a:p>
            <a:pPr marL="0" indent="0">
              <a:buNone/>
            </a:pPr>
            <a:r>
              <a:rPr lang="en-US" dirty="0"/>
              <a:t># Create our body classifier</a:t>
            </a:r>
            <a:br>
              <a:rPr lang="en-US" dirty="0"/>
            </a:br>
            <a:r>
              <a:rPr lang="en-US" dirty="0" err="1"/>
              <a:t>human_cascade</a:t>
            </a:r>
            <a:r>
              <a:rPr lang="en-US" dirty="0"/>
              <a:t> = cv2.CascadeClassifier('haarcascade_fullbody.xml’)</a:t>
            </a:r>
          </a:p>
          <a:p>
            <a:pPr marL="0" indent="0">
              <a:buNone/>
            </a:pPr>
            <a:endParaRPr lang="en-US" dirty="0"/>
          </a:p>
          <a:p>
            <a:pPr marL="0" indent="0">
              <a:buNone/>
            </a:pPr>
            <a:r>
              <a:rPr lang="en-IN" dirty="0"/>
              <a:t># Initiate video capture for video file</a:t>
            </a:r>
            <a:br>
              <a:rPr lang="en-IN" dirty="0"/>
            </a:br>
            <a:r>
              <a:rPr lang="en-IN" dirty="0"/>
              <a:t>cap = cv2.VideoCapture(‘vtest.avi’)</a:t>
            </a:r>
          </a:p>
          <a:p>
            <a:pPr marL="0" indent="0">
              <a:buNone/>
            </a:pPr>
            <a:endParaRPr lang="en-IN" dirty="0"/>
          </a:p>
          <a:p>
            <a:pPr marL="0" indent="0">
              <a:buNone/>
            </a:pPr>
            <a:r>
              <a:rPr lang="en-US" dirty="0"/>
              <a:t># Loop once video is successfully loaded</a:t>
            </a:r>
            <a:br>
              <a:rPr lang="en-US" dirty="0"/>
            </a:br>
            <a:r>
              <a:rPr lang="en-US" dirty="0"/>
              <a:t>while </a:t>
            </a:r>
            <a:r>
              <a:rPr lang="en-US" dirty="0" err="1"/>
              <a:t>cap.isOpened</a:t>
            </a:r>
            <a:r>
              <a:rPr lang="en-US" dirty="0"/>
              <a:t>():</a:t>
            </a:r>
          </a:p>
          <a:p>
            <a:pPr marL="0" indent="0">
              <a:buNone/>
            </a:pPr>
            <a:endParaRPr lang="en-US" dirty="0"/>
          </a:p>
          <a:p>
            <a:pPr marL="0" indent="0">
              <a:buNone/>
            </a:pPr>
            <a:r>
              <a:rPr lang="en-US" dirty="0"/>
              <a:t>	# Read first frame</a:t>
            </a:r>
            <a:br>
              <a:rPr lang="en-US" dirty="0"/>
            </a:br>
            <a:r>
              <a:rPr lang="en-US" dirty="0"/>
              <a:t>	ret, frame = </a:t>
            </a:r>
            <a:r>
              <a:rPr lang="en-US" dirty="0" err="1"/>
              <a:t>cap.read</a:t>
            </a:r>
            <a:r>
              <a:rPr lang="en-US" dirty="0"/>
              <a:t>()</a:t>
            </a:r>
            <a:endParaRPr lang="en-IN" dirty="0"/>
          </a:p>
        </p:txBody>
      </p:sp>
      <p:cxnSp>
        <p:nvCxnSpPr>
          <p:cNvPr id="4" name="Straight Connector 3">
            <a:extLst>
              <a:ext uri="{FF2B5EF4-FFF2-40B4-BE49-F238E27FC236}">
                <a16:creationId xmlns:a16="http://schemas.microsoft.com/office/drawing/2014/main" id="{D7B2AB64-8F97-4AA3-B55C-6E34A7A9E9D8}"/>
              </a:ext>
            </a:extLst>
          </p:cNvPr>
          <p:cNvCxnSpPr>
            <a:cxnSpLocks/>
          </p:cNvCxnSpPr>
          <p:nvPr/>
        </p:nvCxnSpPr>
        <p:spPr>
          <a:xfrm>
            <a:off x="365760" y="54864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A288A6C-4EC1-4707-959D-D2364A201328}"/>
              </a:ext>
            </a:extLst>
          </p:cNvPr>
          <p:cNvCxnSpPr/>
          <p:nvPr/>
        </p:nvCxnSpPr>
        <p:spPr>
          <a:xfrm>
            <a:off x="36576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6C7F619-121F-40FC-B3C2-A021EF88E606}"/>
              </a:ext>
            </a:extLst>
          </p:cNvPr>
          <p:cNvCxnSpPr>
            <a:cxnSpLocks/>
          </p:cNvCxnSpPr>
          <p:nvPr/>
        </p:nvCxnSpPr>
        <p:spPr>
          <a:xfrm>
            <a:off x="365760" y="1215136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907235F-F39B-4007-965D-4B16327D16FD}"/>
              </a:ext>
            </a:extLst>
          </p:cNvPr>
          <p:cNvCxnSpPr/>
          <p:nvPr/>
        </p:nvCxnSpPr>
        <p:spPr>
          <a:xfrm>
            <a:off x="684784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75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DB056-EBD2-467D-802B-63F64B1D3401}"/>
              </a:ext>
            </a:extLst>
          </p:cNvPr>
          <p:cNvSpPr>
            <a:spLocks noGrp="1"/>
          </p:cNvSpPr>
          <p:nvPr>
            <p:ph idx="1"/>
          </p:nvPr>
        </p:nvSpPr>
        <p:spPr>
          <a:xfrm>
            <a:off x="494953" y="792481"/>
            <a:ext cx="6209407" cy="10556260"/>
          </a:xfrm>
        </p:spPr>
        <p:txBody>
          <a:bodyPr/>
          <a:lstStyle/>
          <a:p>
            <a:pPr marL="0" indent="0">
              <a:buNone/>
            </a:pPr>
            <a:r>
              <a:rPr lang="en-US" dirty="0"/>
              <a:t>	#Convert frame into gray</a:t>
            </a:r>
          </a:p>
          <a:p>
            <a:pPr marL="0" indent="0">
              <a:buNone/>
            </a:pPr>
            <a:r>
              <a:rPr lang="en-US" dirty="0"/>
              <a:t>	gray = cv2.cvtColor(frame, cv2.COLOR_BGR2GRAY)</a:t>
            </a:r>
            <a:br>
              <a:rPr lang="en-US" dirty="0"/>
            </a:br>
            <a:r>
              <a:rPr lang="en-US" dirty="0"/>
              <a:t>	</a:t>
            </a:r>
          </a:p>
          <a:p>
            <a:pPr marL="0" indent="0">
              <a:buNone/>
            </a:pPr>
            <a:r>
              <a:rPr lang="en-US" dirty="0"/>
              <a:t>	# Pass frame to our body classifier</a:t>
            </a:r>
            <a:br>
              <a:rPr lang="en-US" dirty="0"/>
            </a:br>
            <a:r>
              <a:rPr lang="en-US" dirty="0"/>
              <a:t>	humans = </a:t>
            </a:r>
            <a:r>
              <a:rPr lang="en-US" dirty="0" err="1"/>
              <a:t>human_cascade.detectMultiScale</a:t>
            </a:r>
            <a:r>
              <a:rPr lang="en-US" dirty="0"/>
              <a:t>(gray, 1.05, 2)</a:t>
            </a:r>
          </a:p>
          <a:p>
            <a:pPr marL="0" indent="0">
              <a:buNone/>
            </a:pPr>
            <a:endParaRPr lang="en-US" dirty="0"/>
          </a:p>
          <a:p>
            <a:pPr marL="0" indent="0">
              <a:buNone/>
            </a:pPr>
            <a:r>
              <a:rPr lang="en-IN" dirty="0"/>
              <a:t>	</a:t>
            </a:r>
            <a:r>
              <a:rPr lang="en-US" dirty="0"/>
              <a:t># Extract bounding boxes for any human identified.[ The code shown here is to draw a rectangle boundary. In our system we used a semi-rectangle boundary using a function called </a:t>
            </a:r>
            <a:r>
              <a:rPr lang="en-US" dirty="0" err="1"/>
              <a:t>face_lines</a:t>
            </a:r>
            <a:r>
              <a:rPr lang="en-US" dirty="0"/>
              <a:t>() ]</a:t>
            </a:r>
            <a:br>
              <a:rPr lang="en-US" dirty="0"/>
            </a:br>
            <a:r>
              <a:rPr lang="en-US" dirty="0"/>
              <a:t>	for (</a:t>
            </a:r>
            <a:r>
              <a:rPr lang="en-US" dirty="0" err="1"/>
              <a:t>x,y,w,h</a:t>
            </a:r>
            <a:r>
              <a:rPr lang="en-US" dirty="0"/>
              <a:t>) in humans:</a:t>
            </a:r>
            <a:br>
              <a:rPr lang="en-US" dirty="0"/>
            </a:br>
            <a:r>
              <a:rPr lang="en-US" dirty="0"/>
              <a:t>		cv2.rectangle(frame, (x, y), (</a:t>
            </a:r>
            <a:r>
              <a:rPr lang="en-US" dirty="0" err="1"/>
              <a:t>x+w</a:t>
            </a:r>
            <a:r>
              <a:rPr lang="en-US" dirty="0"/>
              <a:t>, </a:t>
            </a:r>
            <a:r>
              <a:rPr lang="en-US" dirty="0" err="1"/>
              <a:t>y+h</a:t>
            </a:r>
            <a:r>
              <a:rPr lang="en-US" dirty="0"/>
              <a:t>), (255, 255, 255), 2)</a:t>
            </a:r>
          </a:p>
          <a:p>
            <a:pPr marL="0" indent="0">
              <a:buNone/>
            </a:pPr>
            <a:endParaRPr lang="en-US" dirty="0"/>
          </a:p>
          <a:p>
            <a:pPr marL="0" indent="0">
              <a:buNone/>
            </a:pPr>
            <a:r>
              <a:rPr lang="en-US" dirty="0"/>
              <a:t>	#Showing clip for every loop</a:t>
            </a:r>
            <a:br>
              <a:rPr lang="en-US" dirty="0"/>
            </a:br>
            <a:r>
              <a:rPr lang="en-US" dirty="0"/>
              <a:t>		cv2.imshow(‘Screen', frame)</a:t>
            </a:r>
          </a:p>
          <a:p>
            <a:pPr marL="0" indent="0">
              <a:buNone/>
            </a:pPr>
            <a:endParaRPr lang="en-US" dirty="0"/>
          </a:p>
          <a:p>
            <a:pPr marL="0" indent="0">
              <a:buNone/>
            </a:pPr>
            <a:r>
              <a:rPr lang="en-US" dirty="0"/>
              <a:t>	 #If ‘q’ is pressed, execution stops</a:t>
            </a:r>
          </a:p>
          <a:p>
            <a:pPr marL="0" indent="0">
              <a:buNone/>
            </a:pPr>
            <a:r>
              <a:rPr lang="en-US" dirty="0"/>
              <a:t>	if cv2.waitKey(1) &amp; 0xFF == </a:t>
            </a:r>
            <a:r>
              <a:rPr lang="en-US" dirty="0" err="1"/>
              <a:t>ord</a:t>
            </a:r>
            <a:r>
              <a:rPr lang="en-US" dirty="0"/>
              <a:t>('q’):</a:t>
            </a:r>
          </a:p>
          <a:p>
            <a:pPr marL="0" indent="0">
              <a:buNone/>
            </a:pPr>
            <a:r>
              <a:rPr lang="en-US" dirty="0"/>
              <a:t>		break</a:t>
            </a:r>
          </a:p>
          <a:p>
            <a:pPr marL="0" indent="0">
              <a:buNone/>
            </a:pPr>
            <a:endParaRPr lang="en-US" dirty="0"/>
          </a:p>
          <a:p>
            <a:pPr marL="0" indent="0">
              <a:buNone/>
            </a:pPr>
            <a:r>
              <a:rPr lang="en-US" dirty="0"/>
              <a:t>#Stops loading video</a:t>
            </a:r>
          </a:p>
          <a:p>
            <a:pPr marL="0" indent="0">
              <a:buNone/>
            </a:pPr>
            <a:r>
              <a:rPr lang="en-IN" dirty="0" err="1"/>
              <a:t>cap.release</a:t>
            </a:r>
            <a:r>
              <a:rPr lang="en-IN" dirty="0"/>
              <a:t>()</a:t>
            </a:r>
          </a:p>
          <a:p>
            <a:pPr marL="0" indent="0">
              <a:buNone/>
            </a:pPr>
            <a:endParaRPr lang="en-IN" dirty="0"/>
          </a:p>
          <a:p>
            <a:pPr marL="0" indent="0">
              <a:buNone/>
            </a:pPr>
            <a:r>
              <a:rPr lang="en-IN" dirty="0"/>
              <a:t>#Destroys window frame</a:t>
            </a:r>
          </a:p>
          <a:p>
            <a:pPr marL="0" indent="0">
              <a:buNone/>
            </a:pPr>
            <a:r>
              <a:rPr lang="en-IN" dirty="0"/>
              <a:t>cv2.destroyAllWindows()</a:t>
            </a:r>
          </a:p>
        </p:txBody>
      </p:sp>
      <p:cxnSp>
        <p:nvCxnSpPr>
          <p:cNvPr id="4" name="Straight Connector 3">
            <a:extLst>
              <a:ext uri="{FF2B5EF4-FFF2-40B4-BE49-F238E27FC236}">
                <a16:creationId xmlns:a16="http://schemas.microsoft.com/office/drawing/2014/main" id="{2BAE221C-81A1-47DA-9BCF-FC114ECD2C78}"/>
              </a:ext>
            </a:extLst>
          </p:cNvPr>
          <p:cNvCxnSpPr>
            <a:cxnSpLocks/>
          </p:cNvCxnSpPr>
          <p:nvPr/>
        </p:nvCxnSpPr>
        <p:spPr>
          <a:xfrm>
            <a:off x="365760" y="54864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3229D78-01A6-4B0A-8C3B-D1C7BBD2157C}"/>
              </a:ext>
            </a:extLst>
          </p:cNvPr>
          <p:cNvCxnSpPr/>
          <p:nvPr/>
        </p:nvCxnSpPr>
        <p:spPr>
          <a:xfrm>
            <a:off x="36576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04420F-7325-474A-891F-160006398BF9}"/>
              </a:ext>
            </a:extLst>
          </p:cNvPr>
          <p:cNvCxnSpPr>
            <a:cxnSpLocks/>
          </p:cNvCxnSpPr>
          <p:nvPr/>
        </p:nvCxnSpPr>
        <p:spPr>
          <a:xfrm>
            <a:off x="365760" y="1215136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6618D1A-641E-4713-9878-D06453285BBA}"/>
              </a:ext>
            </a:extLst>
          </p:cNvPr>
          <p:cNvCxnSpPr/>
          <p:nvPr/>
        </p:nvCxnSpPr>
        <p:spPr>
          <a:xfrm>
            <a:off x="684784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72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6A58-0999-410C-A9AA-42870A480BE4}"/>
              </a:ext>
            </a:extLst>
          </p:cNvPr>
          <p:cNvSpPr>
            <a:spLocks noGrp="1"/>
          </p:cNvSpPr>
          <p:nvPr>
            <p:ph type="title"/>
          </p:nvPr>
        </p:nvSpPr>
        <p:spPr/>
        <p:txBody>
          <a:bodyPr/>
          <a:lstStyle/>
          <a:p>
            <a:r>
              <a:rPr lang="en-IN" dirty="0"/>
              <a:t>Distance calculation</a:t>
            </a:r>
          </a:p>
        </p:txBody>
      </p:sp>
      <p:sp>
        <p:nvSpPr>
          <p:cNvPr id="3" name="Content Placeholder 2">
            <a:extLst>
              <a:ext uri="{FF2B5EF4-FFF2-40B4-BE49-F238E27FC236}">
                <a16:creationId xmlns:a16="http://schemas.microsoft.com/office/drawing/2014/main" id="{EF96D353-CDC9-49E2-84BC-E90DE1D101E3}"/>
              </a:ext>
            </a:extLst>
          </p:cNvPr>
          <p:cNvSpPr>
            <a:spLocks noGrp="1"/>
          </p:cNvSpPr>
          <p:nvPr>
            <p:ph idx="1"/>
          </p:nvPr>
        </p:nvSpPr>
        <p:spPr/>
        <p:txBody>
          <a:bodyPr/>
          <a:lstStyle/>
          <a:p>
            <a:pPr marL="0" indent="0">
              <a:buNone/>
            </a:pPr>
            <a:r>
              <a:rPr lang="en-IN" dirty="0"/>
              <a:t>	The main part of this system is the distance calculation.</a:t>
            </a:r>
          </a:p>
          <a:p>
            <a:pPr marL="0" indent="0">
              <a:buNone/>
            </a:pPr>
            <a:endParaRPr lang="en-IN" dirty="0"/>
          </a:p>
          <a:p>
            <a:pPr marL="0" indent="0">
              <a:buNone/>
            </a:pPr>
            <a:r>
              <a:rPr lang="en-IN" dirty="0"/>
              <a:t>	The </a:t>
            </a:r>
            <a:r>
              <a:rPr lang="en-IN" dirty="0" err="1"/>
              <a:t>Haar</a:t>
            </a:r>
            <a:r>
              <a:rPr lang="en-IN" dirty="0"/>
              <a:t> cascade classifiers return 4 values, (x, y, w, h) where, (x, y) are the ordered pair position of the top left corner of the detected object and w and h are the width and height of the object within the screen. So, the 4 corners of the detected object is (x, y), (x + w, y), (x, y + h) and (x + w, y + h).</a:t>
            </a:r>
          </a:p>
          <a:p>
            <a:pPr marL="0" indent="0">
              <a:buNone/>
            </a:pPr>
            <a:r>
              <a:rPr lang="en-IN" dirty="0"/>
              <a:t>	We are going to determine the distance between the two middle points of bottom line of each object. We are going to determine the Euclidean distance between each of the objects at first.</a:t>
            </a:r>
          </a:p>
          <a:p>
            <a:pPr marL="0" indent="0">
              <a:buNone/>
            </a:pPr>
            <a:r>
              <a:rPr lang="en-IN" dirty="0"/>
              <a:t>	</a:t>
            </a:r>
          </a:p>
        </p:txBody>
      </p:sp>
      <p:pic>
        <p:nvPicPr>
          <p:cNvPr id="5" name="Picture 4">
            <a:extLst>
              <a:ext uri="{FF2B5EF4-FFF2-40B4-BE49-F238E27FC236}">
                <a16:creationId xmlns:a16="http://schemas.microsoft.com/office/drawing/2014/main" id="{DDE21E91-6A70-4D3E-A9AA-036A6EC89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812" y="7806334"/>
            <a:ext cx="4625687" cy="3542406"/>
          </a:xfrm>
          <a:prstGeom prst="rect">
            <a:avLst/>
          </a:prstGeom>
        </p:spPr>
      </p:pic>
      <p:cxnSp>
        <p:nvCxnSpPr>
          <p:cNvPr id="6" name="Straight Connector 5">
            <a:extLst>
              <a:ext uri="{FF2B5EF4-FFF2-40B4-BE49-F238E27FC236}">
                <a16:creationId xmlns:a16="http://schemas.microsoft.com/office/drawing/2014/main" id="{5CDFCD82-3A2F-4CF7-AB03-3D5304168B5B}"/>
              </a:ext>
            </a:extLst>
          </p:cNvPr>
          <p:cNvCxnSpPr>
            <a:cxnSpLocks/>
          </p:cNvCxnSpPr>
          <p:nvPr/>
        </p:nvCxnSpPr>
        <p:spPr>
          <a:xfrm>
            <a:off x="365760" y="54864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FF28B6B-27F5-42AC-9C48-FED6F2C1FBB8}"/>
              </a:ext>
            </a:extLst>
          </p:cNvPr>
          <p:cNvCxnSpPr/>
          <p:nvPr/>
        </p:nvCxnSpPr>
        <p:spPr>
          <a:xfrm>
            <a:off x="36576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4B89C25-C0BE-4DE2-BD00-53AFAA0435C0}"/>
              </a:ext>
            </a:extLst>
          </p:cNvPr>
          <p:cNvCxnSpPr>
            <a:cxnSpLocks/>
          </p:cNvCxnSpPr>
          <p:nvPr/>
        </p:nvCxnSpPr>
        <p:spPr>
          <a:xfrm>
            <a:off x="365760" y="1215136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BD35E14-9FC6-43AF-BE54-838CCA8C877F}"/>
              </a:ext>
            </a:extLst>
          </p:cNvPr>
          <p:cNvCxnSpPr/>
          <p:nvPr/>
        </p:nvCxnSpPr>
        <p:spPr>
          <a:xfrm>
            <a:off x="684784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263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6D928C-991C-44F9-B808-3AF332E86E18}"/>
                  </a:ext>
                </a:extLst>
              </p:cNvPr>
              <p:cNvSpPr>
                <a:spLocks noGrp="1"/>
              </p:cNvSpPr>
              <p:nvPr>
                <p:ph idx="1"/>
              </p:nvPr>
            </p:nvSpPr>
            <p:spPr>
              <a:xfrm>
                <a:off x="494953" y="1198881"/>
                <a:ext cx="6209407" cy="10149860"/>
              </a:xfrm>
            </p:spPr>
            <p:txBody>
              <a:bodyPr/>
              <a:lstStyle/>
              <a:p>
                <a:pPr marL="0" indent="0">
                  <a:buNone/>
                </a:pPr>
                <a:r>
                  <a:rPr lang="en-IN" dirty="0"/>
                  <a:t>	The Euclidean distance formula is,</a:t>
                </a:r>
              </a:p>
              <a:p>
                <a:pPr marL="0" indent="0">
                  <a:buNone/>
                </a:pPr>
                <a:r>
                  <a:rPr lang="en-IN" dirty="0"/>
                  <a:t>	distance = </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m:t>
                            </m:r>
                          </m:e>
                          <m:sup>
                            <m:r>
                              <a:rPr lang="en-IN" i="1">
                                <a:latin typeface="Cambria Math" panose="02040503050406030204" pitchFamily="18" charset="0"/>
                              </a:rPr>
                              <m:t>2</m:t>
                            </m:r>
                          </m:sup>
                        </m:sSup>
                      </m:e>
                    </m:rad>
                  </m:oMath>
                </a14:m>
                <a:endParaRPr lang="en-IN" dirty="0"/>
              </a:p>
              <a:p>
                <a:pPr marL="0" indent="0">
                  <a:buNone/>
                </a:pPr>
                <a:r>
                  <a:rPr lang="en-IN" dirty="0"/>
                  <a:t>So, this is our Euclidean distance between two objects.</a:t>
                </a:r>
              </a:p>
              <a:p>
                <a:pPr marL="0" indent="0">
                  <a:buNone/>
                </a:pPr>
                <a:r>
                  <a:rPr lang="en-IN" dirty="0"/>
                  <a:t>	based on the surroundings, a constant term is multiplied with this distance to give it proper value.</a:t>
                </a:r>
              </a:p>
              <a:p>
                <a:pPr marL="0" indent="0">
                  <a:buNone/>
                </a:pPr>
                <a:r>
                  <a:rPr lang="en-IN" dirty="0"/>
                  <a:t>	Suppose, the actual distance between two person is 2 meter and Euclidean distance between them is 500 px, then we will multiply Constant term 0.004 with the 500 to determine the actual distance that is, 500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 0.004 = 2.</a:t>
                </a:r>
              </a:p>
            </p:txBody>
          </p:sp>
        </mc:Choice>
        <mc:Fallback xmlns="">
          <p:sp>
            <p:nvSpPr>
              <p:cNvPr id="3" name="Content Placeholder 2">
                <a:extLst>
                  <a:ext uri="{FF2B5EF4-FFF2-40B4-BE49-F238E27FC236}">
                    <a16:creationId xmlns:a16="http://schemas.microsoft.com/office/drawing/2014/main" id="{756D928C-991C-44F9-B808-3AF332E86E18}"/>
                  </a:ext>
                </a:extLst>
              </p:cNvPr>
              <p:cNvSpPr>
                <a:spLocks noGrp="1" noRot="1" noChangeAspect="1" noMove="1" noResize="1" noEditPoints="1" noAdjustHandles="1" noChangeArrowheads="1" noChangeShapeType="1" noTextEdit="1"/>
              </p:cNvSpPr>
              <p:nvPr>
                <p:ph idx="1"/>
              </p:nvPr>
            </p:nvSpPr>
            <p:spPr>
              <a:xfrm>
                <a:off x="494953" y="1198881"/>
                <a:ext cx="6209407" cy="10149860"/>
              </a:xfrm>
              <a:blipFill>
                <a:blip r:embed="rId2"/>
                <a:stretch>
                  <a:fillRect l="-1276" t="-781" r="-196"/>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288A0888-31C9-430B-9ED1-64DD842B0446}"/>
              </a:ext>
            </a:extLst>
          </p:cNvPr>
          <p:cNvCxnSpPr>
            <a:cxnSpLocks/>
          </p:cNvCxnSpPr>
          <p:nvPr/>
        </p:nvCxnSpPr>
        <p:spPr>
          <a:xfrm>
            <a:off x="365760" y="54864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C2AC2E3-7B13-4318-A4D2-0FF6B205EA71}"/>
              </a:ext>
            </a:extLst>
          </p:cNvPr>
          <p:cNvCxnSpPr/>
          <p:nvPr/>
        </p:nvCxnSpPr>
        <p:spPr>
          <a:xfrm>
            <a:off x="36576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24B2132-5189-400E-93E7-91E9AD8907B7}"/>
              </a:ext>
            </a:extLst>
          </p:cNvPr>
          <p:cNvCxnSpPr>
            <a:cxnSpLocks/>
          </p:cNvCxnSpPr>
          <p:nvPr/>
        </p:nvCxnSpPr>
        <p:spPr>
          <a:xfrm>
            <a:off x="365760" y="12151360"/>
            <a:ext cx="648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22FA96A-613D-4218-8A21-18DFD11206EF}"/>
              </a:ext>
            </a:extLst>
          </p:cNvPr>
          <p:cNvCxnSpPr/>
          <p:nvPr/>
        </p:nvCxnSpPr>
        <p:spPr>
          <a:xfrm>
            <a:off x="6847840" y="548640"/>
            <a:ext cx="0" cy="11602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5747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TotalTime>
  <Words>1148</Words>
  <Application>Microsoft Office PowerPoint</Application>
  <PresentationFormat>Custom</PresentationFormat>
  <Paragraphs>75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Social Distancing Awareness System</vt:lpstr>
      <vt:lpstr>Problem Statement</vt:lpstr>
      <vt:lpstr>Hardware and Software Required</vt:lpstr>
      <vt:lpstr>Steps of operation</vt:lpstr>
      <vt:lpstr>Human Detection</vt:lpstr>
      <vt:lpstr>PowerPoint Presentation</vt:lpstr>
      <vt:lpstr>PowerPoint Presentation</vt:lpstr>
      <vt:lpstr>Distance calculation</vt:lpstr>
      <vt:lpstr>PowerPoint Presentation</vt:lpstr>
      <vt:lpstr>Generating ‘Beep’ sound</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Kusol Banerji</dc:creator>
  <cp:lastModifiedBy>Kusol Banerji</cp:lastModifiedBy>
  <cp:revision>29</cp:revision>
  <dcterms:created xsi:type="dcterms:W3CDTF">2020-06-28T09:57:09Z</dcterms:created>
  <dcterms:modified xsi:type="dcterms:W3CDTF">2020-06-28T17:48:26Z</dcterms:modified>
</cp:coreProperties>
</file>