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anva Sans" charset="1" panose="020B0503030501040103"/>
      <p:regular r:id="rId21"/>
    </p:embeddedFont>
    <p:embeddedFont>
      <p:font typeface="Archivo Black" charset="1" panose="020B0A03020202020B04"/>
      <p:regular r:id="rId22"/>
    </p:embeddedFont>
    <p:embeddedFont>
      <p:font typeface="Garet Bold Italics" charset="1" panose="00000000000000000000"/>
      <p:regular r:id="rId23"/>
    </p:embeddedFont>
    <p:embeddedFont>
      <p:font typeface="Horizon" charset="1" panose="02000500000000000000"/>
      <p:regular r:id="rId24"/>
    </p:embeddedFont>
    <p:embeddedFont>
      <p:font typeface="Garet Bold" charset="1" panose="00000000000000000000"/>
      <p:regular r:id="rId25"/>
    </p:embeddedFont>
    <p:embeddedFont>
      <p:font typeface="Cinzel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39.png" Type="http://schemas.openxmlformats.org/officeDocument/2006/relationships/image"/><Relationship Id="rId15" Target="../media/image40.pn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45.png" Type="http://schemas.openxmlformats.org/officeDocument/2006/relationships/image"/><Relationship Id="rId9" Target="../media/image4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47.png" Type="http://schemas.openxmlformats.org/officeDocument/2006/relationships/image"/><Relationship Id="rId13" Target="../media/image4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4097" y="2015845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936" y="2266224"/>
            <a:ext cx="11337551" cy="5269421"/>
            <a:chOff x="0" y="0"/>
            <a:chExt cx="2622560" cy="1218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73" y="0"/>
              <a:ext cx="2615814" cy="1218903"/>
            </a:xfrm>
            <a:custGeom>
              <a:avLst/>
              <a:gdLst/>
              <a:ahLst/>
              <a:cxnLst/>
              <a:rect r="r" b="b" t="t" l="l"/>
              <a:pathLst>
                <a:path h="1218903" w="2615814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34953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38100"/>
              <a:ext cx="2368560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  <a:p>
              <a:pPr algn="ctr">
                <a:lnSpc>
                  <a:spcPts val="2939"/>
                </a:lnSpc>
              </a:pP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India's biggest online</a:t>
              </a:r>
              <a:r>
                <a:rPr lang="en-US" sz="20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grocery platform.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46138" y="73105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1159799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43073" y="2900597"/>
            <a:ext cx="9541277" cy="1233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9200" spc="690">
                <a:solidFill>
                  <a:srgbClr val="E00D0D"/>
                </a:solidFill>
                <a:latin typeface="Archivo Black"/>
                <a:ea typeface="Archivo Black"/>
                <a:cs typeface="Archivo Black"/>
                <a:sym typeface="Archivo Black"/>
              </a:rPr>
              <a:t>BIG</a:t>
            </a:r>
            <a:r>
              <a:rPr lang="en-US" sz="9200" spc="69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BASKET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51337" y="4232688"/>
            <a:ext cx="8124748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b="true" sz="3999" i="true">
                <a:solidFill>
                  <a:srgbClr val="26262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“INDIA’S LAST MINUTE APP”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9795" y="294528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739269" y="1885794"/>
            <a:ext cx="5962900" cy="7644744"/>
          </a:xfrm>
          <a:custGeom>
            <a:avLst/>
            <a:gdLst/>
            <a:ahLst/>
            <a:cxnLst/>
            <a:rect r="r" b="b" t="t" l="l"/>
            <a:pathLst>
              <a:path h="7644744" w="5962900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14321">
            <a:off x="16361908" y="52303"/>
            <a:ext cx="630273" cy="1853743"/>
          </a:xfrm>
          <a:custGeom>
            <a:avLst/>
            <a:gdLst/>
            <a:ahLst/>
            <a:cxnLst/>
            <a:rect r="r" b="b" t="t" l="l"/>
            <a:pathLst>
              <a:path h="1853743" w="630273">
                <a:moveTo>
                  <a:pt x="0" y="0"/>
                </a:moveTo>
                <a:lnTo>
                  <a:pt x="630273" y="0"/>
                </a:lnTo>
                <a:lnTo>
                  <a:pt x="630273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677044" y="4409328"/>
            <a:ext cx="1124690" cy="1108419"/>
          </a:xfrm>
          <a:custGeom>
            <a:avLst/>
            <a:gdLst/>
            <a:ahLst/>
            <a:cxnLst/>
            <a:rect r="r" b="b" t="t" l="l"/>
            <a:pathLst>
              <a:path h="1108419" w="1124690">
                <a:moveTo>
                  <a:pt x="0" y="0"/>
                </a:moveTo>
                <a:lnTo>
                  <a:pt x="1124690" y="0"/>
                </a:lnTo>
                <a:lnTo>
                  <a:pt x="1124690" y="1108419"/>
                </a:lnTo>
                <a:lnTo>
                  <a:pt x="0" y="1108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611770" y="979174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325100" y="3643313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3841" y="2272479"/>
            <a:ext cx="11301259" cy="2048353"/>
          </a:xfrm>
          <a:custGeom>
            <a:avLst/>
            <a:gdLst/>
            <a:ahLst/>
            <a:cxnLst/>
            <a:rect r="r" b="b" t="t" l="l"/>
            <a:pathLst>
              <a:path h="2048353" w="11301259">
                <a:moveTo>
                  <a:pt x="0" y="0"/>
                </a:moveTo>
                <a:lnTo>
                  <a:pt x="11301259" y="0"/>
                </a:lnTo>
                <a:lnTo>
                  <a:pt x="11301259" y="2048354"/>
                </a:lnTo>
                <a:lnTo>
                  <a:pt x="0" y="204835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205283" y="5076668"/>
            <a:ext cx="9988396" cy="3194487"/>
          </a:xfrm>
          <a:custGeom>
            <a:avLst/>
            <a:gdLst/>
            <a:ahLst/>
            <a:cxnLst/>
            <a:rect r="r" b="b" t="t" l="l"/>
            <a:pathLst>
              <a:path h="3194487" w="9988396">
                <a:moveTo>
                  <a:pt x="0" y="0"/>
                </a:moveTo>
                <a:lnTo>
                  <a:pt x="9988396" y="0"/>
                </a:lnTo>
                <a:lnTo>
                  <a:pt x="9988396" y="3194487"/>
                </a:lnTo>
                <a:lnTo>
                  <a:pt x="0" y="319448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294586" y="493655"/>
            <a:ext cx="9899092" cy="1022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9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39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 3 MOST EXPENSIVE PRODUCTS IN EACH CATEGORY.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99795" y="294528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739269" y="1885794"/>
            <a:ext cx="5962900" cy="7644744"/>
          </a:xfrm>
          <a:custGeom>
            <a:avLst/>
            <a:gdLst/>
            <a:ahLst/>
            <a:cxnLst/>
            <a:rect r="r" b="b" t="t" l="l"/>
            <a:pathLst>
              <a:path h="7644744" w="5962900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14321">
            <a:off x="16361908" y="52303"/>
            <a:ext cx="630273" cy="1853743"/>
          </a:xfrm>
          <a:custGeom>
            <a:avLst/>
            <a:gdLst/>
            <a:ahLst/>
            <a:cxnLst/>
            <a:rect r="r" b="b" t="t" l="l"/>
            <a:pathLst>
              <a:path h="1853743" w="630273">
                <a:moveTo>
                  <a:pt x="0" y="0"/>
                </a:moveTo>
                <a:lnTo>
                  <a:pt x="630273" y="0"/>
                </a:lnTo>
                <a:lnTo>
                  <a:pt x="630273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677044" y="4409328"/>
            <a:ext cx="1124690" cy="1108419"/>
          </a:xfrm>
          <a:custGeom>
            <a:avLst/>
            <a:gdLst/>
            <a:ahLst/>
            <a:cxnLst/>
            <a:rect r="r" b="b" t="t" l="l"/>
            <a:pathLst>
              <a:path h="1108419" w="1124690">
                <a:moveTo>
                  <a:pt x="0" y="0"/>
                </a:moveTo>
                <a:lnTo>
                  <a:pt x="1124690" y="0"/>
                </a:lnTo>
                <a:lnTo>
                  <a:pt x="1124690" y="1108419"/>
                </a:lnTo>
                <a:lnTo>
                  <a:pt x="0" y="1108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611770" y="979174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325100" y="3643313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8325" y="1749168"/>
            <a:ext cx="11195997" cy="2277152"/>
          </a:xfrm>
          <a:custGeom>
            <a:avLst/>
            <a:gdLst/>
            <a:ahLst/>
            <a:cxnLst/>
            <a:rect r="r" b="b" t="t" l="l"/>
            <a:pathLst>
              <a:path h="2277152" w="11195997">
                <a:moveTo>
                  <a:pt x="0" y="0"/>
                </a:moveTo>
                <a:lnTo>
                  <a:pt x="11195997" y="0"/>
                </a:lnTo>
                <a:lnTo>
                  <a:pt x="11195997" y="2277152"/>
                </a:lnTo>
                <a:lnTo>
                  <a:pt x="0" y="227715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968325" y="4210534"/>
            <a:ext cx="10921029" cy="3650972"/>
          </a:xfrm>
          <a:custGeom>
            <a:avLst/>
            <a:gdLst/>
            <a:ahLst/>
            <a:cxnLst/>
            <a:rect r="r" b="b" t="t" l="l"/>
            <a:pathLst>
              <a:path h="3650972" w="10921029">
                <a:moveTo>
                  <a:pt x="0" y="0"/>
                </a:moveTo>
                <a:lnTo>
                  <a:pt x="10921028" y="0"/>
                </a:lnTo>
                <a:lnTo>
                  <a:pt x="10921028" y="3650972"/>
                </a:lnTo>
                <a:lnTo>
                  <a:pt x="0" y="365097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294586" y="484130"/>
            <a:ext cx="9899092" cy="99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38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DIVIDE PRODUCTS INTO PRICE QUARTILES.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0785" y="711509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0"/>
                </a:lnTo>
                <a:lnTo>
                  <a:pt x="0" y="165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52156" y="103837"/>
            <a:ext cx="11693130" cy="8229600"/>
            <a:chOff x="0" y="0"/>
            <a:chExt cx="521724" cy="3671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1724" cy="367188"/>
            </a:xfrm>
            <a:custGeom>
              <a:avLst/>
              <a:gdLst/>
              <a:ahLst/>
              <a:cxnLst/>
              <a:rect r="r" b="b" t="t" l="l"/>
              <a:pathLst>
                <a:path h="367188" w="521724">
                  <a:moveTo>
                    <a:pt x="66209" y="0"/>
                  </a:moveTo>
                  <a:lnTo>
                    <a:pt x="455515" y="0"/>
                  </a:lnTo>
                  <a:cubicBezTo>
                    <a:pt x="492081" y="0"/>
                    <a:pt x="521724" y="29643"/>
                    <a:pt x="521724" y="66209"/>
                  </a:cubicBezTo>
                  <a:lnTo>
                    <a:pt x="521724" y="300979"/>
                  </a:lnTo>
                  <a:cubicBezTo>
                    <a:pt x="521724" y="318539"/>
                    <a:pt x="514749" y="335380"/>
                    <a:pt x="502332" y="347796"/>
                  </a:cubicBezTo>
                  <a:cubicBezTo>
                    <a:pt x="489915" y="360213"/>
                    <a:pt x="473075" y="367188"/>
                    <a:pt x="455515" y="367188"/>
                  </a:cubicBezTo>
                  <a:lnTo>
                    <a:pt x="66209" y="367188"/>
                  </a:lnTo>
                  <a:cubicBezTo>
                    <a:pt x="48649" y="367188"/>
                    <a:pt x="31809" y="360213"/>
                    <a:pt x="19392" y="347796"/>
                  </a:cubicBezTo>
                  <a:cubicBezTo>
                    <a:pt x="6976" y="335380"/>
                    <a:pt x="0" y="318539"/>
                    <a:pt x="0" y="300979"/>
                  </a:cubicBezTo>
                  <a:lnTo>
                    <a:pt x="0" y="66209"/>
                  </a:lnTo>
                  <a:cubicBezTo>
                    <a:pt x="0" y="48649"/>
                    <a:pt x="6976" y="31809"/>
                    <a:pt x="19392" y="19392"/>
                  </a:cubicBezTo>
                  <a:cubicBezTo>
                    <a:pt x="31809" y="6976"/>
                    <a:pt x="48649" y="0"/>
                    <a:pt x="66209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217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051492"/>
            <a:ext cx="5624019" cy="4969588"/>
          </a:xfrm>
          <a:custGeom>
            <a:avLst/>
            <a:gdLst/>
            <a:ahLst/>
            <a:cxnLst/>
            <a:rect r="r" b="b" t="t" l="l"/>
            <a:pathLst>
              <a:path h="4969588" w="5624019">
                <a:moveTo>
                  <a:pt x="0" y="0"/>
                </a:moveTo>
                <a:lnTo>
                  <a:pt x="5624019" y="0"/>
                </a:lnTo>
                <a:lnTo>
                  <a:pt x="5624019" y="4969588"/>
                </a:lnTo>
                <a:lnTo>
                  <a:pt x="0" y="4969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518022" y="1774740"/>
            <a:ext cx="11301259" cy="2443897"/>
          </a:xfrm>
          <a:custGeom>
            <a:avLst/>
            <a:gdLst/>
            <a:ahLst/>
            <a:cxnLst/>
            <a:rect r="r" b="b" t="t" l="l"/>
            <a:pathLst>
              <a:path h="2443897" w="11301259">
                <a:moveTo>
                  <a:pt x="0" y="0"/>
                </a:moveTo>
                <a:lnTo>
                  <a:pt x="11301259" y="0"/>
                </a:lnTo>
                <a:lnTo>
                  <a:pt x="11301259" y="2443897"/>
                </a:lnTo>
                <a:lnTo>
                  <a:pt x="0" y="24438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220720" y="4488036"/>
            <a:ext cx="9422758" cy="2679597"/>
          </a:xfrm>
          <a:custGeom>
            <a:avLst/>
            <a:gdLst/>
            <a:ahLst/>
            <a:cxnLst/>
            <a:rect r="r" b="b" t="t" l="l"/>
            <a:pathLst>
              <a:path h="2679597" w="9422758">
                <a:moveTo>
                  <a:pt x="0" y="0"/>
                </a:moveTo>
                <a:lnTo>
                  <a:pt x="9422758" y="0"/>
                </a:lnTo>
                <a:lnTo>
                  <a:pt x="9422758" y="2679596"/>
                </a:lnTo>
                <a:lnTo>
                  <a:pt x="0" y="267959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6019042" y="331468"/>
            <a:ext cx="10299219" cy="991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CATEGORY WHERE DISCOUNTS CONTRIBUTE THE MOST.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0785" y="711509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0"/>
                </a:lnTo>
                <a:lnTo>
                  <a:pt x="0" y="165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452156" y="103837"/>
            <a:ext cx="11693130" cy="8229600"/>
            <a:chOff x="0" y="0"/>
            <a:chExt cx="521724" cy="3671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1724" cy="367188"/>
            </a:xfrm>
            <a:custGeom>
              <a:avLst/>
              <a:gdLst/>
              <a:ahLst/>
              <a:cxnLst/>
              <a:rect r="r" b="b" t="t" l="l"/>
              <a:pathLst>
                <a:path h="367188" w="521724">
                  <a:moveTo>
                    <a:pt x="66209" y="0"/>
                  </a:moveTo>
                  <a:lnTo>
                    <a:pt x="455515" y="0"/>
                  </a:lnTo>
                  <a:cubicBezTo>
                    <a:pt x="492081" y="0"/>
                    <a:pt x="521724" y="29643"/>
                    <a:pt x="521724" y="66209"/>
                  </a:cubicBezTo>
                  <a:lnTo>
                    <a:pt x="521724" y="300979"/>
                  </a:lnTo>
                  <a:cubicBezTo>
                    <a:pt x="521724" y="318539"/>
                    <a:pt x="514749" y="335380"/>
                    <a:pt x="502332" y="347796"/>
                  </a:cubicBezTo>
                  <a:cubicBezTo>
                    <a:pt x="489915" y="360213"/>
                    <a:pt x="473075" y="367188"/>
                    <a:pt x="455515" y="367188"/>
                  </a:cubicBezTo>
                  <a:lnTo>
                    <a:pt x="66209" y="367188"/>
                  </a:lnTo>
                  <a:cubicBezTo>
                    <a:pt x="48649" y="367188"/>
                    <a:pt x="31809" y="360213"/>
                    <a:pt x="19392" y="347796"/>
                  </a:cubicBezTo>
                  <a:cubicBezTo>
                    <a:pt x="6976" y="335380"/>
                    <a:pt x="0" y="318539"/>
                    <a:pt x="0" y="300979"/>
                  </a:cubicBezTo>
                  <a:lnTo>
                    <a:pt x="0" y="66209"/>
                  </a:lnTo>
                  <a:cubicBezTo>
                    <a:pt x="0" y="48649"/>
                    <a:pt x="6976" y="31809"/>
                    <a:pt x="19392" y="19392"/>
                  </a:cubicBezTo>
                  <a:cubicBezTo>
                    <a:pt x="31809" y="6976"/>
                    <a:pt x="48649" y="0"/>
                    <a:pt x="66209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217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3051492"/>
            <a:ext cx="5624019" cy="4969588"/>
          </a:xfrm>
          <a:custGeom>
            <a:avLst/>
            <a:gdLst/>
            <a:ahLst/>
            <a:cxnLst/>
            <a:rect r="r" b="b" t="t" l="l"/>
            <a:pathLst>
              <a:path h="4969588" w="5624019">
                <a:moveTo>
                  <a:pt x="0" y="0"/>
                </a:moveTo>
                <a:lnTo>
                  <a:pt x="5624019" y="0"/>
                </a:lnTo>
                <a:lnTo>
                  <a:pt x="5624019" y="4969588"/>
                </a:lnTo>
                <a:lnTo>
                  <a:pt x="0" y="4969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5820912" y="1784844"/>
            <a:ext cx="10955618" cy="1797037"/>
          </a:xfrm>
          <a:custGeom>
            <a:avLst/>
            <a:gdLst/>
            <a:ahLst/>
            <a:cxnLst/>
            <a:rect r="r" b="b" t="t" l="l"/>
            <a:pathLst>
              <a:path h="1797037" w="10955618">
                <a:moveTo>
                  <a:pt x="0" y="0"/>
                </a:moveTo>
                <a:lnTo>
                  <a:pt x="10955618" y="0"/>
                </a:lnTo>
                <a:lnTo>
                  <a:pt x="10955618" y="1797037"/>
                </a:lnTo>
                <a:lnTo>
                  <a:pt x="0" y="17970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6711260" y="4086562"/>
            <a:ext cx="9174923" cy="3602007"/>
          </a:xfrm>
          <a:custGeom>
            <a:avLst/>
            <a:gdLst/>
            <a:ahLst/>
            <a:cxnLst/>
            <a:rect r="r" b="b" t="t" l="l"/>
            <a:pathLst>
              <a:path h="3602007" w="9174923">
                <a:moveTo>
                  <a:pt x="0" y="0"/>
                </a:moveTo>
                <a:lnTo>
                  <a:pt x="9174923" y="0"/>
                </a:lnTo>
                <a:lnTo>
                  <a:pt x="9174923" y="3602007"/>
                </a:lnTo>
                <a:lnTo>
                  <a:pt x="0" y="36020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6019042" y="331468"/>
            <a:ext cx="10299219" cy="948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6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BRAND WITH THE HIGHEST RATING CONSISTENCY (LOWEST VARIANCE).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5605" y="84340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6647" y="0"/>
            <a:ext cx="16302653" cy="9464810"/>
            <a:chOff x="0" y="0"/>
            <a:chExt cx="727392" cy="42230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27392" cy="422301"/>
            </a:xfrm>
            <a:custGeom>
              <a:avLst/>
              <a:gdLst/>
              <a:ahLst/>
              <a:cxnLst/>
              <a:rect r="r" b="b" t="t" l="l"/>
              <a:pathLst>
                <a:path h="422301" w="727392">
                  <a:moveTo>
                    <a:pt x="47489" y="0"/>
                  </a:moveTo>
                  <a:lnTo>
                    <a:pt x="679903" y="0"/>
                  </a:lnTo>
                  <a:cubicBezTo>
                    <a:pt x="692498" y="0"/>
                    <a:pt x="704577" y="5003"/>
                    <a:pt x="713483" y="13909"/>
                  </a:cubicBezTo>
                  <a:cubicBezTo>
                    <a:pt x="722389" y="22815"/>
                    <a:pt x="727392" y="34894"/>
                    <a:pt x="727392" y="47489"/>
                  </a:cubicBezTo>
                  <a:lnTo>
                    <a:pt x="727392" y="374812"/>
                  </a:lnTo>
                  <a:cubicBezTo>
                    <a:pt x="727392" y="387407"/>
                    <a:pt x="722389" y="399486"/>
                    <a:pt x="713483" y="408392"/>
                  </a:cubicBezTo>
                  <a:cubicBezTo>
                    <a:pt x="704577" y="417298"/>
                    <a:pt x="692498" y="422301"/>
                    <a:pt x="679903" y="422301"/>
                  </a:cubicBezTo>
                  <a:lnTo>
                    <a:pt x="47489" y="422301"/>
                  </a:lnTo>
                  <a:cubicBezTo>
                    <a:pt x="34894" y="422301"/>
                    <a:pt x="22815" y="417298"/>
                    <a:pt x="13909" y="408392"/>
                  </a:cubicBezTo>
                  <a:cubicBezTo>
                    <a:pt x="5003" y="399486"/>
                    <a:pt x="0" y="387407"/>
                    <a:pt x="0" y="374812"/>
                  </a:cubicBezTo>
                  <a:lnTo>
                    <a:pt x="0" y="47489"/>
                  </a:lnTo>
                  <a:cubicBezTo>
                    <a:pt x="0" y="34894"/>
                    <a:pt x="5003" y="22815"/>
                    <a:pt x="13909" y="13909"/>
                  </a:cubicBezTo>
                  <a:cubicBezTo>
                    <a:pt x="22815" y="5003"/>
                    <a:pt x="34894" y="0"/>
                    <a:pt x="47489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727392" cy="460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588609" y="186252"/>
            <a:ext cx="1260393" cy="1242159"/>
          </a:xfrm>
          <a:custGeom>
            <a:avLst/>
            <a:gdLst/>
            <a:ahLst/>
            <a:cxnLst/>
            <a:rect r="r" b="b" t="t" l="l"/>
            <a:pathLst>
              <a:path h="1242159" w="1260393">
                <a:moveTo>
                  <a:pt x="0" y="0"/>
                </a:moveTo>
                <a:lnTo>
                  <a:pt x="1260393" y="0"/>
                </a:lnTo>
                <a:lnTo>
                  <a:pt x="1260393" y="1242159"/>
                </a:lnTo>
                <a:lnTo>
                  <a:pt x="0" y="1242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96630" y="262452"/>
            <a:ext cx="13009806" cy="130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OF BIGBASKET PRODUCT ANALYSIS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7383839" y="2451338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94261" y="1852426"/>
            <a:ext cx="7733286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PRICING ANOMALY: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PRODUCTS WHERE SALE_PRICE IS HIGHER THAN MARKET_PRICE INDICATE POSSIBLE DATA OR PRICING ERRORS.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94261" y="3585166"/>
            <a:ext cx="5982480" cy="1322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4"/>
              </a:lnSpc>
            </a:pPr>
            <a:r>
              <a:rPr lang="en-US" sz="1924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BRAND STANDARDIZATION:</a:t>
            </a:r>
          </a:p>
          <a:p>
            <a:pPr algn="l">
              <a:lnSpc>
                <a:spcPts val="2694"/>
              </a:lnSpc>
            </a:pPr>
            <a:r>
              <a:rPr lang="en-US" sz="1924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BRAND NAMES WERE STANDARDIZED BY TRIMMING SPACES AND CONVERTING TO LOWERCASE.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526014" y="3798597"/>
            <a:ext cx="773328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CATEGORY WITH MAXIMUM DISCOUNTS →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CATEGORY WITH THE HIGHEST TOTAL DISCOUNT VALUE WAS IDENTIFIED.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94261" y="5035440"/>
            <a:ext cx="773328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MISSING RATINGS IMPUTATION: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MISSING RATINGS WERE REPLACED WITH SUB-CATEGORY AVERAGES FOR CONSISTENCY.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94261" y="6302196"/>
            <a:ext cx="773328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TOP-RATED SUB-CATEGORIES :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THE TOP 5 SUB-CATEGORIES WITH THE HIGHEST AVERAGE RATINGS WERE IDENTIFIED.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94261" y="7692987"/>
            <a:ext cx="773328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EXPENSIVE PRODUCTS :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THE TOP 3 MOST EXPENSIVE PRODUCTS IN EACH CATEGORY WERE RETRIEVED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623612" y="2180757"/>
            <a:ext cx="7733286" cy="11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PRICE QUARTILE SEGMENTATION :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PRODUCTS WERE DIVIDED INTO FOUR QUARTILES FOR PRICE DISTRIBUTION ANALYSIS.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006419" y="1853327"/>
            <a:ext cx="589374" cy="580848"/>
          </a:xfrm>
          <a:custGeom>
            <a:avLst/>
            <a:gdLst/>
            <a:ahLst/>
            <a:cxnLst/>
            <a:rect r="r" b="b" t="t" l="l"/>
            <a:pathLst>
              <a:path h="580848" w="589374">
                <a:moveTo>
                  <a:pt x="0" y="0"/>
                </a:moveTo>
                <a:lnTo>
                  <a:pt x="589374" y="0"/>
                </a:lnTo>
                <a:lnTo>
                  <a:pt x="589374" y="580848"/>
                </a:lnTo>
                <a:lnTo>
                  <a:pt x="0" y="580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2197591" y="0"/>
            <a:ext cx="1283487" cy="1264920"/>
          </a:xfrm>
          <a:custGeom>
            <a:avLst/>
            <a:gdLst/>
            <a:ahLst/>
            <a:cxnLst/>
            <a:rect r="r" b="b" t="t" l="l"/>
            <a:pathLst>
              <a:path h="1264920" w="1283487">
                <a:moveTo>
                  <a:pt x="0" y="0"/>
                </a:moveTo>
                <a:lnTo>
                  <a:pt x="1283487" y="0"/>
                </a:lnTo>
                <a:lnTo>
                  <a:pt x="1283487" y="1264920"/>
                </a:lnTo>
                <a:lnTo>
                  <a:pt x="0" y="12649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971590" y="3406272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3"/>
                </a:lnTo>
                <a:lnTo>
                  <a:pt x="0" y="61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971590" y="4861702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3"/>
                </a:lnTo>
                <a:lnTo>
                  <a:pt x="0" y="61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06419" y="6144150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4" y="0"/>
                </a:lnTo>
                <a:lnTo>
                  <a:pt x="624204" y="615173"/>
                </a:lnTo>
                <a:lnTo>
                  <a:pt x="0" y="61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956647" y="7545847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3"/>
                </a:lnTo>
                <a:lnTo>
                  <a:pt x="0" y="61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8904159" y="2143751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4"/>
                </a:lnTo>
                <a:lnTo>
                  <a:pt x="0" y="615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8904159" y="3809645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3"/>
                </a:lnTo>
                <a:lnTo>
                  <a:pt x="0" y="6151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8999409" y="5240682"/>
            <a:ext cx="624203" cy="615173"/>
          </a:xfrm>
          <a:custGeom>
            <a:avLst/>
            <a:gdLst/>
            <a:ahLst/>
            <a:cxnLst/>
            <a:rect r="r" b="b" t="t" l="l"/>
            <a:pathLst>
              <a:path h="615173" w="624203">
                <a:moveTo>
                  <a:pt x="0" y="0"/>
                </a:moveTo>
                <a:lnTo>
                  <a:pt x="624203" y="0"/>
                </a:lnTo>
                <a:lnTo>
                  <a:pt x="624203" y="615174"/>
                </a:lnTo>
                <a:lnTo>
                  <a:pt x="0" y="6151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9" id="39"/>
          <p:cNvSpPr txBox="true"/>
          <p:nvPr/>
        </p:nvSpPr>
        <p:spPr>
          <a:xfrm rot="0">
            <a:off x="9623612" y="5343026"/>
            <a:ext cx="7733286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26262F"/>
                </a:solidFill>
                <a:latin typeface="Archivo Black"/>
                <a:ea typeface="Archivo Black"/>
                <a:cs typeface="Archivo Black"/>
                <a:sym typeface="Archivo Black"/>
              </a:rPr>
              <a:t>RATING CONSISTENCY BY BRAND → 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BRAND WITH THE LOWEST VARIANCE IN RATINGS WAS FOUND, INDICATING HIGHEST CONSISTENCY.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9512" y="-1346526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2818" y="3149037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06386" y="-1346526"/>
            <a:ext cx="8991126" cy="8991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3081" y="412823"/>
            <a:ext cx="16230600" cy="6304430"/>
            <a:chOff x="0" y="0"/>
            <a:chExt cx="3138035" cy="1218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56" y="0"/>
              <a:ext cx="3133322" cy="1218903"/>
            </a:xfrm>
            <a:custGeom>
              <a:avLst/>
              <a:gdLst/>
              <a:ahLst/>
              <a:cxnLst/>
              <a:rect r="r" b="b" t="t" l="l"/>
              <a:pathLst>
                <a:path h="1218903" w="3133322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11518" y="149092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2607425">
            <a:off x="4771735" y="2267760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6834838" y="944872"/>
            <a:ext cx="8583916" cy="4198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08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 FOR</a:t>
            </a:r>
            <a:r>
              <a:rPr lang="en-US" sz="108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10800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WATCHING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7238611">
            <a:off x="15289832" y="1577304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596165" y="404391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4097" y="2015845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62562" y="2188528"/>
            <a:ext cx="11337551" cy="5269421"/>
            <a:chOff x="0" y="0"/>
            <a:chExt cx="2622560" cy="1218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73" y="0"/>
              <a:ext cx="2615814" cy="1218903"/>
            </a:xfrm>
            <a:custGeom>
              <a:avLst/>
              <a:gdLst/>
              <a:ahLst/>
              <a:cxnLst/>
              <a:rect r="r" b="b" t="t" l="l"/>
              <a:pathLst>
                <a:path h="1218903" w="2615814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85725"/>
              <a:ext cx="2368560" cy="1304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6719"/>
                </a:lnSpc>
              </a:pPr>
            </a:p>
            <a:p>
              <a:pPr algn="ctr">
                <a:lnSpc>
                  <a:spcPts val="6719"/>
                </a:lnSpc>
              </a:pPr>
              <a:r>
                <a:rPr lang="en-US" sz="4799">
                  <a:solidFill>
                    <a:srgbClr val="FF7F50"/>
                  </a:solidFill>
                  <a:latin typeface="Horizon"/>
                  <a:ea typeface="Horizon"/>
                  <a:cs typeface="Horizon"/>
                  <a:sym typeface="Horizon"/>
                </a:rPr>
                <a:t>sql project on </a:t>
              </a:r>
            </a:p>
            <a:p>
              <a:pPr algn="ctr">
                <a:lnSpc>
                  <a:spcPts val="6719"/>
                </a:lnSpc>
                <a:spcBef>
                  <a:spcPct val="0"/>
                </a:spcBef>
              </a:pPr>
              <a:r>
                <a:rPr lang="en-US" sz="4799">
                  <a:solidFill>
                    <a:srgbClr val="FF7F50"/>
                  </a:solidFill>
                  <a:latin typeface="Horizon"/>
                  <a:ea typeface="Horizon"/>
                  <a:cs typeface="Horizon"/>
                  <a:sym typeface="Horizon"/>
                </a:rPr>
                <a:t>bigbasket dataset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346138" y="73105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1159799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4594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58771" y="7318344"/>
            <a:ext cx="1015093" cy="10150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13710" y="193994"/>
            <a:ext cx="5274290" cy="52742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70207" y="1073452"/>
            <a:ext cx="13436807" cy="8229600"/>
            <a:chOff x="0" y="0"/>
            <a:chExt cx="599524" cy="367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70953" y="1187752"/>
            <a:ext cx="11835316" cy="84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300" u="sng">
                <a:solidFill>
                  <a:srgbClr val="349538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70207" y="2764464"/>
            <a:ext cx="13436807" cy="4859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 This project analyzes a dataset of products from BigBasket, India's largest online grocery platform. The goal is to extract insights about product pricing, brand discounts, ratings, and category-wise distribution using SQL queries.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4594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58771" y="7318344"/>
            <a:ext cx="1015093" cy="10150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013710" y="193994"/>
            <a:ext cx="5274290" cy="52742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22493" y="1028700"/>
            <a:ext cx="13436807" cy="8229600"/>
            <a:chOff x="0" y="0"/>
            <a:chExt cx="599524" cy="367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70953" y="1187752"/>
            <a:ext cx="11835316" cy="84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300">
                <a:solidFill>
                  <a:srgbClr val="349538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OBJECTIVES: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644879" y="3245066"/>
            <a:ext cx="782843" cy="78284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255878" y="4278751"/>
            <a:ext cx="782843" cy="78284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644879" y="4456535"/>
            <a:ext cx="782843" cy="7828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644879" y="5668003"/>
            <a:ext cx="782843" cy="7828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206326" y="3176820"/>
            <a:ext cx="782843" cy="7828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4694432" y="3409459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305431" y="4443144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694432" y="4608935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694432" y="5808410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255878" y="3341213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757067" y="3245066"/>
            <a:ext cx="3664117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UNDERSTAND PRODUCT DISTRIBUTION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244777" y="4486903"/>
            <a:ext cx="3961492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 b="true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ANALYTICAL QUERIES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5757067" y="4496428"/>
            <a:ext cx="3664117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DATA CLEANING / PREPROCESSING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757067" y="5873687"/>
            <a:ext cx="4386314" cy="74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b="true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CTES (COMMON TABLE EXPRESSIONS)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244777" y="3372980"/>
            <a:ext cx="3664117" cy="79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599" b="true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 WINDOW FUNCTIONS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143381" y="7232619"/>
            <a:ext cx="5507474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 🛠 Tools Used: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 SQL, MySQL, vs code (for visualizations)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6088" y="-5639429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3436807" cy="8229600"/>
            <a:chOff x="0" y="0"/>
            <a:chExt cx="599524" cy="367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35803" y="3749138"/>
            <a:ext cx="12230394" cy="122303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646943" y="346279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80" y="0"/>
                </a:lnTo>
                <a:lnTo>
                  <a:pt x="6336180" y="6513830"/>
                </a:lnTo>
                <a:lnTo>
                  <a:pt x="0" y="6513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29951" y="1757325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8"/>
                </a:lnTo>
                <a:lnTo>
                  <a:pt x="0" y="108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7796465">
            <a:off x="15510000" y="548403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1263935" y="3220186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982110" y="3986202"/>
            <a:ext cx="8538881" cy="1703671"/>
          </a:xfrm>
          <a:custGeom>
            <a:avLst/>
            <a:gdLst/>
            <a:ahLst/>
            <a:cxnLst/>
            <a:rect r="r" b="b" t="t" l="l"/>
            <a:pathLst>
              <a:path h="1703671" w="8538881">
                <a:moveTo>
                  <a:pt x="0" y="0"/>
                </a:moveTo>
                <a:lnTo>
                  <a:pt x="8538881" y="0"/>
                </a:lnTo>
                <a:lnTo>
                  <a:pt x="8538881" y="1703671"/>
                </a:lnTo>
                <a:lnTo>
                  <a:pt x="0" y="17036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335851" y="6432919"/>
            <a:ext cx="16016597" cy="2442531"/>
          </a:xfrm>
          <a:custGeom>
            <a:avLst/>
            <a:gdLst/>
            <a:ahLst/>
            <a:cxnLst/>
            <a:rect r="r" b="b" t="t" l="l"/>
            <a:pathLst>
              <a:path h="2442531" w="16016597">
                <a:moveTo>
                  <a:pt x="0" y="0"/>
                </a:moveTo>
                <a:lnTo>
                  <a:pt x="16016597" y="0"/>
                </a:lnTo>
                <a:lnTo>
                  <a:pt x="16016597" y="2442531"/>
                </a:lnTo>
                <a:lnTo>
                  <a:pt x="0" y="24425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1335851" y="182877"/>
            <a:ext cx="11799204" cy="84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300">
                <a:solidFill>
                  <a:srgbClr val="E1EBED"/>
                </a:solidFill>
                <a:latin typeface="Archivo Black"/>
                <a:ea typeface="Archivo Black"/>
                <a:cs typeface="Archivo Black"/>
                <a:sym typeface="Archivo Black"/>
              </a:rPr>
              <a:t>BIGBASKET TABLE VIEW: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69857" y="226735"/>
            <a:ext cx="10624078" cy="4916765"/>
            <a:chOff x="0" y="0"/>
            <a:chExt cx="474025" cy="21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4025" cy="219376"/>
            </a:xfrm>
            <a:custGeom>
              <a:avLst/>
              <a:gdLst/>
              <a:ahLst/>
              <a:cxnLst/>
              <a:rect r="r" b="b" t="t" l="l"/>
              <a:pathLst>
                <a:path h="219376" w="474025">
                  <a:moveTo>
                    <a:pt x="72871" y="0"/>
                  </a:moveTo>
                  <a:lnTo>
                    <a:pt x="401154" y="0"/>
                  </a:lnTo>
                  <a:cubicBezTo>
                    <a:pt x="441400" y="0"/>
                    <a:pt x="474025" y="32626"/>
                    <a:pt x="474025" y="72871"/>
                  </a:cubicBezTo>
                  <a:lnTo>
                    <a:pt x="474025" y="146505"/>
                  </a:lnTo>
                  <a:cubicBezTo>
                    <a:pt x="474025" y="165832"/>
                    <a:pt x="466348" y="184367"/>
                    <a:pt x="452682" y="198033"/>
                  </a:cubicBezTo>
                  <a:cubicBezTo>
                    <a:pt x="439016" y="211699"/>
                    <a:pt x="420481" y="219376"/>
                    <a:pt x="401154" y="219376"/>
                  </a:cubicBezTo>
                  <a:lnTo>
                    <a:pt x="72871" y="219376"/>
                  </a:lnTo>
                  <a:cubicBezTo>
                    <a:pt x="53545" y="219376"/>
                    <a:pt x="35010" y="211699"/>
                    <a:pt x="21344" y="198033"/>
                  </a:cubicBezTo>
                  <a:cubicBezTo>
                    <a:pt x="7678" y="184367"/>
                    <a:pt x="0" y="165832"/>
                    <a:pt x="0" y="146505"/>
                  </a:cubicBezTo>
                  <a:lnTo>
                    <a:pt x="0" y="72871"/>
                  </a:lnTo>
                  <a:cubicBezTo>
                    <a:pt x="0" y="53545"/>
                    <a:pt x="7678" y="35010"/>
                    <a:pt x="21344" y="21344"/>
                  </a:cubicBezTo>
                  <a:cubicBezTo>
                    <a:pt x="35010" y="7678"/>
                    <a:pt x="53545" y="0"/>
                    <a:pt x="72871" y="0"/>
                  </a:cubicBezTo>
                  <a:close/>
                </a:path>
              </a:pathLst>
            </a:custGeom>
            <a:solidFill>
              <a:srgbClr val="E1EBED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74025" cy="257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021269" y="-2474505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100853" y="-5975575"/>
            <a:ext cx="8991126" cy="899112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1154" y="2508005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3017108">
            <a:off x="4169456" y="591457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890273" y="3015552"/>
            <a:ext cx="1489898" cy="1468344"/>
          </a:xfrm>
          <a:custGeom>
            <a:avLst/>
            <a:gdLst/>
            <a:ahLst/>
            <a:cxnLst/>
            <a:rect r="r" b="b" t="t" l="l"/>
            <a:pathLst>
              <a:path h="1468344" w="1489898">
                <a:moveTo>
                  <a:pt x="0" y="0"/>
                </a:moveTo>
                <a:lnTo>
                  <a:pt x="1489898" y="0"/>
                </a:lnTo>
                <a:lnTo>
                  <a:pt x="1489898" y="1468344"/>
                </a:lnTo>
                <a:lnTo>
                  <a:pt x="0" y="1468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6969857" y="5217546"/>
            <a:ext cx="11160236" cy="2598150"/>
          </a:xfrm>
          <a:custGeom>
            <a:avLst/>
            <a:gdLst/>
            <a:ahLst/>
            <a:cxnLst/>
            <a:rect r="r" b="b" t="t" l="l"/>
            <a:pathLst>
              <a:path h="2598150" w="11160236">
                <a:moveTo>
                  <a:pt x="0" y="0"/>
                </a:moveTo>
                <a:lnTo>
                  <a:pt x="11160236" y="0"/>
                </a:lnTo>
                <a:lnTo>
                  <a:pt x="11160236" y="2598150"/>
                </a:lnTo>
                <a:lnTo>
                  <a:pt x="0" y="25981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6969857" y="2975825"/>
            <a:ext cx="10788707" cy="1443354"/>
          </a:xfrm>
          <a:custGeom>
            <a:avLst/>
            <a:gdLst/>
            <a:ahLst/>
            <a:cxnLst/>
            <a:rect r="r" b="b" t="t" l="l"/>
            <a:pathLst>
              <a:path h="1443354" w="10788707">
                <a:moveTo>
                  <a:pt x="0" y="0"/>
                </a:moveTo>
                <a:lnTo>
                  <a:pt x="10788707" y="0"/>
                </a:lnTo>
                <a:lnTo>
                  <a:pt x="10788707" y="1443355"/>
                </a:lnTo>
                <a:lnTo>
                  <a:pt x="0" y="144335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7139863" y="312460"/>
            <a:ext cx="10284066" cy="1864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800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  PRODUCTS WHERE SALE_PRICE &gt; MARKET_PRICE (PRICING ANOMALY).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94928" y="539208"/>
            <a:ext cx="9458774" cy="8009732"/>
            <a:chOff x="0" y="0"/>
            <a:chExt cx="422032" cy="35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032" cy="357378"/>
            </a:xfrm>
            <a:custGeom>
              <a:avLst/>
              <a:gdLst/>
              <a:ahLst/>
              <a:cxnLst/>
              <a:rect r="r" b="b" t="t" l="l"/>
              <a:pathLst>
                <a:path h="357378" w="422032">
                  <a:moveTo>
                    <a:pt x="81849" y="0"/>
                  </a:moveTo>
                  <a:lnTo>
                    <a:pt x="340183" y="0"/>
                  </a:lnTo>
                  <a:cubicBezTo>
                    <a:pt x="361890" y="0"/>
                    <a:pt x="382709" y="8623"/>
                    <a:pt x="398059" y="23973"/>
                  </a:cubicBezTo>
                  <a:cubicBezTo>
                    <a:pt x="413408" y="39323"/>
                    <a:pt x="422032" y="60141"/>
                    <a:pt x="422032" y="81849"/>
                  </a:cubicBezTo>
                  <a:lnTo>
                    <a:pt x="422032" y="275529"/>
                  </a:lnTo>
                  <a:cubicBezTo>
                    <a:pt x="422032" y="320733"/>
                    <a:pt x="385387" y="357378"/>
                    <a:pt x="340183" y="357378"/>
                  </a:cubicBezTo>
                  <a:lnTo>
                    <a:pt x="81849" y="357378"/>
                  </a:lnTo>
                  <a:cubicBezTo>
                    <a:pt x="36645" y="357378"/>
                    <a:pt x="0" y="320733"/>
                    <a:pt x="0" y="275529"/>
                  </a:cubicBezTo>
                  <a:lnTo>
                    <a:pt x="0" y="81849"/>
                  </a:lnTo>
                  <a:cubicBezTo>
                    <a:pt x="0" y="36645"/>
                    <a:pt x="36645" y="0"/>
                    <a:pt x="81849" y="0"/>
                  </a:cubicBezTo>
                  <a:close/>
                </a:path>
              </a:pathLst>
            </a:custGeom>
            <a:solidFill>
              <a:srgbClr val="E1EBED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2032" cy="39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021269" y="-2474505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100853" y="-5975575"/>
            <a:ext cx="8991126" cy="899112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1154" y="2508005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3017108">
            <a:off x="4169456" y="591457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5890273" y="3015552"/>
            <a:ext cx="1489898" cy="1468344"/>
          </a:xfrm>
          <a:custGeom>
            <a:avLst/>
            <a:gdLst/>
            <a:ahLst/>
            <a:cxnLst/>
            <a:rect r="r" b="b" t="t" l="l"/>
            <a:pathLst>
              <a:path h="1468344" w="1489898">
                <a:moveTo>
                  <a:pt x="0" y="0"/>
                </a:moveTo>
                <a:lnTo>
                  <a:pt x="1489898" y="0"/>
                </a:lnTo>
                <a:lnTo>
                  <a:pt x="1489898" y="1468344"/>
                </a:lnTo>
                <a:lnTo>
                  <a:pt x="0" y="1468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7104778" y="2360520"/>
            <a:ext cx="10965936" cy="1162578"/>
          </a:xfrm>
          <a:custGeom>
            <a:avLst/>
            <a:gdLst/>
            <a:ahLst/>
            <a:cxnLst/>
            <a:rect r="r" b="b" t="t" l="l"/>
            <a:pathLst>
              <a:path h="1162578" w="10965936">
                <a:moveTo>
                  <a:pt x="0" y="0"/>
                </a:moveTo>
                <a:lnTo>
                  <a:pt x="10965936" y="0"/>
                </a:lnTo>
                <a:lnTo>
                  <a:pt x="10965936" y="1162578"/>
                </a:lnTo>
                <a:lnTo>
                  <a:pt x="0" y="1162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0663760" y="3601548"/>
            <a:ext cx="3781746" cy="4669607"/>
          </a:xfrm>
          <a:custGeom>
            <a:avLst/>
            <a:gdLst/>
            <a:ahLst/>
            <a:cxnLst/>
            <a:rect r="r" b="b" t="t" l="l"/>
            <a:pathLst>
              <a:path h="4669607" w="3781746">
                <a:moveTo>
                  <a:pt x="0" y="0"/>
                </a:moveTo>
                <a:lnTo>
                  <a:pt x="3781746" y="0"/>
                </a:lnTo>
                <a:lnTo>
                  <a:pt x="3781746" y="4669607"/>
                </a:lnTo>
                <a:lnTo>
                  <a:pt x="0" y="46696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751" b="-594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9360004" y="876300"/>
            <a:ext cx="6928622" cy="140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0C6980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STANDARDIZE BRAND NAMES (REMOVE SPACES, LOWERCASE).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8229600"/>
            <a:chOff x="0" y="0"/>
            <a:chExt cx="724177" cy="3671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77" cy="367188"/>
            </a:xfrm>
            <a:custGeom>
              <a:avLst/>
              <a:gdLst/>
              <a:ahLst/>
              <a:cxnLst/>
              <a:rect r="r" b="b" t="t" l="l"/>
              <a:pathLst>
                <a:path h="367188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7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38337" y="1288802"/>
            <a:ext cx="14782190" cy="1308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  <a:r>
              <a:rPr lang="en-US" sz="50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REPLACE MISSING RATINGS WITH SUB-CATEGORY AVERAGE.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95600" y="679896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5" y="0"/>
                </a:lnTo>
                <a:lnTo>
                  <a:pt x="1285475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16906465" y="1313335"/>
            <a:ext cx="764070" cy="764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125055" y="2674169"/>
            <a:ext cx="11301259" cy="3362125"/>
          </a:xfrm>
          <a:custGeom>
            <a:avLst/>
            <a:gdLst/>
            <a:ahLst/>
            <a:cxnLst/>
            <a:rect r="r" b="b" t="t" l="l"/>
            <a:pathLst>
              <a:path h="3362125" w="11301259">
                <a:moveTo>
                  <a:pt x="0" y="0"/>
                </a:moveTo>
                <a:lnTo>
                  <a:pt x="11301259" y="0"/>
                </a:lnTo>
                <a:lnTo>
                  <a:pt x="11301259" y="3362125"/>
                </a:lnTo>
                <a:lnTo>
                  <a:pt x="0" y="33621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6695288" y="6036294"/>
            <a:ext cx="6731026" cy="3965260"/>
          </a:xfrm>
          <a:custGeom>
            <a:avLst/>
            <a:gdLst/>
            <a:ahLst/>
            <a:cxnLst/>
            <a:rect r="r" b="b" t="t" l="l"/>
            <a:pathLst>
              <a:path h="3965260" w="6731026">
                <a:moveTo>
                  <a:pt x="0" y="0"/>
                </a:moveTo>
                <a:lnTo>
                  <a:pt x="6731026" y="0"/>
                </a:lnTo>
                <a:lnTo>
                  <a:pt x="6731026" y="3965260"/>
                </a:lnTo>
                <a:lnTo>
                  <a:pt x="0" y="39652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4223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8229600"/>
            <a:chOff x="0" y="0"/>
            <a:chExt cx="724177" cy="3671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77" cy="367188"/>
            </a:xfrm>
            <a:custGeom>
              <a:avLst/>
              <a:gdLst/>
              <a:ahLst/>
              <a:cxnLst/>
              <a:rect r="r" b="b" t="t" l="l"/>
              <a:pathLst>
                <a:path h="367188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7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38337" y="1298327"/>
            <a:ext cx="14782190" cy="1276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9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RANK SUB-CATEGORIES BY AVERAGE RATING AND RETURN TOP 5.</a:t>
            </a:r>
            <a:r>
              <a:rPr lang="en-US" sz="49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95600" y="679896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5" y="0"/>
                </a:lnTo>
                <a:lnTo>
                  <a:pt x="1285475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16906465" y="1313335"/>
            <a:ext cx="764070" cy="764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217075" y="2575316"/>
            <a:ext cx="11244217" cy="4888790"/>
          </a:xfrm>
          <a:custGeom>
            <a:avLst/>
            <a:gdLst/>
            <a:ahLst/>
            <a:cxnLst/>
            <a:rect r="r" b="b" t="t" l="l"/>
            <a:pathLst>
              <a:path h="4888790" w="11244217">
                <a:moveTo>
                  <a:pt x="0" y="0"/>
                </a:moveTo>
                <a:lnTo>
                  <a:pt x="11244216" y="0"/>
                </a:lnTo>
                <a:lnTo>
                  <a:pt x="11244216" y="4888790"/>
                </a:lnTo>
                <a:lnTo>
                  <a:pt x="0" y="48887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7277455" y="6775996"/>
            <a:ext cx="9348786" cy="3511004"/>
          </a:xfrm>
          <a:custGeom>
            <a:avLst/>
            <a:gdLst/>
            <a:ahLst/>
            <a:cxnLst/>
            <a:rect r="r" b="b" t="t" l="l"/>
            <a:pathLst>
              <a:path h="3511004" w="9348786">
                <a:moveTo>
                  <a:pt x="0" y="0"/>
                </a:moveTo>
                <a:lnTo>
                  <a:pt x="9348786" y="0"/>
                </a:lnTo>
                <a:lnTo>
                  <a:pt x="9348786" y="3511004"/>
                </a:lnTo>
                <a:lnTo>
                  <a:pt x="0" y="351100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61" t="0" r="-2269" b="-1508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DAGqz0L4ttc</dc:identifier>
  <dcterms:modified xsi:type="dcterms:W3CDTF">2011-08-01T06:04:30Z</dcterms:modified>
  <cp:revision>1</cp:revision>
  <dc:title>bigbasket SQL</dc:title>
</cp:coreProperties>
</file>