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nva Sans" panose="020B0604020202020204" charset="0"/>
      <p:regular r:id="rId9"/>
    </p:embeddedFont>
    <p:embeddedFont>
      <p:font typeface="Lato" panose="020F0502020204030203" pitchFamily="34" charset="0"/>
      <p:regular r:id="rId10"/>
      <p:bold r:id="rId11"/>
    </p:embeddedFont>
    <p:embeddedFont>
      <p:font typeface="Lato Bold" panose="020F0502020204030203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12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  POST Method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19416" y="3356704"/>
            <a:ext cx="2839332" cy="101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JSON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150D6D-409F-474F-79B9-2E4FE3EA8EA4}"/>
              </a:ext>
            </a:extLst>
          </p:cNvPr>
          <p:cNvSpPr txBox="1"/>
          <p:nvPr/>
        </p:nvSpPr>
        <p:spPr>
          <a:xfrm>
            <a:off x="12192001" y="7048500"/>
            <a:ext cx="5087994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604"/>
              </a:lnSpc>
            </a:pPr>
            <a:r>
              <a:rPr lang="en-US" sz="3200" b="1" dirty="0">
                <a:ea typeface="Lato"/>
                <a:cs typeface="Lato"/>
                <a:sym typeface="Lato"/>
              </a:rPr>
              <a:t>Presenter  - Kumari Kusum</a:t>
            </a:r>
          </a:p>
          <a:p>
            <a:pPr algn="l">
              <a:lnSpc>
                <a:spcPts val="4604"/>
              </a:lnSpc>
            </a:pPr>
            <a:r>
              <a:rPr lang="en-US" sz="3200" b="1" dirty="0">
                <a:ea typeface="Lato"/>
                <a:cs typeface="Lato"/>
                <a:sym typeface="Lato"/>
              </a:rPr>
              <a:t>MST01-0076</a:t>
            </a:r>
            <a:endParaRPr lang="en-IN" sz="3200" b="1" dirty="0"/>
          </a:p>
          <a:p>
            <a:r>
              <a:rPr lang="en-IN" sz="3200" b="1"/>
              <a:t>Mentor </a:t>
            </a:r>
            <a:r>
              <a:rPr lang="en-IN" sz="3200" b="1" dirty="0"/>
              <a:t>– Farzana Rashid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5835002" y="-5835002"/>
            <a:ext cx="6617996" cy="18288000"/>
            <a:chOff x="0" y="0"/>
            <a:chExt cx="1743011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3011" cy="4816592"/>
            </a:xfrm>
            <a:custGeom>
              <a:avLst/>
              <a:gdLst/>
              <a:ahLst/>
              <a:cxnLst/>
              <a:rect l="l" t="t" r="r" b="b"/>
              <a:pathLst>
                <a:path w="1743011" h="4816592">
                  <a:moveTo>
                    <a:pt x="0" y="0"/>
                  </a:moveTo>
                  <a:lnTo>
                    <a:pt x="1743011" y="0"/>
                  </a:lnTo>
                  <a:lnTo>
                    <a:pt x="174301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43011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71172" y="2579542"/>
            <a:ext cx="10531683" cy="3670733"/>
            <a:chOff x="0" y="0"/>
            <a:chExt cx="2773776" cy="9667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73776" cy="966777"/>
            </a:xfrm>
            <a:custGeom>
              <a:avLst/>
              <a:gdLst/>
              <a:ahLst/>
              <a:cxnLst/>
              <a:rect l="l" t="t" r="r" b="b"/>
              <a:pathLst>
                <a:path w="2773776" h="966777">
                  <a:moveTo>
                    <a:pt x="37490" y="0"/>
                  </a:moveTo>
                  <a:lnTo>
                    <a:pt x="2736286" y="0"/>
                  </a:lnTo>
                  <a:cubicBezTo>
                    <a:pt x="2756991" y="0"/>
                    <a:pt x="2773776" y="16785"/>
                    <a:pt x="2773776" y="37490"/>
                  </a:cubicBezTo>
                  <a:lnTo>
                    <a:pt x="2773776" y="929287"/>
                  </a:lnTo>
                  <a:cubicBezTo>
                    <a:pt x="2773776" y="949992"/>
                    <a:pt x="2756991" y="966777"/>
                    <a:pt x="2736286" y="966777"/>
                  </a:cubicBezTo>
                  <a:lnTo>
                    <a:pt x="37490" y="966777"/>
                  </a:lnTo>
                  <a:cubicBezTo>
                    <a:pt x="16785" y="966777"/>
                    <a:pt x="0" y="949992"/>
                    <a:pt x="0" y="929287"/>
                  </a:cubicBezTo>
                  <a:lnTo>
                    <a:pt x="0" y="37490"/>
                  </a:lnTo>
                  <a:cubicBezTo>
                    <a:pt x="0" y="16785"/>
                    <a:pt x="16785" y="0"/>
                    <a:pt x="37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4D4D4D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73776" cy="1004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405301" y="7243630"/>
            <a:ext cx="7801535" cy="1571532"/>
          </a:xfrm>
          <a:custGeom>
            <a:avLst/>
            <a:gdLst/>
            <a:ahLst/>
            <a:cxnLst/>
            <a:rect l="l" t="t" r="r" b="b"/>
            <a:pathLst>
              <a:path w="7801535" h="1571532">
                <a:moveTo>
                  <a:pt x="0" y="0"/>
                </a:moveTo>
                <a:lnTo>
                  <a:pt x="7801535" y="0"/>
                </a:lnTo>
                <a:lnTo>
                  <a:pt x="7801535" y="1571532"/>
                </a:lnTo>
                <a:lnTo>
                  <a:pt x="0" y="1571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71172" y="885825"/>
            <a:ext cx="7081682" cy="126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 u="sng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JSON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10417" y="2405313"/>
            <a:ext cx="10595651" cy="743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5"/>
              </a:lnSpc>
            </a:pPr>
            <a:endParaRPr/>
          </a:p>
          <a:p>
            <a:pPr algn="just">
              <a:lnSpc>
                <a:spcPts val="3505"/>
              </a:lnSpc>
            </a:pPr>
            <a:endParaRPr/>
          </a:p>
          <a:p>
            <a:pPr algn="just">
              <a:lnSpc>
                <a:spcPts val="3505"/>
              </a:lnSpc>
            </a:pPr>
            <a:r>
              <a:rPr lang="en-US" sz="219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stands for JavaScript Object Notation</a:t>
            </a:r>
          </a:p>
          <a:p>
            <a:pPr algn="just">
              <a:lnSpc>
                <a:spcPts val="3505"/>
              </a:lnSpc>
            </a:pPr>
            <a:endParaRPr lang="en-US" sz="2190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ts val="3505"/>
              </a:lnSpc>
            </a:pPr>
            <a:r>
              <a:rPr lang="en-US" sz="219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used when data is sent from a server to a web page</a:t>
            </a:r>
          </a:p>
          <a:p>
            <a:pPr marL="472991" lvl="1" indent="-236496" algn="just">
              <a:lnSpc>
                <a:spcPts val="3505"/>
              </a:lnSpc>
              <a:buFont typeface="Arial"/>
              <a:buChar char="•"/>
            </a:pPr>
            <a:r>
              <a:rPr lang="en-US" sz="219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The file type for JSON files is ".json"</a:t>
            </a:r>
          </a:p>
          <a:p>
            <a:pPr marL="472991" lvl="1" indent="-236496" algn="just">
              <a:lnSpc>
                <a:spcPts val="3505"/>
              </a:lnSpc>
              <a:buFont typeface="Arial"/>
              <a:buChar char="•"/>
            </a:pPr>
            <a:r>
              <a:rPr lang="en-US" sz="219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The MIME type for JSON text is "application/json"</a:t>
            </a:r>
          </a:p>
          <a:p>
            <a:pPr algn="just">
              <a:lnSpc>
                <a:spcPts val="3505"/>
              </a:lnSpc>
            </a:pPr>
            <a:endParaRPr lang="en-US" sz="2190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ts val="3505"/>
              </a:lnSpc>
            </a:pPr>
            <a:endParaRPr lang="en-US" sz="2190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ts val="3505"/>
              </a:lnSpc>
            </a:pPr>
            <a:endParaRPr lang="en-US" sz="2190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ts val="3505"/>
              </a:lnSpc>
            </a:pPr>
            <a:r>
              <a:rPr lang="en-US" sz="2190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JSON Syntax Rules</a:t>
            </a:r>
          </a:p>
          <a:p>
            <a:pPr marL="472991" lvl="1" indent="-236496" algn="just">
              <a:lnSpc>
                <a:spcPts val="3505"/>
              </a:lnSpc>
              <a:buFont typeface="Arial"/>
              <a:buChar char="•"/>
            </a:pPr>
            <a:r>
              <a:rPr lang="en-US" sz="219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Data is in name/value pairs</a:t>
            </a:r>
          </a:p>
          <a:p>
            <a:pPr marL="472991" lvl="1" indent="-236496" algn="just">
              <a:lnSpc>
                <a:spcPts val="3505"/>
              </a:lnSpc>
              <a:buFont typeface="Arial"/>
              <a:buChar char="•"/>
            </a:pPr>
            <a:r>
              <a:rPr lang="en-US" sz="219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Data is separated by commas</a:t>
            </a:r>
          </a:p>
          <a:p>
            <a:pPr marL="472991" lvl="1" indent="-236496" algn="just">
              <a:lnSpc>
                <a:spcPts val="3505"/>
              </a:lnSpc>
              <a:buFont typeface="Arial"/>
              <a:buChar char="•"/>
            </a:pPr>
            <a:r>
              <a:rPr lang="en-US" sz="219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Curly braces hold objects</a:t>
            </a:r>
          </a:p>
          <a:p>
            <a:pPr marL="472991" lvl="1" indent="-236496" algn="just">
              <a:lnSpc>
                <a:spcPts val="3505"/>
              </a:lnSpc>
              <a:buFont typeface="Arial"/>
              <a:buChar char="•"/>
            </a:pPr>
            <a:r>
              <a:rPr lang="en-US" sz="219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Square brackets hold arrays</a:t>
            </a:r>
          </a:p>
          <a:p>
            <a:pPr algn="just">
              <a:lnSpc>
                <a:spcPts val="3505"/>
              </a:lnSpc>
            </a:pPr>
            <a:endParaRPr lang="en-US" sz="2190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ts val="3505"/>
              </a:lnSpc>
            </a:pPr>
            <a:endParaRPr lang="en-US" sz="2190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2337212" y="4232722"/>
            <a:ext cx="858156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2491863" y="544519"/>
            <a:ext cx="2602071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spc="-1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Post ()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05150" y="1938414"/>
            <a:ext cx="12569798" cy="179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1799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sends a POST request to the specified url.</a:t>
            </a:r>
          </a:p>
          <a:p>
            <a:pPr algn="just">
              <a:lnSpc>
                <a:spcPts val="2879"/>
              </a:lnSpc>
            </a:pPr>
            <a:r>
              <a:rPr lang="en-US" sz="1799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used when you want to send some data to the server.</a:t>
            </a:r>
          </a:p>
          <a:p>
            <a:pPr algn="just">
              <a:lnSpc>
                <a:spcPts val="2879"/>
              </a:lnSpc>
            </a:pPr>
            <a:r>
              <a:rPr lang="en-US" sz="1799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The requests module allows you to send HTTP requests using Python.</a:t>
            </a:r>
          </a:p>
          <a:p>
            <a:pPr algn="just">
              <a:lnSpc>
                <a:spcPts val="2879"/>
              </a:lnSpc>
            </a:pPr>
            <a:r>
              <a:rPr lang="en-US" sz="1799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The HTTP request returns a Response Object with all the response data (content, encoding, status, etc)</a:t>
            </a:r>
          </a:p>
          <a:p>
            <a:pPr algn="just">
              <a:lnSpc>
                <a:spcPts val="2879"/>
              </a:lnSpc>
            </a:pPr>
            <a:endParaRPr lang="en-US" sz="1799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35000" y="4967104"/>
            <a:ext cx="8722228" cy="4692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7"/>
              </a:lnSpc>
            </a:pPr>
            <a:r>
              <a:rPr lang="en-US" sz="2573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How it works</a:t>
            </a:r>
            <a:r>
              <a:rPr lang="en-US" sz="2573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algn="just">
              <a:lnSpc>
                <a:spcPts val="3317"/>
              </a:lnSpc>
            </a:pPr>
            <a:endParaRPr lang="en-US" sz="2573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  <a:p>
            <a:pPr marL="447669" lvl="1" indent="-223835" algn="just">
              <a:lnSpc>
                <a:spcPts val="3317"/>
              </a:lnSpc>
              <a:buAutoNum type="arabicPeriod"/>
            </a:pPr>
            <a:r>
              <a:rPr lang="en-US" sz="2073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A client (e.g., a web browser, mobile app, or server) initiates a POST request to a server.</a:t>
            </a:r>
          </a:p>
          <a:p>
            <a:pPr marL="447669" lvl="1" indent="-223835" algn="just">
              <a:lnSpc>
                <a:spcPts val="3317"/>
              </a:lnSpc>
              <a:buAutoNum type="arabicPeriod"/>
            </a:pPr>
            <a:r>
              <a:rPr lang="en-US" sz="2073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The client includes a JSON payload in the request body, which contains the data to be sent to the server.</a:t>
            </a:r>
          </a:p>
          <a:p>
            <a:pPr marL="447669" lvl="1" indent="-223835" algn="just">
              <a:lnSpc>
                <a:spcPts val="3317"/>
              </a:lnSpc>
              <a:buAutoNum type="arabicPeriod"/>
            </a:pPr>
            <a:r>
              <a:rPr lang="en-US" sz="2073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The server receives the request and processes the JSON data.</a:t>
            </a:r>
          </a:p>
          <a:p>
            <a:pPr marL="447669" lvl="1" indent="-223835" algn="just">
              <a:lnSpc>
                <a:spcPts val="3317"/>
              </a:lnSpc>
              <a:buAutoNum type="arabicPeriod"/>
            </a:pPr>
            <a:r>
              <a:rPr lang="en-US" sz="2073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The server returns a response to the client, which may include data, errors, or other information.</a:t>
            </a:r>
          </a:p>
          <a:p>
            <a:pPr algn="just">
              <a:lnSpc>
                <a:spcPts val="3317"/>
              </a:lnSpc>
            </a:pPr>
            <a:endParaRPr lang="en-US" sz="2073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ts val="3317"/>
              </a:lnSpc>
            </a:pPr>
            <a:endParaRPr lang="en-US" sz="2073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8480" y="2265417"/>
            <a:ext cx="15136535" cy="1399269"/>
            <a:chOff x="0" y="0"/>
            <a:chExt cx="4728147" cy="437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28147" cy="437085"/>
            </a:xfrm>
            <a:custGeom>
              <a:avLst/>
              <a:gdLst/>
              <a:ahLst/>
              <a:cxnLst/>
              <a:rect l="l" t="t" r="r" b="b"/>
              <a:pathLst>
                <a:path w="4728147" h="437085">
                  <a:moveTo>
                    <a:pt x="0" y="0"/>
                  </a:moveTo>
                  <a:lnTo>
                    <a:pt x="4728147" y="0"/>
                  </a:lnTo>
                  <a:lnTo>
                    <a:pt x="4728147" y="437085"/>
                  </a:lnTo>
                  <a:lnTo>
                    <a:pt x="0" y="4370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D4D4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728147" cy="494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requests.post(url, data={key: value}, json={key: value}, args)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7836710">
            <a:off x="-1611063" y="6630886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4"/>
                </a:lnTo>
                <a:lnTo>
                  <a:pt x="0" y="7027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004261"/>
            <a:ext cx="3141851" cy="721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Syntax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8076" y="5513061"/>
            <a:ext cx="2982056" cy="941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C86974"/>
                </a:solidFill>
                <a:latin typeface="Lato Bold"/>
                <a:ea typeface="Lato Bold"/>
                <a:cs typeface="Lato Bold"/>
                <a:sym typeface="Lato Bold"/>
              </a:rPr>
              <a:t>Parameter Values</a:t>
            </a:r>
          </a:p>
          <a:p>
            <a:pPr algn="l">
              <a:lnSpc>
                <a:spcPts val="3780"/>
              </a:lnSpc>
            </a:pPr>
            <a:endParaRPr lang="en-US" sz="2700">
              <a:solidFill>
                <a:srgbClr val="C86974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81750" y="6552930"/>
            <a:ext cx="10304728" cy="247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61"/>
              </a:lnSpc>
            </a:pPr>
            <a:r>
              <a:rPr lang="en-US" sz="2288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url -</a:t>
            </a:r>
            <a:r>
              <a:rPr lang="en-US" sz="2288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  Required. The url of the request</a:t>
            </a:r>
          </a:p>
          <a:p>
            <a:pPr algn="l">
              <a:lnSpc>
                <a:spcPts val="3021"/>
              </a:lnSpc>
            </a:pPr>
            <a:endParaRPr lang="en-US" sz="2288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3181"/>
              </a:lnSpc>
            </a:pPr>
            <a:r>
              <a:rPr lang="en-US" sz="1988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data -</a:t>
            </a:r>
            <a:r>
              <a:rPr lang="en-US" sz="1988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  Optional. A dictionary, list of tuples, bytes or a file object to send to the specified url</a:t>
            </a:r>
          </a:p>
          <a:p>
            <a:pPr algn="l">
              <a:lnSpc>
                <a:spcPts val="2861"/>
              </a:lnSpc>
            </a:pPr>
            <a:endParaRPr lang="en-US" sz="1988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3556"/>
              </a:lnSpc>
            </a:pPr>
            <a:r>
              <a:rPr lang="en-US" sz="2223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json - </a:t>
            </a:r>
            <a:r>
              <a:rPr lang="en-US" sz="2223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  Optional. A JSON object to send to the specified url</a:t>
            </a:r>
          </a:p>
          <a:p>
            <a:pPr algn="l">
              <a:lnSpc>
                <a:spcPts val="3556"/>
              </a:lnSpc>
            </a:pPr>
            <a:endParaRPr lang="en-US" sz="2223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Freeform 9"/>
          <p:cNvSpPr/>
          <p:nvPr/>
        </p:nvSpPr>
        <p:spPr>
          <a:xfrm rot="7836710">
            <a:off x="15059548" y="7385604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8696331" cy="10287000"/>
            <a:chOff x="0" y="0"/>
            <a:chExt cx="229039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0392" cy="2709333"/>
            </a:xfrm>
            <a:custGeom>
              <a:avLst/>
              <a:gdLst/>
              <a:ahLst/>
              <a:cxnLst/>
              <a:rect l="l" t="t" r="r" b="b"/>
              <a:pathLst>
                <a:path w="2290392" h="2709333">
                  <a:moveTo>
                    <a:pt x="0" y="0"/>
                  </a:moveTo>
                  <a:lnTo>
                    <a:pt x="2290392" y="0"/>
                  </a:lnTo>
                  <a:lnTo>
                    <a:pt x="2290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9039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92086" y="6361290"/>
            <a:ext cx="2586858" cy="266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reallyygreatsite.com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14375"/>
            <a:ext cx="550625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899"/>
              </a:lnSpc>
            </a:pPr>
            <a:r>
              <a:rPr lang="en-US" sz="5499" u="sng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Post Vs Get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01329" y="3617710"/>
            <a:ext cx="5168739" cy="381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POST  is more secure than GET because user entered information is never visible in the URL query string or in the server logs.</a:t>
            </a:r>
          </a:p>
          <a:p>
            <a:pPr algn="ctr">
              <a:lnSpc>
                <a:spcPts val="4059"/>
              </a:lnSpc>
            </a:pPr>
            <a:endParaRPr lang="en-US" sz="25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059"/>
              </a:lnSpc>
            </a:pPr>
            <a:endParaRPr lang="en-US" sz="25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05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866618" y="3636760"/>
            <a:ext cx="5251095" cy="2119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is a much larger limit on the amount of data that can </a:t>
            </a:r>
          </a:p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 passed and one can send text data as well as binary data (uploading a file) using POST.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0321" y="2296675"/>
            <a:ext cx="516759" cy="51675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70321" y="3282360"/>
            <a:ext cx="516759" cy="5167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0321" y="4265844"/>
            <a:ext cx="516759" cy="51675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411169"/>
            <a:ext cx="562046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000" u="sng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05000" y="1758775"/>
            <a:ext cx="12905874" cy="53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</a:pPr>
            <a:r>
              <a:rPr lang="en-US" sz="3197" u="sng" dirty="0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jsonplaceholder.typicode.com/posts"/>
              </a:rPr>
              <a:t>URL: https://jsonplaceholder.typicode.com/posts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DFCF40-E994-BA10-78DC-55122CBA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555054"/>
            <a:ext cx="12725400" cy="7178223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u="sng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359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Canva Sans</vt:lpstr>
      <vt:lpstr>Lato Bold</vt:lpstr>
      <vt:lpstr>Arial</vt:lpstr>
      <vt:lpstr>Lato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cp:lastModifiedBy>kumari kusum</cp:lastModifiedBy>
  <cp:revision>5</cp:revision>
  <dcterms:created xsi:type="dcterms:W3CDTF">2006-08-16T00:00:00Z</dcterms:created>
  <dcterms:modified xsi:type="dcterms:W3CDTF">2024-08-12T15:04:35Z</dcterms:modified>
  <dc:identifier>DAGNkvHn5C8</dc:identifier>
</cp:coreProperties>
</file>