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5" r:id="rId9"/>
    <p:sldId id="282" r:id="rId10"/>
    <p:sldId id="265" r:id="rId11"/>
    <p:sldId id="263" r:id="rId12"/>
    <p:sldId id="266" r:id="rId13"/>
    <p:sldId id="268" r:id="rId14"/>
    <p:sldId id="269" r:id="rId15"/>
    <p:sldId id="267" r:id="rId16"/>
    <p:sldId id="264" r:id="rId17"/>
    <p:sldId id="294" r:id="rId18"/>
    <p:sldId id="272" r:id="rId19"/>
    <p:sldId id="278" r:id="rId20"/>
    <p:sldId id="273" r:id="rId21"/>
    <p:sldId id="274" r:id="rId22"/>
    <p:sldId id="275" r:id="rId23"/>
    <p:sldId id="279" r:id="rId24"/>
    <p:sldId id="280" r:id="rId25"/>
    <p:sldId id="281" r:id="rId26"/>
    <p:sldId id="276" r:id="rId27"/>
    <p:sldId id="277" r:id="rId28"/>
    <p:sldId id="284" r:id="rId29"/>
    <p:sldId id="283" r:id="rId30"/>
    <p:sldId id="285" r:id="rId31"/>
    <p:sldId id="286" r:id="rId32"/>
    <p:sldId id="287" r:id="rId33"/>
    <p:sldId id="288" r:id="rId34"/>
    <p:sldId id="292" r:id="rId35"/>
    <p:sldId id="289" r:id="rId36"/>
    <p:sldId id="293" r:id="rId37"/>
    <p:sldId id="270" r:id="rId38"/>
    <p:sldId id="271" r:id="rId3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8C"/>
    <a:srgbClr val="00A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54" d="100"/>
          <a:sy n="54" d="100"/>
        </p:scale>
        <p:origin x="778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1" i="0">
                <a:solidFill>
                  <a:srgbClr val="00ACB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1" i="0">
                <a:solidFill>
                  <a:srgbClr val="00ACB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445" y="5143502"/>
            <a:ext cx="6505574" cy="50006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96341" y="688928"/>
            <a:ext cx="962024" cy="9620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65853" y="6891177"/>
            <a:ext cx="561974" cy="56197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365853" y="8066047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280987" y="561975"/>
                </a:moveTo>
                <a:lnTo>
                  <a:pt x="235409" y="558297"/>
                </a:lnTo>
                <a:lnTo>
                  <a:pt x="192173" y="547650"/>
                </a:lnTo>
                <a:lnTo>
                  <a:pt x="151857" y="530611"/>
                </a:lnTo>
                <a:lnTo>
                  <a:pt x="115039" y="507760"/>
                </a:lnTo>
                <a:lnTo>
                  <a:pt x="82299" y="479675"/>
                </a:lnTo>
                <a:lnTo>
                  <a:pt x="54214" y="446935"/>
                </a:lnTo>
                <a:lnTo>
                  <a:pt x="31363" y="410117"/>
                </a:lnTo>
                <a:lnTo>
                  <a:pt x="14324" y="369801"/>
                </a:lnTo>
                <a:lnTo>
                  <a:pt x="3677" y="326565"/>
                </a:lnTo>
                <a:lnTo>
                  <a:pt x="0" y="280987"/>
                </a:lnTo>
                <a:lnTo>
                  <a:pt x="3677" y="235409"/>
                </a:lnTo>
                <a:lnTo>
                  <a:pt x="14324" y="192173"/>
                </a:lnTo>
                <a:lnTo>
                  <a:pt x="31363" y="151857"/>
                </a:lnTo>
                <a:lnTo>
                  <a:pt x="54214" y="115039"/>
                </a:lnTo>
                <a:lnTo>
                  <a:pt x="82299" y="82299"/>
                </a:lnTo>
                <a:lnTo>
                  <a:pt x="115039" y="54214"/>
                </a:lnTo>
                <a:lnTo>
                  <a:pt x="151857" y="31363"/>
                </a:lnTo>
                <a:lnTo>
                  <a:pt x="192173" y="14324"/>
                </a:lnTo>
                <a:lnTo>
                  <a:pt x="235409" y="3677"/>
                </a:lnTo>
                <a:lnTo>
                  <a:pt x="280987" y="0"/>
                </a:lnTo>
                <a:lnTo>
                  <a:pt x="326565" y="3677"/>
                </a:lnTo>
                <a:lnTo>
                  <a:pt x="369801" y="14324"/>
                </a:lnTo>
                <a:lnTo>
                  <a:pt x="410117" y="31363"/>
                </a:lnTo>
                <a:lnTo>
                  <a:pt x="446935" y="54214"/>
                </a:lnTo>
                <a:lnTo>
                  <a:pt x="479675" y="82299"/>
                </a:lnTo>
                <a:lnTo>
                  <a:pt x="507760" y="115039"/>
                </a:lnTo>
                <a:lnTo>
                  <a:pt x="530611" y="151857"/>
                </a:lnTo>
                <a:lnTo>
                  <a:pt x="533366" y="158374"/>
                </a:lnTo>
                <a:lnTo>
                  <a:pt x="149683" y="158374"/>
                </a:lnTo>
                <a:lnTo>
                  <a:pt x="153368" y="161445"/>
                </a:lnTo>
                <a:lnTo>
                  <a:pt x="174537" y="178380"/>
                </a:lnTo>
                <a:lnTo>
                  <a:pt x="131127" y="178380"/>
                </a:lnTo>
                <a:lnTo>
                  <a:pt x="131127" y="397499"/>
                </a:lnTo>
                <a:lnTo>
                  <a:pt x="137227" y="403601"/>
                </a:lnTo>
                <a:lnTo>
                  <a:pt x="533365" y="403601"/>
                </a:lnTo>
                <a:lnTo>
                  <a:pt x="530611" y="410117"/>
                </a:lnTo>
                <a:lnTo>
                  <a:pt x="507760" y="446935"/>
                </a:lnTo>
                <a:lnTo>
                  <a:pt x="479675" y="479675"/>
                </a:lnTo>
                <a:lnTo>
                  <a:pt x="446935" y="507760"/>
                </a:lnTo>
                <a:lnTo>
                  <a:pt x="410117" y="530611"/>
                </a:lnTo>
                <a:lnTo>
                  <a:pt x="369801" y="547650"/>
                </a:lnTo>
                <a:lnTo>
                  <a:pt x="326565" y="558297"/>
                </a:lnTo>
                <a:lnTo>
                  <a:pt x="280987" y="561975"/>
                </a:lnTo>
                <a:close/>
              </a:path>
              <a:path w="561975" h="561975">
                <a:moveTo>
                  <a:pt x="324603" y="263540"/>
                </a:moveTo>
                <a:lnTo>
                  <a:pt x="280987" y="263540"/>
                </a:lnTo>
                <a:lnTo>
                  <a:pt x="408606" y="161445"/>
                </a:lnTo>
                <a:lnTo>
                  <a:pt x="412291" y="158374"/>
                </a:lnTo>
                <a:lnTo>
                  <a:pt x="533366" y="158374"/>
                </a:lnTo>
                <a:lnTo>
                  <a:pt x="541820" y="178380"/>
                </a:lnTo>
                <a:lnTo>
                  <a:pt x="430847" y="178380"/>
                </a:lnTo>
                <a:lnTo>
                  <a:pt x="425945" y="182463"/>
                </a:lnTo>
                <a:lnTo>
                  <a:pt x="324603" y="263540"/>
                </a:lnTo>
                <a:close/>
              </a:path>
              <a:path w="561975" h="561975">
                <a:moveTo>
                  <a:pt x="284522" y="295606"/>
                </a:moveTo>
                <a:lnTo>
                  <a:pt x="277452" y="295606"/>
                </a:lnTo>
                <a:lnTo>
                  <a:pt x="136240" y="182636"/>
                </a:lnTo>
                <a:lnTo>
                  <a:pt x="131127" y="178380"/>
                </a:lnTo>
                <a:lnTo>
                  <a:pt x="174537" y="178380"/>
                </a:lnTo>
                <a:lnTo>
                  <a:pt x="280987" y="263540"/>
                </a:lnTo>
                <a:lnTo>
                  <a:pt x="324603" y="263540"/>
                </a:lnTo>
                <a:lnTo>
                  <a:pt x="284522" y="295606"/>
                </a:lnTo>
                <a:close/>
              </a:path>
              <a:path w="561975" h="561975">
                <a:moveTo>
                  <a:pt x="533365" y="403601"/>
                </a:moveTo>
                <a:lnTo>
                  <a:pt x="424748" y="403601"/>
                </a:lnTo>
                <a:lnTo>
                  <a:pt x="430847" y="397499"/>
                </a:lnTo>
                <a:lnTo>
                  <a:pt x="430847" y="178380"/>
                </a:lnTo>
                <a:lnTo>
                  <a:pt x="541820" y="178380"/>
                </a:lnTo>
                <a:lnTo>
                  <a:pt x="547650" y="192173"/>
                </a:lnTo>
                <a:lnTo>
                  <a:pt x="558297" y="235409"/>
                </a:lnTo>
                <a:lnTo>
                  <a:pt x="561975" y="280987"/>
                </a:lnTo>
                <a:lnTo>
                  <a:pt x="558297" y="326565"/>
                </a:lnTo>
                <a:lnTo>
                  <a:pt x="547650" y="369801"/>
                </a:lnTo>
                <a:lnTo>
                  <a:pt x="533365" y="403601"/>
                </a:lnTo>
                <a:close/>
              </a:path>
            </a:pathLst>
          </a:custGeom>
          <a:solidFill>
            <a:srgbClr val="FA8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65853" y="3292908"/>
            <a:ext cx="561974" cy="5619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1" i="0">
                <a:solidFill>
                  <a:srgbClr val="00ACB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256576" y="3081562"/>
            <a:ext cx="6532880" cy="5377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006A6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1" i="0">
                <a:solidFill>
                  <a:srgbClr val="00ACB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8837" y="3366043"/>
            <a:ext cx="7162800" cy="3060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1" i="0">
                <a:solidFill>
                  <a:srgbClr val="00ACB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3716" y="3630378"/>
            <a:ext cx="9784715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asket-boost-website.onrender.com/login" TargetMode="External"/><Relationship Id="rId3" Type="http://schemas.openxmlformats.org/officeDocument/2006/relationships/image" Target="../media/image6.jpg"/><Relationship Id="rId7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basket-boost-website.onrender.com/logi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sket-boost-website.onrender.com/login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basket-boost-website.onrender.com/logi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sket-boost-website.onrender.com/login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basket-boost-website.onrender.com/logi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sket-boost-website.onrender.com/login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basket-boost-website.onrender.com/logi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sket-boost-website.onrender.com/login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kusum.pareek@nielseniq.com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asket-boost-website.onrender.com/logi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basket-boost-website.onrender.com/logi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basket-boost-website.onrender.com/login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asket-boost-website.onrender.com/logi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asket-boost-website.onrender.com/logi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244975" cy="10287000"/>
          </a:xfrm>
          <a:custGeom>
            <a:avLst/>
            <a:gdLst/>
            <a:ahLst/>
            <a:cxnLst/>
            <a:rect l="l" t="t" r="r" b="b"/>
            <a:pathLst>
              <a:path w="4244975" h="10287000">
                <a:moveTo>
                  <a:pt x="0" y="10286999"/>
                </a:moveTo>
                <a:lnTo>
                  <a:pt x="0" y="0"/>
                </a:lnTo>
                <a:lnTo>
                  <a:pt x="4244551" y="0"/>
                </a:lnTo>
                <a:lnTo>
                  <a:pt x="4244551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00868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8700" y="0"/>
            <a:ext cx="17259300" cy="9794240"/>
            <a:chOff x="1028700" y="0"/>
            <a:chExt cx="17259300" cy="9794240"/>
          </a:xfrm>
        </p:grpSpPr>
        <p:sp>
          <p:nvSpPr>
            <p:cNvPr id="4" name="object 4"/>
            <p:cNvSpPr/>
            <p:nvPr/>
          </p:nvSpPr>
          <p:spPr>
            <a:xfrm>
              <a:off x="13776404" y="0"/>
              <a:ext cx="4511675" cy="3716020"/>
            </a:xfrm>
            <a:custGeom>
              <a:avLst/>
              <a:gdLst/>
              <a:ahLst/>
              <a:cxnLst/>
              <a:rect l="l" t="t" r="r" b="b"/>
              <a:pathLst>
                <a:path w="4511675" h="3716020">
                  <a:moveTo>
                    <a:pt x="4511596" y="3715422"/>
                  </a:moveTo>
                  <a:lnTo>
                    <a:pt x="0" y="3715422"/>
                  </a:lnTo>
                  <a:lnTo>
                    <a:pt x="0" y="0"/>
                  </a:lnTo>
                  <a:lnTo>
                    <a:pt x="4511596" y="0"/>
                  </a:lnTo>
                  <a:lnTo>
                    <a:pt x="4511596" y="3715422"/>
                  </a:lnTo>
                  <a:close/>
                </a:path>
              </a:pathLst>
            </a:custGeom>
            <a:solidFill>
              <a:srgbClr val="FA8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9481" y="754877"/>
              <a:ext cx="15373349" cy="90392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8700" y="1028700"/>
              <a:ext cx="16230600" cy="8229600"/>
            </a:xfrm>
            <a:custGeom>
              <a:avLst/>
              <a:gdLst/>
              <a:ahLst/>
              <a:cxnLst/>
              <a:rect l="l" t="t" r="r" b="b"/>
              <a:pathLst>
                <a:path w="16230600" h="8229600">
                  <a:moveTo>
                    <a:pt x="0" y="8229599"/>
                  </a:moveTo>
                  <a:lnTo>
                    <a:pt x="0" y="0"/>
                  </a:lnTo>
                  <a:lnTo>
                    <a:pt x="16230599" y="0"/>
                  </a:lnTo>
                  <a:lnTo>
                    <a:pt x="16230599" y="8229599"/>
                  </a:lnTo>
                  <a:lnTo>
                    <a:pt x="0" y="822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071" y="1645790"/>
              <a:ext cx="5762624" cy="76104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99699" y="1829072"/>
              <a:ext cx="3067049" cy="6095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65520" y="8115993"/>
              <a:ext cx="1028699" cy="2571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67874" y="1530978"/>
              <a:ext cx="1247774" cy="12477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9071" y="1273104"/>
              <a:ext cx="4324349" cy="13049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283879" y="4162799"/>
            <a:ext cx="937514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100" spc="1260" dirty="0">
                <a:solidFill>
                  <a:srgbClr val="006A6F"/>
                </a:solidFill>
              </a:rPr>
              <a:t>Basket</a:t>
            </a:r>
            <a:r>
              <a:rPr sz="11100" spc="525" dirty="0">
                <a:solidFill>
                  <a:srgbClr val="006A6F"/>
                </a:solidFill>
              </a:rPr>
              <a:t> </a:t>
            </a:r>
            <a:r>
              <a:rPr sz="11100" spc="1035" dirty="0">
                <a:solidFill>
                  <a:srgbClr val="006A6F"/>
                </a:solidFill>
              </a:rPr>
              <a:t>Boost</a:t>
            </a:r>
            <a:endParaRPr sz="11100"/>
          </a:p>
        </p:txBody>
      </p:sp>
      <p:sp>
        <p:nvSpPr>
          <p:cNvPr id="13" name="object 13"/>
          <p:cNvSpPr txBox="1"/>
          <p:nvPr/>
        </p:nvSpPr>
        <p:spPr>
          <a:xfrm>
            <a:off x="7239537" y="6185979"/>
            <a:ext cx="10038080" cy="728345"/>
          </a:xfrm>
          <a:prstGeom prst="rect">
            <a:avLst/>
          </a:prstGeom>
          <a:solidFill>
            <a:srgbClr val="F76617"/>
          </a:solidFill>
        </p:spPr>
        <p:txBody>
          <a:bodyPr vert="horz" wrap="square" lIns="0" tIns="81915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645"/>
              </a:spcBef>
            </a:pPr>
            <a:r>
              <a:rPr sz="3750" spc="160" dirty="0">
                <a:solidFill>
                  <a:srgbClr val="FFFFFF"/>
                </a:solidFill>
                <a:latin typeface="Calibri"/>
                <a:cs typeface="Calibri"/>
              </a:rPr>
              <a:t>Maximize </a:t>
            </a:r>
            <a:r>
              <a:rPr sz="3750" spc="2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75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50" spc="195" dirty="0">
                <a:solidFill>
                  <a:srgbClr val="FFFFFF"/>
                </a:solidFill>
                <a:latin typeface="Calibri"/>
                <a:cs typeface="Calibri"/>
              </a:rPr>
              <a:t>profits</a:t>
            </a:r>
            <a:r>
              <a:rPr sz="375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50" spc="12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75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50" spc="235" dirty="0">
                <a:solidFill>
                  <a:srgbClr val="FFFFFF"/>
                </a:solidFill>
                <a:latin typeface="Calibri"/>
                <a:cs typeface="Calibri"/>
              </a:rPr>
              <a:t>every</a:t>
            </a:r>
            <a:r>
              <a:rPr sz="375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50" spc="190" dirty="0">
                <a:solidFill>
                  <a:srgbClr val="FFFFFF"/>
                </a:solidFill>
                <a:latin typeface="Calibri"/>
                <a:cs typeface="Calibri"/>
              </a:rPr>
              <a:t>sale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65623" y="1954688"/>
            <a:ext cx="2553335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215" dirty="0">
                <a:solidFill>
                  <a:srgbClr val="006A6F"/>
                </a:solidFill>
                <a:latin typeface="Calibri"/>
                <a:cs typeface="Calibri"/>
              </a:rPr>
              <a:t>PROJECT</a:t>
            </a:r>
            <a:r>
              <a:rPr sz="2050" spc="95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2050" spc="170" dirty="0">
                <a:solidFill>
                  <a:srgbClr val="006A6F"/>
                </a:solidFill>
                <a:latin typeface="Calibri"/>
                <a:cs typeface="Calibri"/>
              </a:rPr>
              <a:t>PROPOSAL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82600" y="9569241"/>
            <a:ext cx="3733583" cy="4065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b="1" spc="55" dirty="0">
                <a:solidFill>
                  <a:srgbClr val="006A6F"/>
                </a:solidFill>
                <a:latin typeface="Calibri"/>
                <a:cs typeface="Calibri"/>
              </a:rPr>
              <a:t>Mentor:</a:t>
            </a:r>
            <a:r>
              <a:rPr sz="2550" b="1" spc="155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2550" b="1" dirty="0">
                <a:solidFill>
                  <a:srgbClr val="006A6F"/>
                </a:solidFill>
                <a:latin typeface="Calibri"/>
                <a:cs typeface="Calibri"/>
              </a:rPr>
              <a:t>Mrs.</a:t>
            </a:r>
            <a:r>
              <a:rPr sz="2550" b="1" spc="150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2550" b="1" spc="140" dirty="0">
                <a:solidFill>
                  <a:srgbClr val="006A6F"/>
                </a:solidFill>
                <a:latin typeface="Calibri"/>
                <a:cs typeface="Calibri"/>
              </a:rPr>
              <a:t>Swati</a:t>
            </a:r>
            <a:r>
              <a:rPr sz="2550" b="1" spc="155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2550" b="1" spc="114" dirty="0">
                <a:solidFill>
                  <a:srgbClr val="006A6F"/>
                </a:solidFill>
                <a:latin typeface="Calibri"/>
                <a:cs typeface="Calibri"/>
              </a:rPr>
              <a:t>Bhat</a:t>
            </a:r>
            <a:endParaRPr sz="2550" b="1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9120" y="9569241"/>
            <a:ext cx="4544879" cy="4065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b="1" spc="165" dirty="0">
                <a:solidFill>
                  <a:srgbClr val="006A6F"/>
                </a:solidFill>
                <a:latin typeface="Calibri"/>
                <a:cs typeface="Calibri"/>
              </a:rPr>
              <a:t>Presented</a:t>
            </a:r>
            <a:r>
              <a:rPr sz="2550" b="1" spc="105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2550" b="1" spc="75" dirty="0">
                <a:solidFill>
                  <a:srgbClr val="006A6F"/>
                </a:solidFill>
                <a:latin typeface="Calibri"/>
                <a:cs typeface="Calibri"/>
              </a:rPr>
              <a:t>By:</a:t>
            </a:r>
            <a:r>
              <a:rPr sz="2550" b="1" spc="105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2550" b="1" spc="180" dirty="0">
                <a:solidFill>
                  <a:srgbClr val="006A6F"/>
                </a:solidFill>
                <a:latin typeface="Calibri"/>
                <a:cs typeface="Calibri"/>
              </a:rPr>
              <a:t>Kusum</a:t>
            </a:r>
            <a:r>
              <a:rPr sz="2550" b="1" spc="105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2550" b="1" spc="125" dirty="0">
                <a:solidFill>
                  <a:srgbClr val="006A6F"/>
                </a:solidFill>
                <a:latin typeface="Calibri"/>
                <a:cs typeface="Calibri"/>
              </a:rPr>
              <a:t>Pareek</a:t>
            </a:r>
            <a:endParaRPr sz="2550" b="1" dirty="0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D91250-5A40-65DF-B22B-135F31BD5D4E}"/>
              </a:ext>
            </a:extLst>
          </p:cNvPr>
          <p:cNvSpPr txBox="1"/>
          <p:nvPr/>
        </p:nvSpPr>
        <p:spPr>
          <a:xfrm>
            <a:off x="14598959" y="8822471"/>
            <a:ext cx="259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hlinkClick r:id="rId8"/>
              </a:rPr>
              <a:t>Basket-Boost Website</a:t>
            </a:r>
            <a:endParaRPr lang="en-IN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2703" y="194284"/>
            <a:ext cx="10934699" cy="94185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65560" y="1497659"/>
            <a:ext cx="1257935" cy="6784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8635"/>
              </a:lnSpc>
            </a:pPr>
            <a:r>
              <a:rPr sz="7750" b="1" spc="944" dirty="0">
                <a:solidFill>
                  <a:srgbClr val="00ACB4"/>
                </a:solidFill>
                <a:latin typeface="Calibri"/>
                <a:cs typeface="Calibri"/>
              </a:rPr>
              <a:t>ER</a:t>
            </a:r>
            <a:r>
              <a:rPr sz="7750" b="1" spc="365" dirty="0">
                <a:solidFill>
                  <a:srgbClr val="00ACB4"/>
                </a:solidFill>
                <a:latin typeface="Calibri"/>
                <a:cs typeface="Calibri"/>
              </a:rPr>
              <a:t> </a:t>
            </a:r>
            <a:r>
              <a:rPr sz="7750" b="1" spc="1040" dirty="0">
                <a:solidFill>
                  <a:srgbClr val="00ACB4"/>
                </a:solidFill>
                <a:latin typeface="Calibri"/>
                <a:cs typeface="Calibri"/>
              </a:rPr>
              <a:t>-</a:t>
            </a:r>
            <a:r>
              <a:rPr sz="7750" b="1" spc="370" dirty="0">
                <a:solidFill>
                  <a:srgbClr val="00ACB4"/>
                </a:solidFill>
                <a:latin typeface="Calibri"/>
                <a:cs typeface="Calibri"/>
              </a:rPr>
              <a:t> </a:t>
            </a:r>
            <a:r>
              <a:rPr sz="7750" b="1" spc="1160" dirty="0">
                <a:solidFill>
                  <a:srgbClr val="00ACB4"/>
                </a:solidFill>
                <a:latin typeface="Calibri"/>
                <a:cs typeface="Calibri"/>
              </a:rPr>
              <a:t>Diagram</a:t>
            </a:r>
            <a:endParaRPr sz="7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431" y="212705"/>
            <a:ext cx="7905749" cy="9858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9305" marR="5080" indent="1160145">
              <a:lnSpc>
                <a:spcPct val="115799"/>
              </a:lnSpc>
              <a:spcBef>
                <a:spcPts val="95"/>
              </a:spcBef>
            </a:pPr>
            <a:r>
              <a:rPr spc="1090" dirty="0"/>
              <a:t>Class </a:t>
            </a:r>
            <a:r>
              <a:rPr spc="1255" dirty="0"/>
              <a:t>Diagram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0002" y="206847"/>
            <a:ext cx="10639424" cy="9963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9305" marR="5080" indent="258445">
              <a:lnSpc>
                <a:spcPct val="116300"/>
              </a:lnSpc>
              <a:spcBef>
                <a:spcPts val="100"/>
              </a:spcBef>
            </a:pPr>
            <a:r>
              <a:rPr spc="775" dirty="0"/>
              <a:t>Use</a:t>
            </a:r>
            <a:r>
              <a:rPr spc="405" dirty="0"/>
              <a:t> </a:t>
            </a:r>
            <a:r>
              <a:rPr spc="1260" dirty="0"/>
              <a:t>Case </a:t>
            </a:r>
            <a:r>
              <a:rPr spc="1255" dirty="0"/>
              <a:t>Diagram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5214" y="124993"/>
            <a:ext cx="4057649" cy="100393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9305" marR="5080" indent="-777240">
              <a:lnSpc>
                <a:spcPct val="115799"/>
              </a:lnSpc>
              <a:spcBef>
                <a:spcPts val="95"/>
              </a:spcBef>
            </a:pPr>
            <a:r>
              <a:rPr spc="875" dirty="0"/>
              <a:t>User</a:t>
            </a:r>
            <a:r>
              <a:rPr spc="415" dirty="0"/>
              <a:t> </a:t>
            </a:r>
            <a:r>
              <a:rPr spc="795" dirty="0"/>
              <a:t>Activity </a:t>
            </a:r>
            <a:r>
              <a:rPr spc="1255" dirty="0"/>
              <a:t>Diagram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06646" y="129793"/>
            <a:ext cx="4066754" cy="98905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539" y="3366042"/>
            <a:ext cx="8338820" cy="306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315" marR="5080" indent="-1365250">
              <a:lnSpc>
                <a:spcPct val="115799"/>
              </a:lnSpc>
              <a:spcBef>
                <a:spcPts val="95"/>
              </a:spcBef>
            </a:pPr>
            <a:r>
              <a:rPr spc="1130" dirty="0"/>
              <a:t>Admin</a:t>
            </a:r>
            <a:r>
              <a:rPr spc="409" dirty="0"/>
              <a:t> </a:t>
            </a:r>
            <a:r>
              <a:rPr spc="795" dirty="0"/>
              <a:t>Activity </a:t>
            </a:r>
            <a:r>
              <a:rPr spc="1255" dirty="0"/>
              <a:t>Diagram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8849" y="265484"/>
            <a:ext cx="13715999" cy="98488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653" y="2384820"/>
            <a:ext cx="3999229" cy="5622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97180" algn="ctr">
              <a:lnSpc>
                <a:spcPts val="9530"/>
              </a:lnSpc>
            </a:pPr>
            <a:r>
              <a:rPr sz="8600" b="1" spc="840" dirty="0">
                <a:solidFill>
                  <a:srgbClr val="00ACB4"/>
                </a:solidFill>
                <a:latin typeface="Calibri"/>
                <a:cs typeface="Calibri"/>
              </a:rPr>
              <a:t>Module</a:t>
            </a:r>
            <a:endParaRPr sz="8600">
              <a:latin typeface="Calibri"/>
              <a:cs typeface="Calibri"/>
            </a:endParaRPr>
          </a:p>
          <a:p>
            <a:pPr marL="12065" marR="5080" algn="ctr">
              <a:lnSpc>
                <a:spcPts val="10280"/>
              </a:lnSpc>
              <a:spcBef>
                <a:spcPts val="350"/>
              </a:spcBef>
            </a:pPr>
            <a:r>
              <a:rPr sz="8600" b="1" spc="1025" dirty="0">
                <a:solidFill>
                  <a:srgbClr val="00ACB4"/>
                </a:solidFill>
                <a:latin typeface="Calibri"/>
                <a:cs typeface="Calibri"/>
              </a:rPr>
              <a:t>Hierarchy </a:t>
            </a:r>
            <a:r>
              <a:rPr sz="8600" b="1" spc="1255" dirty="0">
                <a:solidFill>
                  <a:srgbClr val="00ACB4"/>
                </a:solidFill>
                <a:latin typeface="Calibri"/>
                <a:cs typeface="Calibri"/>
              </a:rPr>
              <a:t>Diagram</a:t>
            </a:r>
            <a:endParaRPr sz="8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77920"/>
            <a:ext cx="9144000" cy="9860280"/>
            <a:chOff x="9144000" y="77920"/>
            <a:chExt cx="9144000" cy="9860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346415"/>
              <a:ext cx="8324849" cy="95916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40361" y="77920"/>
              <a:ext cx="2647638" cy="13239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8670" marR="5080" indent="-771525">
              <a:lnSpc>
                <a:spcPct val="115799"/>
              </a:lnSpc>
              <a:spcBef>
                <a:spcPts val="95"/>
              </a:spcBef>
            </a:pPr>
            <a:r>
              <a:rPr spc="919" dirty="0"/>
              <a:t>Deployment </a:t>
            </a:r>
            <a:r>
              <a:rPr spc="1255" dirty="0"/>
              <a:t>Diagram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30068"/>
              <a:ext cx="18287999" cy="54569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"/>
              <a:ext cx="18288000" cy="4830445"/>
            </a:xfrm>
            <a:custGeom>
              <a:avLst/>
              <a:gdLst/>
              <a:ahLst/>
              <a:cxnLst/>
              <a:rect l="l" t="t" r="r" b="b"/>
              <a:pathLst>
                <a:path w="18288000" h="4830445">
                  <a:moveTo>
                    <a:pt x="18287999" y="4830067"/>
                  </a:moveTo>
                  <a:lnTo>
                    <a:pt x="0" y="4830067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48300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3248716"/>
              <a:ext cx="16230600" cy="5360670"/>
            </a:xfrm>
            <a:custGeom>
              <a:avLst/>
              <a:gdLst/>
              <a:ahLst/>
              <a:cxnLst/>
              <a:rect l="l" t="t" r="r" b="b"/>
              <a:pathLst>
                <a:path w="16230600" h="5360670">
                  <a:moveTo>
                    <a:pt x="0" y="0"/>
                  </a:moveTo>
                  <a:lnTo>
                    <a:pt x="16230600" y="0"/>
                  </a:lnTo>
                  <a:lnTo>
                    <a:pt x="16230600" y="5360654"/>
                  </a:lnTo>
                  <a:lnTo>
                    <a:pt x="0" y="5360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6341" y="688927"/>
              <a:ext cx="962024" cy="962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7387" y="3789117"/>
              <a:ext cx="1590674" cy="15906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24011" y="3691292"/>
              <a:ext cx="1447799" cy="1447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86079" y="3605687"/>
              <a:ext cx="1533524" cy="153352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383602" y="6083891"/>
            <a:ext cx="5770245" cy="1109980"/>
            <a:chOff x="2383602" y="6083891"/>
            <a:chExt cx="5770245" cy="110998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3602" y="6288679"/>
              <a:ext cx="85725" cy="857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3602" y="7107829"/>
              <a:ext cx="85725" cy="857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7531" y="6083891"/>
              <a:ext cx="85725" cy="857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7531" y="6903041"/>
              <a:ext cx="85725" cy="8572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3342308" y="6083891"/>
            <a:ext cx="85725" cy="1314450"/>
            <a:chOff x="13342308" y="6083891"/>
            <a:chExt cx="85725" cy="131445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42308" y="6083891"/>
              <a:ext cx="85725" cy="857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42308" y="7312616"/>
              <a:ext cx="85725" cy="8572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F3942D3-18FE-21AA-0E7C-24278B48AE5F}"/>
              </a:ext>
            </a:extLst>
          </p:cNvPr>
          <p:cNvSpPr txBox="1"/>
          <p:nvPr/>
        </p:nvSpPr>
        <p:spPr>
          <a:xfrm>
            <a:off x="15550252" y="9707462"/>
            <a:ext cx="29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hlinkClick r:id="rId8"/>
              </a:rPr>
              <a:t>Basket-Boost Website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C9EEC4-0B8E-452A-5150-5985B57B8004}"/>
              </a:ext>
            </a:extLst>
          </p:cNvPr>
          <p:cNvSpPr/>
          <p:nvPr/>
        </p:nvSpPr>
        <p:spPr>
          <a:xfrm>
            <a:off x="1371600" y="3489950"/>
            <a:ext cx="14706600" cy="4495800"/>
          </a:xfrm>
          <a:prstGeom prst="rect">
            <a:avLst/>
          </a:prstGeom>
          <a:solidFill>
            <a:srgbClr val="00868C"/>
          </a:solidFill>
          <a:ln>
            <a:solidFill>
              <a:srgbClr val="0086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283CAE-16B4-A98E-BC27-E1BF88AF798C}"/>
              </a:ext>
            </a:extLst>
          </p:cNvPr>
          <p:cNvSpPr txBox="1"/>
          <p:nvPr/>
        </p:nvSpPr>
        <p:spPr>
          <a:xfrm>
            <a:off x="3649867" y="4529588"/>
            <a:ext cx="109882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00" b="1" spc="3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UI Screens</a:t>
            </a:r>
          </a:p>
        </p:txBody>
      </p:sp>
    </p:spTree>
    <p:extLst>
      <p:ext uri="{BB962C8B-B14F-4D97-AF65-F5344CB8AC3E}">
        <p14:creationId xmlns:p14="http://schemas.microsoft.com/office/powerpoint/2010/main" val="863850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4682AA5-2F52-CCB2-A55E-E0B6AEA8C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4" y="826429"/>
            <a:ext cx="9501930" cy="5344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5A739E-10A3-F480-1683-01BFB7D92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5000" y="947271"/>
            <a:ext cx="8534400" cy="4800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955EA-F6E8-D749-EACD-07FD81361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95" y="4964251"/>
            <a:ext cx="9501929" cy="5160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36BD2-25F8-BC8F-5D37-10FDB28DA9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81583" y="5162550"/>
            <a:ext cx="8847665" cy="49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4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B288E-07B1-A8E2-0831-9E3B631FB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357187"/>
            <a:ext cx="16611600" cy="934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6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060815"/>
            <a:chOff x="0" y="0"/>
            <a:chExt cx="18288000" cy="90608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59982"/>
              <a:ext cx="18287999" cy="64007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909945"/>
              <a:ext cx="18288000" cy="6467475"/>
            </a:xfrm>
            <a:custGeom>
              <a:avLst/>
              <a:gdLst/>
              <a:ahLst/>
              <a:cxnLst/>
              <a:rect l="l" t="t" r="r" b="b"/>
              <a:pathLst>
                <a:path w="18288000" h="6467475">
                  <a:moveTo>
                    <a:pt x="18287999" y="6467110"/>
                  </a:moveTo>
                  <a:lnTo>
                    <a:pt x="0" y="6467110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6467110"/>
                  </a:lnTo>
                  <a:close/>
                </a:path>
              </a:pathLst>
            </a:custGeom>
            <a:solidFill>
              <a:srgbClr val="008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93604" y="0"/>
              <a:ext cx="3004820" cy="6322695"/>
            </a:xfrm>
            <a:custGeom>
              <a:avLst/>
              <a:gdLst/>
              <a:ahLst/>
              <a:cxnLst/>
              <a:rect l="l" t="t" r="r" b="b"/>
              <a:pathLst>
                <a:path w="3004819" h="6322695">
                  <a:moveTo>
                    <a:pt x="3004684" y="6322118"/>
                  </a:moveTo>
                  <a:lnTo>
                    <a:pt x="0" y="6322118"/>
                  </a:lnTo>
                  <a:lnTo>
                    <a:pt x="0" y="0"/>
                  </a:lnTo>
                  <a:lnTo>
                    <a:pt x="3004684" y="0"/>
                  </a:lnTo>
                  <a:lnTo>
                    <a:pt x="3004684" y="6322118"/>
                  </a:lnTo>
                  <a:close/>
                </a:path>
              </a:pathLst>
            </a:custGeom>
            <a:solidFill>
              <a:srgbClr val="FA8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88769" y="7338831"/>
              <a:ext cx="5972174" cy="3047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88769" y="3082115"/>
              <a:ext cx="5972174" cy="441007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42107" y="3224709"/>
            <a:ext cx="979487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0000"/>
              </a:lnSpc>
              <a:spcBef>
                <a:spcPts val="100"/>
              </a:spcBef>
            </a:pPr>
            <a:r>
              <a:rPr sz="2500" spc="90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2500" spc="16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70" dirty="0">
                <a:solidFill>
                  <a:srgbClr val="FFFFFF"/>
                </a:solidFill>
                <a:latin typeface="Calibri"/>
                <a:cs typeface="Calibri"/>
              </a:rPr>
              <a:t>basket</a:t>
            </a:r>
            <a:r>
              <a:rPr sz="2500" spc="16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4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2500" spc="17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4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500" spc="16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spc="17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6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500" spc="16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10" dirty="0">
                <a:solidFill>
                  <a:srgbClr val="FFFFFF"/>
                </a:solidFill>
                <a:latin typeface="Calibri"/>
                <a:cs typeface="Calibri"/>
              </a:rPr>
              <a:t>mining</a:t>
            </a:r>
            <a:r>
              <a:rPr sz="2500" spc="17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50" dirty="0">
                <a:solidFill>
                  <a:srgbClr val="FFFFFF"/>
                </a:solidFill>
                <a:latin typeface="Calibri"/>
                <a:cs typeface="Calibri"/>
              </a:rPr>
              <a:t>technique</a:t>
            </a:r>
            <a:r>
              <a:rPr sz="2500" spc="16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2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500" spc="17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40" dirty="0">
                <a:solidFill>
                  <a:srgbClr val="FFFFFF"/>
                </a:solidFill>
                <a:latin typeface="Calibri"/>
                <a:cs typeface="Calibri"/>
              </a:rPr>
              <a:t>helps </a:t>
            </a:r>
            <a:r>
              <a:rPr sz="2500" spc="100" dirty="0">
                <a:solidFill>
                  <a:srgbClr val="FFFFFF"/>
                </a:solidFill>
                <a:latin typeface="Calibri"/>
                <a:cs typeface="Calibri"/>
              </a:rPr>
              <a:t>retailers</a:t>
            </a:r>
            <a:r>
              <a:rPr sz="2500" spc="1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55" dirty="0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sz="2500" spc="1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6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500" spc="1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24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500" spc="1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40" dirty="0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sz="2500" spc="1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7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500" spc="1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45" dirty="0">
                <a:solidFill>
                  <a:srgbClr val="FFFFFF"/>
                </a:solidFill>
                <a:latin typeface="Calibri"/>
                <a:cs typeface="Calibri"/>
              </a:rPr>
              <a:t>purchasing </a:t>
            </a:r>
            <a:r>
              <a:rPr sz="2500" spc="114" dirty="0">
                <a:solidFill>
                  <a:srgbClr val="FFFFFF"/>
                </a:solidFill>
                <a:latin typeface="Calibri"/>
                <a:cs typeface="Calibri"/>
              </a:rPr>
              <a:t>patterns.</a:t>
            </a:r>
            <a:r>
              <a:rPr sz="25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5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125" dirty="0">
                <a:solidFill>
                  <a:srgbClr val="FFFFFF"/>
                </a:solidFill>
                <a:latin typeface="Calibri"/>
                <a:cs typeface="Calibri"/>
              </a:rPr>
              <a:t>involves</a:t>
            </a:r>
            <a:r>
              <a:rPr sz="25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114" dirty="0">
                <a:solidFill>
                  <a:srgbClr val="FFFFFF"/>
                </a:solidFill>
                <a:latin typeface="Calibri"/>
                <a:cs typeface="Calibri"/>
              </a:rPr>
              <a:t>analyzing</a:t>
            </a:r>
            <a:r>
              <a:rPr sz="25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175" dirty="0">
                <a:solidFill>
                  <a:srgbClr val="FFFFFF"/>
                </a:solidFill>
                <a:latin typeface="Calibri"/>
                <a:cs typeface="Calibri"/>
              </a:rPr>
              <a:t>purchase</a:t>
            </a:r>
            <a:r>
              <a:rPr sz="25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Calibri"/>
                <a:cs typeface="Calibri"/>
              </a:rPr>
              <a:t>history</a:t>
            </a:r>
            <a:r>
              <a:rPr sz="25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13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5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120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z="25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165" dirty="0">
                <a:solidFill>
                  <a:srgbClr val="FFFFFF"/>
                </a:solidFill>
                <a:latin typeface="Calibri"/>
                <a:cs typeface="Calibri"/>
              </a:rPr>
              <a:t>product </a:t>
            </a:r>
            <a:r>
              <a:rPr sz="2500" spc="145" dirty="0">
                <a:solidFill>
                  <a:srgbClr val="FFFFFF"/>
                </a:solidFill>
                <a:latin typeface="Calibri"/>
                <a:cs typeface="Calibri"/>
              </a:rPr>
              <a:t>groupings</a:t>
            </a:r>
            <a:r>
              <a:rPr sz="25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16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5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160" dirty="0">
                <a:solidFill>
                  <a:srgbClr val="FFFFFF"/>
                </a:solidFill>
                <a:latin typeface="Calibri"/>
                <a:cs typeface="Calibri"/>
              </a:rPr>
              <a:t>items</a:t>
            </a:r>
            <a:r>
              <a:rPr sz="25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Calibri"/>
                <a:cs typeface="Calibri"/>
              </a:rPr>
              <a:t>likely</a:t>
            </a:r>
            <a:r>
              <a:rPr sz="25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13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5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204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500" spc="180" dirty="0">
                <a:solidFill>
                  <a:srgbClr val="FFFFFF"/>
                </a:solidFill>
                <a:latin typeface="Calibri"/>
                <a:cs typeface="Calibri"/>
              </a:rPr>
              <a:t> purchased </a:t>
            </a:r>
            <a:r>
              <a:rPr sz="2500" spc="100" dirty="0">
                <a:solidFill>
                  <a:srgbClr val="FFFFFF"/>
                </a:solidFill>
                <a:latin typeface="Calibri"/>
                <a:cs typeface="Calibri"/>
              </a:rPr>
              <a:t>together.</a:t>
            </a:r>
            <a:r>
              <a:rPr sz="25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50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13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5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500" spc="80" dirty="0">
                <a:solidFill>
                  <a:srgbClr val="FFFFFF"/>
                </a:solidFill>
                <a:latin typeface="Calibri"/>
                <a:cs typeface="Calibri"/>
              </a:rPr>
              <a:t>information,</a:t>
            </a:r>
            <a:r>
              <a:rPr sz="2500" spc="26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00" dirty="0">
                <a:solidFill>
                  <a:srgbClr val="FFFFFF"/>
                </a:solidFill>
                <a:latin typeface="Calibri"/>
                <a:cs typeface="Calibri"/>
              </a:rPr>
              <a:t>retailers</a:t>
            </a:r>
            <a:r>
              <a:rPr sz="2500" spc="26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9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500" spc="27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35" dirty="0">
                <a:solidFill>
                  <a:srgbClr val="FFFFFF"/>
                </a:solidFill>
                <a:latin typeface="Calibri"/>
                <a:cs typeface="Calibri"/>
              </a:rPr>
              <a:t>optimize</a:t>
            </a:r>
            <a:r>
              <a:rPr sz="2500" spc="26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75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sz="2500" spc="27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30" dirty="0">
                <a:solidFill>
                  <a:srgbClr val="FFFFFF"/>
                </a:solidFill>
                <a:latin typeface="Calibri"/>
                <a:cs typeface="Calibri"/>
              </a:rPr>
              <a:t>placement,</a:t>
            </a:r>
            <a:r>
              <a:rPr sz="2500" spc="26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50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2500" spc="175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sz="2500" spc="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110" dirty="0">
                <a:solidFill>
                  <a:srgbClr val="FFFFFF"/>
                </a:solidFill>
                <a:latin typeface="Calibri"/>
                <a:cs typeface="Calibri"/>
              </a:rPr>
              <a:t>bundles,</a:t>
            </a:r>
            <a:r>
              <a:rPr sz="25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16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5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Calibri"/>
                <a:cs typeface="Calibri"/>
              </a:rPr>
              <a:t>offer</a:t>
            </a:r>
            <a:r>
              <a:rPr sz="2500" spc="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165" dirty="0">
                <a:solidFill>
                  <a:srgbClr val="FFFFFF"/>
                </a:solidFill>
                <a:latin typeface="Calibri"/>
                <a:cs typeface="Calibri"/>
              </a:rPr>
              <a:t>special</a:t>
            </a:r>
            <a:r>
              <a:rPr sz="25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155" dirty="0">
                <a:solidFill>
                  <a:srgbClr val="FFFFFF"/>
                </a:solidFill>
                <a:latin typeface="Calibri"/>
                <a:cs typeface="Calibri"/>
              </a:rPr>
              <a:t>deals</a:t>
            </a:r>
            <a:r>
              <a:rPr sz="2500" spc="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13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5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155" dirty="0">
                <a:solidFill>
                  <a:srgbClr val="FFFFFF"/>
                </a:solidFill>
                <a:latin typeface="Calibri"/>
                <a:cs typeface="Calibri"/>
              </a:rPr>
              <a:t>encourage</a:t>
            </a:r>
            <a:r>
              <a:rPr sz="25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Calibri"/>
                <a:cs typeface="Calibri"/>
              </a:rPr>
              <a:t>additional sales.</a:t>
            </a:r>
            <a:r>
              <a:rPr sz="2500" spc="39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3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500" spc="4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75" dirty="0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r>
              <a:rPr sz="2500" spc="4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60" dirty="0">
                <a:solidFill>
                  <a:srgbClr val="FFFFFF"/>
                </a:solidFill>
                <a:latin typeface="Calibri"/>
                <a:cs typeface="Calibri"/>
              </a:rPr>
              <a:t>improves</a:t>
            </a:r>
            <a:r>
              <a:rPr sz="2500" spc="4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500" spc="39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65" dirty="0">
                <a:solidFill>
                  <a:srgbClr val="FFFFFF"/>
                </a:solidFill>
                <a:latin typeface="Calibri"/>
                <a:cs typeface="Calibri"/>
              </a:rPr>
              <a:t>shopping</a:t>
            </a:r>
            <a:r>
              <a:rPr sz="2500" spc="4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55" dirty="0">
                <a:solidFill>
                  <a:srgbClr val="FFFFFF"/>
                </a:solidFill>
                <a:latin typeface="Calibri"/>
                <a:cs typeface="Calibri"/>
              </a:rPr>
              <a:t>experience</a:t>
            </a:r>
            <a:r>
              <a:rPr sz="2500" spc="4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6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500" spc="145" dirty="0">
                <a:solidFill>
                  <a:srgbClr val="FFFFFF"/>
                </a:solidFill>
                <a:latin typeface="Calibri"/>
                <a:cs typeface="Calibri"/>
              </a:rPr>
              <a:t>customers,</a:t>
            </a:r>
            <a:r>
              <a:rPr sz="2500" spc="3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14" dirty="0">
                <a:solidFill>
                  <a:srgbClr val="FFFFFF"/>
                </a:solidFill>
                <a:latin typeface="Calibri"/>
                <a:cs typeface="Calibri"/>
              </a:rPr>
              <a:t>potentially</a:t>
            </a:r>
            <a:r>
              <a:rPr sz="2500" spc="3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20" dirty="0">
                <a:solidFill>
                  <a:srgbClr val="FFFFFF"/>
                </a:solidFill>
                <a:latin typeface="Calibri"/>
                <a:cs typeface="Calibri"/>
              </a:rPr>
              <a:t>leading</a:t>
            </a:r>
            <a:r>
              <a:rPr sz="2500" spc="3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3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500" spc="3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30" dirty="0">
                <a:solidFill>
                  <a:srgbClr val="FFFFFF"/>
                </a:solidFill>
                <a:latin typeface="Calibri"/>
                <a:cs typeface="Calibri"/>
              </a:rPr>
              <a:t>stronger</a:t>
            </a:r>
            <a:r>
              <a:rPr sz="2500" spc="3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50" dirty="0">
                <a:solidFill>
                  <a:srgbClr val="FFFFFF"/>
                </a:solidFill>
                <a:latin typeface="Calibri"/>
                <a:cs typeface="Calibri"/>
              </a:rPr>
              <a:t>brand</a:t>
            </a:r>
            <a:r>
              <a:rPr sz="2500" spc="3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20" dirty="0">
                <a:solidFill>
                  <a:srgbClr val="FFFFFF"/>
                </a:solidFill>
                <a:latin typeface="Calibri"/>
                <a:cs typeface="Calibri"/>
              </a:rPr>
              <a:t>loyalty</a:t>
            </a:r>
            <a:r>
              <a:rPr sz="2500" spc="3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500" spc="13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500" spc="16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5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16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5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5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5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Calibri"/>
                <a:cs typeface="Calibri"/>
              </a:rPr>
              <a:t>retailer.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5646" y="1954715"/>
            <a:ext cx="609473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700" dirty="0">
                <a:solidFill>
                  <a:srgbClr val="FFFFFF"/>
                </a:solidFill>
              </a:rPr>
              <a:t>Introduction</a:t>
            </a:r>
            <a:endParaRPr sz="7500"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96341" y="688927"/>
            <a:ext cx="962024" cy="9620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35D122-E3E7-BE41-4090-27FB4DB76216}"/>
              </a:ext>
            </a:extLst>
          </p:cNvPr>
          <p:cNvSpPr txBox="1"/>
          <p:nvPr/>
        </p:nvSpPr>
        <p:spPr>
          <a:xfrm>
            <a:off x="15683131" y="9803368"/>
            <a:ext cx="260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hlinkClick r:id="rId6"/>
              </a:rPr>
              <a:t>Basket-Boost Website</a:t>
            </a:r>
            <a:endParaRPr lang="en-IN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67344-11DD-ABDF-546C-6C89B6672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496" y="292894"/>
            <a:ext cx="16824007" cy="947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9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A74388-952E-8DED-88E0-BC414FEF3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700" y="364331"/>
            <a:ext cx="16230600" cy="912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99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8D671B-51F9-7BFE-6AF3-401647C10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710016"/>
            <a:ext cx="15773400" cy="886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2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98C317-39C3-5596-8D23-EB4FC6F30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1488"/>
            <a:ext cx="16687800" cy="938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81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44CD4B-E28D-ED9C-B856-B71C92A7E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85800"/>
            <a:ext cx="15849600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90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EA46DA-9CA4-8F73-DEAA-AE65C36FD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57212"/>
            <a:ext cx="16306800" cy="917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61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D5DC4A-4858-ABE9-6E12-1F500AAD0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729498"/>
            <a:ext cx="15849600" cy="890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40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C05AD7-669D-D43F-80B9-B72492CC9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802953"/>
            <a:ext cx="16154400" cy="90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88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30068"/>
              <a:ext cx="18287999" cy="54569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"/>
              <a:ext cx="18288000" cy="4830445"/>
            </a:xfrm>
            <a:custGeom>
              <a:avLst/>
              <a:gdLst/>
              <a:ahLst/>
              <a:cxnLst/>
              <a:rect l="l" t="t" r="r" b="b"/>
              <a:pathLst>
                <a:path w="18288000" h="4830445">
                  <a:moveTo>
                    <a:pt x="18287999" y="4830067"/>
                  </a:moveTo>
                  <a:lnTo>
                    <a:pt x="0" y="4830067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48300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3248716"/>
              <a:ext cx="16230600" cy="5360670"/>
            </a:xfrm>
            <a:custGeom>
              <a:avLst/>
              <a:gdLst/>
              <a:ahLst/>
              <a:cxnLst/>
              <a:rect l="l" t="t" r="r" b="b"/>
              <a:pathLst>
                <a:path w="16230600" h="5360670">
                  <a:moveTo>
                    <a:pt x="0" y="0"/>
                  </a:moveTo>
                  <a:lnTo>
                    <a:pt x="16230600" y="0"/>
                  </a:lnTo>
                  <a:lnTo>
                    <a:pt x="16230600" y="5360654"/>
                  </a:lnTo>
                  <a:lnTo>
                    <a:pt x="0" y="5360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6341" y="688927"/>
              <a:ext cx="962024" cy="962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7387" y="3789117"/>
              <a:ext cx="1590674" cy="15906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24011" y="3691292"/>
              <a:ext cx="1447799" cy="1447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86079" y="3605687"/>
              <a:ext cx="1533524" cy="153352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383602" y="6083891"/>
            <a:ext cx="5770245" cy="1109980"/>
            <a:chOff x="2383602" y="6083891"/>
            <a:chExt cx="5770245" cy="110998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3602" y="6288679"/>
              <a:ext cx="85725" cy="857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3602" y="7107829"/>
              <a:ext cx="85725" cy="857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7531" y="6083891"/>
              <a:ext cx="85725" cy="857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7531" y="6903041"/>
              <a:ext cx="85725" cy="8572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3342308" y="6083891"/>
            <a:ext cx="85725" cy="1314450"/>
            <a:chOff x="13342308" y="6083891"/>
            <a:chExt cx="85725" cy="131445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42308" y="6083891"/>
              <a:ext cx="85725" cy="857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42308" y="7312616"/>
              <a:ext cx="85725" cy="8572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F3942D3-18FE-21AA-0E7C-24278B48AE5F}"/>
              </a:ext>
            </a:extLst>
          </p:cNvPr>
          <p:cNvSpPr txBox="1"/>
          <p:nvPr/>
        </p:nvSpPr>
        <p:spPr>
          <a:xfrm>
            <a:off x="15550252" y="9707462"/>
            <a:ext cx="29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hlinkClick r:id="rId8"/>
              </a:rPr>
              <a:t>Basket-Boost Website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C9EEC4-0B8E-452A-5150-5985B57B8004}"/>
              </a:ext>
            </a:extLst>
          </p:cNvPr>
          <p:cNvSpPr/>
          <p:nvPr/>
        </p:nvSpPr>
        <p:spPr>
          <a:xfrm>
            <a:off x="1295400" y="3390900"/>
            <a:ext cx="14706600" cy="4495800"/>
          </a:xfrm>
          <a:prstGeom prst="rect">
            <a:avLst/>
          </a:prstGeom>
          <a:solidFill>
            <a:srgbClr val="00868C"/>
          </a:solidFill>
          <a:ln>
            <a:solidFill>
              <a:srgbClr val="0086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283CAE-16B4-A98E-BC27-E1BF88AF798C}"/>
              </a:ext>
            </a:extLst>
          </p:cNvPr>
          <p:cNvSpPr txBox="1"/>
          <p:nvPr/>
        </p:nvSpPr>
        <p:spPr>
          <a:xfrm>
            <a:off x="3649867" y="3499428"/>
            <a:ext cx="1098826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00" b="1" spc="3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Table Structures</a:t>
            </a:r>
          </a:p>
        </p:txBody>
      </p:sp>
    </p:spTree>
    <p:extLst>
      <p:ext uri="{BB962C8B-B14F-4D97-AF65-F5344CB8AC3E}">
        <p14:creationId xmlns:p14="http://schemas.microsoft.com/office/powerpoint/2010/main" val="448625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F6D0-9053-94AA-7EC9-785C56CE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571500"/>
            <a:ext cx="5334000" cy="914400"/>
          </a:xfrm>
        </p:spPr>
        <p:txBody>
          <a:bodyPr/>
          <a:lstStyle/>
          <a:p>
            <a:pPr algn="ctr"/>
            <a:r>
              <a:rPr lang="en-IN" sz="6000" dirty="0"/>
              <a:t>1. admin_details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27E50F-C3AB-B3D8-E58F-525EB5773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58255"/>
              </p:ext>
            </p:extLst>
          </p:nvPr>
        </p:nvGraphicFramePr>
        <p:xfrm>
          <a:off x="2895600" y="3467100"/>
          <a:ext cx="12967334" cy="322037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475155219"/>
                    </a:ext>
                  </a:extLst>
                </a:gridCol>
                <a:gridCol w="2922338">
                  <a:extLst>
                    <a:ext uri="{9D8B030D-6E8A-4147-A177-3AD203B41FA5}">
                      <a16:colId xmlns:a16="http://schemas.microsoft.com/office/drawing/2014/main" val="1908450068"/>
                    </a:ext>
                  </a:extLst>
                </a:gridCol>
                <a:gridCol w="2156384">
                  <a:extLst>
                    <a:ext uri="{9D8B030D-6E8A-4147-A177-3AD203B41FA5}">
                      <a16:colId xmlns:a16="http://schemas.microsoft.com/office/drawing/2014/main" val="279069580"/>
                    </a:ext>
                  </a:extLst>
                </a:gridCol>
                <a:gridCol w="1874396">
                  <a:extLst>
                    <a:ext uri="{9D8B030D-6E8A-4147-A177-3AD203B41FA5}">
                      <a16:colId xmlns:a16="http://schemas.microsoft.com/office/drawing/2014/main" val="2042098177"/>
                    </a:ext>
                  </a:extLst>
                </a:gridCol>
                <a:gridCol w="4871216">
                  <a:extLst>
                    <a:ext uri="{9D8B030D-6E8A-4147-A177-3AD203B41FA5}">
                      <a16:colId xmlns:a16="http://schemas.microsoft.com/office/drawing/2014/main" val="1323010013"/>
                    </a:ext>
                  </a:extLst>
                </a:gridCol>
              </a:tblGrid>
              <a:tr h="933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Sr. No.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Column Name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Data Type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Constraint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Description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2181276"/>
                  </a:ext>
                </a:extLst>
              </a:tr>
              <a:tr h="4686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1.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admin_id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int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Primary Key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Unique identifier for each admin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4657172"/>
                  </a:ext>
                </a:extLst>
              </a:tr>
              <a:tr h="5259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2.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admin_username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varchar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Not Null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Username of the admin.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2244014"/>
                  </a:ext>
                </a:extLst>
              </a:tr>
              <a:tr h="4918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3.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admin_email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varchar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Not Null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Email address of the admin.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4038125"/>
                  </a:ext>
                </a:extLst>
              </a:tr>
              <a:tr h="514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4.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admin_password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varchar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Not Null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Password of the admin.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6732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89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5474970" cy="10287000"/>
          </a:xfrm>
          <a:custGeom>
            <a:avLst/>
            <a:gdLst/>
            <a:ahLst/>
            <a:cxnLst/>
            <a:rect l="l" t="t" r="r" b="b"/>
            <a:pathLst>
              <a:path w="5474970" h="10287000">
                <a:moveTo>
                  <a:pt x="0" y="10286999"/>
                </a:moveTo>
                <a:lnTo>
                  <a:pt x="5474861" y="10286999"/>
                </a:lnTo>
                <a:lnTo>
                  <a:pt x="5474861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00868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08346" y="1"/>
            <a:ext cx="16721455" cy="10287000"/>
            <a:chOff x="1008346" y="1"/>
            <a:chExt cx="16721455" cy="10287000"/>
          </a:xfrm>
        </p:grpSpPr>
        <p:sp>
          <p:nvSpPr>
            <p:cNvPr id="4" name="object 4"/>
            <p:cNvSpPr/>
            <p:nvPr/>
          </p:nvSpPr>
          <p:spPr>
            <a:xfrm>
              <a:off x="5474861" y="1"/>
              <a:ext cx="12254865" cy="10287000"/>
            </a:xfrm>
            <a:custGeom>
              <a:avLst/>
              <a:gdLst/>
              <a:ahLst/>
              <a:cxnLst/>
              <a:rect l="l" t="t" r="r" b="b"/>
              <a:pathLst>
                <a:path w="12254865" h="10287000">
                  <a:moveTo>
                    <a:pt x="0" y="10286998"/>
                  </a:moveTo>
                  <a:lnTo>
                    <a:pt x="12254834" y="10286998"/>
                  </a:lnTo>
                  <a:lnTo>
                    <a:pt x="12254834" y="0"/>
                  </a:lnTo>
                  <a:lnTo>
                    <a:pt x="0" y="0"/>
                  </a:lnTo>
                  <a:lnTo>
                    <a:pt x="0" y="10286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346" y="8444771"/>
              <a:ext cx="5505449" cy="2857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99" y="2041229"/>
              <a:ext cx="5486399" cy="65436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7237" y="4723109"/>
              <a:ext cx="133350" cy="1333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7237" y="6056609"/>
              <a:ext cx="133350" cy="1333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7237" y="7390109"/>
              <a:ext cx="133350" cy="1333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680917" y="4312892"/>
            <a:ext cx="9547860" cy="469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1100"/>
              </a:lnSpc>
              <a:spcBef>
                <a:spcPts val="100"/>
              </a:spcBef>
            </a:pPr>
            <a:r>
              <a:rPr sz="3100" spc="160" dirty="0">
                <a:solidFill>
                  <a:srgbClr val="006A6F"/>
                </a:solidFill>
                <a:latin typeface="Calibri"/>
                <a:cs typeface="Calibri"/>
              </a:rPr>
              <a:t>There</a:t>
            </a:r>
            <a:r>
              <a:rPr sz="3100" spc="204" dirty="0">
                <a:solidFill>
                  <a:srgbClr val="006A6F"/>
                </a:solidFill>
                <a:latin typeface="Calibri"/>
                <a:cs typeface="Calibri"/>
              </a:rPr>
              <a:t>  </a:t>
            </a:r>
            <a:r>
              <a:rPr sz="3100" spc="140" dirty="0">
                <a:solidFill>
                  <a:srgbClr val="006A6F"/>
                </a:solidFill>
                <a:latin typeface="Calibri"/>
                <a:cs typeface="Calibri"/>
              </a:rPr>
              <a:t>are</a:t>
            </a:r>
            <a:r>
              <a:rPr sz="3100" spc="210" dirty="0">
                <a:solidFill>
                  <a:srgbClr val="006A6F"/>
                </a:solidFill>
                <a:latin typeface="Calibri"/>
                <a:cs typeface="Calibri"/>
              </a:rPr>
              <a:t>  </a:t>
            </a:r>
            <a:r>
              <a:rPr sz="3100" spc="155" dirty="0">
                <a:solidFill>
                  <a:srgbClr val="006A6F"/>
                </a:solidFill>
                <a:latin typeface="Calibri"/>
                <a:cs typeface="Calibri"/>
              </a:rPr>
              <a:t>various</a:t>
            </a:r>
            <a:r>
              <a:rPr sz="3100" spc="210" dirty="0">
                <a:solidFill>
                  <a:srgbClr val="006A6F"/>
                </a:solidFill>
                <a:latin typeface="Calibri"/>
                <a:cs typeface="Calibri"/>
              </a:rPr>
              <a:t>  </a:t>
            </a:r>
            <a:r>
              <a:rPr sz="3100" spc="165" dirty="0">
                <a:solidFill>
                  <a:srgbClr val="006A6F"/>
                </a:solidFill>
                <a:latin typeface="Calibri"/>
                <a:cs typeface="Calibri"/>
              </a:rPr>
              <a:t>tools</a:t>
            </a:r>
            <a:r>
              <a:rPr sz="3100" spc="204" dirty="0">
                <a:solidFill>
                  <a:srgbClr val="006A6F"/>
                </a:solidFill>
                <a:latin typeface="Calibri"/>
                <a:cs typeface="Calibri"/>
              </a:rPr>
              <a:t>  </a:t>
            </a:r>
            <a:r>
              <a:rPr sz="3100" spc="170" dirty="0">
                <a:solidFill>
                  <a:srgbClr val="006A6F"/>
                </a:solidFill>
                <a:latin typeface="Calibri"/>
                <a:cs typeface="Calibri"/>
              </a:rPr>
              <a:t>to</a:t>
            </a:r>
            <a:r>
              <a:rPr sz="3100" spc="210" dirty="0">
                <a:solidFill>
                  <a:srgbClr val="006A6F"/>
                </a:solidFill>
                <a:latin typeface="Calibri"/>
                <a:cs typeface="Calibri"/>
              </a:rPr>
              <a:t>  </a:t>
            </a:r>
            <a:r>
              <a:rPr sz="3100" spc="160" dirty="0">
                <a:solidFill>
                  <a:srgbClr val="006A6F"/>
                </a:solidFill>
                <a:latin typeface="Calibri"/>
                <a:cs typeface="Calibri"/>
              </a:rPr>
              <a:t>analyze</a:t>
            </a:r>
            <a:r>
              <a:rPr sz="3100" spc="210" dirty="0">
                <a:solidFill>
                  <a:srgbClr val="006A6F"/>
                </a:solidFill>
                <a:latin typeface="Calibri"/>
                <a:cs typeface="Calibri"/>
              </a:rPr>
              <a:t>  </a:t>
            </a:r>
            <a:r>
              <a:rPr sz="3100" spc="200" dirty="0">
                <a:solidFill>
                  <a:srgbClr val="006A6F"/>
                </a:solidFill>
                <a:latin typeface="Calibri"/>
                <a:cs typeface="Calibri"/>
              </a:rPr>
              <a:t>data</a:t>
            </a:r>
            <a:r>
              <a:rPr sz="3100" spc="204" dirty="0">
                <a:solidFill>
                  <a:srgbClr val="006A6F"/>
                </a:solidFill>
                <a:latin typeface="Calibri"/>
                <a:cs typeface="Calibri"/>
              </a:rPr>
              <a:t>  </a:t>
            </a:r>
            <a:r>
              <a:rPr sz="3100" spc="200" dirty="0">
                <a:solidFill>
                  <a:srgbClr val="006A6F"/>
                </a:solidFill>
                <a:latin typeface="Calibri"/>
                <a:cs typeface="Calibri"/>
              </a:rPr>
              <a:t>and</a:t>
            </a:r>
            <a:r>
              <a:rPr sz="3100" spc="210" dirty="0">
                <a:solidFill>
                  <a:srgbClr val="006A6F"/>
                </a:solidFill>
                <a:latin typeface="Calibri"/>
                <a:cs typeface="Calibri"/>
              </a:rPr>
              <a:t>  </a:t>
            </a:r>
            <a:r>
              <a:rPr sz="3100" spc="175" dirty="0">
                <a:solidFill>
                  <a:srgbClr val="006A6F"/>
                </a:solidFill>
                <a:latin typeface="Calibri"/>
                <a:cs typeface="Calibri"/>
              </a:rPr>
              <a:t>get </a:t>
            </a:r>
            <a:r>
              <a:rPr sz="3100" spc="165" dirty="0">
                <a:solidFill>
                  <a:srgbClr val="006A6F"/>
                </a:solidFill>
                <a:latin typeface="Calibri"/>
                <a:cs typeface="Calibri"/>
              </a:rPr>
              <a:t>insights</a:t>
            </a:r>
            <a:r>
              <a:rPr sz="3100" spc="140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3100" spc="150" dirty="0">
                <a:solidFill>
                  <a:srgbClr val="006A6F"/>
                </a:solidFill>
                <a:latin typeface="Calibri"/>
                <a:cs typeface="Calibri"/>
              </a:rPr>
              <a:t>from</a:t>
            </a:r>
            <a:r>
              <a:rPr sz="3100" spc="145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3100" spc="-25" dirty="0">
                <a:solidFill>
                  <a:srgbClr val="006A6F"/>
                </a:solidFill>
                <a:latin typeface="Calibri"/>
                <a:cs typeface="Calibri"/>
              </a:rPr>
              <a:t>it.</a:t>
            </a:r>
            <a:endParaRPr sz="3100">
              <a:latin typeface="Calibri"/>
              <a:cs typeface="Calibri"/>
            </a:endParaRPr>
          </a:p>
          <a:p>
            <a:pPr marL="12700" marR="5715" algn="just">
              <a:lnSpc>
                <a:spcPct val="141100"/>
              </a:lnSpc>
            </a:pPr>
            <a:r>
              <a:rPr sz="3100" spc="215" dirty="0">
                <a:solidFill>
                  <a:srgbClr val="006A6F"/>
                </a:solidFill>
                <a:latin typeface="Calibri"/>
                <a:cs typeface="Calibri"/>
              </a:rPr>
              <a:t>These</a:t>
            </a:r>
            <a:r>
              <a:rPr sz="3100" spc="320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3100" spc="165" dirty="0">
                <a:solidFill>
                  <a:srgbClr val="006A6F"/>
                </a:solidFill>
                <a:latin typeface="Calibri"/>
                <a:cs typeface="Calibri"/>
              </a:rPr>
              <a:t>tools</a:t>
            </a:r>
            <a:r>
              <a:rPr sz="3100" spc="320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3100" spc="140" dirty="0">
                <a:solidFill>
                  <a:srgbClr val="006A6F"/>
                </a:solidFill>
                <a:latin typeface="Calibri"/>
                <a:cs typeface="Calibri"/>
              </a:rPr>
              <a:t>are</a:t>
            </a:r>
            <a:r>
              <a:rPr sz="3100" spc="320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3100" spc="165" dirty="0">
                <a:solidFill>
                  <a:srgbClr val="006A6F"/>
                </a:solidFill>
                <a:latin typeface="Calibri"/>
                <a:cs typeface="Calibri"/>
              </a:rPr>
              <a:t>using</a:t>
            </a:r>
            <a:r>
              <a:rPr sz="3100" spc="325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3100" spc="130" dirty="0">
                <a:solidFill>
                  <a:srgbClr val="006A6F"/>
                </a:solidFill>
                <a:latin typeface="Calibri"/>
                <a:cs typeface="Calibri"/>
              </a:rPr>
              <a:t>multiple</a:t>
            </a:r>
            <a:r>
              <a:rPr sz="3100" spc="320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3100" spc="150" dirty="0">
                <a:solidFill>
                  <a:srgbClr val="006A6F"/>
                </a:solidFill>
                <a:latin typeface="Calibri"/>
                <a:cs typeface="Calibri"/>
              </a:rPr>
              <a:t>algorithms</a:t>
            </a:r>
            <a:r>
              <a:rPr sz="3100" spc="320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3100" spc="170" dirty="0">
                <a:solidFill>
                  <a:srgbClr val="006A6F"/>
                </a:solidFill>
                <a:latin typeface="Calibri"/>
                <a:cs typeface="Calibri"/>
              </a:rPr>
              <a:t>to</a:t>
            </a:r>
            <a:r>
              <a:rPr sz="3100" spc="325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3100" spc="200" dirty="0">
                <a:solidFill>
                  <a:srgbClr val="006A6F"/>
                </a:solidFill>
                <a:latin typeface="Calibri"/>
                <a:cs typeface="Calibri"/>
              </a:rPr>
              <a:t>get</a:t>
            </a:r>
            <a:r>
              <a:rPr sz="3100" spc="320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3100" spc="135" dirty="0">
                <a:solidFill>
                  <a:srgbClr val="006A6F"/>
                </a:solidFill>
                <a:latin typeface="Calibri"/>
                <a:cs typeface="Calibri"/>
              </a:rPr>
              <a:t>the </a:t>
            </a:r>
            <a:r>
              <a:rPr sz="3100" spc="245" dirty="0">
                <a:solidFill>
                  <a:srgbClr val="006A6F"/>
                </a:solidFill>
                <a:latin typeface="Calibri"/>
                <a:cs typeface="Calibri"/>
              </a:rPr>
              <a:t>best</a:t>
            </a:r>
            <a:r>
              <a:rPr sz="3100" spc="125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3100" spc="155" dirty="0">
                <a:solidFill>
                  <a:srgbClr val="006A6F"/>
                </a:solidFill>
                <a:latin typeface="Calibri"/>
                <a:cs typeface="Calibri"/>
              </a:rPr>
              <a:t>out</a:t>
            </a:r>
            <a:r>
              <a:rPr sz="3100" spc="130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3100" spc="135" dirty="0">
                <a:solidFill>
                  <a:srgbClr val="006A6F"/>
                </a:solidFill>
                <a:latin typeface="Calibri"/>
                <a:cs typeface="Calibri"/>
              </a:rPr>
              <a:t>of</a:t>
            </a:r>
            <a:r>
              <a:rPr sz="3100" spc="130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3100" spc="100" dirty="0">
                <a:solidFill>
                  <a:srgbClr val="006A6F"/>
                </a:solidFill>
                <a:latin typeface="Calibri"/>
                <a:cs typeface="Calibri"/>
              </a:rPr>
              <a:t>data.</a:t>
            </a:r>
            <a:endParaRPr sz="3100">
              <a:latin typeface="Calibri"/>
              <a:cs typeface="Calibri"/>
            </a:endParaRPr>
          </a:p>
          <a:p>
            <a:pPr marL="12700" marR="5080" algn="just">
              <a:lnSpc>
                <a:spcPct val="141100"/>
              </a:lnSpc>
            </a:pPr>
            <a:r>
              <a:rPr sz="3100" spc="150" dirty="0">
                <a:solidFill>
                  <a:srgbClr val="006A6F"/>
                </a:solidFill>
                <a:latin typeface="Calibri"/>
                <a:cs typeface="Calibri"/>
              </a:rPr>
              <a:t>How</a:t>
            </a:r>
            <a:r>
              <a:rPr sz="3100" spc="170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3100" spc="140" dirty="0">
                <a:solidFill>
                  <a:srgbClr val="006A6F"/>
                </a:solidFill>
                <a:latin typeface="Calibri"/>
                <a:cs typeface="Calibri"/>
              </a:rPr>
              <a:t>useful</a:t>
            </a:r>
            <a:r>
              <a:rPr sz="3100" spc="175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3100" spc="160" dirty="0">
                <a:solidFill>
                  <a:srgbClr val="006A6F"/>
                </a:solidFill>
                <a:latin typeface="Calibri"/>
                <a:cs typeface="Calibri"/>
              </a:rPr>
              <a:t>the</a:t>
            </a:r>
            <a:r>
              <a:rPr sz="3100" spc="175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3100" spc="165" dirty="0">
                <a:solidFill>
                  <a:srgbClr val="006A6F"/>
                </a:solidFill>
                <a:latin typeface="Calibri"/>
                <a:cs typeface="Calibri"/>
              </a:rPr>
              <a:t>insights</a:t>
            </a:r>
            <a:r>
              <a:rPr sz="3100" spc="175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3100" spc="140" dirty="0">
                <a:solidFill>
                  <a:srgbClr val="006A6F"/>
                </a:solidFill>
                <a:latin typeface="Calibri"/>
                <a:cs typeface="Calibri"/>
              </a:rPr>
              <a:t>are</a:t>
            </a:r>
            <a:r>
              <a:rPr sz="3100" spc="175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3100" spc="185" dirty="0">
                <a:solidFill>
                  <a:srgbClr val="006A6F"/>
                </a:solidFill>
                <a:latin typeface="Calibri"/>
                <a:cs typeface="Calibri"/>
              </a:rPr>
              <a:t>generated</a:t>
            </a:r>
            <a:r>
              <a:rPr sz="3100" spc="175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3100" spc="254" dirty="0">
                <a:solidFill>
                  <a:srgbClr val="006A6F"/>
                </a:solidFill>
                <a:latin typeface="Calibri"/>
                <a:cs typeface="Calibri"/>
              </a:rPr>
              <a:t>depends</a:t>
            </a:r>
            <a:r>
              <a:rPr sz="3100" spc="175" dirty="0">
                <a:solidFill>
                  <a:srgbClr val="006A6F"/>
                </a:solidFill>
                <a:latin typeface="Calibri"/>
                <a:cs typeface="Calibri"/>
              </a:rPr>
              <a:t> a </a:t>
            </a:r>
            <a:r>
              <a:rPr sz="3100" spc="80" dirty="0">
                <a:solidFill>
                  <a:srgbClr val="006A6F"/>
                </a:solidFill>
                <a:latin typeface="Calibri"/>
                <a:cs typeface="Calibri"/>
              </a:rPr>
              <a:t>lot </a:t>
            </a:r>
            <a:r>
              <a:rPr sz="3100" spc="160" dirty="0">
                <a:solidFill>
                  <a:srgbClr val="006A6F"/>
                </a:solidFill>
                <a:latin typeface="Calibri"/>
                <a:cs typeface="Calibri"/>
              </a:rPr>
              <a:t>on</a:t>
            </a:r>
            <a:r>
              <a:rPr sz="3100" spc="75" dirty="0">
                <a:solidFill>
                  <a:srgbClr val="006A6F"/>
                </a:solidFill>
                <a:latin typeface="Calibri"/>
                <a:cs typeface="Calibri"/>
              </a:rPr>
              <a:t>  </a:t>
            </a:r>
            <a:r>
              <a:rPr sz="3100" spc="140" dirty="0">
                <a:solidFill>
                  <a:srgbClr val="006A6F"/>
                </a:solidFill>
                <a:latin typeface="Calibri"/>
                <a:cs typeface="Calibri"/>
              </a:rPr>
              <a:t>what</a:t>
            </a:r>
            <a:r>
              <a:rPr sz="3100" spc="75" dirty="0">
                <a:solidFill>
                  <a:srgbClr val="006A6F"/>
                </a:solidFill>
                <a:latin typeface="Calibri"/>
                <a:cs typeface="Calibri"/>
              </a:rPr>
              <a:t>  </a:t>
            </a:r>
            <a:r>
              <a:rPr sz="3100" spc="240" dirty="0">
                <a:solidFill>
                  <a:srgbClr val="006A6F"/>
                </a:solidFill>
                <a:latin typeface="Calibri"/>
                <a:cs typeface="Calibri"/>
              </a:rPr>
              <a:t>type</a:t>
            </a:r>
            <a:r>
              <a:rPr sz="3100" spc="75" dirty="0">
                <a:solidFill>
                  <a:srgbClr val="006A6F"/>
                </a:solidFill>
                <a:latin typeface="Calibri"/>
                <a:cs typeface="Calibri"/>
              </a:rPr>
              <a:t>  </a:t>
            </a:r>
            <a:r>
              <a:rPr sz="3100" spc="135" dirty="0">
                <a:solidFill>
                  <a:srgbClr val="006A6F"/>
                </a:solidFill>
                <a:latin typeface="Calibri"/>
                <a:cs typeface="Calibri"/>
              </a:rPr>
              <a:t>of</a:t>
            </a:r>
            <a:r>
              <a:rPr sz="3100" spc="75" dirty="0">
                <a:solidFill>
                  <a:srgbClr val="006A6F"/>
                </a:solidFill>
                <a:latin typeface="Calibri"/>
                <a:cs typeface="Calibri"/>
              </a:rPr>
              <a:t>  </a:t>
            </a:r>
            <a:r>
              <a:rPr sz="3100" spc="200" dirty="0">
                <a:solidFill>
                  <a:srgbClr val="006A6F"/>
                </a:solidFill>
                <a:latin typeface="Calibri"/>
                <a:cs typeface="Calibri"/>
              </a:rPr>
              <a:t>data</a:t>
            </a:r>
            <a:r>
              <a:rPr sz="3100" spc="75" dirty="0">
                <a:solidFill>
                  <a:srgbClr val="006A6F"/>
                </a:solidFill>
                <a:latin typeface="Calibri"/>
                <a:cs typeface="Calibri"/>
              </a:rPr>
              <a:t>  </a:t>
            </a:r>
            <a:r>
              <a:rPr sz="3100" spc="175" dirty="0">
                <a:solidFill>
                  <a:srgbClr val="006A6F"/>
                </a:solidFill>
                <a:latin typeface="Calibri"/>
                <a:cs typeface="Calibri"/>
              </a:rPr>
              <a:t>is</a:t>
            </a:r>
            <a:r>
              <a:rPr sz="3100" spc="75" dirty="0">
                <a:solidFill>
                  <a:srgbClr val="006A6F"/>
                </a:solidFill>
                <a:latin typeface="Calibri"/>
                <a:cs typeface="Calibri"/>
              </a:rPr>
              <a:t>  </a:t>
            </a:r>
            <a:r>
              <a:rPr sz="3100" spc="240" dirty="0">
                <a:solidFill>
                  <a:srgbClr val="006A6F"/>
                </a:solidFill>
                <a:latin typeface="Calibri"/>
                <a:cs typeface="Calibri"/>
              </a:rPr>
              <a:t>used</a:t>
            </a:r>
            <a:r>
              <a:rPr sz="3100" spc="75" dirty="0">
                <a:solidFill>
                  <a:srgbClr val="006A6F"/>
                </a:solidFill>
                <a:latin typeface="Calibri"/>
                <a:cs typeface="Calibri"/>
              </a:rPr>
              <a:t>  </a:t>
            </a:r>
            <a:r>
              <a:rPr sz="3100" spc="200" dirty="0">
                <a:solidFill>
                  <a:srgbClr val="006A6F"/>
                </a:solidFill>
                <a:latin typeface="Calibri"/>
                <a:cs typeface="Calibri"/>
              </a:rPr>
              <a:t>and</a:t>
            </a:r>
            <a:r>
              <a:rPr sz="3100" spc="75" dirty="0">
                <a:solidFill>
                  <a:srgbClr val="006A6F"/>
                </a:solidFill>
                <a:latin typeface="Calibri"/>
                <a:cs typeface="Calibri"/>
              </a:rPr>
              <a:t>  </a:t>
            </a:r>
            <a:r>
              <a:rPr sz="3100" spc="140" dirty="0">
                <a:solidFill>
                  <a:srgbClr val="006A6F"/>
                </a:solidFill>
                <a:latin typeface="Calibri"/>
                <a:cs typeface="Calibri"/>
              </a:rPr>
              <a:t>how</a:t>
            </a:r>
            <a:r>
              <a:rPr sz="3100" spc="75" dirty="0">
                <a:solidFill>
                  <a:srgbClr val="006A6F"/>
                </a:solidFill>
                <a:latin typeface="Calibri"/>
                <a:cs typeface="Calibri"/>
              </a:rPr>
              <a:t>  </a:t>
            </a:r>
            <a:r>
              <a:rPr sz="3100" spc="90" dirty="0">
                <a:solidFill>
                  <a:srgbClr val="006A6F"/>
                </a:solidFill>
                <a:latin typeface="Calibri"/>
                <a:cs typeface="Calibri"/>
              </a:rPr>
              <a:t>it</a:t>
            </a:r>
            <a:r>
              <a:rPr sz="3100" spc="75" dirty="0">
                <a:solidFill>
                  <a:srgbClr val="006A6F"/>
                </a:solidFill>
                <a:latin typeface="Calibri"/>
                <a:cs typeface="Calibri"/>
              </a:rPr>
              <a:t>  </a:t>
            </a:r>
            <a:r>
              <a:rPr sz="3100" spc="175" dirty="0">
                <a:solidFill>
                  <a:srgbClr val="006A6F"/>
                </a:solidFill>
                <a:latin typeface="Calibri"/>
                <a:cs typeface="Calibri"/>
              </a:rPr>
              <a:t>is</a:t>
            </a:r>
            <a:r>
              <a:rPr sz="3100" spc="75" dirty="0">
                <a:solidFill>
                  <a:srgbClr val="006A6F"/>
                </a:solidFill>
                <a:latin typeface="Calibri"/>
                <a:cs typeface="Calibri"/>
              </a:rPr>
              <a:t>  </a:t>
            </a:r>
            <a:r>
              <a:rPr sz="3100" spc="275" dirty="0">
                <a:solidFill>
                  <a:srgbClr val="006A6F"/>
                </a:solidFill>
                <a:latin typeface="Calibri"/>
                <a:cs typeface="Calibri"/>
              </a:rPr>
              <a:t>pre- </a:t>
            </a:r>
            <a:r>
              <a:rPr sz="3100" spc="260" dirty="0">
                <a:solidFill>
                  <a:srgbClr val="006A6F"/>
                </a:solidFill>
                <a:latin typeface="Calibri"/>
                <a:cs typeface="Calibri"/>
              </a:rPr>
              <a:t>processed</a:t>
            </a:r>
            <a:r>
              <a:rPr sz="3100" spc="130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3100" spc="200" dirty="0">
                <a:solidFill>
                  <a:srgbClr val="006A6F"/>
                </a:solidFill>
                <a:latin typeface="Calibri"/>
                <a:cs typeface="Calibri"/>
              </a:rPr>
              <a:t>and</a:t>
            </a:r>
            <a:r>
              <a:rPr sz="3100" spc="130" dirty="0">
                <a:solidFill>
                  <a:srgbClr val="006A6F"/>
                </a:solidFill>
                <a:latin typeface="Calibri"/>
                <a:cs typeface="Calibri"/>
              </a:rPr>
              <a:t> </a:t>
            </a:r>
            <a:r>
              <a:rPr sz="3100" spc="145" dirty="0">
                <a:solidFill>
                  <a:srgbClr val="006A6F"/>
                </a:solidFill>
                <a:latin typeface="Calibri"/>
                <a:cs typeface="Calibri"/>
              </a:rPr>
              <a:t>cleaned.</a:t>
            </a:r>
            <a:endParaRPr sz="31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296341" y="1"/>
            <a:ext cx="1991995" cy="10287000"/>
            <a:chOff x="16296341" y="1"/>
            <a:chExt cx="1991995" cy="10287000"/>
          </a:xfrm>
        </p:grpSpPr>
        <p:sp>
          <p:nvSpPr>
            <p:cNvPr id="12" name="object 12"/>
            <p:cNvSpPr/>
            <p:nvPr/>
          </p:nvSpPr>
          <p:spPr>
            <a:xfrm>
              <a:off x="17729696" y="1"/>
              <a:ext cx="558800" cy="10287000"/>
            </a:xfrm>
            <a:custGeom>
              <a:avLst/>
              <a:gdLst/>
              <a:ahLst/>
              <a:cxnLst/>
              <a:rect l="l" t="t" r="r" b="b"/>
              <a:pathLst>
                <a:path w="558800" h="10287000">
                  <a:moveTo>
                    <a:pt x="558303" y="10286998"/>
                  </a:moveTo>
                  <a:lnTo>
                    <a:pt x="0" y="10286998"/>
                  </a:lnTo>
                  <a:lnTo>
                    <a:pt x="0" y="0"/>
                  </a:lnTo>
                  <a:lnTo>
                    <a:pt x="558303" y="0"/>
                  </a:lnTo>
                  <a:lnTo>
                    <a:pt x="558303" y="10286998"/>
                  </a:lnTo>
                  <a:close/>
                </a:path>
              </a:pathLst>
            </a:custGeom>
            <a:solidFill>
              <a:srgbClr val="FA8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96341" y="688929"/>
              <a:ext cx="962024" cy="962024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944751" y="2084277"/>
            <a:ext cx="776160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800" dirty="0">
                <a:solidFill>
                  <a:srgbClr val="006A6F"/>
                </a:solidFill>
              </a:rPr>
              <a:t>Existing</a:t>
            </a:r>
            <a:r>
              <a:rPr sz="7500" spc="380" dirty="0">
                <a:solidFill>
                  <a:srgbClr val="006A6F"/>
                </a:solidFill>
              </a:rPr>
              <a:t> </a:t>
            </a:r>
            <a:r>
              <a:rPr sz="7500" spc="940" dirty="0">
                <a:solidFill>
                  <a:srgbClr val="006A6F"/>
                </a:solidFill>
              </a:rPr>
              <a:t>System</a:t>
            </a:r>
            <a:endParaRPr sz="75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8DA763-6AF5-1C88-F61F-6DB9571461A6}"/>
              </a:ext>
            </a:extLst>
          </p:cNvPr>
          <p:cNvSpPr txBox="1"/>
          <p:nvPr/>
        </p:nvSpPr>
        <p:spPr>
          <a:xfrm>
            <a:off x="15128500" y="9696425"/>
            <a:ext cx="260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hlinkClick r:id="rId6"/>
              </a:rPr>
              <a:t>Basket-Boost Website</a:t>
            </a:r>
            <a:endParaRPr lang="en-IN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F6D0-9053-94AA-7EC9-785C56CE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571500"/>
            <a:ext cx="5334000" cy="914400"/>
          </a:xfrm>
        </p:spPr>
        <p:txBody>
          <a:bodyPr/>
          <a:lstStyle/>
          <a:p>
            <a:pPr algn="ctr"/>
            <a:r>
              <a:rPr lang="en-IN" sz="6000" dirty="0"/>
              <a:t>2. user_details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B210A5-2A52-02FD-5123-FF6CDC4D3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267426"/>
              </p:ext>
            </p:extLst>
          </p:nvPr>
        </p:nvGraphicFramePr>
        <p:xfrm>
          <a:off x="2895600" y="3009900"/>
          <a:ext cx="12725400" cy="595921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85596">
                  <a:extLst>
                    <a:ext uri="{9D8B030D-6E8A-4147-A177-3AD203B41FA5}">
                      <a16:colId xmlns:a16="http://schemas.microsoft.com/office/drawing/2014/main" val="1327997486"/>
                    </a:ext>
                  </a:extLst>
                </a:gridCol>
                <a:gridCol w="2706262">
                  <a:extLst>
                    <a:ext uri="{9D8B030D-6E8A-4147-A177-3AD203B41FA5}">
                      <a16:colId xmlns:a16="http://schemas.microsoft.com/office/drawing/2014/main" val="2692233224"/>
                    </a:ext>
                  </a:extLst>
                </a:gridCol>
                <a:gridCol w="2479591">
                  <a:extLst>
                    <a:ext uri="{9D8B030D-6E8A-4147-A177-3AD203B41FA5}">
                      <a16:colId xmlns:a16="http://schemas.microsoft.com/office/drawing/2014/main" val="124063412"/>
                    </a:ext>
                  </a:extLst>
                </a:gridCol>
                <a:gridCol w="1949678">
                  <a:extLst>
                    <a:ext uri="{9D8B030D-6E8A-4147-A177-3AD203B41FA5}">
                      <a16:colId xmlns:a16="http://schemas.microsoft.com/office/drawing/2014/main" val="2627081855"/>
                    </a:ext>
                  </a:extLst>
                </a:gridCol>
                <a:gridCol w="4404273">
                  <a:extLst>
                    <a:ext uri="{9D8B030D-6E8A-4147-A177-3AD203B41FA5}">
                      <a16:colId xmlns:a16="http://schemas.microsoft.com/office/drawing/2014/main" val="1612483927"/>
                    </a:ext>
                  </a:extLst>
                </a:gridCol>
              </a:tblGrid>
              <a:tr h="6092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Sr. No.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Column Name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Data Type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Constraint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Description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2510350"/>
                  </a:ext>
                </a:extLst>
              </a:tr>
              <a:tr h="8636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1.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user_id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int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Primary Key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Unique identifier for each user.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6435090"/>
                  </a:ext>
                </a:extLst>
              </a:tr>
              <a:tr h="4318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2.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username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varchar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Not Null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Username of the user.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711351"/>
                  </a:ext>
                </a:extLst>
              </a:tr>
              <a:tr h="4318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3.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password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varchar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Not Null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Password of the user.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5882228"/>
                  </a:ext>
                </a:extLst>
              </a:tr>
              <a:tr h="4318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4.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role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ENUM('P', 'U')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Not Null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Password of the admin.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7346615"/>
                  </a:ext>
                </a:extLst>
              </a:tr>
              <a:tr h="8636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5.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email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varchar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Not Null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Role of the user(Poweruser/user)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0072692"/>
                  </a:ext>
                </a:extLst>
              </a:tr>
              <a:tr h="8636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6.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org_id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int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Foreign Key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References the organization to which the user belongs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633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887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F6D0-9053-94AA-7EC9-785C56CE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571500"/>
            <a:ext cx="5334000" cy="914400"/>
          </a:xfrm>
        </p:spPr>
        <p:txBody>
          <a:bodyPr/>
          <a:lstStyle/>
          <a:p>
            <a:pPr algn="ctr"/>
            <a:r>
              <a:rPr lang="en-IN" sz="6000" dirty="0"/>
              <a:t>3. db_files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CDF27D-147F-B16C-6006-A006ACD2A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261278"/>
              </p:ext>
            </p:extLst>
          </p:nvPr>
        </p:nvGraphicFramePr>
        <p:xfrm>
          <a:off x="2590800" y="3619501"/>
          <a:ext cx="13563600" cy="323730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453081866"/>
                    </a:ext>
                  </a:extLst>
                </a:gridCol>
                <a:gridCol w="3357263">
                  <a:extLst>
                    <a:ext uri="{9D8B030D-6E8A-4147-A177-3AD203B41FA5}">
                      <a16:colId xmlns:a16="http://schemas.microsoft.com/office/drawing/2014/main" val="2406290767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232745083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386872366"/>
                    </a:ext>
                  </a:extLst>
                </a:gridCol>
                <a:gridCol w="5035623">
                  <a:extLst>
                    <a:ext uri="{9D8B030D-6E8A-4147-A177-3AD203B41FA5}">
                      <a16:colId xmlns:a16="http://schemas.microsoft.com/office/drawing/2014/main" val="3509917224"/>
                    </a:ext>
                  </a:extLst>
                </a:gridCol>
              </a:tblGrid>
              <a:tr h="6203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Sr. No.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Column Name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Data Type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Constraint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Description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9569555"/>
                  </a:ext>
                </a:extLst>
              </a:tr>
              <a:tr h="6203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1.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file_id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int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Primary Key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Unique identifier for each file.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6832535"/>
                  </a:ext>
                </a:extLst>
              </a:tr>
              <a:tr h="5496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2.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file_name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varchar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Not Null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Name of the file.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2391150"/>
                  </a:ext>
                </a:extLst>
              </a:tr>
              <a:tr h="5496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3.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file_data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varchar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Not Null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Data/content of the file.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2969737"/>
                  </a:ext>
                </a:extLst>
              </a:tr>
              <a:tr h="8462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4.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user_id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int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>
                          <a:effectLst/>
                        </a:rPr>
                        <a:t>Foreign Key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IN" sz="2800" dirty="0">
                          <a:effectLst/>
                        </a:rPr>
                        <a:t>References the user who uploaded the file.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4861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822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F6D0-9053-94AA-7EC9-785C56CE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0" y="800100"/>
            <a:ext cx="8077200" cy="1219200"/>
          </a:xfrm>
        </p:spPr>
        <p:txBody>
          <a:bodyPr/>
          <a:lstStyle/>
          <a:p>
            <a:pPr algn="ctr"/>
            <a:r>
              <a:rPr lang="en-IN" sz="6000" dirty="0"/>
              <a:t>4. organization_details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3060B7-B76C-0720-481D-179FF6978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216737"/>
              </p:ext>
            </p:extLst>
          </p:nvPr>
        </p:nvGraphicFramePr>
        <p:xfrm>
          <a:off x="2971800" y="2604135"/>
          <a:ext cx="12344400" cy="484111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831416504"/>
                    </a:ext>
                  </a:extLst>
                </a:gridCol>
                <a:gridCol w="2727044">
                  <a:extLst>
                    <a:ext uri="{9D8B030D-6E8A-4147-A177-3AD203B41FA5}">
                      <a16:colId xmlns:a16="http://schemas.microsoft.com/office/drawing/2014/main" val="1159782358"/>
                    </a:ext>
                  </a:extLst>
                </a:gridCol>
                <a:gridCol w="2052794">
                  <a:extLst>
                    <a:ext uri="{9D8B030D-6E8A-4147-A177-3AD203B41FA5}">
                      <a16:colId xmlns:a16="http://schemas.microsoft.com/office/drawing/2014/main" val="395514714"/>
                    </a:ext>
                  </a:extLst>
                </a:gridCol>
                <a:gridCol w="1784352">
                  <a:extLst>
                    <a:ext uri="{9D8B030D-6E8A-4147-A177-3AD203B41FA5}">
                      <a16:colId xmlns:a16="http://schemas.microsoft.com/office/drawing/2014/main" val="4219367716"/>
                    </a:ext>
                  </a:extLst>
                </a:gridCol>
                <a:gridCol w="4637210">
                  <a:extLst>
                    <a:ext uri="{9D8B030D-6E8A-4147-A177-3AD203B41FA5}">
                      <a16:colId xmlns:a16="http://schemas.microsoft.com/office/drawing/2014/main" val="1220942287"/>
                    </a:ext>
                  </a:extLst>
                </a:gridCol>
              </a:tblGrid>
              <a:tr h="6343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Sr. No.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Column Name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Data Type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Constraint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Description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4436229"/>
                  </a:ext>
                </a:extLst>
              </a:tr>
              <a:tr h="9029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1.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org_id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int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Primary Key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Unique identifier for each organization.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7320955"/>
                  </a:ext>
                </a:extLst>
              </a:tr>
              <a:tr h="4514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2.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org_name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varchar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Not Null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Name of the organization.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3380845"/>
                  </a:ext>
                </a:extLst>
              </a:tr>
              <a:tr h="9029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3.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org_email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varchar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Not Null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Email address of the organization.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7256933"/>
                  </a:ext>
                </a:extLst>
              </a:tr>
              <a:tr h="9029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4.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org_location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varchar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</a:rPr>
                        <a:t>Not Null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</a:rPr>
                        <a:t>Location/address of the organization.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1094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69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30068"/>
              <a:ext cx="18287999" cy="54569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"/>
              <a:ext cx="18288000" cy="4830445"/>
            </a:xfrm>
            <a:custGeom>
              <a:avLst/>
              <a:gdLst/>
              <a:ahLst/>
              <a:cxnLst/>
              <a:rect l="l" t="t" r="r" b="b"/>
              <a:pathLst>
                <a:path w="18288000" h="4830445">
                  <a:moveTo>
                    <a:pt x="18287999" y="4830067"/>
                  </a:moveTo>
                  <a:lnTo>
                    <a:pt x="0" y="4830067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48300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3248716"/>
              <a:ext cx="16230600" cy="5360670"/>
            </a:xfrm>
            <a:custGeom>
              <a:avLst/>
              <a:gdLst/>
              <a:ahLst/>
              <a:cxnLst/>
              <a:rect l="l" t="t" r="r" b="b"/>
              <a:pathLst>
                <a:path w="16230600" h="5360670">
                  <a:moveTo>
                    <a:pt x="0" y="0"/>
                  </a:moveTo>
                  <a:lnTo>
                    <a:pt x="16230600" y="0"/>
                  </a:lnTo>
                  <a:lnTo>
                    <a:pt x="16230600" y="5360654"/>
                  </a:lnTo>
                  <a:lnTo>
                    <a:pt x="0" y="5360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6341" y="688927"/>
              <a:ext cx="962024" cy="962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7387" y="3789117"/>
              <a:ext cx="1590674" cy="15906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24011" y="3691292"/>
              <a:ext cx="1447799" cy="1447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86079" y="3605687"/>
              <a:ext cx="1533524" cy="153352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383602" y="6083891"/>
            <a:ext cx="5770245" cy="1109980"/>
            <a:chOff x="2383602" y="6083891"/>
            <a:chExt cx="5770245" cy="110998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3602" y="6288679"/>
              <a:ext cx="85725" cy="857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3602" y="7107829"/>
              <a:ext cx="85725" cy="857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7531" y="6083891"/>
              <a:ext cx="85725" cy="857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7531" y="6903041"/>
              <a:ext cx="85725" cy="8572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3342308" y="6083891"/>
            <a:ext cx="85725" cy="1314450"/>
            <a:chOff x="13342308" y="6083891"/>
            <a:chExt cx="85725" cy="131445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42308" y="6083891"/>
              <a:ext cx="85725" cy="857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42308" y="7312616"/>
              <a:ext cx="85725" cy="8572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F3942D3-18FE-21AA-0E7C-24278B48AE5F}"/>
              </a:ext>
            </a:extLst>
          </p:cNvPr>
          <p:cNvSpPr txBox="1"/>
          <p:nvPr/>
        </p:nvSpPr>
        <p:spPr>
          <a:xfrm>
            <a:off x="15550252" y="9707462"/>
            <a:ext cx="29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hlinkClick r:id="rId8"/>
              </a:rPr>
              <a:t>Basket-Boost Website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C9EEC4-0B8E-452A-5150-5985B57B8004}"/>
              </a:ext>
            </a:extLst>
          </p:cNvPr>
          <p:cNvSpPr/>
          <p:nvPr/>
        </p:nvSpPr>
        <p:spPr>
          <a:xfrm>
            <a:off x="1295400" y="3390900"/>
            <a:ext cx="14706600" cy="4495800"/>
          </a:xfrm>
          <a:prstGeom prst="rect">
            <a:avLst/>
          </a:prstGeom>
          <a:solidFill>
            <a:srgbClr val="00868C"/>
          </a:solidFill>
          <a:ln>
            <a:solidFill>
              <a:srgbClr val="0086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283CAE-16B4-A98E-BC27-E1BF88AF798C}"/>
              </a:ext>
            </a:extLst>
          </p:cNvPr>
          <p:cNvSpPr txBox="1"/>
          <p:nvPr/>
        </p:nvSpPr>
        <p:spPr>
          <a:xfrm>
            <a:off x="2961170" y="3945820"/>
            <a:ext cx="1218180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500" b="1" spc="3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Limitations of the 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264537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6E2CD40-2F20-E572-A3E6-E4F4F002B42C}"/>
              </a:ext>
            </a:extLst>
          </p:cNvPr>
          <p:cNvSpPr/>
          <p:nvPr/>
        </p:nvSpPr>
        <p:spPr>
          <a:xfrm>
            <a:off x="0" y="1650951"/>
            <a:ext cx="18287999" cy="1130349"/>
          </a:xfrm>
          <a:prstGeom prst="rect">
            <a:avLst/>
          </a:prstGeom>
          <a:solidFill>
            <a:srgbClr val="00868C"/>
          </a:solidFill>
          <a:ln>
            <a:solidFill>
              <a:srgbClr val="0086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object 2"/>
          <p:cNvGrpSpPr/>
          <p:nvPr/>
        </p:nvGrpSpPr>
        <p:grpSpPr>
          <a:xfrm>
            <a:off x="0" y="727027"/>
            <a:ext cx="18288000" cy="9060815"/>
            <a:chOff x="0" y="0"/>
            <a:chExt cx="18288000" cy="90608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59982"/>
              <a:ext cx="18287999" cy="64007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909945"/>
              <a:ext cx="18288000" cy="6467475"/>
            </a:xfrm>
            <a:custGeom>
              <a:avLst/>
              <a:gdLst/>
              <a:ahLst/>
              <a:cxnLst/>
              <a:rect l="l" t="t" r="r" b="b"/>
              <a:pathLst>
                <a:path w="18288000" h="6467475">
                  <a:moveTo>
                    <a:pt x="18287999" y="6467110"/>
                  </a:moveTo>
                  <a:lnTo>
                    <a:pt x="0" y="6467110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6467110"/>
                  </a:lnTo>
                  <a:close/>
                </a:path>
              </a:pathLst>
            </a:custGeom>
            <a:solidFill>
              <a:srgbClr val="008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93604" y="0"/>
              <a:ext cx="3004820" cy="6322695"/>
            </a:xfrm>
            <a:custGeom>
              <a:avLst/>
              <a:gdLst/>
              <a:ahLst/>
              <a:cxnLst/>
              <a:rect l="l" t="t" r="r" b="b"/>
              <a:pathLst>
                <a:path w="3004819" h="6322695">
                  <a:moveTo>
                    <a:pt x="3004684" y="6322118"/>
                  </a:moveTo>
                  <a:lnTo>
                    <a:pt x="0" y="6322118"/>
                  </a:lnTo>
                  <a:lnTo>
                    <a:pt x="0" y="0"/>
                  </a:lnTo>
                  <a:lnTo>
                    <a:pt x="3004684" y="0"/>
                  </a:lnTo>
                  <a:lnTo>
                    <a:pt x="3004684" y="6322118"/>
                  </a:lnTo>
                  <a:close/>
                </a:path>
              </a:pathLst>
            </a:custGeom>
            <a:solidFill>
              <a:srgbClr val="FA8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88769" y="7338831"/>
              <a:ext cx="5972174" cy="3047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88769" y="3082115"/>
              <a:ext cx="5972174" cy="441007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60819" y="380091"/>
            <a:ext cx="962024" cy="9620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35D122-E3E7-BE41-4090-27FB4DB76216}"/>
              </a:ext>
            </a:extLst>
          </p:cNvPr>
          <p:cNvSpPr txBox="1"/>
          <p:nvPr/>
        </p:nvSpPr>
        <p:spPr>
          <a:xfrm>
            <a:off x="15683131" y="9803368"/>
            <a:ext cx="260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hlinkClick r:id="rId6"/>
              </a:rPr>
              <a:t>Basket-Boost Website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B9F55D-B5C0-CC51-37B2-337A63B0E6BC}"/>
              </a:ext>
            </a:extLst>
          </p:cNvPr>
          <p:cNvSpPr txBox="1"/>
          <p:nvPr/>
        </p:nvSpPr>
        <p:spPr>
          <a:xfrm>
            <a:off x="243710" y="2133362"/>
            <a:ext cx="10820400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1. Scalability: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System faces performance issues with growing data/user load, requiring optimization or infrastructure upgrades.</a:t>
            </a:r>
          </a:p>
          <a:p>
            <a:pPr algn="just"/>
            <a:endParaRPr lang="en-US" sz="2200" b="1" dirty="0">
              <a:solidFill>
                <a:schemeClr val="bg1">
                  <a:lumMod val="95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2. Internet Dependency: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Heavy reliance on Internet connection; disruptions lead to user access and action problems.</a:t>
            </a:r>
          </a:p>
          <a:p>
            <a:pPr algn="just"/>
            <a:endParaRPr lang="en-US" sz="2200" b="1" dirty="0">
              <a:solidFill>
                <a:schemeClr val="bg1">
                  <a:lumMod val="95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 Compatibility: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Varies across browsers, OS, devices; may need configurations, impacting user experience.</a:t>
            </a:r>
          </a:p>
          <a:p>
            <a:pPr algn="just"/>
            <a:endParaRPr lang="en-US" sz="2200" b="1" dirty="0">
              <a:solidFill>
                <a:schemeClr val="bg1">
                  <a:lumMod val="95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4. Data Accuracy: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Results' accuracy tied to input data quality; errors or incompleteness affect insights.</a:t>
            </a:r>
          </a:p>
          <a:p>
            <a:pPr algn="just"/>
            <a:endParaRPr lang="en-US" sz="2200" b="1" dirty="0">
              <a:solidFill>
                <a:schemeClr val="bg1">
                  <a:lumMod val="95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5. Security Risks: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Lack of strong security measures risks breaches, leaks, unauthorized access.</a:t>
            </a:r>
          </a:p>
          <a:p>
            <a:pPr algn="just"/>
            <a:endParaRPr lang="en-US" sz="2200" b="1" dirty="0">
              <a:solidFill>
                <a:schemeClr val="bg1">
                  <a:lumMod val="95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+mn-lt"/>
                <a:ea typeface="Times New Roman" panose="02020603050405020304" pitchFamily="18" charset="0"/>
              </a:rPr>
              <a:t>6</a:t>
            </a:r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. Limited Techniques: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Tool offers specific analysis methods; advanced techniques not available.</a:t>
            </a:r>
          </a:p>
          <a:p>
            <a:pPr algn="just"/>
            <a:endParaRPr lang="en-US" sz="2200" b="1" dirty="0">
              <a:solidFill>
                <a:schemeClr val="bg1">
                  <a:lumMod val="95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+mn-lt"/>
                <a:ea typeface="Times New Roman" panose="02020603050405020304" pitchFamily="18" charset="0"/>
              </a:rPr>
              <a:t>7</a:t>
            </a:r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. Maintenance &amp; Updates: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Regular upkeep needed for bugs, security, compatibility; neglect harms performance, security, and tech alignment.</a:t>
            </a:r>
            <a:endParaRPr lang="en-IN" sz="2200" dirty="0">
              <a:solidFill>
                <a:schemeClr val="bg1">
                  <a:lumMod val="95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0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30068"/>
              <a:ext cx="18287999" cy="54569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"/>
              <a:ext cx="18288000" cy="4830445"/>
            </a:xfrm>
            <a:custGeom>
              <a:avLst/>
              <a:gdLst/>
              <a:ahLst/>
              <a:cxnLst/>
              <a:rect l="l" t="t" r="r" b="b"/>
              <a:pathLst>
                <a:path w="18288000" h="4830445">
                  <a:moveTo>
                    <a:pt x="18287999" y="4830067"/>
                  </a:moveTo>
                  <a:lnTo>
                    <a:pt x="0" y="4830067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48300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3248716"/>
              <a:ext cx="16230600" cy="5360670"/>
            </a:xfrm>
            <a:custGeom>
              <a:avLst/>
              <a:gdLst/>
              <a:ahLst/>
              <a:cxnLst/>
              <a:rect l="l" t="t" r="r" b="b"/>
              <a:pathLst>
                <a:path w="16230600" h="5360670">
                  <a:moveTo>
                    <a:pt x="0" y="0"/>
                  </a:moveTo>
                  <a:lnTo>
                    <a:pt x="16230600" y="0"/>
                  </a:lnTo>
                  <a:lnTo>
                    <a:pt x="16230600" y="5360654"/>
                  </a:lnTo>
                  <a:lnTo>
                    <a:pt x="0" y="5360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6341" y="688927"/>
              <a:ext cx="962024" cy="962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7387" y="3789117"/>
              <a:ext cx="1590674" cy="15906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24011" y="3691292"/>
              <a:ext cx="1447799" cy="1447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86079" y="3605687"/>
              <a:ext cx="1533524" cy="153352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383602" y="6083891"/>
            <a:ext cx="5770245" cy="1109980"/>
            <a:chOff x="2383602" y="6083891"/>
            <a:chExt cx="5770245" cy="110998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3602" y="6288679"/>
              <a:ext cx="85725" cy="857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3602" y="7107829"/>
              <a:ext cx="85725" cy="857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7531" y="6083891"/>
              <a:ext cx="85725" cy="857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7531" y="6903041"/>
              <a:ext cx="85725" cy="8572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3342308" y="6083891"/>
            <a:ext cx="85725" cy="1314450"/>
            <a:chOff x="13342308" y="6083891"/>
            <a:chExt cx="85725" cy="131445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42308" y="6083891"/>
              <a:ext cx="85725" cy="857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42308" y="7312616"/>
              <a:ext cx="85725" cy="8572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F3942D3-18FE-21AA-0E7C-24278B48AE5F}"/>
              </a:ext>
            </a:extLst>
          </p:cNvPr>
          <p:cNvSpPr txBox="1"/>
          <p:nvPr/>
        </p:nvSpPr>
        <p:spPr>
          <a:xfrm>
            <a:off x="15550252" y="9707462"/>
            <a:ext cx="29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hlinkClick r:id="rId8"/>
              </a:rPr>
              <a:t>Basket-Boost Website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C9EEC4-0B8E-452A-5150-5985B57B8004}"/>
              </a:ext>
            </a:extLst>
          </p:cNvPr>
          <p:cNvSpPr/>
          <p:nvPr/>
        </p:nvSpPr>
        <p:spPr>
          <a:xfrm>
            <a:off x="1295400" y="3390900"/>
            <a:ext cx="14706600" cy="4495800"/>
          </a:xfrm>
          <a:prstGeom prst="rect">
            <a:avLst/>
          </a:prstGeom>
          <a:solidFill>
            <a:srgbClr val="00868C"/>
          </a:solidFill>
          <a:ln>
            <a:solidFill>
              <a:srgbClr val="0086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283CAE-16B4-A98E-BC27-E1BF88AF798C}"/>
              </a:ext>
            </a:extLst>
          </p:cNvPr>
          <p:cNvSpPr txBox="1"/>
          <p:nvPr/>
        </p:nvSpPr>
        <p:spPr>
          <a:xfrm>
            <a:off x="3781327" y="4415191"/>
            <a:ext cx="1072534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600" b="1" spc="3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80022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6E2CD40-2F20-E572-A3E6-E4F4F002B42C}"/>
              </a:ext>
            </a:extLst>
          </p:cNvPr>
          <p:cNvSpPr/>
          <p:nvPr/>
        </p:nvSpPr>
        <p:spPr>
          <a:xfrm>
            <a:off x="0" y="1650951"/>
            <a:ext cx="18287999" cy="1130349"/>
          </a:xfrm>
          <a:prstGeom prst="rect">
            <a:avLst/>
          </a:prstGeom>
          <a:solidFill>
            <a:srgbClr val="00868C"/>
          </a:solidFill>
          <a:ln>
            <a:solidFill>
              <a:srgbClr val="0086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object 2"/>
          <p:cNvGrpSpPr/>
          <p:nvPr/>
        </p:nvGrpSpPr>
        <p:grpSpPr>
          <a:xfrm>
            <a:off x="0" y="727027"/>
            <a:ext cx="18288000" cy="9060815"/>
            <a:chOff x="0" y="0"/>
            <a:chExt cx="18288000" cy="90608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59982"/>
              <a:ext cx="18287999" cy="64007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909945"/>
              <a:ext cx="18288000" cy="6467475"/>
            </a:xfrm>
            <a:custGeom>
              <a:avLst/>
              <a:gdLst/>
              <a:ahLst/>
              <a:cxnLst/>
              <a:rect l="l" t="t" r="r" b="b"/>
              <a:pathLst>
                <a:path w="18288000" h="6467475">
                  <a:moveTo>
                    <a:pt x="18287999" y="6467110"/>
                  </a:moveTo>
                  <a:lnTo>
                    <a:pt x="0" y="6467110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6467110"/>
                  </a:lnTo>
                  <a:close/>
                </a:path>
              </a:pathLst>
            </a:custGeom>
            <a:solidFill>
              <a:srgbClr val="008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93604" y="0"/>
              <a:ext cx="3004820" cy="6322695"/>
            </a:xfrm>
            <a:custGeom>
              <a:avLst/>
              <a:gdLst/>
              <a:ahLst/>
              <a:cxnLst/>
              <a:rect l="l" t="t" r="r" b="b"/>
              <a:pathLst>
                <a:path w="3004819" h="6322695">
                  <a:moveTo>
                    <a:pt x="3004684" y="6322118"/>
                  </a:moveTo>
                  <a:lnTo>
                    <a:pt x="0" y="6322118"/>
                  </a:lnTo>
                  <a:lnTo>
                    <a:pt x="0" y="0"/>
                  </a:lnTo>
                  <a:lnTo>
                    <a:pt x="3004684" y="0"/>
                  </a:lnTo>
                  <a:lnTo>
                    <a:pt x="3004684" y="6322118"/>
                  </a:lnTo>
                  <a:close/>
                </a:path>
              </a:pathLst>
            </a:custGeom>
            <a:solidFill>
              <a:srgbClr val="FA8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88769" y="7338831"/>
              <a:ext cx="5972174" cy="3047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88769" y="3082115"/>
              <a:ext cx="5972174" cy="441007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60819" y="380091"/>
            <a:ext cx="962024" cy="9620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35D122-E3E7-BE41-4090-27FB4DB76216}"/>
              </a:ext>
            </a:extLst>
          </p:cNvPr>
          <p:cNvSpPr txBox="1"/>
          <p:nvPr/>
        </p:nvSpPr>
        <p:spPr>
          <a:xfrm>
            <a:off x="15683131" y="9803368"/>
            <a:ext cx="260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hlinkClick r:id="rId6"/>
              </a:rPr>
              <a:t>Basket-Boost Website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B9F55D-B5C0-CC51-37B2-337A63B0E6BC}"/>
              </a:ext>
            </a:extLst>
          </p:cNvPr>
          <p:cNvSpPr txBox="1"/>
          <p:nvPr/>
        </p:nvSpPr>
        <p:spPr>
          <a:xfrm>
            <a:off x="243710" y="2133362"/>
            <a:ext cx="108204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In conclusion, the Market Basket Analysis Website Tool is invaluable for businesses seeking customer insights and sales optimization. Explored here are its objectives, functionalities, implementation, and enhancements.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95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The tool offers user-friendly data analysis through association rule mining, diverse data format support, and visualizations. It's built with HTML, Bootstrap, CSS, JavaScript, Flask, Python, and MySQL.</a:t>
            </a:r>
          </a:p>
          <a:p>
            <a:pPr algn="just"/>
            <a:endParaRPr lang="en-US" sz="2800" dirty="0">
              <a:solidFill>
                <a:schemeClr val="bg1">
                  <a:lumMod val="95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Acknowledging limitations like scalability, connectivity reliance, and security risks, solutions are feasible.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95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Future plans include advanced analytics, real-time analysis, customization, collaboration, and performance optimization, ensuring continued growth and effectiveness.</a:t>
            </a:r>
            <a:endParaRPr lang="en-IN" sz="2800" dirty="0">
              <a:solidFill>
                <a:schemeClr val="bg1">
                  <a:lumMod val="95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32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3445" y="2053748"/>
            <a:ext cx="5096510" cy="3388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b="1" spc="860" dirty="0">
                <a:solidFill>
                  <a:srgbClr val="00868C"/>
                </a:solidFill>
                <a:latin typeface="Calibri"/>
                <a:cs typeface="Calibri"/>
              </a:rPr>
              <a:t>Contact</a:t>
            </a:r>
            <a:endParaRPr sz="7500" dirty="0">
              <a:latin typeface="Calibri"/>
              <a:cs typeface="Calibri"/>
            </a:endParaRPr>
          </a:p>
          <a:p>
            <a:pPr marL="12700" marR="5080">
              <a:lnSpc>
                <a:spcPct val="141700"/>
              </a:lnSpc>
              <a:spcBef>
                <a:spcPts val="7280"/>
              </a:spcBef>
            </a:pPr>
            <a:r>
              <a:rPr sz="3000" spc="150" dirty="0">
                <a:solidFill>
                  <a:srgbClr val="00868C"/>
                </a:solidFill>
                <a:latin typeface="Calibri"/>
                <a:cs typeface="Calibri"/>
              </a:rPr>
              <a:t>Kindly</a:t>
            </a:r>
            <a:r>
              <a:rPr sz="3000" spc="120" dirty="0">
                <a:solidFill>
                  <a:srgbClr val="00868C"/>
                </a:solidFill>
                <a:latin typeface="Calibri"/>
                <a:cs typeface="Calibri"/>
              </a:rPr>
              <a:t> </a:t>
            </a:r>
            <a:r>
              <a:rPr sz="3000" spc="235" dirty="0">
                <a:solidFill>
                  <a:srgbClr val="00868C"/>
                </a:solidFill>
                <a:latin typeface="Calibri"/>
                <a:cs typeface="Calibri"/>
              </a:rPr>
              <a:t>contact</a:t>
            </a:r>
            <a:r>
              <a:rPr sz="3000" spc="120" dirty="0">
                <a:solidFill>
                  <a:srgbClr val="00868C"/>
                </a:solidFill>
                <a:latin typeface="Calibri"/>
                <a:cs typeface="Calibri"/>
              </a:rPr>
              <a:t> </a:t>
            </a:r>
            <a:r>
              <a:rPr sz="3000" spc="220" dirty="0">
                <a:solidFill>
                  <a:srgbClr val="00868C"/>
                </a:solidFill>
                <a:latin typeface="Calibri"/>
                <a:cs typeface="Calibri"/>
              </a:rPr>
              <a:t>us</a:t>
            </a:r>
            <a:r>
              <a:rPr sz="3000" spc="125" dirty="0">
                <a:solidFill>
                  <a:srgbClr val="00868C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00868C"/>
                </a:solidFill>
                <a:latin typeface="Calibri"/>
                <a:cs typeface="Calibri"/>
              </a:rPr>
              <a:t>if</a:t>
            </a:r>
            <a:r>
              <a:rPr sz="3000" spc="120" dirty="0">
                <a:solidFill>
                  <a:srgbClr val="00868C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00868C"/>
                </a:solidFill>
                <a:latin typeface="Calibri"/>
                <a:cs typeface="Calibri"/>
              </a:rPr>
              <a:t>you</a:t>
            </a:r>
            <a:r>
              <a:rPr sz="3000" spc="125" dirty="0">
                <a:solidFill>
                  <a:srgbClr val="00868C"/>
                </a:solidFill>
                <a:latin typeface="Calibri"/>
                <a:cs typeface="Calibri"/>
              </a:rPr>
              <a:t> </a:t>
            </a:r>
            <a:r>
              <a:rPr sz="3000" spc="155" dirty="0">
                <a:solidFill>
                  <a:srgbClr val="00868C"/>
                </a:solidFill>
                <a:latin typeface="Calibri"/>
                <a:cs typeface="Calibri"/>
              </a:rPr>
              <a:t>have </a:t>
            </a:r>
            <a:r>
              <a:rPr sz="3000" spc="195" dirty="0">
                <a:solidFill>
                  <a:srgbClr val="00868C"/>
                </a:solidFill>
                <a:latin typeface="Calibri"/>
                <a:cs typeface="Calibri"/>
              </a:rPr>
              <a:t>any</a:t>
            </a:r>
            <a:r>
              <a:rPr sz="3000" spc="125" dirty="0">
                <a:solidFill>
                  <a:srgbClr val="00868C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00868C"/>
                </a:solidFill>
                <a:latin typeface="Calibri"/>
                <a:cs typeface="Calibri"/>
              </a:rPr>
              <a:t>questions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96899" y="2042204"/>
            <a:ext cx="3875404" cy="661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50" spc="345" dirty="0">
                <a:solidFill>
                  <a:srgbClr val="006A6F"/>
                </a:solidFill>
              </a:rPr>
              <a:t>Office</a:t>
            </a:r>
            <a:r>
              <a:rPr sz="4150" spc="80" dirty="0">
                <a:solidFill>
                  <a:srgbClr val="006A6F"/>
                </a:solidFill>
              </a:rPr>
              <a:t> </a:t>
            </a:r>
            <a:r>
              <a:rPr sz="4150" spc="420" dirty="0">
                <a:solidFill>
                  <a:srgbClr val="006A6F"/>
                </a:solidFill>
              </a:rPr>
              <a:t>Address</a:t>
            </a:r>
            <a:endParaRPr sz="415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9485" marR="5080" algn="just">
              <a:lnSpc>
                <a:spcPct val="143200"/>
              </a:lnSpc>
              <a:spcBef>
                <a:spcPts val="90"/>
              </a:spcBef>
            </a:pPr>
            <a:r>
              <a:rPr spc="110" dirty="0"/>
              <a:t>NielsenIQ,</a:t>
            </a:r>
            <a:r>
              <a:rPr spc="320" dirty="0"/>
              <a:t> </a:t>
            </a:r>
            <a:r>
              <a:rPr spc="190" dirty="0"/>
              <a:t>HX65+387,</a:t>
            </a:r>
            <a:r>
              <a:rPr spc="330" dirty="0"/>
              <a:t> </a:t>
            </a:r>
            <a:r>
              <a:rPr spc="70" dirty="0"/>
              <a:t>ITTP,</a:t>
            </a:r>
            <a:r>
              <a:rPr spc="335" dirty="0"/>
              <a:t> </a:t>
            </a:r>
            <a:r>
              <a:rPr spc="120" dirty="0"/>
              <a:t>Vitthal </a:t>
            </a:r>
            <a:r>
              <a:rPr spc="95" dirty="0"/>
              <a:t>Nagar,</a:t>
            </a:r>
            <a:r>
              <a:rPr spc="315" dirty="0"/>
              <a:t> </a:t>
            </a:r>
            <a:r>
              <a:rPr spc="105" dirty="0"/>
              <a:t>Kharadi,</a:t>
            </a:r>
            <a:r>
              <a:rPr spc="315" dirty="0"/>
              <a:t> </a:t>
            </a:r>
            <a:r>
              <a:rPr spc="95" dirty="0"/>
              <a:t>Pune,</a:t>
            </a:r>
            <a:r>
              <a:rPr spc="315" dirty="0"/>
              <a:t> </a:t>
            </a:r>
            <a:r>
              <a:rPr spc="130" dirty="0"/>
              <a:t>Maharashtra </a:t>
            </a:r>
            <a:r>
              <a:rPr spc="-10" dirty="0"/>
              <a:t>411014</a:t>
            </a:r>
          </a:p>
          <a:p>
            <a:pPr>
              <a:lnSpc>
                <a:spcPct val="100000"/>
              </a:lnSpc>
            </a:pPr>
            <a:endParaRPr sz="3600" dirty="0"/>
          </a:p>
          <a:p>
            <a:pPr marL="12700">
              <a:lnSpc>
                <a:spcPct val="100000"/>
              </a:lnSpc>
              <a:spcBef>
                <a:spcPts val="2940"/>
              </a:spcBef>
            </a:pPr>
            <a:r>
              <a:rPr sz="4150" b="1" spc="240" dirty="0">
                <a:latin typeface="Calibri"/>
                <a:cs typeface="Calibri"/>
              </a:rPr>
              <a:t>Hotline</a:t>
            </a:r>
            <a:endParaRPr sz="4150" dirty="0">
              <a:latin typeface="Calibri"/>
              <a:cs typeface="Calibri"/>
            </a:endParaRPr>
          </a:p>
          <a:p>
            <a:pPr marL="959485">
              <a:lnSpc>
                <a:spcPct val="100000"/>
              </a:lnSpc>
              <a:spcBef>
                <a:spcPts val="4230"/>
              </a:spcBef>
            </a:pPr>
            <a:r>
              <a:rPr lang="en-IN" spc="180" dirty="0"/>
              <a:t>9772986501</a:t>
            </a:r>
          </a:p>
          <a:p>
            <a:pPr>
              <a:lnSpc>
                <a:spcPct val="100000"/>
              </a:lnSpc>
            </a:pPr>
            <a:endParaRPr sz="3950" dirty="0"/>
          </a:p>
          <a:p>
            <a:pPr marL="959485">
              <a:lnSpc>
                <a:spcPct val="100000"/>
              </a:lnSpc>
            </a:pPr>
            <a:r>
              <a:rPr spc="150" dirty="0">
                <a:hlinkClick r:id="rId2"/>
              </a:rPr>
              <a:t>kusum.pareek@nielseniq.com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282292"/>
            <a:ext cx="18288000" cy="5080"/>
          </a:xfrm>
          <a:custGeom>
            <a:avLst/>
            <a:gdLst/>
            <a:ahLst/>
            <a:cxnLst/>
            <a:rect l="l" t="t" r="r" b="b"/>
            <a:pathLst>
              <a:path w="18288000" h="5079">
                <a:moveTo>
                  <a:pt x="0" y="4706"/>
                </a:moveTo>
                <a:lnTo>
                  <a:pt x="18287998" y="4706"/>
                </a:lnTo>
                <a:lnTo>
                  <a:pt x="18287998" y="0"/>
                </a:lnTo>
                <a:lnTo>
                  <a:pt x="0" y="0"/>
                </a:lnTo>
                <a:lnTo>
                  <a:pt x="0" y="4706"/>
                </a:lnTo>
                <a:close/>
              </a:path>
            </a:pathLst>
          </a:custGeom>
          <a:solidFill>
            <a:srgbClr val="0086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233485"/>
            <a:ext cx="18288000" cy="1270"/>
          </a:xfrm>
          <a:custGeom>
            <a:avLst/>
            <a:gdLst/>
            <a:ahLst/>
            <a:cxnLst/>
            <a:rect l="l" t="t" r="r" b="b"/>
            <a:pathLst>
              <a:path w="18288000" h="1270">
                <a:moveTo>
                  <a:pt x="0" y="823"/>
                </a:moveTo>
                <a:lnTo>
                  <a:pt x="18287998" y="823"/>
                </a:lnTo>
                <a:lnTo>
                  <a:pt x="18287998" y="0"/>
                </a:lnTo>
                <a:lnTo>
                  <a:pt x="0" y="0"/>
                </a:lnTo>
                <a:lnTo>
                  <a:pt x="0" y="823"/>
                </a:lnTo>
                <a:close/>
              </a:path>
            </a:pathLst>
          </a:custGeom>
          <a:solidFill>
            <a:srgbClr val="00868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47571"/>
            <a:ext cx="18287999" cy="51244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0"/>
            <a:ext cx="18288000" cy="2355850"/>
          </a:xfrm>
          <a:custGeom>
            <a:avLst/>
            <a:gdLst/>
            <a:ahLst/>
            <a:cxnLst/>
            <a:rect l="l" t="t" r="r" b="b"/>
            <a:pathLst>
              <a:path w="18288000" h="2355850">
                <a:moveTo>
                  <a:pt x="0" y="2355554"/>
                </a:moveTo>
                <a:lnTo>
                  <a:pt x="18287999" y="2355554"/>
                </a:lnTo>
                <a:lnTo>
                  <a:pt x="18287999" y="0"/>
                </a:lnTo>
                <a:lnTo>
                  <a:pt x="0" y="0"/>
                </a:lnTo>
                <a:lnTo>
                  <a:pt x="0" y="23555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234308"/>
            <a:ext cx="18288000" cy="2048510"/>
          </a:xfrm>
          <a:custGeom>
            <a:avLst/>
            <a:gdLst/>
            <a:ahLst/>
            <a:cxnLst/>
            <a:rect l="l" t="t" r="r" b="b"/>
            <a:pathLst>
              <a:path w="18288000" h="2048509">
                <a:moveTo>
                  <a:pt x="18287999" y="2047984"/>
                </a:moveTo>
                <a:lnTo>
                  <a:pt x="0" y="2047984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20479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96341" y="688926"/>
            <a:ext cx="962024" cy="96202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7871832"/>
            <a:ext cx="18288000" cy="361950"/>
          </a:xfrm>
          <a:custGeom>
            <a:avLst/>
            <a:gdLst/>
            <a:ahLst/>
            <a:cxnLst/>
            <a:rect l="l" t="t" r="r" b="b"/>
            <a:pathLst>
              <a:path w="18288000" h="361950">
                <a:moveTo>
                  <a:pt x="0" y="0"/>
                </a:moveTo>
                <a:lnTo>
                  <a:pt x="18287999" y="0"/>
                </a:lnTo>
                <a:lnTo>
                  <a:pt x="18287999" y="361652"/>
                </a:lnTo>
                <a:lnTo>
                  <a:pt x="0" y="361652"/>
                </a:lnTo>
                <a:lnTo>
                  <a:pt x="0" y="0"/>
                </a:lnTo>
                <a:close/>
              </a:path>
            </a:pathLst>
          </a:custGeom>
          <a:solidFill>
            <a:srgbClr val="FA8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355554"/>
            <a:ext cx="18288000" cy="392430"/>
          </a:xfrm>
          <a:custGeom>
            <a:avLst/>
            <a:gdLst/>
            <a:ahLst/>
            <a:cxnLst/>
            <a:rect l="l" t="t" r="r" b="b"/>
            <a:pathLst>
              <a:path w="18288000" h="392430">
                <a:moveTo>
                  <a:pt x="18287999" y="392017"/>
                </a:moveTo>
                <a:lnTo>
                  <a:pt x="0" y="39201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92017"/>
                </a:lnTo>
                <a:close/>
              </a:path>
            </a:pathLst>
          </a:custGeom>
          <a:solidFill>
            <a:srgbClr val="FA8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620489" y="3229593"/>
            <a:ext cx="9046845" cy="3310890"/>
          </a:xfrm>
          <a:prstGeom prst="rect">
            <a:avLst/>
          </a:prstGeom>
        </p:spPr>
        <p:txBody>
          <a:bodyPr vert="horz" wrap="square" lIns="0" tIns="615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50"/>
              </a:spcBef>
            </a:pPr>
            <a:r>
              <a:rPr sz="12750" spc="1775" dirty="0">
                <a:solidFill>
                  <a:srgbClr val="FFFFFF"/>
                </a:solidFill>
              </a:rPr>
              <a:t>Thank</a:t>
            </a:r>
            <a:r>
              <a:rPr sz="12750" spc="600" dirty="0">
                <a:solidFill>
                  <a:srgbClr val="FFFFFF"/>
                </a:solidFill>
              </a:rPr>
              <a:t> </a:t>
            </a:r>
            <a:r>
              <a:rPr sz="12750" spc="1880" dirty="0">
                <a:solidFill>
                  <a:srgbClr val="FFFFFF"/>
                </a:solidFill>
              </a:rPr>
              <a:t>You</a:t>
            </a:r>
            <a:endParaRPr sz="12750"/>
          </a:p>
          <a:p>
            <a:pPr marL="802005" algn="ctr">
              <a:lnSpc>
                <a:spcPct val="100000"/>
              </a:lnSpc>
              <a:spcBef>
                <a:spcPts val="1375"/>
              </a:spcBef>
            </a:pPr>
            <a:r>
              <a:rPr sz="3700" b="0" spc="18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3700" b="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b="0" spc="2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700" b="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b="0" spc="120" dirty="0">
                <a:solidFill>
                  <a:srgbClr val="FFFFFF"/>
                </a:solidFill>
                <a:latin typeface="Calibri"/>
                <a:cs typeface="Calibri"/>
              </a:rPr>
              <a:t>attention!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8B6B50-BC83-9BAF-EABB-92422DDFD555}"/>
              </a:ext>
            </a:extLst>
          </p:cNvPr>
          <p:cNvSpPr txBox="1"/>
          <p:nvPr/>
        </p:nvSpPr>
        <p:spPr>
          <a:xfrm>
            <a:off x="15582079" y="9728031"/>
            <a:ext cx="272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hlinkClick r:id="rId4"/>
              </a:rPr>
              <a:t>Basket-Boost Website</a:t>
            </a:r>
            <a:endParaRPr lang="en-IN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57527"/>
            <a:ext cx="18288000" cy="5021580"/>
            <a:chOff x="0" y="3557527"/>
            <a:chExt cx="18288000" cy="5021580"/>
          </a:xfrm>
        </p:grpSpPr>
        <p:sp>
          <p:nvSpPr>
            <p:cNvPr id="3" name="object 3"/>
            <p:cNvSpPr/>
            <p:nvPr/>
          </p:nvSpPr>
          <p:spPr>
            <a:xfrm>
              <a:off x="0" y="8009870"/>
              <a:ext cx="18288000" cy="569595"/>
            </a:xfrm>
            <a:custGeom>
              <a:avLst/>
              <a:gdLst/>
              <a:ahLst/>
              <a:cxnLst/>
              <a:rect l="l" t="t" r="r" b="b"/>
              <a:pathLst>
                <a:path w="18288000" h="569595">
                  <a:moveTo>
                    <a:pt x="0" y="569026"/>
                  </a:moveTo>
                  <a:lnTo>
                    <a:pt x="18287999" y="569026"/>
                  </a:lnTo>
                  <a:lnTo>
                    <a:pt x="18287999" y="0"/>
                  </a:lnTo>
                  <a:lnTo>
                    <a:pt x="0" y="0"/>
                  </a:lnTo>
                  <a:lnTo>
                    <a:pt x="0" y="569026"/>
                  </a:lnTo>
                  <a:close/>
                </a:path>
              </a:pathLst>
            </a:custGeom>
            <a:solidFill>
              <a:srgbClr val="FA8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57527"/>
              <a:ext cx="18288000" cy="4452620"/>
            </a:xfrm>
            <a:custGeom>
              <a:avLst/>
              <a:gdLst/>
              <a:ahLst/>
              <a:cxnLst/>
              <a:rect l="l" t="t" r="r" b="b"/>
              <a:pathLst>
                <a:path w="18288000" h="4452620">
                  <a:moveTo>
                    <a:pt x="0" y="4452342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4452342"/>
                  </a:lnTo>
                  <a:lnTo>
                    <a:pt x="0" y="4452342"/>
                  </a:lnTo>
                  <a:close/>
                </a:path>
              </a:pathLst>
            </a:custGeom>
            <a:solidFill>
              <a:srgbClr val="008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995" y="3944088"/>
              <a:ext cx="104775" cy="1047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995" y="5487137"/>
              <a:ext cx="104775" cy="1047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5995" y="7030187"/>
              <a:ext cx="104775" cy="1047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391339" y="3614499"/>
            <a:ext cx="9784715" cy="4142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0600"/>
              </a:lnSpc>
              <a:spcBef>
                <a:spcPts val="100"/>
              </a:spcBef>
            </a:pPr>
            <a:r>
              <a:rPr spc="140" dirty="0"/>
              <a:t>Users</a:t>
            </a:r>
            <a:r>
              <a:rPr spc="484" dirty="0"/>
              <a:t> </a:t>
            </a:r>
            <a:r>
              <a:rPr spc="114" dirty="0"/>
              <a:t>from</a:t>
            </a:r>
            <a:r>
              <a:rPr spc="484" dirty="0"/>
              <a:t> </a:t>
            </a:r>
            <a:r>
              <a:rPr spc="100" dirty="0"/>
              <a:t>multiple</a:t>
            </a:r>
            <a:r>
              <a:rPr spc="484" dirty="0"/>
              <a:t> </a:t>
            </a:r>
            <a:r>
              <a:rPr spc="114" dirty="0"/>
              <a:t>organizations</a:t>
            </a:r>
            <a:r>
              <a:rPr spc="490" dirty="0"/>
              <a:t> </a:t>
            </a:r>
            <a:r>
              <a:rPr spc="190" dirty="0"/>
              <a:t>can</a:t>
            </a:r>
            <a:r>
              <a:rPr spc="484" dirty="0"/>
              <a:t> </a:t>
            </a:r>
            <a:r>
              <a:rPr spc="245" dirty="0"/>
              <a:t>access</a:t>
            </a:r>
            <a:r>
              <a:rPr spc="484" dirty="0"/>
              <a:t> </a:t>
            </a:r>
            <a:r>
              <a:rPr spc="125" dirty="0"/>
              <a:t>the</a:t>
            </a:r>
            <a:r>
              <a:rPr spc="484" dirty="0"/>
              <a:t> </a:t>
            </a:r>
            <a:r>
              <a:rPr spc="145" dirty="0"/>
              <a:t>website</a:t>
            </a:r>
            <a:r>
              <a:rPr spc="490" dirty="0"/>
              <a:t> </a:t>
            </a:r>
            <a:r>
              <a:rPr spc="155" dirty="0"/>
              <a:t>and</a:t>
            </a:r>
            <a:r>
              <a:rPr spc="484" dirty="0"/>
              <a:t> </a:t>
            </a:r>
            <a:r>
              <a:rPr spc="165" dirty="0"/>
              <a:t>can </a:t>
            </a:r>
            <a:r>
              <a:rPr spc="135" dirty="0"/>
              <a:t>upload</a:t>
            </a:r>
            <a:r>
              <a:rPr spc="540" dirty="0"/>
              <a:t> </a:t>
            </a:r>
            <a:r>
              <a:rPr spc="135" dirty="0"/>
              <a:t>a</a:t>
            </a:r>
            <a:r>
              <a:rPr spc="545" dirty="0"/>
              <a:t> </a:t>
            </a:r>
            <a:r>
              <a:rPr spc="190" dirty="0"/>
              <a:t>CSV</a:t>
            </a:r>
            <a:r>
              <a:rPr lang="en-US" spc="545" dirty="0"/>
              <a:t> </a:t>
            </a:r>
            <a:r>
              <a:rPr lang="en-IN" spc="130" dirty="0"/>
              <a:t>to</a:t>
            </a:r>
            <a:r>
              <a:rPr spc="114" dirty="0"/>
              <a:t> </a:t>
            </a:r>
            <a:r>
              <a:rPr spc="100" dirty="0"/>
              <a:t>retrieve</a:t>
            </a:r>
            <a:r>
              <a:rPr spc="114" dirty="0"/>
              <a:t> </a:t>
            </a:r>
            <a:r>
              <a:rPr spc="80" dirty="0"/>
              <a:t>their</a:t>
            </a:r>
            <a:r>
              <a:rPr spc="114" dirty="0"/>
              <a:t> </a:t>
            </a:r>
            <a:r>
              <a:rPr spc="130" dirty="0"/>
              <a:t>transaction</a:t>
            </a:r>
            <a:r>
              <a:rPr spc="114" dirty="0"/>
              <a:t> </a:t>
            </a:r>
            <a:r>
              <a:rPr spc="75" dirty="0"/>
              <a:t>data.</a:t>
            </a:r>
            <a:endParaRPr lang="en-IN" spc="75" dirty="0"/>
          </a:p>
          <a:p>
            <a:pPr marL="12700" marR="5080" algn="just">
              <a:lnSpc>
                <a:spcPct val="140600"/>
              </a:lnSpc>
              <a:spcBef>
                <a:spcPts val="100"/>
              </a:spcBef>
            </a:pPr>
            <a:endParaRPr spc="75" dirty="0"/>
          </a:p>
          <a:p>
            <a:pPr marL="12700" marR="7620" algn="just">
              <a:lnSpc>
                <a:spcPct val="140600"/>
              </a:lnSpc>
            </a:pPr>
            <a:r>
              <a:rPr spc="165" dirty="0"/>
              <a:t>Pandas</a:t>
            </a:r>
            <a:r>
              <a:rPr spc="350" dirty="0"/>
              <a:t> </a:t>
            </a:r>
            <a:r>
              <a:rPr spc="90" dirty="0"/>
              <a:t>or</a:t>
            </a:r>
            <a:r>
              <a:rPr spc="345" dirty="0"/>
              <a:t> </a:t>
            </a:r>
            <a:r>
              <a:rPr spc="155" dirty="0"/>
              <a:t>NumPy</a:t>
            </a:r>
            <a:r>
              <a:rPr spc="350" dirty="0"/>
              <a:t> </a:t>
            </a:r>
            <a:r>
              <a:rPr spc="90" dirty="0"/>
              <a:t>libraries</a:t>
            </a:r>
            <a:r>
              <a:rPr spc="345" dirty="0"/>
              <a:t> </a:t>
            </a:r>
            <a:r>
              <a:rPr dirty="0"/>
              <a:t>will</a:t>
            </a:r>
            <a:r>
              <a:rPr spc="350" dirty="0"/>
              <a:t> </a:t>
            </a:r>
            <a:r>
              <a:rPr spc="200" dirty="0"/>
              <a:t>be</a:t>
            </a:r>
            <a:r>
              <a:rPr spc="345" dirty="0"/>
              <a:t> </a:t>
            </a:r>
            <a:r>
              <a:rPr spc="185" dirty="0"/>
              <a:t>used</a:t>
            </a:r>
            <a:r>
              <a:rPr spc="350" dirty="0"/>
              <a:t> </a:t>
            </a:r>
            <a:r>
              <a:rPr spc="130" dirty="0"/>
              <a:t>to</a:t>
            </a:r>
            <a:r>
              <a:rPr spc="345" dirty="0"/>
              <a:t> </a:t>
            </a:r>
            <a:r>
              <a:rPr spc="225" dirty="0"/>
              <a:t>pre-</a:t>
            </a:r>
            <a:r>
              <a:rPr spc="190" dirty="0"/>
              <a:t>process </a:t>
            </a:r>
            <a:r>
              <a:rPr spc="125" dirty="0"/>
              <a:t>the</a:t>
            </a:r>
            <a:r>
              <a:rPr spc="270" dirty="0"/>
              <a:t> </a:t>
            </a:r>
            <a:r>
              <a:rPr spc="155" dirty="0"/>
              <a:t>data</a:t>
            </a:r>
            <a:r>
              <a:rPr spc="270" dirty="0"/>
              <a:t> </a:t>
            </a:r>
            <a:r>
              <a:rPr spc="155" dirty="0"/>
              <a:t>and</a:t>
            </a:r>
            <a:r>
              <a:rPr spc="270" dirty="0"/>
              <a:t> </a:t>
            </a:r>
            <a:r>
              <a:rPr spc="114" dirty="0"/>
              <a:t>identify</a:t>
            </a:r>
            <a:r>
              <a:rPr spc="275" dirty="0"/>
              <a:t> </a:t>
            </a:r>
            <a:r>
              <a:rPr spc="140" dirty="0"/>
              <a:t>patterns</a:t>
            </a:r>
            <a:r>
              <a:rPr spc="270" dirty="0"/>
              <a:t> </a:t>
            </a:r>
            <a:r>
              <a:rPr spc="155" dirty="0"/>
              <a:t>and</a:t>
            </a:r>
            <a:r>
              <a:rPr spc="270" dirty="0"/>
              <a:t> </a:t>
            </a:r>
            <a:r>
              <a:rPr spc="155" dirty="0"/>
              <a:t>associations</a:t>
            </a:r>
            <a:r>
              <a:rPr spc="270" dirty="0"/>
              <a:t> </a:t>
            </a:r>
            <a:r>
              <a:rPr spc="145" dirty="0"/>
              <a:t>between</a:t>
            </a:r>
            <a:r>
              <a:rPr spc="275" dirty="0"/>
              <a:t> </a:t>
            </a:r>
            <a:r>
              <a:rPr spc="165" dirty="0"/>
              <a:t>purchased </a:t>
            </a:r>
            <a:r>
              <a:rPr spc="150" dirty="0"/>
              <a:t>items</a:t>
            </a:r>
            <a:r>
              <a:rPr spc="105" dirty="0"/>
              <a:t> </a:t>
            </a:r>
            <a:r>
              <a:rPr spc="125" dirty="0"/>
              <a:t>using</a:t>
            </a:r>
            <a:r>
              <a:rPr spc="110" dirty="0"/>
              <a:t> </a:t>
            </a:r>
            <a:r>
              <a:rPr spc="60" dirty="0"/>
              <a:t>Apriori,</a:t>
            </a:r>
            <a:r>
              <a:rPr spc="105" dirty="0"/>
              <a:t> </a:t>
            </a:r>
            <a:r>
              <a:rPr spc="160" dirty="0"/>
              <a:t>FP</a:t>
            </a:r>
            <a:r>
              <a:rPr spc="110" dirty="0"/>
              <a:t> </a:t>
            </a:r>
            <a:r>
              <a:rPr spc="80" dirty="0"/>
              <a:t>Growth,</a:t>
            </a:r>
            <a:r>
              <a:rPr spc="110" dirty="0"/>
              <a:t> </a:t>
            </a:r>
            <a:r>
              <a:rPr spc="90" dirty="0"/>
              <a:t>or</a:t>
            </a:r>
            <a:r>
              <a:rPr spc="105" dirty="0"/>
              <a:t> </a:t>
            </a:r>
            <a:r>
              <a:rPr spc="150" dirty="0"/>
              <a:t>Association</a:t>
            </a:r>
            <a:r>
              <a:rPr spc="110" dirty="0"/>
              <a:t> </a:t>
            </a:r>
            <a:r>
              <a:rPr spc="65" dirty="0"/>
              <a:t>Rules.</a:t>
            </a:r>
          </a:p>
          <a:p>
            <a:pPr marL="12700" marR="7620" algn="just">
              <a:lnSpc>
                <a:spcPct val="140600"/>
              </a:lnSpc>
            </a:pPr>
            <a:r>
              <a:rPr spc="120" dirty="0"/>
              <a:t>Insights</a:t>
            </a:r>
            <a:r>
              <a:rPr spc="355" dirty="0"/>
              <a:t> </a:t>
            </a:r>
            <a:r>
              <a:rPr dirty="0"/>
              <a:t>will</a:t>
            </a:r>
            <a:r>
              <a:rPr spc="355" dirty="0"/>
              <a:t> </a:t>
            </a:r>
            <a:r>
              <a:rPr spc="200" dirty="0"/>
              <a:t>be</a:t>
            </a:r>
            <a:r>
              <a:rPr spc="355" dirty="0"/>
              <a:t> </a:t>
            </a:r>
            <a:r>
              <a:rPr spc="140" dirty="0"/>
              <a:t>derived</a:t>
            </a:r>
            <a:r>
              <a:rPr spc="355" dirty="0"/>
              <a:t> </a:t>
            </a:r>
            <a:r>
              <a:rPr spc="55" dirty="0"/>
              <a:t>in</a:t>
            </a:r>
            <a:r>
              <a:rPr spc="355" dirty="0"/>
              <a:t> </a:t>
            </a:r>
            <a:r>
              <a:rPr spc="125" dirty="0"/>
              <a:t>the</a:t>
            </a:r>
            <a:r>
              <a:rPr spc="355" dirty="0"/>
              <a:t> </a:t>
            </a:r>
            <a:r>
              <a:rPr spc="114" dirty="0"/>
              <a:t>form</a:t>
            </a:r>
            <a:r>
              <a:rPr spc="355" dirty="0"/>
              <a:t> </a:t>
            </a:r>
            <a:r>
              <a:rPr spc="105" dirty="0"/>
              <a:t>of</a:t>
            </a:r>
            <a:r>
              <a:rPr spc="355" dirty="0"/>
              <a:t> </a:t>
            </a:r>
            <a:r>
              <a:rPr spc="160" dirty="0"/>
              <a:t>charts</a:t>
            </a:r>
            <a:r>
              <a:rPr spc="355" dirty="0"/>
              <a:t> </a:t>
            </a:r>
            <a:r>
              <a:rPr lang="en-IN" spc="155" dirty="0"/>
              <a:t>or</a:t>
            </a:r>
            <a:r>
              <a:rPr spc="355" dirty="0"/>
              <a:t> </a:t>
            </a:r>
            <a:r>
              <a:rPr spc="145" dirty="0"/>
              <a:t>recommendations </a:t>
            </a:r>
            <a:r>
              <a:rPr spc="130" dirty="0"/>
              <a:t>to</a:t>
            </a:r>
            <a:r>
              <a:rPr spc="100" dirty="0"/>
              <a:t> </a:t>
            </a:r>
            <a:r>
              <a:rPr spc="114" dirty="0"/>
              <a:t>help</a:t>
            </a:r>
            <a:r>
              <a:rPr spc="100" dirty="0"/>
              <a:t> </a:t>
            </a:r>
            <a:r>
              <a:rPr spc="135" dirty="0"/>
              <a:t>improve</a:t>
            </a:r>
            <a:r>
              <a:rPr spc="100" dirty="0"/>
              <a:t> </a:t>
            </a:r>
            <a:r>
              <a:rPr spc="125" dirty="0"/>
              <a:t>the</a:t>
            </a:r>
            <a:r>
              <a:rPr spc="105" dirty="0"/>
              <a:t> </a:t>
            </a:r>
            <a:r>
              <a:rPr spc="150" dirty="0"/>
              <a:t>sales</a:t>
            </a:r>
            <a:r>
              <a:rPr spc="100" dirty="0"/>
              <a:t> </a:t>
            </a:r>
            <a:r>
              <a:rPr spc="105" dirty="0"/>
              <a:t>of</a:t>
            </a:r>
            <a:r>
              <a:rPr spc="100" dirty="0"/>
              <a:t> </a:t>
            </a:r>
            <a:r>
              <a:rPr spc="114" dirty="0"/>
              <a:t>an</a:t>
            </a:r>
            <a:r>
              <a:rPr spc="105" dirty="0"/>
              <a:t> </a:t>
            </a:r>
            <a:r>
              <a:rPr spc="75" dirty="0"/>
              <a:t>organization.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2549988" y="2585022"/>
            <a:ext cx="4713605" cy="5737860"/>
            <a:chOff x="12549988" y="2585022"/>
            <a:chExt cx="4713605" cy="573786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49988" y="8084236"/>
              <a:ext cx="4705349" cy="2381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67393" y="2585022"/>
              <a:ext cx="4695824" cy="560069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6000" y="2136750"/>
            <a:ext cx="859790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925" dirty="0">
                <a:solidFill>
                  <a:srgbClr val="006A6F"/>
                </a:solidFill>
              </a:rPr>
              <a:t>Proposed</a:t>
            </a:r>
            <a:r>
              <a:rPr sz="7500" spc="365" dirty="0">
                <a:solidFill>
                  <a:srgbClr val="006A6F"/>
                </a:solidFill>
              </a:rPr>
              <a:t> </a:t>
            </a:r>
            <a:r>
              <a:rPr sz="7500" spc="940" dirty="0">
                <a:solidFill>
                  <a:srgbClr val="006A6F"/>
                </a:solidFill>
              </a:rPr>
              <a:t>System</a:t>
            </a:r>
            <a:endParaRPr sz="7500" dirty="0"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296341" y="688928"/>
            <a:ext cx="962024" cy="9620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E78193-A53B-8155-7E92-872808D0CEAB}"/>
              </a:ext>
            </a:extLst>
          </p:cNvPr>
          <p:cNvSpPr txBox="1"/>
          <p:nvPr/>
        </p:nvSpPr>
        <p:spPr>
          <a:xfrm>
            <a:off x="15583120" y="9631409"/>
            <a:ext cx="270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hlinkClick r:id="rId7"/>
              </a:rPr>
              <a:t>Basket-Boost Website</a:t>
            </a:r>
            <a:endParaRPr lang="en-IN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"/>
            <a:ext cx="18288000" cy="10287000"/>
            <a:chOff x="0" y="2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7820024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94923" y="2"/>
              <a:ext cx="10493375" cy="10287000"/>
            </a:xfrm>
            <a:custGeom>
              <a:avLst/>
              <a:gdLst/>
              <a:ahLst/>
              <a:cxnLst/>
              <a:rect l="l" t="t" r="r" b="b"/>
              <a:pathLst>
                <a:path w="10493375" h="10287000">
                  <a:moveTo>
                    <a:pt x="10493076" y="10286996"/>
                  </a:moveTo>
                  <a:lnTo>
                    <a:pt x="0" y="10286996"/>
                  </a:lnTo>
                  <a:lnTo>
                    <a:pt x="0" y="0"/>
                  </a:lnTo>
                  <a:lnTo>
                    <a:pt x="10493076" y="0"/>
                  </a:lnTo>
                  <a:lnTo>
                    <a:pt x="10493076" y="102869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6341" y="688928"/>
              <a:ext cx="962024" cy="9620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94917" y="11"/>
              <a:ext cx="10492105" cy="10287000"/>
            </a:xfrm>
            <a:custGeom>
              <a:avLst/>
              <a:gdLst/>
              <a:ahLst/>
              <a:cxnLst/>
              <a:rect l="l" t="t" r="r" b="b"/>
              <a:pathLst>
                <a:path w="10492105" h="10287000">
                  <a:moveTo>
                    <a:pt x="498271" y="0"/>
                  </a:moveTo>
                  <a:lnTo>
                    <a:pt x="0" y="0"/>
                  </a:lnTo>
                  <a:lnTo>
                    <a:pt x="0" y="3961282"/>
                  </a:lnTo>
                  <a:lnTo>
                    <a:pt x="498271" y="3961282"/>
                  </a:lnTo>
                  <a:lnTo>
                    <a:pt x="498271" y="0"/>
                  </a:lnTo>
                  <a:close/>
                </a:path>
                <a:path w="10492105" h="10287000">
                  <a:moveTo>
                    <a:pt x="10491572" y="5830582"/>
                  </a:moveTo>
                  <a:lnTo>
                    <a:pt x="9993287" y="5830582"/>
                  </a:lnTo>
                  <a:lnTo>
                    <a:pt x="9993287" y="10286987"/>
                  </a:lnTo>
                  <a:lnTo>
                    <a:pt x="10491572" y="10286987"/>
                  </a:lnTo>
                  <a:lnTo>
                    <a:pt x="10491572" y="5830582"/>
                  </a:lnTo>
                  <a:close/>
                </a:path>
              </a:pathLst>
            </a:custGeom>
            <a:solidFill>
              <a:srgbClr val="FA8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02510" y="2480935"/>
              <a:ext cx="2579370" cy="2923540"/>
            </a:xfrm>
            <a:custGeom>
              <a:avLst/>
              <a:gdLst/>
              <a:ahLst/>
              <a:cxnLst/>
              <a:rect l="l" t="t" r="r" b="b"/>
              <a:pathLst>
                <a:path w="2579370" h="2923540">
                  <a:moveTo>
                    <a:pt x="1287797" y="2923369"/>
                  </a:moveTo>
                  <a:lnTo>
                    <a:pt x="234673" y="2631153"/>
                  </a:lnTo>
                  <a:lnTo>
                    <a:pt x="0" y="0"/>
                  </a:lnTo>
                  <a:lnTo>
                    <a:pt x="2578778" y="0"/>
                  </a:lnTo>
                  <a:lnTo>
                    <a:pt x="2343852" y="2630749"/>
                  </a:lnTo>
                  <a:lnTo>
                    <a:pt x="1287797" y="2923369"/>
                  </a:lnTo>
                  <a:close/>
                </a:path>
              </a:pathLst>
            </a:custGeom>
            <a:solidFill>
              <a:srgbClr val="E34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91925" y="2696065"/>
              <a:ext cx="1054735" cy="2484755"/>
            </a:xfrm>
            <a:custGeom>
              <a:avLst/>
              <a:gdLst/>
              <a:ahLst/>
              <a:cxnLst/>
              <a:rect l="l" t="t" r="r" b="b"/>
              <a:pathLst>
                <a:path w="1054734" h="2484754">
                  <a:moveTo>
                    <a:pt x="0" y="2484540"/>
                  </a:moveTo>
                  <a:lnTo>
                    <a:pt x="0" y="0"/>
                  </a:lnTo>
                  <a:lnTo>
                    <a:pt x="1054134" y="30"/>
                  </a:lnTo>
                  <a:lnTo>
                    <a:pt x="853376" y="2248130"/>
                  </a:lnTo>
                  <a:lnTo>
                    <a:pt x="0" y="2484570"/>
                  </a:lnTo>
                  <a:close/>
                </a:path>
              </a:pathLst>
            </a:custGeom>
            <a:solidFill>
              <a:srgbClr val="F165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482379" y="3018725"/>
              <a:ext cx="809625" cy="1827530"/>
            </a:xfrm>
            <a:custGeom>
              <a:avLst/>
              <a:gdLst/>
              <a:ahLst/>
              <a:cxnLst/>
              <a:rect l="l" t="t" r="r" b="b"/>
              <a:pathLst>
                <a:path w="809625" h="1827529">
                  <a:moveTo>
                    <a:pt x="809536" y="1491297"/>
                  </a:moveTo>
                  <a:lnTo>
                    <a:pt x="808126" y="1491703"/>
                  </a:lnTo>
                  <a:lnTo>
                    <a:pt x="448576" y="1394599"/>
                  </a:lnTo>
                  <a:lnTo>
                    <a:pt x="425589" y="1137246"/>
                  </a:lnTo>
                  <a:lnTo>
                    <a:pt x="101511" y="1137246"/>
                  </a:lnTo>
                  <a:lnTo>
                    <a:pt x="146735" y="1643976"/>
                  </a:lnTo>
                  <a:lnTo>
                    <a:pt x="808024" y="1827466"/>
                  </a:lnTo>
                  <a:lnTo>
                    <a:pt x="809536" y="1827060"/>
                  </a:lnTo>
                  <a:lnTo>
                    <a:pt x="809536" y="1491297"/>
                  </a:lnTo>
                  <a:close/>
                </a:path>
                <a:path w="809625" h="1827529">
                  <a:moveTo>
                    <a:pt x="809536" y="0"/>
                  </a:moveTo>
                  <a:lnTo>
                    <a:pt x="0" y="0"/>
                  </a:lnTo>
                  <a:lnTo>
                    <a:pt x="87083" y="975880"/>
                  </a:lnTo>
                  <a:lnTo>
                    <a:pt x="809536" y="975880"/>
                  </a:lnTo>
                  <a:lnTo>
                    <a:pt x="809536" y="653249"/>
                  </a:lnTo>
                  <a:lnTo>
                    <a:pt x="382333" y="653249"/>
                  </a:lnTo>
                  <a:lnTo>
                    <a:pt x="352831" y="322732"/>
                  </a:lnTo>
                  <a:lnTo>
                    <a:pt x="809536" y="322732"/>
                  </a:lnTo>
                  <a:lnTo>
                    <a:pt x="80953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42438" y="1765896"/>
              <a:ext cx="2103755" cy="490855"/>
            </a:xfrm>
            <a:custGeom>
              <a:avLst/>
              <a:gdLst/>
              <a:ahLst/>
              <a:cxnLst/>
              <a:rect l="l" t="t" r="r" b="b"/>
              <a:pathLst>
                <a:path w="2103754" h="490855">
                  <a:moveTo>
                    <a:pt x="478218" y="0"/>
                  </a:moveTo>
                  <a:lnTo>
                    <a:pt x="314147" y="0"/>
                  </a:lnTo>
                  <a:lnTo>
                    <a:pt x="314147" y="162534"/>
                  </a:lnTo>
                  <a:lnTo>
                    <a:pt x="164071" y="162534"/>
                  </a:lnTo>
                  <a:lnTo>
                    <a:pt x="164071" y="0"/>
                  </a:lnTo>
                  <a:lnTo>
                    <a:pt x="0" y="0"/>
                  </a:lnTo>
                  <a:lnTo>
                    <a:pt x="0" y="162534"/>
                  </a:lnTo>
                  <a:lnTo>
                    <a:pt x="0" y="326326"/>
                  </a:lnTo>
                  <a:lnTo>
                    <a:pt x="0" y="490118"/>
                  </a:lnTo>
                  <a:lnTo>
                    <a:pt x="164071" y="490118"/>
                  </a:lnTo>
                  <a:lnTo>
                    <a:pt x="164071" y="326326"/>
                  </a:lnTo>
                  <a:lnTo>
                    <a:pt x="314159" y="326326"/>
                  </a:lnTo>
                  <a:lnTo>
                    <a:pt x="314159" y="490118"/>
                  </a:lnTo>
                  <a:lnTo>
                    <a:pt x="478218" y="490118"/>
                  </a:lnTo>
                  <a:lnTo>
                    <a:pt x="478218" y="326326"/>
                  </a:lnTo>
                  <a:lnTo>
                    <a:pt x="478218" y="162534"/>
                  </a:lnTo>
                  <a:lnTo>
                    <a:pt x="478218" y="0"/>
                  </a:lnTo>
                  <a:close/>
                </a:path>
                <a:path w="2103754" h="490855">
                  <a:moveTo>
                    <a:pt x="1002576" y="0"/>
                  </a:moveTo>
                  <a:lnTo>
                    <a:pt x="549529" y="0"/>
                  </a:lnTo>
                  <a:lnTo>
                    <a:pt x="549529" y="162534"/>
                  </a:lnTo>
                  <a:lnTo>
                    <a:pt x="693978" y="162534"/>
                  </a:lnTo>
                  <a:lnTo>
                    <a:pt x="693978" y="490118"/>
                  </a:lnTo>
                  <a:lnTo>
                    <a:pt x="858024" y="490118"/>
                  </a:lnTo>
                  <a:lnTo>
                    <a:pt x="858024" y="162534"/>
                  </a:lnTo>
                  <a:lnTo>
                    <a:pt x="1002576" y="162534"/>
                  </a:lnTo>
                  <a:lnTo>
                    <a:pt x="1002576" y="0"/>
                  </a:lnTo>
                  <a:close/>
                </a:path>
                <a:path w="2103754" h="490855">
                  <a:moveTo>
                    <a:pt x="1626984" y="0"/>
                  </a:moveTo>
                  <a:lnTo>
                    <a:pt x="1455851" y="0"/>
                  </a:lnTo>
                  <a:lnTo>
                    <a:pt x="1350721" y="172402"/>
                  </a:lnTo>
                  <a:lnTo>
                    <a:pt x="1245489" y="0"/>
                  </a:lnTo>
                  <a:lnTo>
                    <a:pt x="1074445" y="0"/>
                  </a:lnTo>
                  <a:lnTo>
                    <a:pt x="1074445" y="490651"/>
                  </a:lnTo>
                  <a:lnTo>
                    <a:pt x="1234973" y="490651"/>
                  </a:lnTo>
                  <a:lnTo>
                    <a:pt x="1234973" y="247459"/>
                  </a:lnTo>
                  <a:lnTo>
                    <a:pt x="1347889" y="421906"/>
                  </a:lnTo>
                  <a:lnTo>
                    <a:pt x="1350721" y="421906"/>
                  </a:lnTo>
                  <a:lnTo>
                    <a:pt x="1463636" y="247459"/>
                  </a:lnTo>
                  <a:lnTo>
                    <a:pt x="1463636" y="490651"/>
                  </a:lnTo>
                  <a:lnTo>
                    <a:pt x="1626984" y="490651"/>
                  </a:lnTo>
                  <a:lnTo>
                    <a:pt x="1626984" y="0"/>
                  </a:lnTo>
                  <a:close/>
                </a:path>
                <a:path w="2103754" h="490855">
                  <a:moveTo>
                    <a:pt x="2103513" y="328866"/>
                  </a:moveTo>
                  <a:lnTo>
                    <a:pt x="1872729" y="328866"/>
                  </a:lnTo>
                  <a:lnTo>
                    <a:pt x="1872729" y="0"/>
                  </a:lnTo>
                  <a:lnTo>
                    <a:pt x="1708670" y="0"/>
                  </a:lnTo>
                  <a:lnTo>
                    <a:pt x="1708670" y="328866"/>
                  </a:lnTo>
                  <a:lnTo>
                    <a:pt x="1708670" y="490118"/>
                  </a:lnTo>
                  <a:lnTo>
                    <a:pt x="2103513" y="490118"/>
                  </a:lnTo>
                  <a:lnTo>
                    <a:pt x="2103513" y="3288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90810" y="3018725"/>
              <a:ext cx="808990" cy="1827530"/>
            </a:xfrm>
            <a:custGeom>
              <a:avLst/>
              <a:gdLst/>
              <a:ahLst/>
              <a:cxnLst/>
              <a:rect l="l" t="t" r="r" b="b"/>
              <a:pathLst>
                <a:path w="808990" h="1827529">
                  <a:moveTo>
                    <a:pt x="750468" y="653249"/>
                  </a:moveTo>
                  <a:lnTo>
                    <a:pt x="0" y="653249"/>
                  </a:lnTo>
                  <a:lnTo>
                    <a:pt x="0" y="975880"/>
                  </a:lnTo>
                  <a:lnTo>
                    <a:pt x="397573" y="975880"/>
                  </a:lnTo>
                  <a:lnTo>
                    <a:pt x="360070" y="1394396"/>
                  </a:lnTo>
                  <a:lnTo>
                    <a:pt x="0" y="1491602"/>
                  </a:lnTo>
                  <a:lnTo>
                    <a:pt x="0" y="1827263"/>
                  </a:lnTo>
                  <a:lnTo>
                    <a:pt x="661809" y="1643976"/>
                  </a:lnTo>
                  <a:lnTo>
                    <a:pt x="742581" y="739838"/>
                  </a:lnTo>
                  <a:lnTo>
                    <a:pt x="750468" y="653249"/>
                  </a:lnTo>
                  <a:close/>
                </a:path>
                <a:path w="808990" h="1827529">
                  <a:moveTo>
                    <a:pt x="808697" y="0"/>
                  </a:moveTo>
                  <a:lnTo>
                    <a:pt x="0" y="0"/>
                  </a:lnTo>
                  <a:lnTo>
                    <a:pt x="0" y="321932"/>
                  </a:lnTo>
                  <a:lnTo>
                    <a:pt x="0" y="322732"/>
                  </a:lnTo>
                  <a:lnTo>
                    <a:pt x="779780" y="322732"/>
                  </a:lnTo>
                  <a:lnTo>
                    <a:pt x="8086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5894" y="6373460"/>
              <a:ext cx="8115299" cy="31718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6794" y="1959390"/>
              <a:ext cx="4486274" cy="370522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92373" y="3838992"/>
            <a:ext cx="5274945" cy="269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7500" b="1" spc="725" dirty="0">
                <a:solidFill>
                  <a:srgbClr val="FFFFFF"/>
                </a:solidFill>
                <a:latin typeface="Calibri"/>
                <a:cs typeface="Calibri"/>
              </a:rPr>
              <a:t>Tech</a:t>
            </a:r>
            <a:r>
              <a:rPr sz="7500" b="1" spc="3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500" b="1" spc="975" dirty="0">
                <a:solidFill>
                  <a:srgbClr val="FFFFFF"/>
                </a:solidFill>
                <a:latin typeface="Calibri"/>
                <a:cs typeface="Calibri"/>
              </a:rPr>
              <a:t>Stack </a:t>
            </a:r>
            <a:r>
              <a:rPr sz="7500" b="1" spc="835" dirty="0">
                <a:solidFill>
                  <a:srgbClr val="FFFFFF"/>
                </a:solidFill>
                <a:latin typeface="Calibri"/>
                <a:cs typeface="Calibri"/>
              </a:rPr>
              <a:t>Front-</a:t>
            </a:r>
            <a:r>
              <a:rPr sz="7500" b="1" spc="880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endParaRPr sz="7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57582" y="5219793"/>
            <a:ext cx="3643629" cy="842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350" spc="175" dirty="0">
                <a:solidFill>
                  <a:srgbClr val="8312FA"/>
                </a:solidFill>
                <a:latin typeface="Palatino Linotype"/>
                <a:cs typeface="Palatino Linotype"/>
              </a:rPr>
              <a:t>Bootstrap</a:t>
            </a:r>
            <a:r>
              <a:rPr sz="5350" spc="-375" dirty="0">
                <a:solidFill>
                  <a:srgbClr val="8312FA"/>
                </a:solidFill>
                <a:latin typeface="Palatino Linotype"/>
                <a:cs typeface="Palatino Linotype"/>
              </a:rPr>
              <a:t> </a:t>
            </a:r>
            <a:r>
              <a:rPr sz="5350" spc="160" dirty="0">
                <a:solidFill>
                  <a:srgbClr val="8312FA"/>
                </a:solidFill>
                <a:latin typeface="Palatino Linotype"/>
                <a:cs typeface="Palatino Linotype"/>
              </a:rPr>
              <a:t>5</a:t>
            </a:r>
            <a:endParaRPr sz="5350">
              <a:latin typeface="Palatino Linotype"/>
              <a:cs typeface="Palatino Linotyp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D5FEA-6FCF-C6E6-DB9C-0A39C57CBF62}"/>
              </a:ext>
            </a:extLst>
          </p:cNvPr>
          <p:cNvSpPr txBox="1"/>
          <p:nvPr/>
        </p:nvSpPr>
        <p:spPr>
          <a:xfrm>
            <a:off x="15132640" y="9786942"/>
            <a:ext cx="273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hlinkClick r:id="rId6"/>
              </a:rPr>
              <a:t>Basket-Boost Website</a:t>
            </a:r>
            <a:endParaRPr lang="en-IN" b="1" dirty="0">
              <a:solidFill>
                <a:srgbClr val="FFC000"/>
              </a:solidFill>
            </a:endParaRPr>
          </a:p>
          <a:p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820024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94923" y="0"/>
              <a:ext cx="10493375" cy="10287000"/>
            </a:xfrm>
            <a:custGeom>
              <a:avLst/>
              <a:gdLst/>
              <a:ahLst/>
              <a:cxnLst/>
              <a:rect l="l" t="t" r="r" b="b"/>
              <a:pathLst>
                <a:path w="10493375" h="10287000">
                  <a:moveTo>
                    <a:pt x="10493076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0493076" y="0"/>
                  </a:lnTo>
                  <a:lnTo>
                    <a:pt x="10493076" y="10286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6341" y="688926"/>
              <a:ext cx="962024" cy="9620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94917" y="0"/>
              <a:ext cx="10492105" cy="10287000"/>
            </a:xfrm>
            <a:custGeom>
              <a:avLst/>
              <a:gdLst/>
              <a:ahLst/>
              <a:cxnLst/>
              <a:rect l="l" t="t" r="r" b="b"/>
              <a:pathLst>
                <a:path w="10492105" h="10287000">
                  <a:moveTo>
                    <a:pt x="498271" y="0"/>
                  </a:moveTo>
                  <a:lnTo>
                    <a:pt x="0" y="0"/>
                  </a:lnTo>
                  <a:lnTo>
                    <a:pt x="0" y="3961295"/>
                  </a:lnTo>
                  <a:lnTo>
                    <a:pt x="498271" y="3961295"/>
                  </a:lnTo>
                  <a:lnTo>
                    <a:pt x="498271" y="0"/>
                  </a:lnTo>
                  <a:close/>
                </a:path>
                <a:path w="10492105" h="10287000">
                  <a:moveTo>
                    <a:pt x="10491572" y="5830582"/>
                  </a:moveTo>
                  <a:lnTo>
                    <a:pt x="9993287" y="5830582"/>
                  </a:lnTo>
                  <a:lnTo>
                    <a:pt x="9993287" y="10287000"/>
                  </a:lnTo>
                  <a:lnTo>
                    <a:pt x="10491572" y="10287000"/>
                  </a:lnTo>
                  <a:lnTo>
                    <a:pt x="10491572" y="5830582"/>
                  </a:lnTo>
                  <a:close/>
                </a:path>
              </a:pathLst>
            </a:custGeom>
            <a:solidFill>
              <a:srgbClr val="FA8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04293" y="4506613"/>
              <a:ext cx="4580890" cy="1736725"/>
            </a:xfrm>
            <a:custGeom>
              <a:avLst/>
              <a:gdLst/>
              <a:ahLst/>
              <a:cxnLst/>
              <a:rect l="l" t="t" r="r" b="b"/>
              <a:pathLst>
                <a:path w="4580890" h="1736725">
                  <a:moveTo>
                    <a:pt x="137071" y="1736105"/>
                  </a:moveTo>
                  <a:lnTo>
                    <a:pt x="0" y="1687257"/>
                  </a:lnTo>
                  <a:lnTo>
                    <a:pt x="0" y="609395"/>
                  </a:lnTo>
                  <a:lnTo>
                    <a:pt x="38512" y="570931"/>
                  </a:lnTo>
                  <a:lnTo>
                    <a:pt x="86323" y="538068"/>
                  </a:lnTo>
                  <a:lnTo>
                    <a:pt x="128580" y="516244"/>
                  </a:lnTo>
                  <a:lnTo>
                    <a:pt x="173766" y="498267"/>
                  </a:lnTo>
                  <a:lnTo>
                    <a:pt x="221884" y="484143"/>
                  </a:lnTo>
                  <a:lnTo>
                    <a:pt x="272938" y="473877"/>
                  </a:lnTo>
                  <a:lnTo>
                    <a:pt x="326931" y="467475"/>
                  </a:lnTo>
                  <a:lnTo>
                    <a:pt x="383866" y="464942"/>
                  </a:lnTo>
                  <a:lnTo>
                    <a:pt x="385813" y="466887"/>
                  </a:lnTo>
                  <a:lnTo>
                    <a:pt x="437087" y="469960"/>
                  </a:lnTo>
                  <a:lnTo>
                    <a:pt x="484288" y="480526"/>
                  </a:lnTo>
                  <a:lnTo>
                    <a:pt x="527416" y="498598"/>
                  </a:lnTo>
                  <a:lnTo>
                    <a:pt x="566470" y="524190"/>
                  </a:lnTo>
                  <a:lnTo>
                    <a:pt x="600890" y="556785"/>
                  </a:lnTo>
                  <a:lnTo>
                    <a:pt x="363975" y="556785"/>
                  </a:lnTo>
                  <a:lnTo>
                    <a:pt x="326074" y="556934"/>
                  </a:lnTo>
                  <a:lnTo>
                    <a:pt x="251678" y="569068"/>
                  </a:lnTo>
                  <a:lnTo>
                    <a:pt x="215203" y="581191"/>
                  </a:lnTo>
                  <a:lnTo>
                    <a:pt x="166880" y="601782"/>
                  </a:lnTo>
                  <a:lnTo>
                    <a:pt x="137071" y="622388"/>
                  </a:lnTo>
                  <a:lnTo>
                    <a:pt x="137071" y="1156694"/>
                  </a:lnTo>
                  <a:lnTo>
                    <a:pt x="185011" y="1184161"/>
                  </a:lnTo>
                  <a:lnTo>
                    <a:pt x="230750" y="1205060"/>
                  </a:lnTo>
                  <a:lnTo>
                    <a:pt x="274279" y="1219358"/>
                  </a:lnTo>
                  <a:lnTo>
                    <a:pt x="315592" y="1227023"/>
                  </a:lnTo>
                  <a:lnTo>
                    <a:pt x="354681" y="1228022"/>
                  </a:lnTo>
                  <a:lnTo>
                    <a:pt x="605373" y="1228022"/>
                  </a:lnTo>
                  <a:lnTo>
                    <a:pt x="601021" y="1233358"/>
                  </a:lnTo>
                  <a:lnTo>
                    <a:pt x="582004" y="1250501"/>
                  </a:lnTo>
                  <a:lnTo>
                    <a:pt x="137071" y="1250501"/>
                  </a:lnTo>
                  <a:lnTo>
                    <a:pt x="137071" y="1736105"/>
                  </a:lnTo>
                  <a:close/>
                </a:path>
                <a:path w="4580890" h="1736725">
                  <a:moveTo>
                    <a:pt x="712876" y="901845"/>
                  </a:moveTo>
                  <a:lnTo>
                    <a:pt x="555632" y="901845"/>
                  </a:lnTo>
                  <a:lnTo>
                    <a:pt x="553716" y="837952"/>
                  </a:lnTo>
                  <a:lnTo>
                    <a:pt x="547967" y="780597"/>
                  </a:lnTo>
                  <a:lnTo>
                    <a:pt x="538384" y="729776"/>
                  </a:lnTo>
                  <a:lnTo>
                    <a:pt x="524969" y="685488"/>
                  </a:lnTo>
                  <a:lnTo>
                    <a:pt x="507720" y="647729"/>
                  </a:lnTo>
                  <a:lnTo>
                    <a:pt x="461723" y="591790"/>
                  </a:lnTo>
                  <a:lnTo>
                    <a:pt x="400391" y="561936"/>
                  </a:lnTo>
                  <a:lnTo>
                    <a:pt x="363975" y="556785"/>
                  </a:lnTo>
                  <a:lnTo>
                    <a:pt x="600890" y="556785"/>
                  </a:lnTo>
                  <a:lnTo>
                    <a:pt x="632351" y="597982"/>
                  </a:lnTo>
                  <a:lnTo>
                    <a:pt x="653772" y="634256"/>
                  </a:lnTo>
                  <a:lnTo>
                    <a:pt x="671906" y="673343"/>
                  </a:lnTo>
                  <a:lnTo>
                    <a:pt x="686750" y="715246"/>
                  </a:lnTo>
                  <a:lnTo>
                    <a:pt x="698302" y="759972"/>
                  </a:lnTo>
                  <a:lnTo>
                    <a:pt x="706557" y="807524"/>
                  </a:lnTo>
                  <a:lnTo>
                    <a:pt x="711512" y="857908"/>
                  </a:lnTo>
                  <a:lnTo>
                    <a:pt x="712876" y="901845"/>
                  </a:lnTo>
                  <a:close/>
                </a:path>
                <a:path w="4580890" h="1736725">
                  <a:moveTo>
                    <a:pt x="605373" y="1228022"/>
                  </a:moveTo>
                  <a:lnTo>
                    <a:pt x="354681" y="1228022"/>
                  </a:lnTo>
                  <a:lnTo>
                    <a:pt x="396884" y="1221378"/>
                  </a:lnTo>
                  <a:lnTo>
                    <a:pt x="434111" y="1207343"/>
                  </a:lnTo>
                  <a:lnTo>
                    <a:pt x="466365" y="1185911"/>
                  </a:lnTo>
                  <a:lnTo>
                    <a:pt x="493648" y="1157081"/>
                  </a:lnTo>
                  <a:lnTo>
                    <a:pt x="515964" y="1120848"/>
                  </a:lnTo>
                  <a:lnTo>
                    <a:pt x="533315" y="1077209"/>
                  </a:lnTo>
                  <a:lnTo>
                    <a:pt x="545705" y="1026162"/>
                  </a:lnTo>
                  <a:lnTo>
                    <a:pt x="553137" y="967702"/>
                  </a:lnTo>
                  <a:lnTo>
                    <a:pt x="555614" y="901826"/>
                  </a:lnTo>
                  <a:lnTo>
                    <a:pt x="712876" y="901845"/>
                  </a:lnTo>
                  <a:lnTo>
                    <a:pt x="713164" y="911130"/>
                  </a:lnTo>
                  <a:lnTo>
                    <a:pt x="711031" y="966377"/>
                  </a:lnTo>
                  <a:lnTo>
                    <a:pt x="704348" y="1018402"/>
                  </a:lnTo>
                  <a:lnTo>
                    <a:pt x="693200" y="1067206"/>
                  </a:lnTo>
                  <a:lnTo>
                    <a:pt x="677576" y="1112792"/>
                  </a:lnTo>
                  <a:lnTo>
                    <a:pt x="657467" y="1155160"/>
                  </a:lnTo>
                  <a:lnTo>
                    <a:pt x="632865" y="1194312"/>
                  </a:lnTo>
                  <a:lnTo>
                    <a:pt x="605373" y="1228022"/>
                  </a:lnTo>
                  <a:close/>
                </a:path>
                <a:path w="4580890" h="1736725">
                  <a:moveTo>
                    <a:pt x="384068" y="1325425"/>
                  </a:moveTo>
                  <a:lnTo>
                    <a:pt x="335820" y="1323654"/>
                  </a:lnTo>
                  <a:lnTo>
                    <a:pt x="286995" y="1315266"/>
                  </a:lnTo>
                  <a:lnTo>
                    <a:pt x="237595" y="1300270"/>
                  </a:lnTo>
                  <a:lnTo>
                    <a:pt x="187620" y="1278678"/>
                  </a:lnTo>
                  <a:lnTo>
                    <a:pt x="137071" y="1250501"/>
                  </a:lnTo>
                  <a:lnTo>
                    <a:pt x="582004" y="1250501"/>
                  </a:lnTo>
                  <a:lnTo>
                    <a:pt x="525789" y="1290828"/>
                  </a:lnTo>
                  <a:lnTo>
                    <a:pt x="482398" y="1309245"/>
                  </a:lnTo>
                  <a:lnTo>
                    <a:pt x="435158" y="1320779"/>
                  </a:lnTo>
                  <a:lnTo>
                    <a:pt x="384068" y="1325425"/>
                  </a:lnTo>
                  <a:close/>
                </a:path>
                <a:path w="4580890" h="1736725">
                  <a:moveTo>
                    <a:pt x="1126510" y="1321700"/>
                  </a:moveTo>
                  <a:lnTo>
                    <a:pt x="1077393" y="1317738"/>
                  </a:lnTo>
                  <a:lnTo>
                    <a:pt x="1031236" y="1305806"/>
                  </a:lnTo>
                  <a:lnTo>
                    <a:pt x="988209" y="1285934"/>
                  </a:lnTo>
                  <a:lnTo>
                    <a:pt x="948205" y="1258025"/>
                  </a:lnTo>
                  <a:lnTo>
                    <a:pt x="910416" y="1220969"/>
                  </a:lnTo>
                  <a:lnTo>
                    <a:pt x="883422" y="1179249"/>
                  </a:lnTo>
                  <a:lnTo>
                    <a:pt x="867225" y="1132867"/>
                  </a:lnTo>
                  <a:lnTo>
                    <a:pt x="861843" y="1081990"/>
                  </a:lnTo>
                  <a:lnTo>
                    <a:pt x="861825" y="511864"/>
                  </a:lnTo>
                  <a:lnTo>
                    <a:pt x="998897" y="464960"/>
                  </a:lnTo>
                  <a:lnTo>
                    <a:pt x="998897" y="1038665"/>
                  </a:lnTo>
                  <a:lnTo>
                    <a:pt x="1002609" y="1081990"/>
                  </a:lnTo>
                  <a:lnTo>
                    <a:pt x="1013744" y="1120030"/>
                  </a:lnTo>
                  <a:lnTo>
                    <a:pt x="1058277" y="1180256"/>
                  </a:lnTo>
                  <a:lnTo>
                    <a:pt x="1090157" y="1201858"/>
                  </a:lnTo>
                  <a:lnTo>
                    <a:pt x="1126416" y="1217018"/>
                  </a:lnTo>
                  <a:lnTo>
                    <a:pt x="1167037" y="1225748"/>
                  </a:lnTo>
                  <a:lnTo>
                    <a:pt x="1212007" y="1228058"/>
                  </a:lnTo>
                  <a:lnTo>
                    <a:pt x="1550783" y="1228058"/>
                  </a:lnTo>
                  <a:lnTo>
                    <a:pt x="1550783" y="1229820"/>
                  </a:lnTo>
                  <a:lnTo>
                    <a:pt x="1550286" y="1258025"/>
                  </a:lnTo>
                  <a:lnTo>
                    <a:pt x="1421206" y="1258025"/>
                  </a:lnTo>
                  <a:lnTo>
                    <a:pt x="1386203" y="1272889"/>
                  </a:lnTo>
                  <a:lnTo>
                    <a:pt x="1314254" y="1296780"/>
                  </a:lnTo>
                  <a:lnTo>
                    <a:pt x="1277194" y="1305827"/>
                  </a:lnTo>
                  <a:lnTo>
                    <a:pt x="1202340" y="1317832"/>
                  </a:lnTo>
                  <a:lnTo>
                    <a:pt x="1164533" y="1320786"/>
                  </a:lnTo>
                  <a:lnTo>
                    <a:pt x="1126510" y="1321700"/>
                  </a:lnTo>
                  <a:close/>
                </a:path>
                <a:path w="4580890" h="1736725">
                  <a:moveTo>
                    <a:pt x="1550783" y="1228058"/>
                  </a:moveTo>
                  <a:lnTo>
                    <a:pt x="1212007" y="1228058"/>
                  </a:lnTo>
                  <a:lnTo>
                    <a:pt x="1259963" y="1222748"/>
                  </a:lnTo>
                  <a:lnTo>
                    <a:pt x="1309588" y="1208809"/>
                  </a:lnTo>
                  <a:lnTo>
                    <a:pt x="1360848" y="1186213"/>
                  </a:lnTo>
                  <a:lnTo>
                    <a:pt x="1413711" y="1154932"/>
                  </a:lnTo>
                  <a:lnTo>
                    <a:pt x="1413711" y="485623"/>
                  </a:lnTo>
                  <a:lnTo>
                    <a:pt x="1550783" y="485623"/>
                  </a:lnTo>
                  <a:lnTo>
                    <a:pt x="1550783" y="1228058"/>
                  </a:lnTo>
                  <a:close/>
                </a:path>
                <a:path w="4580890" h="1736725">
                  <a:moveTo>
                    <a:pt x="1102229" y="1732399"/>
                  </a:moveTo>
                  <a:lnTo>
                    <a:pt x="1079583" y="1646097"/>
                  </a:lnTo>
                  <a:lnTo>
                    <a:pt x="1136981" y="1637671"/>
                  </a:lnTo>
                  <a:lnTo>
                    <a:pt x="1185203" y="1629242"/>
                  </a:lnTo>
                  <a:lnTo>
                    <a:pt x="1224255" y="1620813"/>
                  </a:lnTo>
                  <a:lnTo>
                    <a:pt x="1300064" y="1593286"/>
                  </a:lnTo>
                  <a:lnTo>
                    <a:pt x="1338201" y="1569719"/>
                  </a:lnTo>
                  <a:lnTo>
                    <a:pt x="1368576" y="1541713"/>
                  </a:lnTo>
                  <a:lnTo>
                    <a:pt x="1391212" y="1509296"/>
                  </a:lnTo>
                  <a:lnTo>
                    <a:pt x="1413744" y="1427224"/>
                  </a:lnTo>
                  <a:lnTo>
                    <a:pt x="1419349" y="1366723"/>
                  </a:lnTo>
                  <a:lnTo>
                    <a:pt x="1421127" y="1296780"/>
                  </a:lnTo>
                  <a:lnTo>
                    <a:pt x="1421206" y="1258025"/>
                  </a:lnTo>
                  <a:lnTo>
                    <a:pt x="1550286" y="1258025"/>
                  </a:lnTo>
                  <a:lnTo>
                    <a:pt x="1549508" y="1302178"/>
                  </a:lnTo>
                  <a:lnTo>
                    <a:pt x="1545662" y="1366903"/>
                  </a:lnTo>
                  <a:lnTo>
                    <a:pt x="1539306" y="1423453"/>
                  </a:lnTo>
                  <a:lnTo>
                    <a:pt x="1530378" y="1472365"/>
                  </a:lnTo>
                  <a:lnTo>
                    <a:pt x="1518898" y="1513458"/>
                  </a:lnTo>
                  <a:lnTo>
                    <a:pt x="1483089" y="1580543"/>
                  </a:lnTo>
                  <a:lnTo>
                    <a:pt x="1454649" y="1611513"/>
                  </a:lnTo>
                  <a:lnTo>
                    <a:pt x="1419539" y="1639633"/>
                  </a:lnTo>
                  <a:lnTo>
                    <a:pt x="1377751" y="1664896"/>
                  </a:lnTo>
                  <a:lnTo>
                    <a:pt x="1329279" y="1687294"/>
                  </a:lnTo>
                  <a:lnTo>
                    <a:pt x="1286576" y="1702325"/>
                  </a:lnTo>
                  <a:lnTo>
                    <a:pt x="1242510" y="1714348"/>
                  </a:lnTo>
                  <a:lnTo>
                    <a:pt x="1197091" y="1723366"/>
                  </a:lnTo>
                  <a:lnTo>
                    <a:pt x="1150328" y="1729381"/>
                  </a:lnTo>
                  <a:lnTo>
                    <a:pt x="1102229" y="1732399"/>
                  </a:lnTo>
                  <a:close/>
                </a:path>
                <a:path w="4580890" h="1736725">
                  <a:moveTo>
                    <a:pt x="2040902" y="1319883"/>
                  </a:moveTo>
                  <a:lnTo>
                    <a:pt x="1985970" y="1316427"/>
                  </a:lnTo>
                  <a:lnTo>
                    <a:pt x="1937453" y="1306047"/>
                  </a:lnTo>
                  <a:lnTo>
                    <a:pt x="1895372" y="1288731"/>
                  </a:lnTo>
                  <a:lnTo>
                    <a:pt x="1859750" y="1264465"/>
                  </a:lnTo>
                  <a:lnTo>
                    <a:pt x="1831493" y="1234069"/>
                  </a:lnTo>
                  <a:lnTo>
                    <a:pt x="1811287" y="1198395"/>
                  </a:lnTo>
                  <a:lnTo>
                    <a:pt x="1799149" y="1157436"/>
                  </a:lnTo>
                  <a:lnTo>
                    <a:pt x="1795099" y="1111185"/>
                  </a:lnTo>
                  <a:lnTo>
                    <a:pt x="1795099" y="571594"/>
                  </a:lnTo>
                  <a:lnTo>
                    <a:pt x="1701428" y="571594"/>
                  </a:lnTo>
                  <a:lnTo>
                    <a:pt x="1701428" y="485439"/>
                  </a:lnTo>
                  <a:lnTo>
                    <a:pt x="1795099" y="485439"/>
                  </a:lnTo>
                  <a:lnTo>
                    <a:pt x="1795099" y="256812"/>
                  </a:lnTo>
                  <a:lnTo>
                    <a:pt x="1932023" y="208111"/>
                  </a:lnTo>
                  <a:lnTo>
                    <a:pt x="1932023" y="485604"/>
                  </a:lnTo>
                  <a:lnTo>
                    <a:pt x="2086047" y="485604"/>
                  </a:lnTo>
                  <a:lnTo>
                    <a:pt x="2086047" y="571759"/>
                  </a:lnTo>
                  <a:lnTo>
                    <a:pt x="1932023" y="571759"/>
                  </a:lnTo>
                  <a:lnTo>
                    <a:pt x="1932023" y="1107588"/>
                  </a:lnTo>
                  <a:lnTo>
                    <a:pt x="1942364" y="1173418"/>
                  </a:lnTo>
                  <a:lnTo>
                    <a:pt x="1973422" y="1216663"/>
                  </a:lnTo>
                  <a:lnTo>
                    <a:pt x="2019458" y="1237332"/>
                  </a:lnTo>
                  <a:lnTo>
                    <a:pt x="2086047" y="1246757"/>
                  </a:lnTo>
                  <a:lnTo>
                    <a:pt x="2086047" y="1317938"/>
                  </a:lnTo>
                  <a:lnTo>
                    <a:pt x="2040902" y="1319883"/>
                  </a:lnTo>
                  <a:close/>
                </a:path>
                <a:path w="4580890" h="1736725">
                  <a:moveTo>
                    <a:pt x="2384784" y="1306708"/>
                  </a:moveTo>
                  <a:lnTo>
                    <a:pt x="2247712" y="1306708"/>
                  </a:lnTo>
                  <a:lnTo>
                    <a:pt x="2247712" y="43159"/>
                  </a:lnTo>
                  <a:lnTo>
                    <a:pt x="2384784" y="0"/>
                  </a:lnTo>
                  <a:lnTo>
                    <a:pt x="2384784" y="575502"/>
                  </a:lnTo>
                  <a:lnTo>
                    <a:pt x="2602988" y="575502"/>
                  </a:lnTo>
                  <a:lnTo>
                    <a:pt x="2537586" y="589632"/>
                  </a:lnTo>
                  <a:lnTo>
                    <a:pt x="2490431" y="609497"/>
                  </a:lnTo>
                  <a:lnTo>
                    <a:pt x="2439496" y="637310"/>
                  </a:lnTo>
                  <a:lnTo>
                    <a:pt x="2384784" y="673071"/>
                  </a:lnTo>
                  <a:lnTo>
                    <a:pt x="2384784" y="1306708"/>
                  </a:lnTo>
                  <a:close/>
                </a:path>
                <a:path w="4580890" h="1736725">
                  <a:moveTo>
                    <a:pt x="2602988" y="575502"/>
                  </a:moveTo>
                  <a:lnTo>
                    <a:pt x="2384784" y="575502"/>
                  </a:lnTo>
                  <a:lnTo>
                    <a:pt x="2429247" y="546324"/>
                  </a:lnTo>
                  <a:lnTo>
                    <a:pt x="2475067" y="522463"/>
                  </a:lnTo>
                  <a:lnTo>
                    <a:pt x="2522246" y="503913"/>
                  </a:lnTo>
                  <a:lnTo>
                    <a:pt x="2570787" y="490669"/>
                  </a:lnTo>
                  <a:lnTo>
                    <a:pt x="2620693" y="482727"/>
                  </a:lnTo>
                  <a:lnTo>
                    <a:pt x="2671967" y="480081"/>
                  </a:lnTo>
                  <a:lnTo>
                    <a:pt x="2723820" y="484655"/>
                  </a:lnTo>
                  <a:lnTo>
                    <a:pt x="2770498" y="498374"/>
                  </a:lnTo>
                  <a:lnTo>
                    <a:pt x="2812001" y="521227"/>
                  </a:lnTo>
                  <a:lnTo>
                    <a:pt x="2848325" y="553207"/>
                  </a:lnTo>
                  <a:lnTo>
                    <a:pt x="2864010" y="573741"/>
                  </a:lnTo>
                  <a:lnTo>
                    <a:pt x="2620540" y="573741"/>
                  </a:lnTo>
                  <a:lnTo>
                    <a:pt x="2602988" y="575502"/>
                  </a:lnTo>
                  <a:close/>
                </a:path>
                <a:path w="4580890" h="1736725">
                  <a:moveTo>
                    <a:pt x="2915952" y="1306708"/>
                  </a:moveTo>
                  <a:lnTo>
                    <a:pt x="2778917" y="1306708"/>
                  </a:lnTo>
                  <a:lnTo>
                    <a:pt x="2778917" y="778090"/>
                  </a:lnTo>
                  <a:lnTo>
                    <a:pt x="2776557" y="739166"/>
                  </a:lnTo>
                  <a:lnTo>
                    <a:pt x="2757717" y="669781"/>
                  </a:lnTo>
                  <a:lnTo>
                    <a:pt x="2717446" y="610652"/>
                  </a:lnTo>
                  <a:lnTo>
                    <a:pt x="2657099" y="577842"/>
                  </a:lnTo>
                  <a:lnTo>
                    <a:pt x="2620540" y="573741"/>
                  </a:lnTo>
                  <a:lnTo>
                    <a:pt x="2864010" y="573741"/>
                  </a:lnTo>
                  <a:lnTo>
                    <a:pt x="2877938" y="591975"/>
                  </a:lnTo>
                  <a:lnTo>
                    <a:pt x="2899068" y="635219"/>
                  </a:lnTo>
                  <a:lnTo>
                    <a:pt x="2911734" y="682929"/>
                  </a:lnTo>
                  <a:lnTo>
                    <a:pt x="2915952" y="735095"/>
                  </a:lnTo>
                  <a:lnTo>
                    <a:pt x="2915952" y="1306708"/>
                  </a:lnTo>
                  <a:close/>
                </a:path>
                <a:path w="4580890" h="1736725">
                  <a:moveTo>
                    <a:pt x="2915952" y="1306891"/>
                  </a:moveTo>
                  <a:lnTo>
                    <a:pt x="2915952" y="1306708"/>
                  </a:lnTo>
                  <a:lnTo>
                    <a:pt x="2915952" y="1306891"/>
                  </a:lnTo>
                  <a:close/>
                </a:path>
                <a:path w="4580890" h="1736725">
                  <a:moveTo>
                    <a:pt x="3415732" y="1323664"/>
                  </a:moveTo>
                  <a:lnTo>
                    <a:pt x="3365812" y="1320857"/>
                  </a:lnTo>
                  <a:lnTo>
                    <a:pt x="3319132" y="1312448"/>
                  </a:lnTo>
                  <a:lnTo>
                    <a:pt x="3275686" y="1298450"/>
                  </a:lnTo>
                  <a:lnTo>
                    <a:pt x="3235467" y="1278878"/>
                  </a:lnTo>
                  <a:lnTo>
                    <a:pt x="3198466" y="1253746"/>
                  </a:lnTo>
                  <a:lnTo>
                    <a:pt x="3164678" y="1223070"/>
                  </a:lnTo>
                  <a:lnTo>
                    <a:pt x="3134095" y="1186862"/>
                  </a:lnTo>
                  <a:lnTo>
                    <a:pt x="3109687" y="1150734"/>
                  </a:lnTo>
                  <a:lnTo>
                    <a:pt x="3089042" y="1112092"/>
                  </a:lnTo>
                  <a:lnTo>
                    <a:pt x="3072158" y="1070937"/>
                  </a:lnTo>
                  <a:lnTo>
                    <a:pt x="3059032" y="1027270"/>
                  </a:lnTo>
                  <a:lnTo>
                    <a:pt x="3049661" y="981091"/>
                  </a:lnTo>
                  <a:lnTo>
                    <a:pt x="3044041" y="932401"/>
                  </a:lnTo>
                  <a:lnTo>
                    <a:pt x="3042169" y="881201"/>
                  </a:lnTo>
                  <a:lnTo>
                    <a:pt x="3044931" y="825191"/>
                  </a:lnTo>
                  <a:lnTo>
                    <a:pt x="3053218" y="772216"/>
                  </a:lnTo>
                  <a:lnTo>
                    <a:pt x="3067041" y="722237"/>
                  </a:lnTo>
                  <a:lnTo>
                    <a:pt x="3086361" y="675343"/>
                  </a:lnTo>
                  <a:lnTo>
                    <a:pt x="3111214" y="631432"/>
                  </a:lnTo>
                  <a:lnTo>
                    <a:pt x="3141588" y="590531"/>
                  </a:lnTo>
                  <a:lnTo>
                    <a:pt x="3178441" y="552202"/>
                  </a:lnTo>
                  <a:lnTo>
                    <a:pt x="3218962" y="520823"/>
                  </a:lnTo>
                  <a:lnTo>
                    <a:pt x="3263140" y="496403"/>
                  </a:lnTo>
                  <a:lnTo>
                    <a:pt x="3310967" y="478951"/>
                  </a:lnTo>
                  <a:lnTo>
                    <a:pt x="3362434" y="468473"/>
                  </a:lnTo>
                  <a:lnTo>
                    <a:pt x="3417531" y="464978"/>
                  </a:lnTo>
                  <a:lnTo>
                    <a:pt x="3472678" y="468473"/>
                  </a:lnTo>
                  <a:lnTo>
                    <a:pt x="3524298" y="478951"/>
                  </a:lnTo>
                  <a:lnTo>
                    <a:pt x="3572386" y="496403"/>
                  </a:lnTo>
                  <a:lnTo>
                    <a:pt x="3616939" y="520823"/>
                  </a:lnTo>
                  <a:lnTo>
                    <a:pt x="3657952" y="552202"/>
                  </a:lnTo>
                  <a:lnTo>
                    <a:pt x="3664334" y="558730"/>
                  </a:lnTo>
                  <a:lnTo>
                    <a:pt x="3415530" y="558730"/>
                  </a:lnTo>
                  <a:lnTo>
                    <a:pt x="3372715" y="564306"/>
                  </a:lnTo>
                  <a:lnTo>
                    <a:pt x="3334412" y="575811"/>
                  </a:lnTo>
                  <a:lnTo>
                    <a:pt x="3271338" y="616607"/>
                  </a:lnTo>
                  <a:lnTo>
                    <a:pt x="3246565" y="645894"/>
                  </a:lnTo>
                  <a:lnTo>
                    <a:pt x="3226298" y="681105"/>
                  </a:lnTo>
                  <a:lnTo>
                    <a:pt x="3210529" y="722275"/>
                  </a:lnTo>
                  <a:lnTo>
                    <a:pt x="3199282" y="769289"/>
                  </a:lnTo>
                  <a:lnTo>
                    <a:pt x="3192530" y="822259"/>
                  </a:lnTo>
                  <a:lnTo>
                    <a:pt x="3190281" y="881201"/>
                  </a:lnTo>
                  <a:lnTo>
                    <a:pt x="3192155" y="935999"/>
                  </a:lnTo>
                  <a:lnTo>
                    <a:pt x="3197790" y="987106"/>
                  </a:lnTo>
                  <a:lnTo>
                    <a:pt x="3207196" y="1034458"/>
                  </a:lnTo>
                  <a:lnTo>
                    <a:pt x="3220386" y="1078046"/>
                  </a:lnTo>
                  <a:lnTo>
                    <a:pt x="3237372" y="1117865"/>
                  </a:lnTo>
                  <a:lnTo>
                    <a:pt x="3263895" y="1161403"/>
                  </a:lnTo>
                  <a:lnTo>
                    <a:pt x="3295242" y="1195116"/>
                  </a:lnTo>
                  <a:lnTo>
                    <a:pt x="3331412" y="1218988"/>
                  </a:lnTo>
                  <a:lnTo>
                    <a:pt x="3372408" y="1233002"/>
                  </a:lnTo>
                  <a:lnTo>
                    <a:pt x="3418230" y="1237142"/>
                  </a:lnTo>
                  <a:lnTo>
                    <a:pt x="3654183" y="1237142"/>
                  </a:lnTo>
                  <a:lnTo>
                    <a:pt x="3635537" y="1253819"/>
                  </a:lnTo>
                  <a:lnTo>
                    <a:pt x="3598001" y="1278947"/>
                  </a:lnTo>
                  <a:lnTo>
                    <a:pt x="3557252" y="1298502"/>
                  </a:lnTo>
                  <a:lnTo>
                    <a:pt x="3513291" y="1312477"/>
                  </a:lnTo>
                  <a:lnTo>
                    <a:pt x="3466117" y="1320866"/>
                  </a:lnTo>
                  <a:lnTo>
                    <a:pt x="3415732" y="1323664"/>
                  </a:lnTo>
                  <a:close/>
                </a:path>
                <a:path w="4580890" h="1736725">
                  <a:moveTo>
                    <a:pt x="3794795" y="880283"/>
                  </a:moveTo>
                  <a:lnTo>
                    <a:pt x="3644527" y="880283"/>
                  </a:lnTo>
                  <a:lnTo>
                    <a:pt x="3641439" y="818585"/>
                  </a:lnTo>
                  <a:lnTo>
                    <a:pt x="3632217" y="762492"/>
                  </a:lnTo>
                  <a:lnTo>
                    <a:pt x="3616927" y="711987"/>
                  </a:lnTo>
                  <a:lnTo>
                    <a:pt x="3595635" y="667052"/>
                  </a:lnTo>
                  <a:lnTo>
                    <a:pt x="3569848" y="629861"/>
                  </a:lnTo>
                  <a:lnTo>
                    <a:pt x="3538932" y="600427"/>
                  </a:lnTo>
                  <a:lnTo>
                    <a:pt x="3502900" y="578756"/>
                  </a:lnTo>
                  <a:lnTo>
                    <a:pt x="3461762" y="564855"/>
                  </a:lnTo>
                  <a:lnTo>
                    <a:pt x="3415530" y="558730"/>
                  </a:lnTo>
                  <a:lnTo>
                    <a:pt x="3664334" y="558730"/>
                  </a:lnTo>
                  <a:lnTo>
                    <a:pt x="3695421" y="590531"/>
                  </a:lnTo>
                  <a:lnTo>
                    <a:pt x="3725744" y="631439"/>
                  </a:lnTo>
                  <a:lnTo>
                    <a:pt x="3750584" y="675351"/>
                  </a:lnTo>
                  <a:lnTo>
                    <a:pt x="3769926" y="722275"/>
                  </a:lnTo>
                  <a:lnTo>
                    <a:pt x="3783759" y="772220"/>
                  </a:lnTo>
                  <a:lnTo>
                    <a:pt x="3792068" y="825193"/>
                  </a:lnTo>
                  <a:lnTo>
                    <a:pt x="3794795" y="880283"/>
                  </a:lnTo>
                  <a:close/>
                </a:path>
                <a:path w="4580890" h="1736725">
                  <a:moveTo>
                    <a:pt x="3654183" y="1237142"/>
                  </a:moveTo>
                  <a:lnTo>
                    <a:pt x="3418230" y="1237142"/>
                  </a:lnTo>
                  <a:lnTo>
                    <a:pt x="3461226" y="1233251"/>
                  </a:lnTo>
                  <a:lnTo>
                    <a:pt x="3499695" y="1222292"/>
                  </a:lnTo>
                  <a:lnTo>
                    <a:pt x="3533638" y="1204265"/>
                  </a:lnTo>
                  <a:lnTo>
                    <a:pt x="3563054" y="1179169"/>
                  </a:lnTo>
                  <a:lnTo>
                    <a:pt x="3587944" y="1147003"/>
                  </a:lnTo>
                  <a:lnTo>
                    <a:pt x="3608308" y="1107765"/>
                  </a:lnTo>
                  <a:lnTo>
                    <a:pt x="3624147" y="1061455"/>
                  </a:lnTo>
                  <a:lnTo>
                    <a:pt x="3635459" y="1008072"/>
                  </a:lnTo>
                  <a:lnTo>
                    <a:pt x="3642247" y="947614"/>
                  </a:lnTo>
                  <a:lnTo>
                    <a:pt x="3644509" y="880081"/>
                  </a:lnTo>
                  <a:lnTo>
                    <a:pt x="3644527" y="880283"/>
                  </a:lnTo>
                  <a:lnTo>
                    <a:pt x="3794795" y="880283"/>
                  </a:lnTo>
                  <a:lnTo>
                    <a:pt x="3794841" y="881200"/>
                  </a:lnTo>
                  <a:lnTo>
                    <a:pt x="3794639" y="881201"/>
                  </a:lnTo>
                  <a:lnTo>
                    <a:pt x="3792720" y="932407"/>
                  </a:lnTo>
                  <a:lnTo>
                    <a:pt x="3786969" y="981099"/>
                  </a:lnTo>
                  <a:lnTo>
                    <a:pt x="3777392" y="1027278"/>
                  </a:lnTo>
                  <a:lnTo>
                    <a:pt x="3763997" y="1070943"/>
                  </a:lnTo>
                  <a:lnTo>
                    <a:pt x="3746790" y="1112095"/>
                  </a:lnTo>
                  <a:lnTo>
                    <a:pt x="3725779" y="1150735"/>
                  </a:lnTo>
                  <a:lnTo>
                    <a:pt x="3700968" y="1186862"/>
                  </a:lnTo>
                  <a:lnTo>
                    <a:pt x="3669859" y="1223122"/>
                  </a:lnTo>
                  <a:lnTo>
                    <a:pt x="3654183" y="1237142"/>
                  </a:lnTo>
                  <a:close/>
                </a:path>
                <a:path w="4580890" h="1736725">
                  <a:moveTo>
                    <a:pt x="4054823" y="1306708"/>
                  </a:moveTo>
                  <a:lnTo>
                    <a:pt x="3917752" y="1306708"/>
                  </a:lnTo>
                  <a:lnTo>
                    <a:pt x="3917752" y="601743"/>
                  </a:lnTo>
                  <a:lnTo>
                    <a:pt x="3964327" y="569702"/>
                  </a:lnTo>
                  <a:lnTo>
                    <a:pt x="4009390" y="542440"/>
                  </a:lnTo>
                  <a:lnTo>
                    <a:pt x="4052942" y="519960"/>
                  </a:lnTo>
                  <a:lnTo>
                    <a:pt x="4094981" y="502267"/>
                  </a:lnTo>
                  <a:lnTo>
                    <a:pt x="4135508" y="489366"/>
                  </a:lnTo>
                  <a:lnTo>
                    <a:pt x="4181004" y="478585"/>
                  </a:lnTo>
                  <a:lnTo>
                    <a:pt x="4223699" y="470970"/>
                  </a:lnTo>
                  <a:lnTo>
                    <a:pt x="4263614" y="466451"/>
                  </a:lnTo>
                  <a:lnTo>
                    <a:pt x="4300773" y="464960"/>
                  </a:lnTo>
                  <a:lnTo>
                    <a:pt x="4324819" y="465546"/>
                  </a:lnTo>
                  <a:lnTo>
                    <a:pt x="4370770" y="470255"/>
                  </a:lnTo>
                  <a:lnTo>
                    <a:pt x="4431182" y="485718"/>
                  </a:lnTo>
                  <a:lnTo>
                    <a:pt x="4496875" y="520385"/>
                  </a:lnTo>
                  <a:lnTo>
                    <a:pt x="4533473" y="554987"/>
                  </a:lnTo>
                  <a:lnTo>
                    <a:pt x="4240641" y="554987"/>
                  </a:lnTo>
                  <a:lnTo>
                    <a:pt x="4192414" y="559646"/>
                  </a:lnTo>
                  <a:lnTo>
                    <a:pt x="4145370" y="571823"/>
                  </a:lnTo>
                  <a:lnTo>
                    <a:pt x="4099507" y="591501"/>
                  </a:lnTo>
                  <a:lnTo>
                    <a:pt x="4054823" y="618662"/>
                  </a:lnTo>
                  <a:lnTo>
                    <a:pt x="4054823" y="1306708"/>
                  </a:lnTo>
                  <a:close/>
                </a:path>
                <a:path w="4580890" h="1736725">
                  <a:moveTo>
                    <a:pt x="4580463" y="1306708"/>
                  </a:moveTo>
                  <a:lnTo>
                    <a:pt x="4443392" y="1306708"/>
                  </a:lnTo>
                  <a:lnTo>
                    <a:pt x="4443392" y="748124"/>
                  </a:lnTo>
                  <a:lnTo>
                    <a:pt x="4439934" y="704686"/>
                  </a:lnTo>
                  <a:lnTo>
                    <a:pt x="4429559" y="666295"/>
                  </a:lnTo>
                  <a:lnTo>
                    <a:pt x="4388053" y="604588"/>
                  </a:lnTo>
                  <a:lnTo>
                    <a:pt x="4323569" y="566417"/>
                  </a:lnTo>
                  <a:lnTo>
                    <a:pt x="4284380" y="557346"/>
                  </a:lnTo>
                  <a:lnTo>
                    <a:pt x="4240641" y="554987"/>
                  </a:lnTo>
                  <a:lnTo>
                    <a:pt x="4533473" y="554987"/>
                  </a:lnTo>
                  <a:lnTo>
                    <a:pt x="4548771" y="573271"/>
                  </a:lnTo>
                  <a:lnTo>
                    <a:pt x="4566389" y="605636"/>
                  </a:lnTo>
                  <a:lnTo>
                    <a:pt x="4576947" y="640812"/>
                  </a:lnTo>
                  <a:lnTo>
                    <a:pt x="4580463" y="678760"/>
                  </a:lnTo>
                  <a:lnTo>
                    <a:pt x="4580463" y="1306708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5382" y="4554838"/>
              <a:ext cx="1710597" cy="172757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294764" y="4701586"/>
              <a:ext cx="316230" cy="168910"/>
            </a:xfrm>
            <a:custGeom>
              <a:avLst/>
              <a:gdLst/>
              <a:ahLst/>
              <a:cxnLst/>
              <a:rect l="l" t="t" r="r" b="b"/>
              <a:pathLst>
                <a:path w="316230" h="168910">
                  <a:moveTo>
                    <a:pt x="137898" y="17964"/>
                  </a:moveTo>
                  <a:lnTo>
                    <a:pt x="0" y="17964"/>
                  </a:lnTo>
                  <a:lnTo>
                    <a:pt x="0" y="18"/>
                  </a:lnTo>
                  <a:lnTo>
                    <a:pt x="137898" y="18"/>
                  </a:lnTo>
                  <a:lnTo>
                    <a:pt x="137898" y="17964"/>
                  </a:lnTo>
                  <a:close/>
                </a:path>
                <a:path w="316230" h="168910">
                  <a:moveTo>
                    <a:pt x="80960" y="168529"/>
                  </a:moveTo>
                  <a:lnTo>
                    <a:pt x="56937" y="168529"/>
                  </a:lnTo>
                  <a:lnTo>
                    <a:pt x="56937" y="17964"/>
                  </a:lnTo>
                  <a:lnTo>
                    <a:pt x="80960" y="17964"/>
                  </a:lnTo>
                  <a:lnTo>
                    <a:pt x="80960" y="168529"/>
                  </a:lnTo>
                  <a:close/>
                </a:path>
                <a:path w="316230" h="168910">
                  <a:moveTo>
                    <a:pt x="179737" y="168529"/>
                  </a:moveTo>
                  <a:lnTo>
                    <a:pt x="159112" y="168529"/>
                  </a:lnTo>
                  <a:lnTo>
                    <a:pt x="159112" y="0"/>
                  </a:lnTo>
                  <a:lnTo>
                    <a:pt x="192246" y="0"/>
                  </a:lnTo>
                  <a:lnTo>
                    <a:pt x="201540" y="31012"/>
                  </a:lnTo>
                  <a:lnTo>
                    <a:pt x="179737" y="31012"/>
                  </a:lnTo>
                  <a:lnTo>
                    <a:pt x="179737" y="168529"/>
                  </a:lnTo>
                  <a:close/>
                </a:path>
                <a:path w="316230" h="168910">
                  <a:moveTo>
                    <a:pt x="255232" y="144380"/>
                  </a:moveTo>
                  <a:lnTo>
                    <a:pt x="235518" y="144380"/>
                  </a:lnTo>
                  <a:lnTo>
                    <a:pt x="286265" y="0"/>
                  </a:lnTo>
                  <a:lnTo>
                    <a:pt x="315891" y="0"/>
                  </a:lnTo>
                  <a:lnTo>
                    <a:pt x="315891" y="31452"/>
                  </a:lnTo>
                  <a:lnTo>
                    <a:pt x="293484" y="31452"/>
                  </a:lnTo>
                  <a:lnTo>
                    <a:pt x="255232" y="144380"/>
                  </a:lnTo>
                  <a:close/>
                </a:path>
                <a:path w="316230" h="168910">
                  <a:moveTo>
                    <a:pt x="247052" y="168529"/>
                  </a:moveTo>
                  <a:lnTo>
                    <a:pt x="224185" y="168529"/>
                  </a:lnTo>
                  <a:lnTo>
                    <a:pt x="179737" y="31012"/>
                  </a:lnTo>
                  <a:lnTo>
                    <a:pt x="201540" y="31012"/>
                  </a:lnTo>
                  <a:lnTo>
                    <a:pt x="235518" y="144380"/>
                  </a:lnTo>
                  <a:lnTo>
                    <a:pt x="255232" y="144380"/>
                  </a:lnTo>
                  <a:lnTo>
                    <a:pt x="247052" y="168529"/>
                  </a:lnTo>
                  <a:close/>
                </a:path>
                <a:path w="316230" h="168910">
                  <a:moveTo>
                    <a:pt x="315891" y="168529"/>
                  </a:moveTo>
                  <a:lnTo>
                    <a:pt x="293484" y="168529"/>
                  </a:lnTo>
                  <a:lnTo>
                    <a:pt x="293484" y="31452"/>
                  </a:lnTo>
                  <a:lnTo>
                    <a:pt x="315891" y="31452"/>
                  </a:lnTo>
                  <a:lnTo>
                    <a:pt x="315891" y="168529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11483" y="6410794"/>
              <a:ext cx="1105649" cy="2142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546211" y="8659686"/>
              <a:ext cx="2759075" cy="1346200"/>
            </a:xfrm>
            <a:custGeom>
              <a:avLst/>
              <a:gdLst/>
              <a:ahLst/>
              <a:cxnLst/>
              <a:rect l="l" t="t" r="r" b="b"/>
              <a:pathLst>
                <a:path w="2759075" h="1346200">
                  <a:moveTo>
                    <a:pt x="220239" y="1037908"/>
                  </a:moveTo>
                  <a:lnTo>
                    <a:pt x="0" y="1037908"/>
                  </a:lnTo>
                  <a:lnTo>
                    <a:pt x="0" y="168427"/>
                  </a:lnTo>
                  <a:lnTo>
                    <a:pt x="6386" y="112666"/>
                  </a:lnTo>
                  <a:lnTo>
                    <a:pt x="25681" y="71072"/>
                  </a:lnTo>
                  <a:lnTo>
                    <a:pt x="58086" y="41398"/>
                  </a:lnTo>
                  <a:lnTo>
                    <a:pt x="103803" y="21399"/>
                  </a:lnTo>
                  <a:lnTo>
                    <a:pt x="164031" y="6301"/>
                  </a:lnTo>
                  <a:lnTo>
                    <a:pt x="219147" y="0"/>
                  </a:lnTo>
                  <a:lnTo>
                    <a:pt x="269001" y="2146"/>
                  </a:lnTo>
                  <a:lnTo>
                    <a:pt x="313446" y="12394"/>
                  </a:lnTo>
                  <a:lnTo>
                    <a:pt x="352331" y="30395"/>
                  </a:lnTo>
                  <a:lnTo>
                    <a:pt x="385509" y="55801"/>
                  </a:lnTo>
                  <a:lnTo>
                    <a:pt x="412830" y="88264"/>
                  </a:lnTo>
                  <a:lnTo>
                    <a:pt x="434146" y="127437"/>
                  </a:lnTo>
                  <a:lnTo>
                    <a:pt x="451386" y="167316"/>
                  </a:lnTo>
                  <a:lnTo>
                    <a:pt x="220239" y="167316"/>
                  </a:lnTo>
                  <a:lnTo>
                    <a:pt x="220239" y="1037908"/>
                  </a:lnTo>
                  <a:close/>
                </a:path>
                <a:path w="2759075" h="1346200">
                  <a:moveTo>
                    <a:pt x="987923" y="877054"/>
                  </a:moveTo>
                  <a:lnTo>
                    <a:pt x="758221" y="877054"/>
                  </a:lnTo>
                  <a:lnTo>
                    <a:pt x="1092807" y="127764"/>
                  </a:lnTo>
                  <a:lnTo>
                    <a:pt x="1114723" y="88591"/>
                  </a:lnTo>
                  <a:lnTo>
                    <a:pt x="1142325" y="56128"/>
                  </a:lnTo>
                  <a:lnTo>
                    <a:pt x="1175540" y="30722"/>
                  </a:lnTo>
                  <a:lnTo>
                    <a:pt x="1214291" y="12721"/>
                  </a:lnTo>
                  <a:lnTo>
                    <a:pt x="1258502" y="2473"/>
                  </a:lnTo>
                  <a:lnTo>
                    <a:pt x="1308100" y="326"/>
                  </a:lnTo>
                  <a:lnTo>
                    <a:pt x="1363007" y="6628"/>
                  </a:lnTo>
                  <a:lnTo>
                    <a:pt x="1423150" y="21726"/>
                  </a:lnTo>
                  <a:lnTo>
                    <a:pt x="1468839" y="41707"/>
                  </a:lnTo>
                  <a:lnTo>
                    <a:pt x="1501247" y="71374"/>
                  </a:lnTo>
                  <a:lnTo>
                    <a:pt x="1520557" y="112974"/>
                  </a:lnTo>
                  <a:lnTo>
                    <a:pt x="1526788" y="167316"/>
                  </a:lnTo>
                  <a:lnTo>
                    <a:pt x="1306681" y="167316"/>
                  </a:lnTo>
                  <a:lnTo>
                    <a:pt x="987923" y="877054"/>
                  </a:lnTo>
                  <a:close/>
                </a:path>
                <a:path w="2759075" h="1346200">
                  <a:moveTo>
                    <a:pt x="764488" y="1050950"/>
                  </a:moveTo>
                  <a:lnTo>
                    <a:pt x="705741" y="1046798"/>
                  </a:lnTo>
                  <a:lnTo>
                    <a:pt x="657862" y="1033518"/>
                  </a:lnTo>
                  <a:lnTo>
                    <a:pt x="619026" y="1009873"/>
                  </a:lnTo>
                  <a:lnTo>
                    <a:pt x="587410" y="974626"/>
                  </a:lnTo>
                  <a:lnTo>
                    <a:pt x="561190" y="926543"/>
                  </a:lnTo>
                  <a:lnTo>
                    <a:pt x="220239" y="167316"/>
                  </a:lnTo>
                  <a:lnTo>
                    <a:pt x="451386" y="167316"/>
                  </a:lnTo>
                  <a:lnTo>
                    <a:pt x="758221" y="877054"/>
                  </a:lnTo>
                  <a:lnTo>
                    <a:pt x="987923" y="877054"/>
                  </a:lnTo>
                  <a:lnTo>
                    <a:pt x="965697" y="926543"/>
                  </a:lnTo>
                  <a:lnTo>
                    <a:pt x="939670" y="974764"/>
                  </a:lnTo>
                  <a:lnTo>
                    <a:pt x="908569" y="1010028"/>
                  </a:lnTo>
                  <a:lnTo>
                    <a:pt x="870361" y="1033621"/>
                  </a:lnTo>
                  <a:lnTo>
                    <a:pt x="823012" y="1046833"/>
                  </a:lnTo>
                  <a:lnTo>
                    <a:pt x="764488" y="1050950"/>
                  </a:lnTo>
                  <a:close/>
                </a:path>
                <a:path w="2759075" h="1346200">
                  <a:moveTo>
                    <a:pt x="1526953" y="1038235"/>
                  </a:moveTo>
                  <a:lnTo>
                    <a:pt x="1306681" y="1038235"/>
                  </a:lnTo>
                  <a:lnTo>
                    <a:pt x="1306681" y="167316"/>
                  </a:lnTo>
                  <a:lnTo>
                    <a:pt x="1526788" y="167316"/>
                  </a:lnTo>
                  <a:lnTo>
                    <a:pt x="1526916" y="168427"/>
                  </a:lnTo>
                  <a:lnTo>
                    <a:pt x="1526953" y="1038235"/>
                  </a:lnTo>
                  <a:close/>
                </a:path>
                <a:path w="2759075" h="1346200">
                  <a:moveTo>
                    <a:pt x="2758827" y="898475"/>
                  </a:moveTo>
                  <a:lnTo>
                    <a:pt x="2209864" y="898475"/>
                  </a:lnTo>
                  <a:lnTo>
                    <a:pt x="2538122" y="898039"/>
                  </a:lnTo>
                  <a:lnTo>
                    <a:pt x="2538122" y="326666"/>
                  </a:lnTo>
                  <a:lnTo>
                    <a:pt x="2758786" y="326666"/>
                  </a:lnTo>
                  <a:lnTo>
                    <a:pt x="2758953" y="336593"/>
                  </a:lnTo>
                  <a:lnTo>
                    <a:pt x="2759069" y="364531"/>
                  </a:lnTo>
                  <a:lnTo>
                    <a:pt x="2759036" y="713581"/>
                  </a:lnTo>
                  <a:lnTo>
                    <a:pt x="2758827" y="898475"/>
                  </a:lnTo>
                  <a:close/>
                </a:path>
                <a:path w="2759075" h="1346200">
                  <a:moveTo>
                    <a:pt x="1710081" y="329052"/>
                  </a:moveTo>
                  <a:close/>
                </a:path>
                <a:path w="2759075" h="1346200">
                  <a:moveTo>
                    <a:pt x="2410229" y="1346182"/>
                  </a:moveTo>
                  <a:lnTo>
                    <a:pt x="1714811" y="1346182"/>
                  </a:lnTo>
                  <a:lnTo>
                    <a:pt x="1714811" y="1197782"/>
                  </a:lnTo>
                  <a:lnTo>
                    <a:pt x="2411469" y="1197749"/>
                  </a:lnTo>
                  <a:lnTo>
                    <a:pt x="2478897" y="1182889"/>
                  </a:lnTo>
                  <a:lnTo>
                    <a:pt x="2516705" y="1159622"/>
                  </a:lnTo>
                  <a:lnTo>
                    <a:pt x="2533302" y="1132854"/>
                  </a:lnTo>
                  <a:lnTo>
                    <a:pt x="2537094" y="1107492"/>
                  </a:lnTo>
                  <a:lnTo>
                    <a:pt x="2536490" y="1088443"/>
                  </a:lnTo>
                  <a:lnTo>
                    <a:pt x="2536490" y="1030586"/>
                  </a:lnTo>
                  <a:lnTo>
                    <a:pt x="2068396" y="1030586"/>
                  </a:lnTo>
                  <a:lnTo>
                    <a:pt x="2005490" y="1027279"/>
                  </a:lnTo>
                  <a:lnTo>
                    <a:pt x="1947678" y="1018851"/>
                  </a:lnTo>
                  <a:lnTo>
                    <a:pt x="1895308" y="1005774"/>
                  </a:lnTo>
                  <a:lnTo>
                    <a:pt x="1848726" y="988524"/>
                  </a:lnTo>
                  <a:lnTo>
                    <a:pt x="1808279" y="967574"/>
                  </a:lnTo>
                  <a:lnTo>
                    <a:pt x="1774314" y="943397"/>
                  </a:lnTo>
                  <a:lnTo>
                    <a:pt x="1747177" y="916468"/>
                  </a:lnTo>
                  <a:lnTo>
                    <a:pt x="1714778" y="856248"/>
                  </a:lnTo>
                  <a:lnTo>
                    <a:pt x="1710209" y="823905"/>
                  </a:lnTo>
                  <a:lnTo>
                    <a:pt x="1710296" y="807793"/>
                  </a:lnTo>
                  <a:lnTo>
                    <a:pt x="1711022" y="713581"/>
                  </a:lnTo>
                  <a:lnTo>
                    <a:pt x="1711484" y="646834"/>
                  </a:lnTo>
                  <a:lnTo>
                    <a:pt x="1711894" y="574562"/>
                  </a:lnTo>
                  <a:lnTo>
                    <a:pt x="1712164" y="502443"/>
                  </a:lnTo>
                  <a:lnTo>
                    <a:pt x="1712206" y="436152"/>
                  </a:lnTo>
                  <a:lnTo>
                    <a:pt x="1711931" y="381366"/>
                  </a:lnTo>
                  <a:lnTo>
                    <a:pt x="1711251" y="343763"/>
                  </a:lnTo>
                  <a:lnTo>
                    <a:pt x="1710081" y="329052"/>
                  </a:lnTo>
                  <a:lnTo>
                    <a:pt x="1930187" y="329052"/>
                  </a:lnTo>
                  <a:lnTo>
                    <a:pt x="1930187" y="808901"/>
                  </a:lnTo>
                  <a:lnTo>
                    <a:pt x="1932510" y="833571"/>
                  </a:lnTo>
                  <a:lnTo>
                    <a:pt x="1948675" y="862553"/>
                  </a:lnTo>
                  <a:lnTo>
                    <a:pt x="1987846" y="886993"/>
                  </a:lnTo>
                  <a:lnTo>
                    <a:pt x="2059190" y="898039"/>
                  </a:lnTo>
                  <a:lnTo>
                    <a:pt x="2758827" y="898475"/>
                  </a:lnTo>
                  <a:lnTo>
                    <a:pt x="2758590" y="1109069"/>
                  </a:lnTo>
                  <a:lnTo>
                    <a:pt x="2753234" y="1157824"/>
                  </a:lnTo>
                  <a:lnTo>
                    <a:pt x="2737618" y="1199627"/>
                  </a:lnTo>
                  <a:lnTo>
                    <a:pt x="2713407" y="1234981"/>
                  </a:lnTo>
                  <a:lnTo>
                    <a:pt x="2682268" y="1264391"/>
                  </a:lnTo>
                  <a:lnTo>
                    <a:pt x="2645866" y="1288360"/>
                  </a:lnTo>
                  <a:lnTo>
                    <a:pt x="2605867" y="1307394"/>
                  </a:lnTo>
                  <a:lnTo>
                    <a:pt x="2563938" y="1321997"/>
                  </a:lnTo>
                  <a:lnTo>
                    <a:pt x="2521743" y="1332672"/>
                  </a:lnTo>
                  <a:lnTo>
                    <a:pt x="2480950" y="1339926"/>
                  </a:lnTo>
                  <a:lnTo>
                    <a:pt x="2443223" y="1344261"/>
                  </a:lnTo>
                  <a:lnTo>
                    <a:pt x="2410229" y="1346182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474706" y="8679353"/>
              <a:ext cx="3329304" cy="1170305"/>
            </a:xfrm>
            <a:custGeom>
              <a:avLst/>
              <a:gdLst/>
              <a:ahLst/>
              <a:cxnLst/>
              <a:rect l="l" t="t" r="r" b="b"/>
              <a:pathLst>
                <a:path w="3329305" h="1170304">
                  <a:moveTo>
                    <a:pt x="633266" y="1018241"/>
                  </a:moveTo>
                  <a:lnTo>
                    <a:pt x="65" y="1018241"/>
                  </a:lnTo>
                  <a:lnTo>
                    <a:pt x="0" y="870853"/>
                  </a:lnTo>
                  <a:lnTo>
                    <a:pt x="616258" y="870853"/>
                  </a:lnTo>
                  <a:lnTo>
                    <a:pt x="622591" y="869448"/>
                  </a:lnTo>
                  <a:lnTo>
                    <a:pt x="631078" y="869448"/>
                  </a:lnTo>
                  <a:lnTo>
                    <a:pt x="660834" y="865776"/>
                  </a:lnTo>
                  <a:lnTo>
                    <a:pt x="707627" y="849962"/>
                  </a:lnTo>
                  <a:lnTo>
                    <a:pt x="738173" y="825202"/>
                  </a:lnTo>
                  <a:lnTo>
                    <a:pt x="756034" y="786030"/>
                  </a:lnTo>
                  <a:lnTo>
                    <a:pt x="756034" y="657373"/>
                  </a:lnTo>
                  <a:lnTo>
                    <a:pt x="739060" y="618148"/>
                  </a:lnTo>
                  <a:lnTo>
                    <a:pt x="696967" y="588832"/>
                  </a:lnTo>
                  <a:lnTo>
                    <a:pt x="618348" y="574347"/>
                  </a:lnTo>
                  <a:lnTo>
                    <a:pt x="612015" y="572909"/>
                  </a:lnTo>
                  <a:lnTo>
                    <a:pt x="366315" y="572909"/>
                  </a:lnTo>
                  <a:lnTo>
                    <a:pt x="350449" y="572667"/>
                  </a:lnTo>
                  <a:lnTo>
                    <a:pt x="302792" y="570098"/>
                  </a:lnTo>
                  <a:lnTo>
                    <a:pt x="235776" y="559732"/>
                  </a:lnTo>
                  <a:lnTo>
                    <a:pt x="176321" y="543865"/>
                  </a:lnTo>
                  <a:lnTo>
                    <a:pt x="124849" y="523092"/>
                  </a:lnTo>
                  <a:lnTo>
                    <a:pt x="81786" y="498010"/>
                  </a:lnTo>
                  <a:lnTo>
                    <a:pt x="47554" y="469216"/>
                  </a:lnTo>
                  <a:lnTo>
                    <a:pt x="22578" y="437306"/>
                  </a:lnTo>
                  <a:lnTo>
                    <a:pt x="2089" y="366522"/>
                  </a:lnTo>
                  <a:lnTo>
                    <a:pt x="2089" y="237865"/>
                  </a:lnTo>
                  <a:lnTo>
                    <a:pt x="5640" y="192248"/>
                  </a:lnTo>
                  <a:lnTo>
                    <a:pt x="16494" y="152066"/>
                  </a:lnTo>
                  <a:lnTo>
                    <a:pt x="34948" y="116910"/>
                  </a:lnTo>
                  <a:lnTo>
                    <a:pt x="61303" y="86371"/>
                  </a:lnTo>
                  <a:lnTo>
                    <a:pt x="95858" y="60041"/>
                  </a:lnTo>
                  <a:lnTo>
                    <a:pt x="138911" y="37510"/>
                  </a:lnTo>
                  <a:lnTo>
                    <a:pt x="190763" y="18370"/>
                  </a:lnTo>
                  <a:lnTo>
                    <a:pt x="262246" y="4416"/>
                  </a:lnTo>
                  <a:lnTo>
                    <a:pt x="309300" y="1082"/>
                  </a:lnTo>
                  <a:lnTo>
                    <a:pt x="368665" y="0"/>
                  </a:lnTo>
                  <a:lnTo>
                    <a:pt x="987046" y="0"/>
                  </a:lnTo>
                  <a:lnTo>
                    <a:pt x="987046" y="146994"/>
                  </a:lnTo>
                  <a:lnTo>
                    <a:pt x="351691" y="146994"/>
                  </a:lnTo>
                  <a:lnTo>
                    <a:pt x="343236" y="148432"/>
                  </a:lnTo>
                  <a:lnTo>
                    <a:pt x="336871" y="148432"/>
                  </a:lnTo>
                  <a:lnTo>
                    <a:pt x="287772" y="155402"/>
                  </a:lnTo>
                  <a:lnTo>
                    <a:pt x="255346" y="166925"/>
                  </a:lnTo>
                  <a:lnTo>
                    <a:pt x="235626" y="185546"/>
                  </a:lnTo>
                  <a:lnTo>
                    <a:pt x="224646" y="213807"/>
                  </a:lnTo>
                  <a:lnTo>
                    <a:pt x="222524" y="220867"/>
                  </a:lnTo>
                  <a:lnTo>
                    <a:pt x="222524" y="345308"/>
                  </a:lnTo>
                  <a:lnTo>
                    <a:pt x="238770" y="390884"/>
                  </a:lnTo>
                  <a:lnTo>
                    <a:pt x="266200" y="417743"/>
                  </a:lnTo>
                  <a:lnTo>
                    <a:pt x="308319" y="433472"/>
                  </a:lnTo>
                  <a:lnTo>
                    <a:pt x="366510" y="438597"/>
                  </a:lnTo>
                  <a:lnTo>
                    <a:pt x="633363" y="438597"/>
                  </a:lnTo>
                  <a:lnTo>
                    <a:pt x="682763" y="440692"/>
                  </a:lnTo>
                  <a:lnTo>
                    <a:pt x="731569" y="446892"/>
                  </a:lnTo>
                  <a:lnTo>
                    <a:pt x="778391" y="457076"/>
                  </a:lnTo>
                  <a:lnTo>
                    <a:pt x="821842" y="471121"/>
                  </a:lnTo>
                  <a:lnTo>
                    <a:pt x="877972" y="497121"/>
                  </a:lnTo>
                  <a:lnTo>
                    <a:pt x="921809" y="527123"/>
                  </a:lnTo>
                  <a:lnTo>
                    <a:pt x="953250" y="560384"/>
                  </a:lnTo>
                  <a:lnTo>
                    <a:pt x="972190" y="596160"/>
                  </a:lnTo>
                  <a:lnTo>
                    <a:pt x="978526" y="633708"/>
                  </a:lnTo>
                  <a:lnTo>
                    <a:pt x="978526" y="794856"/>
                  </a:lnTo>
                  <a:lnTo>
                    <a:pt x="972919" y="839332"/>
                  </a:lnTo>
                  <a:lnTo>
                    <a:pt x="956029" y="879532"/>
                  </a:lnTo>
                  <a:lnTo>
                    <a:pt x="927753" y="915590"/>
                  </a:lnTo>
                  <a:lnTo>
                    <a:pt x="887988" y="947639"/>
                  </a:lnTo>
                  <a:lnTo>
                    <a:pt x="836629" y="975813"/>
                  </a:lnTo>
                  <a:lnTo>
                    <a:pt x="791133" y="993791"/>
                  </a:lnTo>
                  <a:lnTo>
                    <a:pt x="741276" y="1007115"/>
                  </a:lnTo>
                  <a:lnTo>
                    <a:pt x="688254" y="1015395"/>
                  </a:lnTo>
                  <a:lnTo>
                    <a:pt x="633266" y="1018241"/>
                  </a:lnTo>
                  <a:close/>
                </a:path>
                <a:path w="3329305" h="1170304">
                  <a:moveTo>
                    <a:pt x="3328692" y="1018241"/>
                  </a:moveTo>
                  <a:lnTo>
                    <a:pt x="2754771" y="1018241"/>
                  </a:lnTo>
                  <a:lnTo>
                    <a:pt x="2738873" y="1017932"/>
                  </a:lnTo>
                  <a:lnTo>
                    <a:pt x="2691248" y="1015430"/>
                  </a:lnTo>
                  <a:lnTo>
                    <a:pt x="2626696" y="1008306"/>
                  </a:lnTo>
                  <a:lnTo>
                    <a:pt x="2568994" y="997119"/>
                  </a:lnTo>
                  <a:lnTo>
                    <a:pt x="2518128" y="981877"/>
                  </a:lnTo>
                  <a:lnTo>
                    <a:pt x="2474087" y="962590"/>
                  </a:lnTo>
                  <a:lnTo>
                    <a:pt x="2436857" y="939264"/>
                  </a:lnTo>
                  <a:lnTo>
                    <a:pt x="2406424" y="911909"/>
                  </a:lnTo>
                  <a:lnTo>
                    <a:pt x="2382777" y="880533"/>
                  </a:lnTo>
                  <a:lnTo>
                    <a:pt x="2365903" y="845145"/>
                  </a:lnTo>
                  <a:lnTo>
                    <a:pt x="2355787" y="805753"/>
                  </a:lnTo>
                  <a:lnTo>
                    <a:pt x="2352418" y="762365"/>
                  </a:lnTo>
                  <a:lnTo>
                    <a:pt x="2352386" y="294"/>
                  </a:lnTo>
                  <a:lnTo>
                    <a:pt x="2572625" y="294"/>
                  </a:lnTo>
                  <a:lnTo>
                    <a:pt x="2572625" y="760926"/>
                  </a:lnTo>
                  <a:lnTo>
                    <a:pt x="2578727" y="802257"/>
                  </a:lnTo>
                  <a:lnTo>
                    <a:pt x="2598047" y="833341"/>
                  </a:lnTo>
                  <a:lnTo>
                    <a:pt x="2632106" y="854788"/>
                  </a:lnTo>
                  <a:lnTo>
                    <a:pt x="2682425" y="867209"/>
                  </a:lnTo>
                  <a:lnTo>
                    <a:pt x="2750527" y="871213"/>
                  </a:lnTo>
                  <a:lnTo>
                    <a:pt x="3328692" y="871213"/>
                  </a:lnTo>
                  <a:lnTo>
                    <a:pt x="3328692" y="1018241"/>
                  </a:lnTo>
                  <a:close/>
                </a:path>
                <a:path w="3329305" h="1170304">
                  <a:moveTo>
                    <a:pt x="1691995" y="1022229"/>
                  </a:moveTo>
                  <a:lnTo>
                    <a:pt x="1456446" y="1022229"/>
                  </a:lnTo>
                  <a:lnTo>
                    <a:pt x="1425779" y="1021141"/>
                  </a:lnTo>
                  <a:lnTo>
                    <a:pt x="1361251" y="1012052"/>
                  </a:lnTo>
                  <a:lnTo>
                    <a:pt x="1271271" y="985196"/>
                  </a:lnTo>
                  <a:lnTo>
                    <a:pt x="1224379" y="962038"/>
                  </a:lnTo>
                  <a:lnTo>
                    <a:pt x="1186218" y="934094"/>
                  </a:lnTo>
                  <a:lnTo>
                    <a:pt x="1156696" y="901143"/>
                  </a:lnTo>
                  <a:lnTo>
                    <a:pt x="1135722" y="862962"/>
                  </a:lnTo>
                  <a:lnTo>
                    <a:pt x="1123204" y="819326"/>
                  </a:lnTo>
                  <a:lnTo>
                    <a:pt x="1119143" y="771092"/>
                  </a:lnTo>
                  <a:lnTo>
                    <a:pt x="1119043" y="245579"/>
                  </a:lnTo>
                  <a:lnTo>
                    <a:pt x="1122476" y="203420"/>
                  </a:lnTo>
                  <a:lnTo>
                    <a:pt x="1132834" y="164876"/>
                  </a:lnTo>
                  <a:lnTo>
                    <a:pt x="1150072" y="130264"/>
                  </a:lnTo>
                  <a:lnTo>
                    <a:pt x="1174174" y="99606"/>
                  </a:lnTo>
                  <a:lnTo>
                    <a:pt x="1205121" y="72926"/>
                  </a:lnTo>
                  <a:lnTo>
                    <a:pt x="1242895" y="50246"/>
                  </a:lnTo>
                  <a:lnTo>
                    <a:pt x="1287477" y="31590"/>
                  </a:lnTo>
                  <a:lnTo>
                    <a:pt x="1338850" y="16980"/>
                  </a:lnTo>
                  <a:lnTo>
                    <a:pt x="1397003" y="6439"/>
                  </a:lnTo>
                  <a:lnTo>
                    <a:pt x="1441546" y="2463"/>
                  </a:lnTo>
                  <a:lnTo>
                    <a:pt x="1456445" y="2190"/>
                  </a:lnTo>
                  <a:lnTo>
                    <a:pt x="1874499" y="2190"/>
                  </a:lnTo>
                  <a:lnTo>
                    <a:pt x="1920730" y="4588"/>
                  </a:lnTo>
                  <a:lnTo>
                    <a:pt x="1994226" y="16981"/>
                  </a:lnTo>
                  <a:lnTo>
                    <a:pt x="2045612" y="31594"/>
                  </a:lnTo>
                  <a:lnTo>
                    <a:pt x="2090201" y="50254"/>
                  </a:lnTo>
                  <a:lnTo>
                    <a:pt x="2127976" y="72937"/>
                  </a:lnTo>
                  <a:lnTo>
                    <a:pt x="2158918" y="99619"/>
                  </a:lnTo>
                  <a:lnTo>
                    <a:pt x="2183013" y="130278"/>
                  </a:lnTo>
                  <a:lnTo>
                    <a:pt x="2192621" y="149576"/>
                  </a:lnTo>
                  <a:lnTo>
                    <a:pt x="1518270" y="149576"/>
                  </a:lnTo>
                  <a:lnTo>
                    <a:pt x="1463896" y="154528"/>
                  </a:lnTo>
                  <a:lnTo>
                    <a:pt x="1419204" y="168795"/>
                  </a:lnTo>
                  <a:lnTo>
                    <a:pt x="1385574" y="191494"/>
                  </a:lnTo>
                  <a:lnTo>
                    <a:pt x="1364385" y="221741"/>
                  </a:lnTo>
                  <a:lnTo>
                    <a:pt x="1357016" y="258654"/>
                  </a:lnTo>
                  <a:lnTo>
                    <a:pt x="1357016" y="756939"/>
                  </a:lnTo>
                  <a:lnTo>
                    <a:pt x="1356755" y="756939"/>
                  </a:lnTo>
                  <a:lnTo>
                    <a:pt x="1356755" y="764032"/>
                  </a:lnTo>
                  <a:lnTo>
                    <a:pt x="1358877" y="771092"/>
                  </a:lnTo>
                  <a:lnTo>
                    <a:pt x="1360999" y="779624"/>
                  </a:lnTo>
                  <a:lnTo>
                    <a:pt x="1378802" y="820160"/>
                  </a:lnTo>
                  <a:lnTo>
                    <a:pt x="1411738" y="849934"/>
                  </a:lnTo>
                  <a:lnTo>
                    <a:pt x="1458475" y="868284"/>
                  </a:lnTo>
                  <a:lnTo>
                    <a:pt x="1517683" y="874547"/>
                  </a:lnTo>
                  <a:lnTo>
                    <a:pt x="2195142" y="874547"/>
                  </a:lnTo>
                  <a:lnTo>
                    <a:pt x="2194237" y="877477"/>
                  </a:lnTo>
                  <a:lnTo>
                    <a:pt x="2168605" y="916742"/>
                  </a:lnTo>
                  <a:lnTo>
                    <a:pt x="2131715" y="948288"/>
                  </a:lnTo>
                  <a:lnTo>
                    <a:pt x="2082987" y="973557"/>
                  </a:lnTo>
                  <a:lnTo>
                    <a:pt x="2124423" y="1011017"/>
                  </a:lnTo>
                  <a:lnTo>
                    <a:pt x="1868689" y="1011017"/>
                  </a:lnTo>
                  <a:lnTo>
                    <a:pt x="1691995" y="1022229"/>
                  </a:lnTo>
                  <a:close/>
                </a:path>
                <a:path w="3329305" h="1170304">
                  <a:moveTo>
                    <a:pt x="2201702" y="853301"/>
                  </a:moveTo>
                  <a:lnTo>
                    <a:pt x="1949675" y="853301"/>
                  </a:lnTo>
                  <a:lnTo>
                    <a:pt x="1969890" y="839939"/>
                  </a:lnTo>
                  <a:lnTo>
                    <a:pt x="1986051" y="823584"/>
                  </a:lnTo>
                  <a:lnTo>
                    <a:pt x="1997896" y="804379"/>
                  </a:lnTo>
                  <a:lnTo>
                    <a:pt x="2005167" y="782467"/>
                  </a:lnTo>
                  <a:lnTo>
                    <a:pt x="2007289" y="775407"/>
                  </a:lnTo>
                  <a:lnTo>
                    <a:pt x="2007289" y="245579"/>
                  </a:lnTo>
                  <a:lnTo>
                    <a:pt x="1987387" y="200971"/>
                  </a:lnTo>
                  <a:lnTo>
                    <a:pt x="1954636" y="172952"/>
                  </a:lnTo>
                  <a:lnTo>
                    <a:pt x="1908420" y="155553"/>
                  </a:lnTo>
                  <a:lnTo>
                    <a:pt x="1850245" y="149576"/>
                  </a:lnTo>
                  <a:lnTo>
                    <a:pt x="2192621" y="149576"/>
                  </a:lnTo>
                  <a:lnTo>
                    <a:pt x="2200243" y="164889"/>
                  </a:lnTo>
                  <a:lnTo>
                    <a:pt x="2210593" y="203429"/>
                  </a:lnTo>
                  <a:lnTo>
                    <a:pt x="2214023" y="245579"/>
                  </a:lnTo>
                  <a:lnTo>
                    <a:pt x="2213959" y="771092"/>
                  </a:lnTo>
                  <a:lnTo>
                    <a:pt x="2209191" y="829048"/>
                  </a:lnTo>
                  <a:lnTo>
                    <a:pt x="2201702" y="853301"/>
                  </a:lnTo>
                  <a:close/>
                </a:path>
                <a:path w="3329305" h="1170304">
                  <a:moveTo>
                    <a:pt x="2195142" y="874547"/>
                  </a:moveTo>
                  <a:lnTo>
                    <a:pt x="1717782" y="874547"/>
                  </a:lnTo>
                  <a:lnTo>
                    <a:pt x="1534004" y="708398"/>
                  </a:lnTo>
                  <a:lnTo>
                    <a:pt x="1789726" y="708398"/>
                  </a:lnTo>
                  <a:lnTo>
                    <a:pt x="1949675" y="853301"/>
                  </a:lnTo>
                  <a:lnTo>
                    <a:pt x="2201702" y="853301"/>
                  </a:lnTo>
                  <a:lnTo>
                    <a:pt x="2195142" y="874547"/>
                  </a:lnTo>
                  <a:close/>
                </a:path>
                <a:path w="3329305" h="1170304">
                  <a:moveTo>
                    <a:pt x="1357016" y="757330"/>
                  </a:moveTo>
                  <a:lnTo>
                    <a:pt x="1356755" y="756939"/>
                  </a:lnTo>
                  <a:lnTo>
                    <a:pt x="1357016" y="756939"/>
                  </a:lnTo>
                  <a:lnTo>
                    <a:pt x="1357016" y="757330"/>
                  </a:lnTo>
                  <a:close/>
                </a:path>
                <a:path w="3329305" h="1170304">
                  <a:moveTo>
                    <a:pt x="2299930" y="1169681"/>
                  </a:moveTo>
                  <a:lnTo>
                    <a:pt x="2044208" y="1169681"/>
                  </a:lnTo>
                  <a:lnTo>
                    <a:pt x="1868689" y="1011017"/>
                  </a:lnTo>
                  <a:lnTo>
                    <a:pt x="2124423" y="1011017"/>
                  </a:lnTo>
                  <a:lnTo>
                    <a:pt x="2299930" y="1169681"/>
                  </a:lnTo>
                  <a:close/>
                </a:path>
              </a:pathLst>
            </a:custGeom>
            <a:solidFill>
              <a:srgbClr val="E3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11650" y="6548807"/>
              <a:ext cx="2482215" cy="2425700"/>
            </a:xfrm>
            <a:custGeom>
              <a:avLst/>
              <a:gdLst/>
              <a:ahLst/>
              <a:cxnLst/>
              <a:rect l="l" t="t" r="r" b="b"/>
              <a:pathLst>
                <a:path w="2482215" h="2425700">
                  <a:moveTo>
                    <a:pt x="561609" y="1765300"/>
                  </a:moveTo>
                  <a:lnTo>
                    <a:pt x="518674" y="1739900"/>
                  </a:lnTo>
                  <a:lnTo>
                    <a:pt x="482652" y="1714500"/>
                  </a:lnTo>
                  <a:lnTo>
                    <a:pt x="454148" y="1689100"/>
                  </a:lnTo>
                  <a:lnTo>
                    <a:pt x="433766" y="1651000"/>
                  </a:lnTo>
                  <a:lnTo>
                    <a:pt x="413248" y="1612900"/>
                  </a:lnTo>
                  <a:lnTo>
                    <a:pt x="395494" y="1574800"/>
                  </a:lnTo>
                  <a:lnTo>
                    <a:pt x="380567" y="1536700"/>
                  </a:lnTo>
                  <a:lnTo>
                    <a:pt x="368528" y="1485900"/>
                  </a:lnTo>
                  <a:lnTo>
                    <a:pt x="359440" y="1435100"/>
                  </a:lnTo>
                  <a:lnTo>
                    <a:pt x="353367" y="1384300"/>
                  </a:lnTo>
                  <a:lnTo>
                    <a:pt x="350370" y="1333500"/>
                  </a:lnTo>
                  <a:lnTo>
                    <a:pt x="350513" y="1282700"/>
                  </a:lnTo>
                  <a:lnTo>
                    <a:pt x="353857" y="1231900"/>
                  </a:lnTo>
                  <a:lnTo>
                    <a:pt x="360465" y="1181100"/>
                  </a:lnTo>
                  <a:lnTo>
                    <a:pt x="370400" y="1130300"/>
                  </a:lnTo>
                  <a:lnTo>
                    <a:pt x="383725" y="1092200"/>
                  </a:lnTo>
                  <a:lnTo>
                    <a:pt x="392047" y="1054100"/>
                  </a:lnTo>
                  <a:lnTo>
                    <a:pt x="399091" y="1016000"/>
                  </a:lnTo>
                  <a:lnTo>
                    <a:pt x="408081" y="990600"/>
                  </a:lnTo>
                  <a:lnTo>
                    <a:pt x="422243" y="965200"/>
                  </a:lnTo>
                  <a:lnTo>
                    <a:pt x="416013" y="939800"/>
                  </a:lnTo>
                  <a:lnTo>
                    <a:pt x="404966" y="927100"/>
                  </a:lnTo>
                  <a:lnTo>
                    <a:pt x="391974" y="914400"/>
                  </a:lnTo>
                  <a:lnTo>
                    <a:pt x="379905" y="901700"/>
                  </a:lnTo>
                  <a:lnTo>
                    <a:pt x="347283" y="850900"/>
                  </a:lnTo>
                  <a:lnTo>
                    <a:pt x="318309" y="800100"/>
                  </a:lnTo>
                  <a:lnTo>
                    <a:pt x="297887" y="749300"/>
                  </a:lnTo>
                  <a:lnTo>
                    <a:pt x="279565" y="711200"/>
                  </a:lnTo>
                  <a:lnTo>
                    <a:pt x="262603" y="660400"/>
                  </a:lnTo>
                  <a:lnTo>
                    <a:pt x="246256" y="609600"/>
                  </a:lnTo>
                  <a:lnTo>
                    <a:pt x="229782" y="571500"/>
                  </a:lnTo>
                  <a:lnTo>
                    <a:pt x="222645" y="546100"/>
                  </a:lnTo>
                  <a:lnTo>
                    <a:pt x="217023" y="520700"/>
                  </a:lnTo>
                  <a:lnTo>
                    <a:pt x="211040" y="508000"/>
                  </a:lnTo>
                  <a:lnTo>
                    <a:pt x="202819" y="482600"/>
                  </a:lnTo>
                  <a:lnTo>
                    <a:pt x="185054" y="444500"/>
                  </a:lnTo>
                  <a:lnTo>
                    <a:pt x="163518" y="419100"/>
                  </a:lnTo>
                  <a:lnTo>
                    <a:pt x="140464" y="381000"/>
                  </a:lnTo>
                  <a:lnTo>
                    <a:pt x="118145" y="355600"/>
                  </a:lnTo>
                  <a:lnTo>
                    <a:pt x="97111" y="330200"/>
                  </a:lnTo>
                  <a:lnTo>
                    <a:pt x="71249" y="292100"/>
                  </a:lnTo>
                  <a:lnTo>
                    <a:pt x="44582" y="254000"/>
                  </a:lnTo>
                  <a:lnTo>
                    <a:pt x="21136" y="215900"/>
                  </a:lnTo>
                  <a:lnTo>
                    <a:pt x="4933" y="177800"/>
                  </a:lnTo>
                  <a:lnTo>
                    <a:pt x="0" y="127000"/>
                  </a:lnTo>
                  <a:lnTo>
                    <a:pt x="10359" y="76200"/>
                  </a:lnTo>
                  <a:lnTo>
                    <a:pt x="33986" y="38100"/>
                  </a:lnTo>
                  <a:lnTo>
                    <a:pt x="64871" y="12700"/>
                  </a:lnTo>
                  <a:lnTo>
                    <a:pt x="101541" y="0"/>
                  </a:lnTo>
                  <a:lnTo>
                    <a:pt x="186331" y="0"/>
                  </a:lnTo>
                  <a:lnTo>
                    <a:pt x="276554" y="25400"/>
                  </a:lnTo>
                  <a:lnTo>
                    <a:pt x="320015" y="38100"/>
                  </a:lnTo>
                  <a:lnTo>
                    <a:pt x="360409" y="63500"/>
                  </a:lnTo>
                  <a:lnTo>
                    <a:pt x="396261" y="76200"/>
                  </a:lnTo>
                  <a:lnTo>
                    <a:pt x="129616" y="76200"/>
                  </a:lnTo>
                  <a:lnTo>
                    <a:pt x="106623" y="88900"/>
                  </a:lnTo>
                  <a:lnTo>
                    <a:pt x="95873" y="88900"/>
                  </a:lnTo>
                  <a:lnTo>
                    <a:pt x="87512" y="101600"/>
                  </a:lnTo>
                  <a:lnTo>
                    <a:pt x="84785" y="101600"/>
                  </a:lnTo>
                  <a:lnTo>
                    <a:pt x="83513" y="114300"/>
                  </a:lnTo>
                  <a:lnTo>
                    <a:pt x="77968" y="127000"/>
                  </a:lnTo>
                  <a:lnTo>
                    <a:pt x="79163" y="152400"/>
                  </a:lnTo>
                  <a:lnTo>
                    <a:pt x="84458" y="165100"/>
                  </a:lnTo>
                  <a:lnTo>
                    <a:pt x="111586" y="215900"/>
                  </a:lnTo>
                  <a:lnTo>
                    <a:pt x="134700" y="254000"/>
                  </a:lnTo>
                  <a:lnTo>
                    <a:pt x="159167" y="279400"/>
                  </a:lnTo>
                  <a:lnTo>
                    <a:pt x="183595" y="317500"/>
                  </a:lnTo>
                  <a:lnTo>
                    <a:pt x="206079" y="342900"/>
                  </a:lnTo>
                  <a:lnTo>
                    <a:pt x="228968" y="381000"/>
                  </a:lnTo>
                  <a:lnTo>
                    <a:pt x="250338" y="406400"/>
                  </a:lnTo>
                  <a:lnTo>
                    <a:pt x="268269" y="444500"/>
                  </a:lnTo>
                  <a:lnTo>
                    <a:pt x="288177" y="495300"/>
                  </a:lnTo>
                  <a:lnTo>
                    <a:pt x="305342" y="546100"/>
                  </a:lnTo>
                  <a:lnTo>
                    <a:pt x="321044" y="584200"/>
                  </a:lnTo>
                  <a:lnTo>
                    <a:pt x="336567" y="635000"/>
                  </a:lnTo>
                  <a:lnTo>
                    <a:pt x="353193" y="685800"/>
                  </a:lnTo>
                  <a:lnTo>
                    <a:pt x="372203" y="736600"/>
                  </a:lnTo>
                  <a:lnTo>
                    <a:pt x="400370" y="787400"/>
                  </a:lnTo>
                  <a:lnTo>
                    <a:pt x="433800" y="838200"/>
                  </a:lnTo>
                  <a:lnTo>
                    <a:pt x="449823" y="863600"/>
                  </a:lnTo>
                  <a:lnTo>
                    <a:pt x="467780" y="876300"/>
                  </a:lnTo>
                  <a:lnTo>
                    <a:pt x="484146" y="901700"/>
                  </a:lnTo>
                  <a:lnTo>
                    <a:pt x="495396" y="927100"/>
                  </a:lnTo>
                  <a:lnTo>
                    <a:pt x="499242" y="952500"/>
                  </a:lnTo>
                  <a:lnTo>
                    <a:pt x="486383" y="1016000"/>
                  </a:lnTo>
                  <a:lnTo>
                    <a:pt x="467445" y="1066800"/>
                  </a:lnTo>
                  <a:lnTo>
                    <a:pt x="453059" y="1104900"/>
                  </a:lnTo>
                  <a:lnTo>
                    <a:pt x="440253" y="1155700"/>
                  </a:lnTo>
                  <a:lnTo>
                    <a:pt x="431318" y="1206500"/>
                  </a:lnTo>
                  <a:lnTo>
                    <a:pt x="426151" y="1257300"/>
                  </a:lnTo>
                  <a:lnTo>
                    <a:pt x="424649" y="1308100"/>
                  </a:lnTo>
                  <a:lnTo>
                    <a:pt x="426706" y="1358900"/>
                  </a:lnTo>
                  <a:lnTo>
                    <a:pt x="432221" y="1409700"/>
                  </a:lnTo>
                  <a:lnTo>
                    <a:pt x="441088" y="1460500"/>
                  </a:lnTo>
                  <a:lnTo>
                    <a:pt x="453204" y="1511300"/>
                  </a:lnTo>
                  <a:lnTo>
                    <a:pt x="483763" y="1587500"/>
                  </a:lnTo>
                  <a:lnTo>
                    <a:pt x="502023" y="1625600"/>
                  </a:lnTo>
                  <a:lnTo>
                    <a:pt x="560844" y="1663700"/>
                  </a:lnTo>
                  <a:lnTo>
                    <a:pt x="670705" y="1663700"/>
                  </a:lnTo>
                  <a:lnTo>
                    <a:pt x="665805" y="1689100"/>
                  </a:lnTo>
                  <a:lnTo>
                    <a:pt x="646345" y="1727200"/>
                  </a:lnTo>
                  <a:lnTo>
                    <a:pt x="610852" y="1752600"/>
                  </a:lnTo>
                  <a:lnTo>
                    <a:pt x="561609" y="1765300"/>
                  </a:lnTo>
                  <a:close/>
                </a:path>
                <a:path w="2482215" h="2425700">
                  <a:moveTo>
                    <a:pt x="2481695" y="2425700"/>
                  </a:moveTo>
                  <a:lnTo>
                    <a:pt x="2465912" y="2425700"/>
                  </a:lnTo>
                  <a:lnTo>
                    <a:pt x="2452745" y="2413000"/>
                  </a:lnTo>
                  <a:lnTo>
                    <a:pt x="2440589" y="2400300"/>
                  </a:lnTo>
                  <a:lnTo>
                    <a:pt x="2427835" y="2387600"/>
                  </a:lnTo>
                  <a:lnTo>
                    <a:pt x="2400201" y="2374900"/>
                  </a:lnTo>
                  <a:lnTo>
                    <a:pt x="2344346" y="2324100"/>
                  </a:lnTo>
                  <a:lnTo>
                    <a:pt x="2316198" y="2311400"/>
                  </a:lnTo>
                  <a:lnTo>
                    <a:pt x="2276849" y="2286000"/>
                  </a:lnTo>
                  <a:lnTo>
                    <a:pt x="2235914" y="2260600"/>
                  </a:lnTo>
                  <a:lnTo>
                    <a:pt x="2194252" y="2247900"/>
                  </a:lnTo>
                  <a:lnTo>
                    <a:pt x="2152722" y="2222500"/>
                  </a:lnTo>
                  <a:lnTo>
                    <a:pt x="2112182" y="2209800"/>
                  </a:lnTo>
                  <a:lnTo>
                    <a:pt x="2084479" y="2184400"/>
                  </a:lnTo>
                  <a:lnTo>
                    <a:pt x="2057306" y="2171700"/>
                  </a:lnTo>
                  <a:lnTo>
                    <a:pt x="2030616" y="2146300"/>
                  </a:lnTo>
                  <a:lnTo>
                    <a:pt x="2004364" y="2133600"/>
                  </a:lnTo>
                  <a:lnTo>
                    <a:pt x="1980097" y="2108200"/>
                  </a:lnTo>
                  <a:lnTo>
                    <a:pt x="1956093" y="2082800"/>
                  </a:lnTo>
                  <a:lnTo>
                    <a:pt x="1934085" y="2044700"/>
                  </a:lnTo>
                  <a:lnTo>
                    <a:pt x="1915804" y="2019300"/>
                  </a:lnTo>
                  <a:lnTo>
                    <a:pt x="1908925" y="2006600"/>
                  </a:lnTo>
                  <a:lnTo>
                    <a:pt x="1903417" y="1993900"/>
                  </a:lnTo>
                  <a:lnTo>
                    <a:pt x="1897370" y="1981200"/>
                  </a:lnTo>
                  <a:lnTo>
                    <a:pt x="1888874" y="1968500"/>
                  </a:lnTo>
                  <a:lnTo>
                    <a:pt x="1897903" y="1955800"/>
                  </a:lnTo>
                  <a:lnTo>
                    <a:pt x="1915641" y="1943100"/>
                  </a:lnTo>
                  <a:lnTo>
                    <a:pt x="1937321" y="1930400"/>
                  </a:lnTo>
                  <a:lnTo>
                    <a:pt x="1958174" y="1930400"/>
                  </a:lnTo>
                  <a:lnTo>
                    <a:pt x="1997029" y="1917700"/>
                  </a:lnTo>
                  <a:lnTo>
                    <a:pt x="2038021" y="1905000"/>
                  </a:lnTo>
                  <a:lnTo>
                    <a:pt x="2081447" y="1892300"/>
                  </a:lnTo>
                  <a:lnTo>
                    <a:pt x="2127601" y="1879600"/>
                  </a:lnTo>
                  <a:lnTo>
                    <a:pt x="2285482" y="1879600"/>
                  </a:lnTo>
                  <a:lnTo>
                    <a:pt x="2269516" y="1854200"/>
                  </a:lnTo>
                  <a:lnTo>
                    <a:pt x="2236416" y="1828800"/>
                  </a:lnTo>
                  <a:lnTo>
                    <a:pt x="2198977" y="1803400"/>
                  </a:lnTo>
                  <a:lnTo>
                    <a:pt x="2169993" y="1790700"/>
                  </a:lnTo>
                  <a:lnTo>
                    <a:pt x="2128649" y="1752600"/>
                  </a:lnTo>
                  <a:lnTo>
                    <a:pt x="2043941" y="1701800"/>
                  </a:lnTo>
                  <a:lnTo>
                    <a:pt x="2000577" y="1663700"/>
                  </a:lnTo>
                  <a:lnTo>
                    <a:pt x="1974187" y="1651000"/>
                  </a:lnTo>
                  <a:lnTo>
                    <a:pt x="1943469" y="1638300"/>
                  </a:lnTo>
                  <a:lnTo>
                    <a:pt x="1912434" y="1638300"/>
                  </a:lnTo>
                  <a:lnTo>
                    <a:pt x="1885088" y="1625600"/>
                  </a:lnTo>
                  <a:lnTo>
                    <a:pt x="1842326" y="1612900"/>
                  </a:lnTo>
                  <a:lnTo>
                    <a:pt x="1791065" y="1587500"/>
                  </a:lnTo>
                  <a:lnTo>
                    <a:pt x="1743508" y="1574800"/>
                  </a:lnTo>
                  <a:lnTo>
                    <a:pt x="1711854" y="1549400"/>
                  </a:lnTo>
                  <a:lnTo>
                    <a:pt x="1683699" y="1511300"/>
                  </a:lnTo>
                  <a:lnTo>
                    <a:pt x="1658480" y="1460500"/>
                  </a:lnTo>
                  <a:lnTo>
                    <a:pt x="1635404" y="1422400"/>
                  </a:lnTo>
                  <a:lnTo>
                    <a:pt x="1613680" y="1371600"/>
                  </a:lnTo>
                  <a:lnTo>
                    <a:pt x="1592513" y="1320800"/>
                  </a:lnTo>
                  <a:lnTo>
                    <a:pt x="1570346" y="1270000"/>
                  </a:lnTo>
                  <a:lnTo>
                    <a:pt x="1546822" y="1219200"/>
                  </a:lnTo>
                  <a:lnTo>
                    <a:pt x="1522832" y="1181100"/>
                  </a:lnTo>
                  <a:lnTo>
                    <a:pt x="1499269" y="1130300"/>
                  </a:lnTo>
                  <a:lnTo>
                    <a:pt x="1477023" y="1079500"/>
                  </a:lnTo>
                  <a:lnTo>
                    <a:pt x="1465193" y="1041400"/>
                  </a:lnTo>
                  <a:lnTo>
                    <a:pt x="1454823" y="1016000"/>
                  </a:lnTo>
                  <a:lnTo>
                    <a:pt x="1444005" y="990600"/>
                  </a:lnTo>
                  <a:lnTo>
                    <a:pt x="1430834" y="965200"/>
                  </a:lnTo>
                  <a:lnTo>
                    <a:pt x="1406897" y="914400"/>
                  </a:lnTo>
                  <a:lnTo>
                    <a:pt x="1381642" y="876300"/>
                  </a:lnTo>
                  <a:lnTo>
                    <a:pt x="1355093" y="825500"/>
                  </a:lnTo>
                  <a:lnTo>
                    <a:pt x="1327275" y="787400"/>
                  </a:lnTo>
                  <a:lnTo>
                    <a:pt x="1298213" y="749300"/>
                  </a:lnTo>
                  <a:lnTo>
                    <a:pt x="1267931" y="711200"/>
                  </a:lnTo>
                  <a:lnTo>
                    <a:pt x="1236453" y="673100"/>
                  </a:lnTo>
                  <a:lnTo>
                    <a:pt x="1203805" y="635000"/>
                  </a:lnTo>
                  <a:lnTo>
                    <a:pt x="1170011" y="596900"/>
                  </a:lnTo>
                  <a:lnTo>
                    <a:pt x="1135096" y="558800"/>
                  </a:lnTo>
                  <a:lnTo>
                    <a:pt x="1099084" y="533400"/>
                  </a:lnTo>
                  <a:lnTo>
                    <a:pt x="1061999" y="495300"/>
                  </a:lnTo>
                  <a:lnTo>
                    <a:pt x="1023867" y="469900"/>
                  </a:lnTo>
                  <a:lnTo>
                    <a:pt x="984711" y="431800"/>
                  </a:lnTo>
                  <a:lnTo>
                    <a:pt x="944557" y="406400"/>
                  </a:lnTo>
                  <a:lnTo>
                    <a:pt x="903429" y="381000"/>
                  </a:lnTo>
                  <a:lnTo>
                    <a:pt x="858820" y="355600"/>
                  </a:lnTo>
                  <a:lnTo>
                    <a:pt x="812360" y="330200"/>
                  </a:lnTo>
                  <a:lnTo>
                    <a:pt x="763950" y="304800"/>
                  </a:lnTo>
                  <a:lnTo>
                    <a:pt x="713494" y="279400"/>
                  </a:lnTo>
                  <a:lnTo>
                    <a:pt x="660895" y="266700"/>
                  </a:lnTo>
                  <a:lnTo>
                    <a:pt x="621310" y="254000"/>
                  </a:lnTo>
                  <a:lnTo>
                    <a:pt x="537001" y="254000"/>
                  </a:lnTo>
                  <a:lnTo>
                    <a:pt x="495397" y="241300"/>
                  </a:lnTo>
                  <a:lnTo>
                    <a:pt x="438908" y="241300"/>
                  </a:lnTo>
                  <a:lnTo>
                    <a:pt x="418438" y="215900"/>
                  </a:lnTo>
                  <a:lnTo>
                    <a:pt x="398940" y="203200"/>
                  </a:lnTo>
                  <a:lnTo>
                    <a:pt x="379973" y="190500"/>
                  </a:lnTo>
                  <a:lnTo>
                    <a:pt x="340718" y="165100"/>
                  </a:lnTo>
                  <a:lnTo>
                    <a:pt x="300716" y="139700"/>
                  </a:lnTo>
                  <a:lnTo>
                    <a:pt x="258952" y="127000"/>
                  </a:lnTo>
                  <a:lnTo>
                    <a:pt x="214409" y="101600"/>
                  </a:lnTo>
                  <a:lnTo>
                    <a:pt x="190902" y="88900"/>
                  </a:lnTo>
                  <a:lnTo>
                    <a:pt x="160174" y="88900"/>
                  </a:lnTo>
                  <a:lnTo>
                    <a:pt x="129616" y="76200"/>
                  </a:lnTo>
                  <a:lnTo>
                    <a:pt x="396261" y="76200"/>
                  </a:lnTo>
                  <a:lnTo>
                    <a:pt x="426095" y="101600"/>
                  </a:lnTo>
                  <a:lnTo>
                    <a:pt x="444742" y="114300"/>
                  </a:lnTo>
                  <a:lnTo>
                    <a:pt x="464025" y="127000"/>
                  </a:lnTo>
                  <a:lnTo>
                    <a:pt x="483603" y="152400"/>
                  </a:lnTo>
                  <a:lnTo>
                    <a:pt x="503131" y="152400"/>
                  </a:lnTo>
                  <a:lnTo>
                    <a:pt x="630176" y="165100"/>
                  </a:lnTo>
                  <a:lnTo>
                    <a:pt x="722304" y="190500"/>
                  </a:lnTo>
                  <a:lnTo>
                    <a:pt x="765826" y="203200"/>
                  </a:lnTo>
                  <a:lnTo>
                    <a:pt x="807119" y="215900"/>
                  </a:lnTo>
                  <a:lnTo>
                    <a:pt x="845780" y="228600"/>
                  </a:lnTo>
                  <a:lnTo>
                    <a:pt x="893412" y="266700"/>
                  </a:lnTo>
                  <a:lnTo>
                    <a:pt x="939224" y="292100"/>
                  </a:lnTo>
                  <a:lnTo>
                    <a:pt x="983309" y="317500"/>
                  </a:lnTo>
                  <a:lnTo>
                    <a:pt x="1025759" y="355600"/>
                  </a:lnTo>
                  <a:lnTo>
                    <a:pt x="1066667" y="381000"/>
                  </a:lnTo>
                  <a:lnTo>
                    <a:pt x="1106125" y="406400"/>
                  </a:lnTo>
                  <a:lnTo>
                    <a:pt x="1144226" y="444500"/>
                  </a:lnTo>
                  <a:lnTo>
                    <a:pt x="1181062" y="469900"/>
                  </a:lnTo>
                  <a:lnTo>
                    <a:pt x="1216726" y="508000"/>
                  </a:lnTo>
                  <a:lnTo>
                    <a:pt x="1251310" y="546100"/>
                  </a:lnTo>
                  <a:lnTo>
                    <a:pt x="1284907" y="571500"/>
                  </a:lnTo>
                  <a:lnTo>
                    <a:pt x="1317608" y="609600"/>
                  </a:lnTo>
                  <a:lnTo>
                    <a:pt x="1349507" y="647700"/>
                  </a:lnTo>
                  <a:lnTo>
                    <a:pt x="1380695" y="685800"/>
                  </a:lnTo>
                  <a:lnTo>
                    <a:pt x="1411267" y="736600"/>
                  </a:lnTo>
                  <a:lnTo>
                    <a:pt x="1441312" y="774700"/>
                  </a:lnTo>
                  <a:lnTo>
                    <a:pt x="1470925" y="825500"/>
                  </a:lnTo>
                  <a:lnTo>
                    <a:pt x="1500198" y="863600"/>
                  </a:lnTo>
                  <a:lnTo>
                    <a:pt x="1524661" y="914400"/>
                  </a:lnTo>
                  <a:lnTo>
                    <a:pt x="1545216" y="965200"/>
                  </a:lnTo>
                  <a:lnTo>
                    <a:pt x="1564431" y="1016000"/>
                  </a:lnTo>
                  <a:lnTo>
                    <a:pt x="1584873" y="1054100"/>
                  </a:lnTo>
                  <a:lnTo>
                    <a:pt x="1606655" y="1104900"/>
                  </a:lnTo>
                  <a:lnTo>
                    <a:pt x="1629105" y="1155700"/>
                  </a:lnTo>
                  <a:lnTo>
                    <a:pt x="1652117" y="1206500"/>
                  </a:lnTo>
                  <a:lnTo>
                    <a:pt x="1675585" y="1257300"/>
                  </a:lnTo>
                  <a:lnTo>
                    <a:pt x="1699406" y="1308100"/>
                  </a:lnTo>
                  <a:lnTo>
                    <a:pt x="1723473" y="1358900"/>
                  </a:lnTo>
                  <a:lnTo>
                    <a:pt x="1739828" y="1384300"/>
                  </a:lnTo>
                  <a:lnTo>
                    <a:pt x="1755549" y="1422400"/>
                  </a:lnTo>
                  <a:lnTo>
                    <a:pt x="1772549" y="1447800"/>
                  </a:lnTo>
                  <a:lnTo>
                    <a:pt x="1792740" y="1485900"/>
                  </a:lnTo>
                  <a:lnTo>
                    <a:pt x="1805602" y="1498600"/>
                  </a:lnTo>
                  <a:lnTo>
                    <a:pt x="1823017" y="1498600"/>
                  </a:lnTo>
                  <a:lnTo>
                    <a:pt x="1841656" y="1511300"/>
                  </a:lnTo>
                  <a:lnTo>
                    <a:pt x="1858189" y="1511300"/>
                  </a:lnTo>
                  <a:lnTo>
                    <a:pt x="1902334" y="1536700"/>
                  </a:lnTo>
                  <a:lnTo>
                    <a:pt x="1947944" y="1549400"/>
                  </a:lnTo>
                  <a:lnTo>
                    <a:pt x="1992949" y="1574800"/>
                  </a:lnTo>
                  <a:lnTo>
                    <a:pt x="2035275" y="1600200"/>
                  </a:lnTo>
                  <a:lnTo>
                    <a:pt x="2117497" y="1651000"/>
                  </a:lnTo>
                  <a:lnTo>
                    <a:pt x="2157878" y="1689100"/>
                  </a:lnTo>
                  <a:lnTo>
                    <a:pt x="2197650" y="1714500"/>
                  </a:lnTo>
                  <a:lnTo>
                    <a:pt x="2236724" y="1739900"/>
                  </a:lnTo>
                  <a:lnTo>
                    <a:pt x="2275008" y="1778000"/>
                  </a:lnTo>
                  <a:lnTo>
                    <a:pt x="2312411" y="1803400"/>
                  </a:lnTo>
                  <a:lnTo>
                    <a:pt x="2335291" y="1828800"/>
                  </a:lnTo>
                  <a:lnTo>
                    <a:pt x="2355780" y="1854200"/>
                  </a:lnTo>
                  <a:lnTo>
                    <a:pt x="2375762" y="1879600"/>
                  </a:lnTo>
                  <a:lnTo>
                    <a:pt x="2397118" y="1905000"/>
                  </a:lnTo>
                  <a:lnTo>
                    <a:pt x="2397118" y="1917700"/>
                  </a:lnTo>
                  <a:lnTo>
                    <a:pt x="2316262" y="1943100"/>
                  </a:lnTo>
                  <a:lnTo>
                    <a:pt x="2272701" y="1955800"/>
                  </a:lnTo>
                  <a:lnTo>
                    <a:pt x="2230833" y="1955800"/>
                  </a:lnTo>
                  <a:lnTo>
                    <a:pt x="2189325" y="1968500"/>
                  </a:lnTo>
                  <a:lnTo>
                    <a:pt x="2146847" y="1968500"/>
                  </a:lnTo>
                  <a:lnTo>
                    <a:pt x="2119487" y="1981200"/>
                  </a:lnTo>
                  <a:lnTo>
                    <a:pt x="2090135" y="1993900"/>
                  </a:lnTo>
                  <a:lnTo>
                    <a:pt x="2031293" y="1993900"/>
                  </a:lnTo>
                  <a:lnTo>
                    <a:pt x="2035144" y="2006600"/>
                  </a:lnTo>
                  <a:lnTo>
                    <a:pt x="2058545" y="2044700"/>
                  </a:lnTo>
                  <a:lnTo>
                    <a:pt x="2097229" y="2070100"/>
                  </a:lnTo>
                  <a:lnTo>
                    <a:pt x="2143461" y="2108200"/>
                  </a:lnTo>
                  <a:lnTo>
                    <a:pt x="2189509" y="2133600"/>
                  </a:lnTo>
                  <a:lnTo>
                    <a:pt x="2227638" y="2159000"/>
                  </a:lnTo>
                  <a:lnTo>
                    <a:pt x="2266712" y="2184400"/>
                  </a:lnTo>
                  <a:lnTo>
                    <a:pt x="2304398" y="2209800"/>
                  </a:lnTo>
                  <a:lnTo>
                    <a:pt x="2340256" y="2247900"/>
                  </a:lnTo>
                  <a:lnTo>
                    <a:pt x="2373844" y="2286000"/>
                  </a:lnTo>
                  <a:lnTo>
                    <a:pt x="2404724" y="2324100"/>
                  </a:lnTo>
                  <a:lnTo>
                    <a:pt x="2454765" y="2374900"/>
                  </a:lnTo>
                  <a:lnTo>
                    <a:pt x="2462021" y="2387600"/>
                  </a:lnTo>
                  <a:lnTo>
                    <a:pt x="2467838" y="2400300"/>
                  </a:lnTo>
                  <a:lnTo>
                    <a:pt x="2473852" y="2413000"/>
                  </a:lnTo>
                  <a:lnTo>
                    <a:pt x="2481695" y="2425700"/>
                  </a:lnTo>
                  <a:close/>
                </a:path>
                <a:path w="2482215" h="2425700">
                  <a:moveTo>
                    <a:pt x="670705" y="1663700"/>
                  </a:moveTo>
                  <a:lnTo>
                    <a:pt x="568548" y="1663700"/>
                  </a:lnTo>
                  <a:lnTo>
                    <a:pt x="580853" y="1562100"/>
                  </a:lnTo>
                  <a:lnTo>
                    <a:pt x="588447" y="1498600"/>
                  </a:lnTo>
                  <a:lnTo>
                    <a:pt x="599194" y="1460500"/>
                  </a:lnTo>
                  <a:lnTo>
                    <a:pt x="614737" y="1409700"/>
                  </a:lnTo>
                  <a:lnTo>
                    <a:pt x="631993" y="1384300"/>
                  </a:lnTo>
                  <a:lnTo>
                    <a:pt x="653047" y="1346200"/>
                  </a:lnTo>
                  <a:lnTo>
                    <a:pt x="675160" y="1320800"/>
                  </a:lnTo>
                  <a:lnTo>
                    <a:pt x="695593" y="1295400"/>
                  </a:lnTo>
                  <a:lnTo>
                    <a:pt x="706282" y="1308100"/>
                  </a:lnTo>
                  <a:lnTo>
                    <a:pt x="712632" y="1320800"/>
                  </a:lnTo>
                  <a:lnTo>
                    <a:pt x="717195" y="1333500"/>
                  </a:lnTo>
                  <a:lnTo>
                    <a:pt x="722523" y="1358900"/>
                  </a:lnTo>
                  <a:lnTo>
                    <a:pt x="739727" y="1397000"/>
                  </a:lnTo>
                  <a:lnTo>
                    <a:pt x="757479" y="1435100"/>
                  </a:lnTo>
                  <a:lnTo>
                    <a:pt x="776033" y="1473200"/>
                  </a:lnTo>
                  <a:lnTo>
                    <a:pt x="785837" y="1498600"/>
                  </a:lnTo>
                  <a:lnTo>
                    <a:pt x="703263" y="1498600"/>
                  </a:lnTo>
                  <a:lnTo>
                    <a:pt x="698070" y="1511300"/>
                  </a:lnTo>
                  <a:lnTo>
                    <a:pt x="695698" y="1511300"/>
                  </a:lnTo>
                  <a:lnTo>
                    <a:pt x="694220" y="1524000"/>
                  </a:lnTo>
                  <a:lnTo>
                    <a:pt x="682114" y="1587500"/>
                  </a:lnTo>
                  <a:lnTo>
                    <a:pt x="675604" y="1638300"/>
                  </a:lnTo>
                  <a:lnTo>
                    <a:pt x="670705" y="1663700"/>
                  </a:lnTo>
                  <a:close/>
                </a:path>
                <a:path w="2482215" h="2425700">
                  <a:moveTo>
                    <a:pt x="1115180" y="1968500"/>
                  </a:moveTo>
                  <a:lnTo>
                    <a:pt x="1079878" y="1943100"/>
                  </a:lnTo>
                  <a:lnTo>
                    <a:pt x="1049311" y="1917700"/>
                  </a:lnTo>
                  <a:lnTo>
                    <a:pt x="1020880" y="1892300"/>
                  </a:lnTo>
                  <a:lnTo>
                    <a:pt x="991987" y="1866900"/>
                  </a:lnTo>
                  <a:lnTo>
                    <a:pt x="952521" y="1828800"/>
                  </a:lnTo>
                  <a:lnTo>
                    <a:pt x="912220" y="1803400"/>
                  </a:lnTo>
                  <a:lnTo>
                    <a:pt x="872580" y="1765300"/>
                  </a:lnTo>
                  <a:lnTo>
                    <a:pt x="835095" y="1714500"/>
                  </a:lnTo>
                  <a:lnTo>
                    <a:pt x="801258" y="1676400"/>
                  </a:lnTo>
                  <a:lnTo>
                    <a:pt x="772563" y="1638300"/>
                  </a:lnTo>
                  <a:lnTo>
                    <a:pt x="703263" y="1498600"/>
                  </a:lnTo>
                  <a:lnTo>
                    <a:pt x="785837" y="1498600"/>
                  </a:lnTo>
                  <a:lnTo>
                    <a:pt x="795642" y="1524000"/>
                  </a:lnTo>
                  <a:lnTo>
                    <a:pt x="820188" y="1562100"/>
                  </a:lnTo>
                  <a:lnTo>
                    <a:pt x="845453" y="1612900"/>
                  </a:lnTo>
                  <a:lnTo>
                    <a:pt x="871486" y="1651000"/>
                  </a:lnTo>
                  <a:lnTo>
                    <a:pt x="898334" y="1701800"/>
                  </a:lnTo>
                  <a:lnTo>
                    <a:pt x="926046" y="1739900"/>
                  </a:lnTo>
                  <a:lnTo>
                    <a:pt x="954669" y="1790700"/>
                  </a:lnTo>
                  <a:lnTo>
                    <a:pt x="984251" y="1828800"/>
                  </a:lnTo>
                  <a:lnTo>
                    <a:pt x="1004359" y="1854200"/>
                  </a:lnTo>
                  <a:lnTo>
                    <a:pt x="1026572" y="1879600"/>
                  </a:lnTo>
                  <a:lnTo>
                    <a:pt x="1072810" y="1930400"/>
                  </a:lnTo>
                  <a:lnTo>
                    <a:pt x="1082831" y="1930400"/>
                  </a:lnTo>
                  <a:lnTo>
                    <a:pt x="1093122" y="1943100"/>
                  </a:lnTo>
                  <a:lnTo>
                    <a:pt x="1102886" y="1955800"/>
                  </a:lnTo>
                  <a:lnTo>
                    <a:pt x="1115180" y="1955800"/>
                  </a:lnTo>
                  <a:lnTo>
                    <a:pt x="1115180" y="1968500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07144" y="6966966"/>
              <a:ext cx="134682" cy="16196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906941" y="9383862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19" h="325120">
                  <a:moveTo>
                    <a:pt x="162298" y="325042"/>
                  </a:moveTo>
                  <a:lnTo>
                    <a:pt x="120524" y="319745"/>
                  </a:lnTo>
                  <a:lnTo>
                    <a:pt x="82138" y="304480"/>
                  </a:lnTo>
                  <a:lnTo>
                    <a:pt x="49016" y="280187"/>
                  </a:lnTo>
                  <a:lnTo>
                    <a:pt x="23035" y="247803"/>
                  </a:lnTo>
                  <a:lnTo>
                    <a:pt x="6071" y="208268"/>
                  </a:lnTo>
                  <a:lnTo>
                    <a:pt x="0" y="162521"/>
                  </a:lnTo>
                  <a:lnTo>
                    <a:pt x="6071" y="116773"/>
                  </a:lnTo>
                  <a:lnTo>
                    <a:pt x="23035" y="77238"/>
                  </a:lnTo>
                  <a:lnTo>
                    <a:pt x="49016" y="44855"/>
                  </a:lnTo>
                  <a:lnTo>
                    <a:pt x="82138" y="20561"/>
                  </a:lnTo>
                  <a:lnTo>
                    <a:pt x="120524" y="5296"/>
                  </a:lnTo>
                  <a:lnTo>
                    <a:pt x="162298" y="0"/>
                  </a:lnTo>
                  <a:lnTo>
                    <a:pt x="204073" y="5296"/>
                  </a:lnTo>
                  <a:lnTo>
                    <a:pt x="242459" y="20561"/>
                  </a:lnTo>
                  <a:lnTo>
                    <a:pt x="260506" y="33798"/>
                  </a:lnTo>
                  <a:lnTo>
                    <a:pt x="162233" y="33798"/>
                  </a:lnTo>
                  <a:lnTo>
                    <a:pt x="112772" y="43550"/>
                  </a:lnTo>
                  <a:lnTo>
                    <a:pt x="72768" y="70530"/>
                  </a:lnTo>
                  <a:lnTo>
                    <a:pt x="45996" y="111325"/>
                  </a:lnTo>
                  <a:lnTo>
                    <a:pt x="36233" y="162521"/>
                  </a:lnTo>
                  <a:lnTo>
                    <a:pt x="46005" y="213716"/>
                  </a:lnTo>
                  <a:lnTo>
                    <a:pt x="72792" y="254511"/>
                  </a:lnTo>
                  <a:lnTo>
                    <a:pt x="112800" y="281491"/>
                  </a:lnTo>
                  <a:lnTo>
                    <a:pt x="162233" y="291243"/>
                  </a:lnTo>
                  <a:lnTo>
                    <a:pt x="260506" y="291243"/>
                  </a:lnTo>
                  <a:lnTo>
                    <a:pt x="242459" y="304480"/>
                  </a:lnTo>
                  <a:lnTo>
                    <a:pt x="204073" y="319745"/>
                  </a:lnTo>
                  <a:lnTo>
                    <a:pt x="162298" y="325042"/>
                  </a:lnTo>
                  <a:close/>
                </a:path>
                <a:path w="325119" h="325120">
                  <a:moveTo>
                    <a:pt x="260506" y="291243"/>
                  </a:moveTo>
                  <a:lnTo>
                    <a:pt x="162233" y="291243"/>
                  </a:lnTo>
                  <a:lnTo>
                    <a:pt x="211349" y="281491"/>
                  </a:lnTo>
                  <a:lnTo>
                    <a:pt x="251392" y="254511"/>
                  </a:lnTo>
                  <a:lnTo>
                    <a:pt x="278355" y="213716"/>
                  </a:lnTo>
                  <a:lnTo>
                    <a:pt x="288233" y="162521"/>
                  </a:lnTo>
                  <a:lnTo>
                    <a:pt x="278346" y="111325"/>
                  </a:lnTo>
                  <a:lnTo>
                    <a:pt x="251368" y="70530"/>
                  </a:lnTo>
                  <a:lnTo>
                    <a:pt x="211322" y="43550"/>
                  </a:lnTo>
                  <a:lnTo>
                    <a:pt x="162233" y="33798"/>
                  </a:lnTo>
                  <a:lnTo>
                    <a:pt x="260506" y="33798"/>
                  </a:lnTo>
                  <a:lnTo>
                    <a:pt x="275580" y="44855"/>
                  </a:lnTo>
                  <a:lnTo>
                    <a:pt x="301561" y="77238"/>
                  </a:lnTo>
                  <a:lnTo>
                    <a:pt x="318525" y="116773"/>
                  </a:lnTo>
                  <a:lnTo>
                    <a:pt x="324597" y="162521"/>
                  </a:lnTo>
                  <a:lnTo>
                    <a:pt x="318525" y="208268"/>
                  </a:lnTo>
                  <a:lnTo>
                    <a:pt x="301561" y="247803"/>
                  </a:lnTo>
                  <a:lnTo>
                    <a:pt x="275580" y="280187"/>
                  </a:lnTo>
                  <a:lnTo>
                    <a:pt x="260506" y="291243"/>
                  </a:lnTo>
                  <a:close/>
                </a:path>
                <a:path w="325119" h="325120">
                  <a:moveTo>
                    <a:pt x="128481" y="255320"/>
                  </a:moveTo>
                  <a:lnTo>
                    <a:pt x="97307" y="255320"/>
                  </a:lnTo>
                  <a:lnTo>
                    <a:pt x="97307" y="69820"/>
                  </a:lnTo>
                  <a:lnTo>
                    <a:pt x="169610" y="69820"/>
                  </a:lnTo>
                  <a:lnTo>
                    <a:pt x="199829" y="72840"/>
                  </a:lnTo>
                  <a:lnTo>
                    <a:pt x="221626" y="82314"/>
                  </a:lnTo>
                  <a:lnTo>
                    <a:pt x="232366" y="95773"/>
                  </a:lnTo>
                  <a:lnTo>
                    <a:pt x="128481" y="95773"/>
                  </a:lnTo>
                  <a:lnTo>
                    <a:pt x="128481" y="149119"/>
                  </a:lnTo>
                  <a:lnTo>
                    <a:pt x="232477" y="149119"/>
                  </a:lnTo>
                  <a:lnTo>
                    <a:pt x="224895" y="160000"/>
                  </a:lnTo>
                  <a:lnTo>
                    <a:pt x="208987" y="169374"/>
                  </a:lnTo>
                  <a:lnTo>
                    <a:pt x="189098" y="173830"/>
                  </a:lnTo>
                  <a:lnTo>
                    <a:pt x="189952" y="175138"/>
                  </a:lnTo>
                  <a:lnTo>
                    <a:pt x="128481" y="175138"/>
                  </a:lnTo>
                  <a:lnTo>
                    <a:pt x="128481" y="255320"/>
                  </a:lnTo>
                  <a:close/>
                </a:path>
                <a:path w="325119" h="325120">
                  <a:moveTo>
                    <a:pt x="232477" y="149119"/>
                  </a:moveTo>
                  <a:lnTo>
                    <a:pt x="161776" y="149119"/>
                  </a:lnTo>
                  <a:lnTo>
                    <a:pt x="178485" y="148370"/>
                  </a:lnTo>
                  <a:lnTo>
                    <a:pt x="192424" y="144775"/>
                  </a:lnTo>
                  <a:lnTo>
                    <a:pt x="201974" y="136308"/>
                  </a:lnTo>
                  <a:lnTo>
                    <a:pt x="205517" y="120942"/>
                  </a:lnTo>
                  <a:lnTo>
                    <a:pt x="201707" y="107853"/>
                  </a:lnTo>
                  <a:lnTo>
                    <a:pt x="191930" y="100219"/>
                  </a:lnTo>
                  <a:lnTo>
                    <a:pt x="178664" y="96654"/>
                  </a:lnTo>
                  <a:lnTo>
                    <a:pt x="164388" y="95773"/>
                  </a:lnTo>
                  <a:lnTo>
                    <a:pt x="232366" y="95773"/>
                  </a:lnTo>
                  <a:lnTo>
                    <a:pt x="234830" y="98861"/>
                  </a:lnTo>
                  <a:lnTo>
                    <a:pt x="239269" y="123100"/>
                  </a:lnTo>
                  <a:lnTo>
                    <a:pt x="235447" y="144858"/>
                  </a:lnTo>
                  <a:lnTo>
                    <a:pt x="232477" y="149119"/>
                  </a:lnTo>
                  <a:close/>
                </a:path>
                <a:path w="325119" h="325120">
                  <a:moveTo>
                    <a:pt x="242305" y="255287"/>
                  </a:moveTo>
                  <a:lnTo>
                    <a:pt x="205922" y="255287"/>
                  </a:lnTo>
                  <a:lnTo>
                    <a:pt x="157468" y="175138"/>
                  </a:lnTo>
                  <a:lnTo>
                    <a:pt x="189952" y="175138"/>
                  </a:lnTo>
                  <a:lnTo>
                    <a:pt x="242305" y="255287"/>
                  </a:lnTo>
                  <a:close/>
                </a:path>
                <a:path w="325119" h="325120">
                  <a:moveTo>
                    <a:pt x="205942" y="255320"/>
                  </a:moveTo>
                  <a:close/>
                </a:path>
              </a:pathLst>
            </a:custGeom>
            <a:solidFill>
              <a:srgbClr val="E3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79476" y="688926"/>
              <a:ext cx="7296149" cy="285749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92373" y="3838990"/>
            <a:ext cx="5274945" cy="269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7500" spc="725" dirty="0">
                <a:solidFill>
                  <a:srgbClr val="FFFFFF"/>
                </a:solidFill>
              </a:rPr>
              <a:t>Tech</a:t>
            </a:r>
            <a:r>
              <a:rPr sz="7500" spc="365" dirty="0">
                <a:solidFill>
                  <a:srgbClr val="FFFFFF"/>
                </a:solidFill>
              </a:rPr>
              <a:t> </a:t>
            </a:r>
            <a:r>
              <a:rPr sz="7500" spc="975" dirty="0">
                <a:solidFill>
                  <a:srgbClr val="FFFFFF"/>
                </a:solidFill>
              </a:rPr>
              <a:t>Stack </a:t>
            </a:r>
            <a:r>
              <a:rPr sz="7500" spc="985" dirty="0">
                <a:solidFill>
                  <a:srgbClr val="FFFFFF"/>
                </a:solidFill>
              </a:rPr>
              <a:t>Back-</a:t>
            </a:r>
            <a:r>
              <a:rPr sz="7500" spc="880" dirty="0">
                <a:solidFill>
                  <a:srgbClr val="FFFFFF"/>
                </a:solidFill>
              </a:rPr>
              <a:t>end</a:t>
            </a:r>
            <a:endParaRPr sz="7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30068"/>
              <a:ext cx="18287999" cy="54569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"/>
              <a:ext cx="18288000" cy="4830445"/>
            </a:xfrm>
            <a:custGeom>
              <a:avLst/>
              <a:gdLst/>
              <a:ahLst/>
              <a:cxnLst/>
              <a:rect l="l" t="t" r="r" b="b"/>
              <a:pathLst>
                <a:path w="18288000" h="4830445">
                  <a:moveTo>
                    <a:pt x="18287999" y="4830067"/>
                  </a:moveTo>
                  <a:lnTo>
                    <a:pt x="0" y="4830067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48300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3248716"/>
              <a:ext cx="16230600" cy="5360670"/>
            </a:xfrm>
            <a:custGeom>
              <a:avLst/>
              <a:gdLst/>
              <a:ahLst/>
              <a:cxnLst/>
              <a:rect l="l" t="t" r="r" b="b"/>
              <a:pathLst>
                <a:path w="16230600" h="5360670">
                  <a:moveTo>
                    <a:pt x="0" y="0"/>
                  </a:moveTo>
                  <a:lnTo>
                    <a:pt x="16230600" y="0"/>
                  </a:lnTo>
                  <a:lnTo>
                    <a:pt x="16230600" y="5360654"/>
                  </a:lnTo>
                  <a:lnTo>
                    <a:pt x="0" y="5360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6341" y="688927"/>
              <a:ext cx="962024" cy="962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7387" y="3789117"/>
              <a:ext cx="1590674" cy="15906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24011" y="3691292"/>
              <a:ext cx="1447799" cy="1447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86079" y="3605687"/>
              <a:ext cx="1533524" cy="153352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95646" y="1740591"/>
            <a:ext cx="785685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690" dirty="0">
                <a:solidFill>
                  <a:srgbClr val="006A6F"/>
                </a:solidFill>
              </a:rPr>
              <a:t>Project</a:t>
            </a:r>
            <a:r>
              <a:rPr sz="7500" spc="365" dirty="0">
                <a:solidFill>
                  <a:srgbClr val="006A6F"/>
                </a:solidFill>
              </a:rPr>
              <a:t> </a:t>
            </a:r>
            <a:r>
              <a:rPr sz="7500" spc="725" dirty="0">
                <a:solidFill>
                  <a:srgbClr val="006A6F"/>
                </a:solidFill>
              </a:rPr>
              <a:t>Modules</a:t>
            </a:r>
            <a:endParaRPr sz="7500"/>
          </a:p>
        </p:txBody>
      </p:sp>
      <p:grpSp>
        <p:nvGrpSpPr>
          <p:cNvPr id="11" name="object 11"/>
          <p:cNvGrpSpPr/>
          <p:nvPr/>
        </p:nvGrpSpPr>
        <p:grpSpPr>
          <a:xfrm>
            <a:off x="2383602" y="6083891"/>
            <a:ext cx="5770245" cy="1109980"/>
            <a:chOff x="2383602" y="6083891"/>
            <a:chExt cx="5770245" cy="110998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3602" y="6288679"/>
              <a:ext cx="85725" cy="857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3602" y="7107829"/>
              <a:ext cx="85725" cy="857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7531" y="6083891"/>
              <a:ext cx="85725" cy="857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7531" y="6903041"/>
              <a:ext cx="85725" cy="8572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620388" y="6046103"/>
            <a:ext cx="2621280" cy="2073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ct val="122200"/>
              </a:lnSpc>
              <a:spcBef>
                <a:spcPts val="95"/>
              </a:spcBef>
            </a:pPr>
            <a:r>
              <a:rPr sz="2200" spc="140" dirty="0">
                <a:solidFill>
                  <a:srgbClr val="FFFFFF"/>
                </a:solidFill>
                <a:latin typeface="Calibri"/>
                <a:cs typeface="Calibri"/>
              </a:rPr>
              <a:t>Admin</a:t>
            </a:r>
            <a:r>
              <a:rPr sz="2200" spc="484" dirty="0">
                <a:solidFill>
                  <a:srgbClr val="FFFFFF"/>
                </a:solidFill>
                <a:latin typeface="Calibri"/>
                <a:cs typeface="Calibri"/>
              </a:rPr>
              <a:t>     </a:t>
            </a:r>
            <a:r>
              <a:rPr sz="2200" spc="12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490" dirty="0">
                <a:solidFill>
                  <a:srgbClr val="FFFFFF"/>
                </a:solidFill>
                <a:latin typeface="Calibri"/>
                <a:cs typeface="Calibri"/>
              </a:rPr>
              <a:t>     </a:t>
            </a:r>
            <a:r>
              <a:rPr sz="2200" spc="8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200" spc="65" dirty="0">
                <a:solidFill>
                  <a:srgbClr val="FFFFFF"/>
                </a:solidFill>
                <a:latin typeface="Calibri"/>
                <a:cs typeface="Calibri"/>
              </a:rPr>
              <a:t>organization.</a:t>
            </a:r>
            <a:endParaRPr sz="2200">
              <a:latin typeface="Calibri"/>
              <a:cs typeface="Calibri"/>
            </a:endParaRPr>
          </a:p>
          <a:p>
            <a:pPr marR="5080" algn="just">
              <a:lnSpc>
                <a:spcPts val="3229"/>
              </a:lnSpc>
              <a:spcBef>
                <a:spcPts val="85"/>
              </a:spcBef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200" spc="2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200" spc="17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200" spc="24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200" spc="125" dirty="0">
                <a:solidFill>
                  <a:srgbClr val="FFFFFF"/>
                </a:solidFill>
                <a:latin typeface="Calibri"/>
                <a:cs typeface="Calibri"/>
              </a:rPr>
              <a:t>add/remove </a:t>
            </a:r>
            <a:r>
              <a:rPr sz="2200" spc="165" dirty="0">
                <a:solidFill>
                  <a:srgbClr val="FFFFFF"/>
                </a:solidFill>
                <a:latin typeface="Calibri"/>
                <a:cs typeface="Calibri"/>
              </a:rPr>
              <a:t>members</a:t>
            </a:r>
            <a:r>
              <a:rPr sz="2200" spc="24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200" spc="10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200" spc="25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200" spc="15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200" spc="15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2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2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tool.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74549" y="5663236"/>
            <a:ext cx="22377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200" dirty="0">
                <a:solidFill>
                  <a:srgbClr val="FFFFFF"/>
                </a:solidFill>
                <a:latin typeface="Calibri"/>
                <a:cs typeface="Calibri"/>
              </a:rPr>
              <a:t>Admin</a:t>
            </a:r>
            <a:r>
              <a:rPr sz="25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135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04317" y="6660465"/>
            <a:ext cx="2166620" cy="1663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ct val="122200"/>
              </a:lnSpc>
              <a:spcBef>
                <a:spcPts val="95"/>
              </a:spcBef>
              <a:tabLst>
                <a:tab pos="1682750" algn="l"/>
              </a:tabLst>
            </a:pPr>
            <a:r>
              <a:rPr sz="2200" spc="12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200" spc="15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200" spc="165" dirty="0">
                <a:solidFill>
                  <a:srgbClr val="FFFFFF"/>
                </a:solidFill>
                <a:latin typeface="Calibri"/>
                <a:cs typeface="Calibri"/>
              </a:rPr>
              <a:t>preprocess</a:t>
            </a:r>
            <a:r>
              <a:rPr sz="2200" spc="254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200" spc="114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200" spc="11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220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114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120" dirty="0">
                <a:solidFill>
                  <a:srgbClr val="FFFFFF"/>
                </a:solidFill>
                <a:latin typeface="Calibri"/>
                <a:cs typeface="Calibri"/>
              </a:rPr>
              <a:t>data to</a:t>
            </a:r>
            <a:r>
              <a:rPr sz="22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Calibri"/>
                <a:cs typeface="Calibri"/>
              </a:rPr>
              <a:t>draw</a:t>
            </a:r>
            <a:r>
              <a:rPr sz="22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80" dirty="0">
                <a:solidFill>
                  <a:srgbClr val="FFFFFF"/>
                </a:solidFill>
                <a:latin typeface="Calibri"/>
                <a:cs typeface="Calibri"/>
              </a:rPr>
              <a:t>insights.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84659" y="5371813"/>
            <a:ext cx="2285365" cy="13144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19380" marR="5080" indent="-120014">
              <a:lnSpc>
                <a:spcPct val="121100"/>
              </a:lnSpc>
              <a:spcBef>
                <a:spcPts val="145"/>
              </a:spcBef>
              <a:tabLst>
                <a:tab pos="1802130" algn="l"/>
              </a:tabLst>
            </a:pPr>
            <a:r>
              <a:rPr sz="2500" b="1" spc="17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5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135" dirty="0">
                <a:solidFill>
                  <a:srgbClr val="FFFFFF"/>
                </a:solidFill>
                <a:latin typeface="Calibri"/>
                <a:cs typeface="Calibri"/>
              </a:rPr>
              <a:t>Module </a:t>
            </a:r>
            <a:r>
              <a:rPr sz="2200" spc="11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200" spc="15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200" spc="130" dirty="0">
                <a:solidFill>
                  <a:srgbClr val="FFFFFF"/>
                </a:solidFill>
                <a:latin typeface="Calibri"/>
                <a:cs typeface="Calibri"/>
              </a:rPr>
              <a:t>add/delete</a:t>
            </a:r>
            <a:r>
              <a:rPr sz="22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40" dirty="0">
                <a:solidFill>
                  <a:srgbClr val="FFFFFF"/>
                </a:solidFill>
                <a:latin typeface="Calibri"/>
                <a:cs typeface="Calibri"/>
              </a:rPr>
              <a:t>files.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342308" y="6083891"/>
            <a:ext cx="85725" cy="1314450"/>
            <a:chOff x="13342308" y="6083891"/>
            <a:chExt cx="85725" cy="131445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42308" y="6083891"/>
              <a:ext cx="85725" cy="857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42308" y="7312616"/>
              <a:ext cx="85725" cy="8572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3579093" y="5829300"/>
            <a:ext cx="2728595" cy="28775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ct val="122200"/>
              </a:lnSpc>
              <a:spcBef>
                <a:spcPts val="95"/>
              </a:spcBef>
            </a:pPr>
            <a:r>
              <a:rPr sz="2200" spc="13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2200" spc="425" dirty="0">
                <a:solidFill>
                  <a:srgbClr val="FFFFFF"/>
                </a:solidFill>
                <a:latin typeface="Calibri"/>
                <a:cs typeface="Calibri"/>
              </a:rPr>
              <a:t>    </a:t>
            </a:r>
            <a:r>
              <a:rPr sz="2200" spc="17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200" spc="425" dirty="0">
                <a:solidFill>
                  <a:srgbClr val="FFFFFF"/>
                </a:solidFill>
                <a:latin typeface="Calibri"/>
                <a:cs typeface="Calibri"/>
              </a:rPr>
              <a:t>    </a:t>
            </a:r>
            <a:r>
              <a:rPr sz="2200" spc="75" dirty="0">
                <a:solidFill>
                  <a:srgbClr val="FFFFFF"/>
                </a:solidFill>
                <a:latin typeface="Calibri"/>
                <a:cs typeface="Calibri"/>
              </a:rPr>
              <a:t>view </a:t>
            </a:r>
            <a:r>
              <a:rPr sz="2200" spc="114" dirty="0">
                <a:solidFill>
                  <a:srgbClr val="FFFFFF"/>
                </a:solidFill>
                <a:latin typeface="Calibri"/>
                <a:cs typeface="Calibri"/>
              </a:rPr>
              <a:t>insights  </a:t>
            </a:r>
            <a:r>
              <a:rPr sz="2200" spc="105" dirty="0">
                <a:solidFill>
                  <a:srgbClr val="FFFFFF"/>
                </a:solidFill>
                <a:latin typeface="Calibri"/>
                <a:cs typeface="Calibri"/>
              </a:rPr>
              <a:t>drawn</a:t>
            </a:r>
            <a:r>
              <a:rPr sz="2200" spc="12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200" spc="70" dirty="0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sz="2200" spc="100" dirty="0">
                <a:solidFill>
                  <a:srgbClr val="FFFFFF"/>
                </a:solidFill>
                <a:latin typeface="Calibri"/>
                <a:cs typeface="Calibri"/>
              </a:rPr>
              <a:t>analyzing</a:t>
            </a:r>
            <a:r>
              <a:rPr sz="22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114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2200" dirty="0">
              <a:latin typeface="Calibri"/>
              <a:cs typeface="Calibri"/>
            </a:endParaRPr>
          </a:p>
          <a:p>
            <a:pPr marR="5715" algn="just">
              <a:lnSpc>
                <a:spcPts val="3229"/>
              </a:lnSpc>
              <a:spcBef>
                <a:spcPts val="85"/>
              </a:spcBef>
            </a:pPr>
            <a:r>
              <a:rPr sz="2200" spc="13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22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17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2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Calibri"/>
                <a:cs typeface="Calibri"/>
              </a:rPr>
              <a:t>download </a:t>
            </a:r>
            <a:r>
              <a:rPr sz="2200" spc="6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200" spc="350" dirty="0">
                <a:solidFill>
                  <a:srgbClr val="FFFFFF"/>
                </a:solidFill>
                <a:latin typeface="Calibri"/>
                <a:cs typeface="Calibri"/>
              </a:rPr>
              <a:t>     </a:t>
            </a:r>
            <a:r>
              <a:rPr sz="2200" spc="5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355" dirty="0">
                <a:solidFill>
                  <a:srgbClr val="FFFFFF"/>
                </a:solidFill>
                <a:latin typeface="Calibri"/>
                <a:cs typeface="Calibri"/>
              </a:rPr>
              <a:t>     </a:t>
            </a:r>
            <a:r>
              <a:rPr lang="en-IN" sz="2200" spc="145" dirty="0" err="1">
                <a:solidFill>
                  <a:srgbClr val="FFFFFF"/>
                </a:solidFill>
                <a:latin typeface="Calibri"/>
                <a:cs typeface="Calibri"/>
              </a:rPr>
              <a:t>png</a:t>
            </a:r>
            <a:r>
              <a:rPr lang="en-IN" sz="22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Calibri"/>
                <a:cs typeface="Calibri"/>
              </a:rPr>
              <a:t>format</a:t>
            </a:r>
            <a:r>
              <a:rPr lang="en-IN" sz="2200" spc="65" dirty="0">
                <a:solidFill>
                  <a:srgbClr val="FFFFFF"/>
                </a:solidFill>
                <a:latin typeface="Calibri"/>
                <a:cs typeface="Calibri"/>
              </a:rPr>
              <a:t> on their local machine</a:t>
            </a:r>
            <a:r>
              <a:rPr sz="2200" spc="6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858295" y="5458448"/>
            <a:ext cx="16967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19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3942D3-18FE-21AA-0E7C-24278B48AE5F}"/>
              </a:ext>
            </a:extLst>
          </p:cNvPr>
          <p:cNvSpPr txBox="1"/>
          <p:nvPr/>
        </p:nvSpPr>
        <p:spPr>
          <a:xfrm>
            <a:off x="15550252" y="9707462"/>
            <a:ext cx="29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hlinkClick r:id="rId8"/>
              </a:rPr>
              <a:t>Basket-Boost Website</a:t>
            </a:r>
            <a:endParaRPr lang="en-IN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30068"/>
              <a:ext cx="18287999" cy="54569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"/>
              <a:ext cx="18288000" cy="4830445"/>
            </a:xfrm>
            <a:custGeom>
              <a:avLst/>
              <a:gdLst/>
              <a:ahLst/>
              <a:cxnLst/>
              <a:rect l="l" t="t" r="r" b="b"/>
              <a:pathLst>
                <a:path w="18288000" h="4830445">
                  <a:moveTo>
                    <a:pt x="18287999" y="4830067"/>
                  </a:moveTo>
                  <a:lnTo>
                    <a:pt x="0" y="4830067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48300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3248716"/>
              <a:ext cx="16230600" cy="5360670"/>
            </a:xfrm>
            <a:custGeom>
              <a:avLst/>
              <a:gdLst/>
              <a:ahLst/>
              <a:cxnLst/>
              <a:rect l="l" t="t" r="r" b="b"/>
              <a:pathLst>
                <a:path w="16230600" h="5360670">
                  <a:moveTo>
                    <a:pt x="0" y="0"/>
                  </a:moveTo>
                  <a:lnTo>
                    <a:pt x="16230600" y="0"/>
                  </a:lnTo>
                  <a:lnTo>
                    <a:pt x="16230600" y="5360654"/>
                  </a:lnTo>
                  <a:lnTo>
                    <a:pt x="0" y="5360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6341" y="688927"/>
              <a:ext cx="962024" cy="962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7387" y="3789117"/>
              <a:ext cx="1590674" cy="15906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24011" y="3691292"/>
              <a:ext cx="1447799" cy="1447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86079" y="3605687"/>
              <a:ext cx="1533524" cy="153352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383602" y="6083891"/>
            <a:ext cx="5770245" cy="1109980"/>
            <a:chOff x="2383602" y="6083891"/>
            <a:chExt cx="5770245" cy="110998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3602" y="6288679"/>
              <a:ext cx="85725" cy="857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3602" y="7107829"/>
              <a:ext cx="85725" cy="857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7531" y="6083891"/>
              <a:ext cx="85725" cy="857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7531" y="6903041"/>
              <a:ext cx="85725" cy="8572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3342308" y="6083891"/>
            <a:ext cx="85725" cy="1314450"/>
            <a:chOff x="13342308" y="6083891"/>
            <a:chExt cx="85725" cy="131445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42308" y="6083891"/>
              <a:ext cx="85725" cy="857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42308" y="7312616"/>
              <a:ext cx="85725" cy="8572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F3942D3-18FE-21AA-0E7C-24278B48AE5F}"/>
              </a:ext>
            </a:extLst>
          </p:cNvPr>
          <p:cNvSpPr txBox="1"/>
          <p:nvPr/>
        </p:nvSpPr>
        <p:spPr>
          <a:xfrm>
            <a:off x="15550252" y="9707462"/>
            <a:ext cx="29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hlinkClick r:id="rId8"/>
              </a:rPr>
              <a:t>Basket-Boost Website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C9EEC4-0B8E-452A-5150-5985B57B8004}"/>
              </a:ext>
            </a:extLst>
          </p:cNvPr>
          <p:cNvSpPr/>
          <p:nvPr/>
        </p:nvSpPr>
        <p:spPr>
          <a:xfrm>
            <a:off x="1371600" y="3489950"/>
            <a:ext cx="14706600" cy="4495800"/>
          </a:xfrm>
          <a:prstGeom prst="rect">
            <a:avLst/>
          </a:prstGeom>
          <a:solidFill>
            <a:srgbClr val="00868C"/>
          </a:solidFill>
          <a:ln>
            <a:solidFill>
              <a:srgbClr val="0086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283CAE-16B4-A98E-BC27-E1BF88AF798C}"/>
              </a:ext>
            </a:extLst>
          </p:cNvPr>
          <p:cNvSpPr txBox="1"/>
          <p:nvPr/>
        </p:nvSpPr>
        <p:spPr>
          <a:xfrm>
            <a:off x="2913113" y="4529588"/>
            <a:ext cx="117250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00" b="1" spc="3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397767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9D0D-B4E5-6681-CE3F-C5084FDE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2781" y="4193081"/>
            <a:ext cx="6585401" cy="1323439"/>
          </a:xfrm>
        </p:spPr>
        <p:txBody>
          <a:bodyPr/>
          <a:lstStyle/>
          <a:p>
            <a:r>
              <a:rPr lang="en-IN" dirty="0"/>
              <a:t>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244FE-2369-70B3-CEF0-5647BBB3A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2728"/>
            <a:ext cx="8915400" cy="958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A6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Words>964</Words>
  <Application>Microsoft Office PowerPoint</Application>
  <PresentationFormat>Custom</PresentationFormat>
  <Paragraphs>201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Palatino Linotype</vt:lpstr>
      <vt:lpstr>Times New Roman</vt:lpstr>
      <vt:lpstr>Office Theme</vt:lpstr>
      <vt:lpstr>Basket Boost</vt:lpstr>
      <vt:lpstr>Introduction</vt:lpstr>
      <vt:lpstr>Existing System</vt:lpstr>
      <vt:lpstr>Proposed System</vt:lpstr>
      <vt:lpstr>PowerPoint Presentation</vt:lpstr>
      <vt:lpstr>Tech Stack Back-end</vt:lpstr>
      <vt:lpstr>Project Modules</vt:lpstr>
      <vt:lpstr>PowerPoint Presentation</vt:lpstr>
      <vt:lpstr>Flow Diagram</vt:lpstr>
      <vt:lpstr>PowerPoint Presentation</vt:lpstr>
      <vt:lpstr>Class Diagram</vt:lpstr>
      <vt:lpstr>Use Case Diagram</vt:lpstr>
      <vt:lpstr>User Activity Diagram</vt:lpstr>
      <vt:lpstr>Admin Activity Diagram</vt:lpstr>
      <vt:lpstr>PowerPoint Presentation</vt:lpstr>
      <vt:lpstr>Deployment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admin_details</vt:lpstr>
      <vt:lpstr>2. user_details</vt:lpstr>
      <vt:lpstr>3. db_files</vt:lpstr>
      <vt:lpstr>4. organization_details</vt:lpstr>
      <vt:lpstr>PowerPoint Presentation</vt:lpstr>
      <vt:lpstr>PowerPoint Presentation</vt:lpstr>
      <vt:lpstr>PowerPoint Presentation</vt:lpstr>
      <vt:lpstr>PowerPoint Presentation</vt:lpstr>
      <vt:lpstr>Office Address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 Boost</dc:title>
  <dc:creator>kusumpareek7620</dc:creator>
  <cp:keywords>DAFhgFk66Rk,BADlz5E5P2w</cp:keywords>
  <cp:lastModifiedBy>Kusum Pareek</cp:lastModifiedBy>
  <cp:revision>17</cp:revision>
  <dcterms:created xsi:type="dcterms:W3CDTF">2023-06-17T03:51:24Z</dcterms:created>
  <dcterms:modified xsi:type="dcterms:W3CDTF">2023-08-08T14:16:17Z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2023-06-17T00:00:00Z</vt:filetime>
  </property>
  <property fmtid="{D5CDD505-2E9C-101B-9397-08002B2CF9AE}" pid="3" name="Creator">
    <vt:lpwstr>Canva</vt:lpwstr>
  </property>
  <property fmtid="{D5CDD505-2E9C-101B-9397-08002B2CF9AE}" pid="4" name="LastSaved">
    <vt:filetime>2023-06-17T00:00:00Z</vt:filetime>
  </property>
  <property fmtid="{D5CDD505-2E9C-101B-9397-08002B2CF9AE}" pid="5" name="Producer">
    <vt:lpwstr>Canva</vt:lpwstr>
  </property>
</Properties>
</file>