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76" y="-4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47837" y="2027636"/>
            <a:ext cx="83820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KUSUMA KATREDDI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048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9144000" y="5582124"/>
            <a:ext cx="2361818"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TextBox 7">
            <a:extLst>
              <a:ext uri="{FF2B5EF4-FFF2-40B4-BE49-F238E27FC236}">
                <a16:creationId xmlns:a16="http://schemas.microsoft.com/office/drawing/2014/main" xmlns="" id="{31446F9D-1ADF-E812-CB7D-3C774BBB8C00}"/>
              </a:ext>
            </a:extLst>
          </p:cNvPr>
          <p:cNvSpPr txBox="1"/>
          <p:nvPr/>
        </p:nvSpPr>
        <p:spPr>
          <a:xfrm>
            <a:off x="609600" y="1062990"/>
            <a:ext cx="853440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Optim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Successfully implemented a keylogger that captures keystrokes and records </a:t>
            </a:r>
            <a:endParaRPr lang="en-US" altLang="en-US" sz="1800" dirty="0">
              <a:latin typeface="Optim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Optima"/>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Real-time keylogging with start and stop functionality controlled via a simple GUI. </a:t>
            </a:r>
          </a:p>
          <a:p>
            <a:endParaRPr lang="en-IN" dirty="0">
              <a:latin typeface="Optima"/>
            </a:endParaRPr>
          </a:p>
          <a:p>
            <a:pPr marL="457200" indent="-457200">
              <a:buFont typeface="Arial" panose="020B0604020202020204" pitchFamily="34" charset="0"/>
              <a:buChar char="•"/>
            </a:pPr>
            <a:r>
              <a:rPr lang="en-US" sz="1800" dirty="0"/>
              <a:t>The keylogger project demonstrated the capability to effectively capture and log keystrokes in real-time.</a:t>
            </a:r>
          </a:p>
          <a:p>
            <a:pPr marL="457200" indent="-457200">
              <a:buFont typeface="Arial" panose="020B0604020202020204" pitchFamily="34" charset="0"/>
              <a:buChar char="•"/>
            </a:pPr>
            <a:r>
              <a:rPr lang="en-US" sz="1800" dirty="0"/>
              <a:t>The GUI provided a user-friendly way to control the keylogger, making it accessible and easy to use.</a:t>
            </a:r>
          </a:p>
          <a:p>
            <a:pPr marL="457200" indent="-457200">
              <a:buFont typeface="Arial" panose="020B0604020202020204" pitchFamily="34" charset="0"/>
              <a:buChar char="•"/>
            </a:pPr>
            <a:r>
              <a:rPr lang="en-US" sz="1800" dirty="0"/>
              <a:t>Emphasized the ethical use of keyloggers and the importance of implementing security measures to protect against malicious use.</a:t>
            </a:r>
            <a:endParaRPr lang="en-IN" sz="1800" dirty="0"/>
          </a:p>
          <a:p>
            <a:endParaRPr lang="en-IN" dirty="0">
              <a:latin typeface="Optima"/>
            </a:endParaRPr>
          </a:p>
        </p:txBody>
      </p:sp>
      <p:pic>
        <p:nvPicPr>
          <p:cNvPr id="10" name="Picture 9">
            <a:extLst>
              <a:ext uri="{FF2B5EF4-FFF2-40B4-BE49-F238E27FC236}">
                <a16:creationId xmlns:a16="http://schemas.microsoft.com/office/drawing/2014/main" xmlns="" id="{B1D9FC97-11B7-0A06-3F1A-995CA0CB7F82}"/>
              </a:ext>
            </a:extLst>
          </p:cNvPr>
          <p:cNvPicPr>
            <a:picLocks noChangeAspect="1"/>
          </p:cNvPicPr>
          <p:nvPr/>
        </p:nvPicPr>
        <p:blipFill>
          <a:blip r:embed="rId3"/>
          <a:stretch>
            <a:fillRect/>
          </a:stretch>
        </p:blipFill>
        <p:spPr>
          <a:xfrm>
            <a:off x="457582" y="4390410"/>
            <a:ext cx="3352800" cy="2363597"/>
          </a:xfrm>
          <a:prstGeom prst="rect">
            <a:avLst/>
          </a:prstGeom>
        </p:spPr>
      </p:pic>
      <p:pic>
        <p:nvPicPr>
          <p:cNvPr id="11" name="Picture 10">
            <a:extLst>
              <a:ext uri="{FF2B5EF4-FFF2-40B4-BE49-F238E27FC236}">
                <a16:creationId xmlns:a16="http://schemas.microsoft.com/office/drawing/2014/main" xmlns="" id="{DF326517-33E1-8E71-8BC4-5CF955B62039}"/>
              </a:ext>
            </a:extLst>
          </p:cNvPr>
          <p:cNvPicPr>
            <a:picLocks noChangeAspect="1"/>
          </p:cNvPicPr>
          <p:nvPr/>
        </p:nvPicPr>
        <p:blipFill>
          <a:blip r:embed="rId4"/>
          <a:stretch>
            <a:fillRect/>
          </a:stretch>
        </p:blipFill>
        <p:spPr>
          <a:xfrm>
            <a:off x="4191000" y="4410242"/>
            <a:ext cx="3352800" cy="2343765"/>
          </a:xfrm>
          <a:prstGeom prst="rect">
            <a:avLst/>
          </a:prstGeom>
        </p:spPr>
      </p:pic>
      <p:pic>
        <p:nvPicPr>
          <p:cNvPr id="1026" name="Picture 2" descr="C:\Users\PC\OneDrive\Pictures\Screenshots\Screenshot 2024-06-12 17525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4829957"/>
            <a:ext cx="4114800" cy="1726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829627"/>
            <a:ext cx="9305925" cy="447558"/>
          </a:xfrm>
          <a:prstGeom prst="rect">
            <a:avLst/>
          </a:prstGeom>
        </p:spPr>
        <p:txBody>
          <a:bodyPr vert="horz" wrap="square" lIns="0" tIns="16510" rIns="0" bIns="0" rtlCol="0">
            <a:spAutoFit/>
          </a:bodyPr>
          <a:lstStyle/>
          <a:p>
            <a:pPr marL="12700" algn="l">
              <a:spcBef>
                <a:spcPts val="130"/>
              </a:spcBef>
            </a:pPr>
            <a:r>
              <a:rPr lang="en-US" sz="2800" spc="5" dirty="0">
                <a:solidFill>
                  <a:srgbClr val="FF0000"/>
                </a:solidFill>
                <a:latin typeface="Times New Roman" panose="02020603050405020304" pitchFamily="18" charset="0"/>
                <a:ea typeface="Optima"/>
                <a:cs typeface="Times New Roman" panose="02020603050405020304" pitchFamily="18" charset="0"/>
              </a:rPr>
              <a:t>KEYLOGGER AND SECURITY</a:t>
            </a:r>
            <a:endParaRPr lang="en-US" sz="2800" dirty="0">
              <a:solidFill>
                <a:srgbClr val="FF0000"/>
              </a:solidFill>
              <a:latin typeface="Times New Roman" panose="02020603050405020304" pitchFamily="18" charset="0"/>
              <a:ea typeface="Optima"/>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Image 0">
            <a:extLst>
              <a:ext uri="{FF2B5EF4-FFF2-40B4-BE49-F238E27FC236}">
                <a16:creationId xmlns:a16="http://schemas.microsoft.com/office/drawing/2014/main" xmlns="" id="{0EF6E58D-EDF2-02D6-4B20-C72ECA43D4E7}"/>
              </a:ext>
              <a:ext uri="{C183D7F6-B498-43B3-948B-1728B52AA6E4}">
                <adec:decorative xmlns:adec="http://schemas.microsoft.com/office/drawing/2017/decorative" xmlns="" val="1"/>
              </a:ext>
            </a:extLst>
          </p:cNvPr>
          <p:cNvPicPr>
            <a:picLocks noChangeAspect="1"/>
          </p:cNvPicPr>
          <p:nvPr/>
        </p:nvPicPr>
        <p:blipFill>
          <a:blip r:embed="rId4"/>
          <a:stretch>
            <a:fillRect/>
          </a:stretch>
        </p:blipFill>
        <p:spPr>
          <a:xfrm>
            <a:off x="5106276" y="2438400"/>
            <a:ext cx="4075478" cy="3200400"/>
          </a:xfrm>
          <a:prstGeom prst="rect">
            <a:avLst/>
          </a:prstGeom>
          <a:effectLst>
            <a:glow rad="228600">
              <a:schemeClr val="accent2">
                <a:satMod val="175000"/>
                <a:alpha val="40000"/>
              </a:schemeClr>
            </a:glow>
          </a:effectLst>
        </p:spPr>
      </p:pic>
      <p:sp>
        <p:nvSpPr>
          <p:cNvPr id="27" name="TextBox 26">
            <a:extLst>
              <a:ext uri="{FF2B5EF4-FFF2-40B4-BE49-F238E27FC236}">
                <a16:creationId xmlns:a16="http://schemas.microsoft.com/office/drawing/2014/main" xmlns="" id="{C010B807-DE56-84DF-392F-A61B4734AFB3}"/>
              </a:ext>
            </a:extLst>
          </p:cNvPr>
          <p:cNvSpPr txBox="1"/>
          <p:nvPr/>
        </p:nvSpPr>
        <p:spPr>
          <a:xfrm>
            <a:off x="447675" y="1828800"/>
            <a:ext cx="4318345" cy="923330"/>
          </a:xfrm>
          <a:prstGeom prst="rect">
            <a:avLst/>
          </a:prstGeom>
          <a:noFill/>
        </p:spPr>
        <p:txBody>
          <a:bodyPr wrap="square" rtlCol="0">
            <a:spAutoFit/>
          </a:bodyPr>
          <a:lstStyle/>
          <a:p>
            <a:pPr algn="just"/>
            <a:r>
              <a:rPr lang="en-US" sz="1800" dirty="0">
                <a:solidFill>
                  <a:srgbClr val="000000"/>
                </a:solidFill>
                <a:latin typeface="Optima" pitchFamily="34" charset="0"/>
                <a:ea typeface="Optima" pitchFamily="34" charset="-122"/>
                <a:cs typeface="Optima" pitchFamily="34" charset="-120"/>
              </a:rPr>
              <a:t>Keyloggers are software programs or hardware devices that record keystrokes on a computer or mobile device.</a:t>
            </a:r>
            <a:endParaRPr lang="en-IN" dirty="0"/>
          </a:p>
        </p:txBody>
      </p:sp>
      <p:sp>
        <p:nvSpPr>
          <p:cNvPr id="28" name="AutoShape 2" descr="Keyloggers: How They Work &amp; How to ...">
            <a:extLst>
              <a:ext uri="{FF2B5EF4-FFF2-40B4-BE49-F238E27FC236}">
                <a16:creationId xmlns:a16="http://schemas.microsoft.com/office/drawing/2014/main" xmlns="" id="{24A67E6A-5BBE-4232-C167-05D74EE4D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xmlns="" id="{08B1CED1-4914-DA57-551A-04C30D0CA0B5}"/>
              </a:ext>
            </a:extLst>
          </p:cNvPr>
          <p:cNvSpPr txBox="1"/>
          <p:nvPr/>
        </p:nvSpPr>
        <p:spPr>
          <a:xfrm>
            <a:off x="2526030" y="1676400"/>
            <a:ext cx="4582326" cy="2862322"/>
          </a:xfrm>
          <a:prstGeom prst="rect">
            <a:avLst/>
          </a:prstGeom>
          <a:noFill/>
        </p:spPr>
        <p:txBody>
          <a:bodyPr wrap="square" rtlCol="0">
            <a:spAutoFit/>
          </a:bodyPr>
          <a:lstStyle/>
          <a:p>
            <a:pPr lvl="0" eaLnBrk="0" fontAlgn="base" hangingPunct="0">
              <a:spcBef>
                <a:spcPct val="0"/>
              </a:spcBef>
              <a:spcAft>
                <a:spcPct val="0"/>
              </a:spcAft>
            </a:pPr>
            <a:endParaRPr lang="en-US" altLang="en-US" sz="1800" dirty="0">
              <a:latin typeface="Arial" panose="020B0604020202020204" pitchFamily="34" charset="0"/>
              <a:ea typeface="Optima"/>
            </a:endParaRPr>
          </a:p>
          <a:p>
            <a:pPr lvl="0" eaLnBrk="0" fontAlgn="base" hangingPunct="0">
              <a:spcBef>
                <a:spcPct val="0"/>
              </a:spcBef>
              <a:spcAft>
                <a:spcPct val="0"/>
              </a:spcAft>
              <a:buFontTx/>
              <a:buChar char="•"/>
            </a:pPr>
            <a:r>
              <a:rPr lang="en-US" altLang="en-US" sz="1800" dirty="0">
                <a:latin typeface="+mj-lt"/>
                <a:ea typeface="Optima"/>
              </a:rPr>
              <a:t>Introduction</a:t>
            </a:r>
          </a:p>
          <a:p>
            <a:pPr lvl="0" eaLnBrk="0" fontAlgn="base" hangingPunct="0">
              <a:spcBef>
                <a:spcPct val="0"/>
              </a:spcBef>
              <a:spcAft>
                <a:spcPct val="0"/>
              </a:spcAft>
              <a:buFontTx/>
              <a:buChar char="•"/>
            </a:pPr>
            <a:r>
              <a:rPr lang="en-US" altLang="en-US" sz="1800" dirty="0">
                <a:latin typeface="+mj-lt"/>
                <a:ea typeface="Optima"/>
              </a:rPr>
              <a:t>Problem Statement</a:t>
            </a:r>
          </a:p>
          <a:p>
            <a:pPr lvl="0" eaLnBrk="0" fontAlgn="base" hangingPunct="0">
              <a:spcBef>
                <a:spcPct val="0"/>
              </a:spcBef>
              <a:spcAft>
                <a:spcPct val="0"/>
              </a:spcAft>
              <a:buFontTx/>
              <a:buChar char="•"/>
            </a:pPr>
            <a:r>
              <a:rPr lang="en-US" altLang="en-US" sz="1800" dirty="0">
                <a:latin typeface="+mj-lt"/>
                <a:ea typeface="Optima"/>
              </a:rPr>
              <a:t>Project Overview</a:t>
            </a:r>
          </a:p>
          <a:p>
            <a:pPr lvl="0" eaLnBrk="0" fontAlgn="base" hangingPunct="0">
              <a:spcBef>
                <a:spcPct val="0"/>
              </a:spcBef>
              <a:spcAft>
                <a:spcPct val="0"/>
              </a:spcAft>
              <a:buFontTx/>
              <a:buChar char="•"/>
            </a:pPr>
            <a:r>
              <a:rPr lang="en-US" altLang="en-US" sz="1800" dirty="0">
                <a:latin typeface="+mj-lt"/>
                <a:ea typeface="Optima"/>
              </a:rPr>
              <a:t>End Users</a:t>
            </a:r>
          </a:p>
          <a:p>
            <a:pPr lvl="0" eaLnBrk="0" fontAlgn="base" hangingPunct="0">
              <a:spcBef>
                <a:spcPct val="0"/>
              </a:spcBef>
              <a:spcAft>
                <a:spcPct val="0"/>
              </a:spcAft>
              <a:buFontTx/>
              <a:buChar char="•"/>
            </a:pPr>
            <a:r>
              <a:rPr lang="en-US" altLang="en-US" sz="1800" dirty="0">
                <a:latin typeface="+mj-lt"/>
                <a:ea typeface="Optima"/>
              </a:rPr>
              <a:t>Solution and Value Proposition</a:t>
            </a:r>
          </a:p>
          <a:p>
            <a:pPr lvl="0" eaLnBrk="0" fontAlgn="base" hangingPunct="0">
              <a:spcBef>
                <a:spcPct val="0"/>
              </a:spcBef>
              <a:spcAft>
                <a:spcPct val="0"/>
              </a:spcAft>
              <a:buFontTx/>
              <a:buChar char="•"/>
            </a:pPr>
            <a:r>
              <a:rPr lang="en-US" altLang="en-US" sz="1800" dirty="0">
                <a:latin typeface="+mj-lt"/>
                <a:ea typeface="Optima"/>
              </a:rPr>
              <a:t>The "WOW" Factor in Our Solution</a:t>
            </a:r>
          </a:p>
          <a:p>
            <a:pPr lvl="0" eaLnBrk="0" fontAlgn="base" hangingPunct="0">
              <a:spcBef>
                <a:spcPct val="0"/>
              </a:spcBef>
              <a:spcAft>
                <a:spcPct val="0"/>
              </a:spcAft>
              <a:buFontTx/>
              <a:buChar char="•"/>
            </a:pPr>
            <a:r>
              <a:rPr lang="en-US" altLang="en-US" sz="1800" dirty="0">
                <a:latin typeface="+mj-lt"/>
                <a:ea typeface="Optima"/>
              </a:rPr>
              <a:t>Modelling</a:t>
            </a:r>
          </a:p>
          <a:p>
            <a:pPr lvl="0" eaLnBrk="0" fontAlgn="base" hangingPunct="0">
              <a:spcBef>
                <a:spcPct val="0"/>
              </a:spcBef>
              <a:spcAft>
                <a:spcPct val="0"/>
              </a:spcAft>
              <a:buFontTx/>
              <a:buChar char="•"/>
            </a:pPr>
            <a:r>
              <a:rPr lang="en-US" altLang="en-US" sz="1800" dirty="0">
                <a:latin typeface="+mj-lt"/>
                <a:ea typeface="Optima"/>
              </a:rPr>
              <a:t>Results</a:t>
            </a:r>
          </a:p>
          <a:p>
            <a:pPr lvl="0" eaLnBrk="0" fontAlgn="base" hangingPunct="0">
              <a:spcBef>
                <a:spcPct val="0"/>
              </a:spcBef>
              <a:spcAft>
                <a:spcPct val="0"/>
              </a:spcAft>
              <a:buFontTx/>
              <a:buChar char="•"/>
            </a:pPr>
            <a:r>
              <a:rPr lang="en-US" altLang="en-US" sz="1800" dirty="0">
                <a:latin typeface="+mj-lt"/>
                <a:ea typeface="Optima"/>
              </a:rPr>
              <a:t>Conclusion and Q&amp;A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0" name="TextBox 19">
            <a:extLst>
              <a:ext uri="{FF2B5EF4-FFF2-40B4-BE49-F238E27FC236}">
                <a16:creationId xmlns:a16="http://schemas.microsoft.com/office/drawing/2014/main" xmlns="" id="{3E527769-E0EA-737D-BC3C-4DFAF24F0C85}"/>
              </a:ext>
            </a:extLst>
          </p:cNvPr>
          <p:cNvSpPr txBox="1"/>
          <p:nvPr/>
        </p:nvSpPr>
        <p:spPr>
          <a:xfrm>
            <a:off x="834072" y="1447800"/>
            <a:ext cx="6324600" cy="1628394"/>
          </a:xfrm>
          <a:prstGeom prst="rect">
            <a:avLst/>
          </a:prstGeom>
          <a:noFill/>
        </p:spPr>
        <p:txBody>
          <a:bodyPr wrap="square" rtlCol="0">
            <a:spAutoFit/>
          </a:bodyPr>
          <a:lstStyle/>
          <a:p>
            <a:pPr marL="12700" algn="just">
              <a:lnSpc>
                <a:spcPct val="100000"/>
              </a:lnSpc>
              <a:spcBef>
                <a:spcPts val="135"/>
              </a:spcBef>
            </a:pPr>
            <a:r>
              <a:rPr lang="en-US" sz="2000" spc="-105" dirty="0">
                <a:solidFill>
                  <a:srgbClr val="FF0000"/>
                </a:solidFill>
                <a:latin typeface="Optima"/>
                <a:cs typeface="Verdana"/>
              </a:rPr>
              <a:t>Keylogge</a:t>
            </a:r>
            <a:r>
              <a:rPr lang="en-US" sz="2000" spc="-75" dirty="0">
                <a:solidFill>
                  <a:srgbClr val="FF0000"/>
                </a:solidFill>
                <a:latin typeface="Optima"/>
                <a:cs typeface="Verdana"/>
              </a:rPr>
              <a:t>r</a:t>
            </a:r>
            <a:r>
              <a:rPr lang="en-US" sz="2000" spc="-175" dirty="0">
                <a:solidFill>
                  <a:srgbClr val="FF0000"/>
                </a:solidFill>
                <a:latin typeface="Optima"/>
                <a:cs typeface="Verdana"/>
              </a:rPr>
              <a:t> </a:t>
            </a:r>
            <a:r>
              <a:rPr lang="en-US" sz="2000" spc="-80" dirty="0">
                <a:solidFill>
                  <a:srgbClr val="FF0000"/>
                </a:solidFill>
                <a:latin typeface="Optima"/>
                <a:cs typeface="Verdana"/>
              </a:rPr>
              <a:t>Threats</a:t>
            </a:r>
            <a:endParaRPr lang="en-US" sz="2000" dirty="0">
              <a:solidFill>
                <a:srgbClr val="FF0000"/>
              </a:solidFill>
              <a:latin typeface="Optima"/>
              <a:cs typeface="Verdana"/>
            </a:endParaRPr>
          </a:p>
          <a:p>
            <a:pPr marL="12700" marR="5080" algn="just">
              <a:lnSpc>
                <a:spcPct val="124900"/>
              </a:lnSpc>
              <a:spcBef>
                <a:spcPts val="765"/>
              </a:spcBef>
            </a:pPr>
            <a:r>
              <a:rPr lang="en-US" sz="2000" spc="-105" dirty="0">
                <a:latin typeface="Optima"/>
                <a:cs typeface="Verdana"/>
              </a:rPr>
              <a:t>Keylogger</a:t>
            </a:r>
            <a:r>
              <a:rPr lang="en-US" sz="2000" spc="-95" dirty="0">
                <a:latin typeface="Optima"/>
                <a:cs typeface="Verdana"/>
              </a:rPr>
              <a:t>s</a:t>
            </a:r>
            <a:r>
              <a:rPr lang="en-US" sz="2000" spc="-155" dirty="0">
                <a:latin typeface="Optima"/>
                <a:cs typeface="Verdana"/>
              </a:rPr>
              <a:t> </a:t>
            </a:r>
            <a:r>
              <a:rPr lang="en-US" sz="2000" spc="-114" dirty="0">
                <a:latin typeface="Optima"/>
                <a:cs typeface="Verdana"/>
              </a:rPr>
              <a:t>pose</a:t>
            </a:r>
            <a:r>
              <a:rPr lang="en-US" sz="2000" spc="-155" dirty="0">
                <a:latin typeface="Optima"/>
                <a:cs typeface="Verdana"/>
              </a:rPr>
              <a:t> </a:t>
            </a:r>
            <a:r>
              <a:rPr lang="en-US" sz="2000" spc="-135" dirty="0">
                <a:latin typeface="Optima"/>
                <a:cs typeface="Verdana"/>
              </a:rPr>
              <a:t>a</a:t>
            </a:r>
            <a:r>
              <a:rPr lang="en-US" sz="2000" spc="-150" dirty="0">
                <a:latin typeface="Optima"/>
                <a:cs typeface="Verdana"/>
              </a:rPr>
              <a:t> </a:t>
            </a:r>
            <a:r>
              <a:rPr lang="en-US" sz="2000" spc="-80" dirty="0">
                <a:latin typeface="Optima"/>
                <a:cs typeface="Verdana"/>
              </a:rPr>
              <a:t>serious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50" dirty="0">
                <a:latin typeface="Optima"/>
                <a:cs typeface="Verdana"/>
              </a:rPr>
              <a:t>risk</a:t>
            </a:r>
            <a:r>
              <a:rPr lang="en-US" sz="2000" spc="-150" dirty="0">
                <a:latin typeface="Optima"/>
                <a:cs typeface="Verdana"/>
              </a:rPr>
              <a:t> </a:t>
            </a:r>
            <a:r>
              <a:rPr lang="en-US" sz="2000" spc="-120" dirty="0">
                <a:latin typeface="Optima"/>
                <a:cs typeface="Verdana"/>
              </a:rPr>
              <a:t>b</a:t>
            </a:r>
            <a:r>
              <a:rPr lang="en-US" sz="2000" spc="-110" dirty="0">
                <a:latin typeface="Optima"/>
                <a:cs typeface="Verdana"/>
              </a:rPr>
              <a:t>y</a:t>
            </a:r>
            <a:r>
              <a:rPr lang="en-US" sz="2000" spc="-150" dirty="0">
                <a:latin typeface="Optima"/>
                <a:cs typeface="Verdana"/>
              </a:rPr>
              <a:t> </a:t>
            </a:r>
            <a:r>
              <a:rPr lang="en-US" sz="2000" spc="-95" dirty="0">
                <a:latin typeface="Optima"/>
                <a:cs typeface="Verdana"/>
              </a:rPr>
              <a:t>secretly  </a:t>
            </a:r>
            <a:r>
              <a:rPr lang="en-US" sz="2000" spc="-75" dirty="0">
                <a:latin typeface="Optima"/>
                <a:cs typeface="Verdana"/>
              </a:rPr>
              <a:t>recording</a:t>
            </a:r>
            <a:r>
              <a:rPr lang="en-US" sz="2000" spc="-150" dirty="0">
                <a:latin typeface="Optima"/>
                <a:cs typeface="Verdana"/>
              </a:rPr>
              <a:t> </a:t>
            </a:r>
            <a:r>
              <a:rPr lang="en-US" sz="2000" spc="-135" dirty="0">
                <a:latin typeface="Optima"/>
                <a:cs typeface="Verdana"/>
              </a:rPr>
              <a:t>a</a:t>
            </a:r>
            <a:r>
              <a:rPr lang="en-US" sz="2000" spc="-150" dirty="0">
                <a:latin typeface="Optima"/>
                <a:cs typeface="Verdana"/>
              </a:rPr>
              <a:t> </a:t>
            </a:r>
            <a:r>
              <a:rPr lang="en-US" sz="2000" spc="-100" dirty="0">
                <a:latin typeface="Optima"/>
                <a:cs typeface="Verdana"/>
              </a:rPr>
              <a:t>user's</a:t>
            </a:r>
            <a:r>
              <a:rPr lang="en-US" sz="2000" spc="-155" dirty="0">
                <a:latin typeface="Optima"/>
                <a:cs typeface="Verdana"/>
              </a:rPr>
              <a:t> </a:t>
            </a:r>
            <a:r>
              <a:rPr lang="en-US" sz="2000" spc="-90" dirty="0">
                <a:latin typeface="Optima"/>
                <a:cs typeface="Verdana"/>
              </a:rPr>
              <a:t>keyboard  </a:t>
            </a:r>
            <a:r>
              <a:rPr lang="en-US" sz="2000" spc="-65" dirty="0">
                <a:latin typeface="Optima"/>
                <a:cs typeface="Verdana"/>
              </a:rPr>
              <a:t>input,</a:t>
            </a:r>
            <a:r>
              <a:rPr lang="en-US" sz="2000" spc="-150" dirty="0">
                <a:latin typeface="Optima"/>
                <a:cs typeface="Verdana"/>
              </a:rPr>
              <a:t> </a:t>
            </a:r>
            <a:r>
              <a:rPr lang="en-US" sz="2000" spc="-70" dirty="0">
                <a:latin typeface="Optima"/>
                <a:cs typeface="Verdana"/>
              </a:rPr>
              <a:t>potentiall</a:t>
            </a:r>
            <a:r>
              <a:rPr lang="en-US" sz="2000" spc="-85" dirty="0">
                <a:latin typeface="Optima"/>
                <a:cs typeface="Verdana"/>
              </a:rPr>
              <a:t>y</a:t>
            </a:r>
            <a:r>
              <a:rPr lang="en-US" sz="2000" spc="-155" dirty="0">
                <a:latin typeface="Optima"/>
                <a:cs typeface="Verdana"/>
              </a:rPr>
              <a:t> </a:t>
            </a:r>
            <a:r>
              <a:rPr lang="en-US" sz="2000" spc="-95" dirty="0">
                <a:latin typeface="Optima"/>
                <a:cs typeface="Verdana"/>
              </a:rPr>
              <a:t>exposing  </a:t>
            </a:r>
            <a:r>
              <a:rPr lang="en-US" sz="2000" spc="-90" dirty="0">
                <a:latin typeface="Optima"/>
                <a:cs typeface="Verdana"/>
              </a:rPr>
              <a:t>sensitiv</a:t>
            </a:r>
            <a:r>
              <a:rPr lang="en-US" sz="2000" spc="-105" dirty="0">
                <a:latin typeface="Optima"/>
                <a:cs typeface="Verdana"/>
              </a:rPr>
              <a:t>e</a:t>
            </a:r>
            <a:r>
              <a:rPr lang="en-US" sz="2000" spc="-150" dirty="0">
                <a:latin typeface="Optima"/>
                <a:cs typeface="Verdana"/>
              </a:rPr>
              <a:t> </a:t>
            </a:r>
            <a:r>
              <a:rPr lang="en-US" sz="2000" spc="-60" dirty="0">
                <a:latin typeface="Optima"/>
                <a:cs typeface="Verdana"/>
              </a:rPr>
              <a:t>information</a:t>
            </a:r>
            <a:r>
              <a:rPr lang="en-US" sz="2000" spc="-150" dirty="0">
                <a:latin typeface="Optima"/>
                <a:cs typeface="Verdana"/>
              </a:rPr>
              <a:t> </a:t>
            </a:r>
            <a:r>
              <a:rPr lang="en-US" sz="2000" spc="-50" dirty="0">
                <a:latin typeface="Optima"/>
                <a:cs typeface="Verdana"/>
              </a:rPr>
              <a:t>like  </a:t>
            </a:r>
            <a:r>
              <a:rPr lang="en-US" sz="2000" spc="-105" dirty="0">
                <a:latin typeface="Optima"/>
                <a:cs typeface="Verdana"/>
              </a:rPr>
              <a:t>password</a:t>
            </a:r>
            <a:r>
              <a:rPr lang="en-US" sz="2000" spc="-85" dirty="0">
                <a:latin typeface="Optima"/>
                <a:cs typeface="Verdana"/>
              </a:rPr>
              <a:t>s</a:t>
            </a:r>
            <a:r>
              <a:rPr lang="en-US" sz="2000" spc="-155"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55" dirty="0">
                <a:latin typeface="Optima"/>
                <a:cs typeface="Verdana"/>
              </a:rPr>
              <a:t>financial  </a:t>
            </a:r>
            <a:r>
              <a:rPr lang="en-US" sz="2000" spc="-110" dirty="0">
                <a:latin typeface="Optima"/>
                <a:cs typeface="Verdana"/>
              </a:rPr>
              <a:t>data.</a:t>
            </a:r>
            <a:endParaRPr lang="en-US" sz="2000" dirty="0">
              <a:latin typeface="Optima"/>
              <a:cs typeface="Verdana"/>
            </a:endParaRPr>
          </a:p>
        </p:txBody>
      </p:sp>
      <p:sp>
        <p:nvSpPr>
          <p:cNvPr id="21" name="TextBox 20">
            <a:extLst>
              <a:ext uri="{FF2B5EF4-FFF2-40B4-BE49-F238E27FC236}">
                <a16:creationId xmlns:a16="http://schemas.microsoft.com/office/drawing/2014/main" xmlns="" id="{A004DBD5-FBED-63A1-B8A9-A5CF87EAE538}"/>
              </a:ext>
            </a:extLst>
          </p:cNvPr>
          <p:cNvSpPr txBox="1"/>
          <p:nvPr/>
        </p:nvSpPr>
        <p:spPr>
          <a:xfrm>
            <a:off x="797419" y="3133443"/>
            <a:ext cx="6166167" cy="1646861"/>
          </a:xfrm>
          <a:prstGeom prst="rect">
            <a:avLst/>
          </a:prstGeom>
          <a:noFill/>
        </p:spPr>
        <p:txBody>
          <a:bodyPr wrap="square" rtlCol="0">
            <a:spAutoFit/>
          </a:bodyPr>
          <a:lstStyle/>
          <a:p>
            <a:pPr marL="12700" marR="915669" algn="just">
              <a:lnSpc>
                <a:spcPct val="106000"/>
              </a:lnSpc>
              <a:spcBef>
                <a:spcPts val="15"/>
              </a:spcBef>
            </a:pPr>
            <a:r>
              <a:rPr lang="en-US" sz="2000" spc="-55" dirty="0">
                <a:solidFill>
                  <a:srgbClr val="FF0000"/>
                </a:solidFill>
                <a:latin typeface="Optima"/>
                <a:cs typeface="Verdana"/>
              </a:rPr>
              <a:t>Lack</a:t>
            </a:r>
            <a:r>
              <a:rPr lang="en-US" sz="2000" spc="-175" dirty="0">
                <a:solidFill>
                  <a:srgbClr val="FF0000"/>
                </a:solidFill>
                <a:latin typeface="Optima"/>
                <a:cs typeface="Verdana"/>
              </a:rPr>
              <a:t> </a:t>
            </a:r>
            <a:r>
              <a:rPr lang="en-US" sz="2000" spc="-85" dirty="0">
                <a:solidFill>
                  <a:srgbClr val="FF0000"/>
                </a:solidFill>
                <a:latin typeface="Optima"/>
                <a:cs typeface="Verdana"/>
              </a:rPr>
              <a:t>o</a:t>
            </a:r>
            <a:r>
              <a:rPr lang="en-US" sz="2000" spc="-50" dirty="0">
                <a:solidFill>
                  <a:srgbClr val="FF0000"/>
                </a:solidFill>
                <a:latin typeface="Optima"/>
                <a:cs typeface="Verdana"/>
              </a:rPr>
              <a:t>f</a:t>
            </a:r>
            <a:r>
              <a:rPr lang="en-US" sz="2000" spc="-175" dirty="0">
                <a:solidFill>
                  <a:srgbClr val="FF0000"/>
                </a:solidFill>
                <a:latin typeface="Optima"/>
                <a:cs typeface="Verdana"/>
              </a:rPr>
              <a:t> </a:t>
            </a:r>
            <a:r>
              <a:rPr lang="en-US" sz="2000" spc="-60" dirty="0">
                <a:solidFill>
                  <a:srgbClr val="FF0000"/>
                </a:solidFill>
                <a:latin typeface="Optima"/>
                <a:cs typeface="Verdana"/>
              </a:rPr>
              <a:t>User  </a:t>
            </a:r>
            <a:r>
              <a:rPr lang="en-US" sz="2000" spc="-105" dirty="0">
                <a:solidFill>
                  <a:srgbClr val="FF0000"/>
                </a:solidFill>
                <a:latin typeface="Optima"/>
                <a:cs typeface="Verdana"/>
              </a:rPr>
              <a:t>Awareness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Man</a:t>
            </a:r>
            <a:r>
              <a:rPr lang="en-US" sz="2000" spc="-50" dirty="0">
                <a:latin typeface="Optima"/>
                <a:cs typeface="Verdana"/>
              </a:rPr>
              <a:t>y</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105" dirty="0">
                <a:latin typeface="Optima"/>
                <a:cs typeface="Verdana"/>
              </a:rPr>
              <a:t>unawar</a:t>
            </a:r>
            <a:r>
              <a:rPr lang="en-US" sz="2000" spc="-95" dirty="0">
                <a:latin typeface="Optima"/>
                <a:cs typeface="Verdana"/>
              </a:rPr>
              <a:t>e</a:t>
            </a:r>
            <a:r>
              <a:rPr lang="en-US" sz="2000" spc="-155" dirty="0">
                <a:latin typeface="Optima"/>
                <a:cs typeface="Verdana"/>
              </a:rPr>
              <a:t> </a:t>
            </a:r>
            <a:r>
              <a:rPr lang="en-US" sz="2000" spc="-65" dirty="0">
                <a:latin typeface="Optima"/>
                <a:cs typeface="Verdana"/>
              </a:rPr>
              <a:t>of  </a:t>
            </a:r>
            <a:r>
              <a:rPr lang="en-US" sz="2000" spc="-105" dirty="0">
                <a:latin typeface="Optima"/>
                <a:cs typeface="Verdana"/>
              </a:rPr>
              <a:t>keylogger</a:t>
            </a:r>
            <a:r>
              <a:rPr lang="en-US" sz="2000" spc="-150" dirty="0">
                <a:latin typeface="Optima"/>
                <a:cs typeface="Verdana"/>
              </a:rPr>
              <a:t> </a:t>
            </a:r>
            <a:r>
              <a:rPr lang="en-US" sz="2000" spc="-95" dirty="0">
                <a:latin typeface="Optima"/>
                <a:cs typeface="Verdana"/>
              </a:rPr>
              <a:t>threats</a:t>
            </a:r>
            <a:r>
              <a:rPr lang="en-US" sz="2000" spc="-155" dirty="0">
                <a:latin typeface="Optima"/>
                <a:cs typeface="Verdana"/>
              </a:rPr>
              <a:t> </a:t>
            </a:r>
            <a:r>
              <a:rPr lang="en-US" sz="2000" spc="-75" dirty="0">
                <a:latin typeface="Optima"/>
                <a:cs typeface="Verdana"/>
              </a:rPr>
              <a:t>o</a:t>
            </a:r>
            <a:r>
              <a:rPr lang="en-US" sz="2000" spc="-50" dirty="0">
                <a:latin typeface="Optima"/>
                <a:cs typeface="Verdana"/>
              </a:rPr>
              <a:t>r</a:t>
            </a:r>
            <a:r>
              <a:rPr lang="en-US" sz="2000" spc="-150" dirty="0">
                <a:latin typeface="Optima"/>
                <a:cs typeface="Verdana"/>
              </a:rPr>
              <a:t> </a:t>
            </a:r>
            <a:r>
              <a:rPr lang="en-US" sz="2000" spc="-70" dirty="0">
                <a:latin typeface="Optima"/>
                <a:cs typeface="Verdana"/>
              </a:rPr>
              <a:t>lack  </a:t>
            </a:r>
            <a:r>
              <a:rPr lang="en-US" sz="2000" spc="-100" dirty="0">
                <a:latin typeface="Optima"/>
                <a:cs typeface="Verdana"/>
              </a:rPr>
              <a:t>th</a:t>
            </a:r>
            <a:r>
              <a:rPr lang="en-US" sz="2000" spc="-110" dirty="0">
                <a:latin typeface="Optima"/>
                <a:cs typeface="Verdana"/>
              </a:rPr>
              <a:t>e</a:t>
            </a:r>
            <a:r>
              <a:rPr lang="en-US" sz="2000" spc="-155" dirty="0">
                <a:latin typeface="Optima"/>
                <a:cs typeface="Verdana"/>
              </a:rPr>
              <a:t> </a:t>
            </a:r>
            <a:r>
              <a:rPr lang="en-US" sz="2000" spc="-95" dirty="0">
                <a:latin typeface="Optima"/>
                <a:cs typeface="Verdana"/>
              </a:rPr>
              <a:t>knowledge</a:t>
            </a:r>
            <a:r>
              <a:rPr lang="en-US" sz="2000" spc="-150" dirty="0">
                <a:latin typeface="Optima"/>
                <a:cs typeface="Verdana"/>
              </a:rPr>
              <a:t> </a:t>
            </a:r>
            <a:r>
              <a:rPr lang="en-US" sz="2000" spc="-70" dirty="0">
                <a:latin typeface="Optima"/>
                <a:cs typeface="Verdana"/>
              </a:rPr>
              <a:t>t</a:t>
            </a:r>
            <a:r>
              <a:rPr lang="en-US" sz="2000" spc="-100" dirty="0">
                <a:latin typeface="Optima"/>
                <a:cs typeface="Verdana"/>
              </a:rPr>
              <a:t>o</a:t>
            </a:r>
            <a:r>
              <a:rPr lang="en-US" sz="2000" spc="-155" dirty="0">
                <a:latin typeface="Optima"/>
                <a:cs typeface="Verdana"/>
              </a:rPr>
              <a:t> </a:t>
            </a:r>
            <a:r>
              <a:rPr lang="en-US" sz="2000" spc="-85" dirty="0">
                <a:latin typeface="Optima"/>
                <a:cs typeface="Verdana"/>
              </a:rPr>
              <a:t>effectively  </a:t>
            </a:r>
            <a:r>
              <a:rPr lang="en-US" sz="2000" spc="-105" dirty="0">
                <a:latin typeface="Optima"/>
                <a:cs typeface="Verdana"/>
              </a:rPr>
              <a:t>safeguar</a:t>
            </a:r>
            <a:r>
              <a:rPr lang="en-US" sz="2000" spc="-114" dirty="0">
                <a:latin typeface="Optima"/>
                <a:cs typeface="Verdana"/>
              </a:rPr>
              <a:t>d</a:t>
            </a:r>
            <a:r>
              <a:rPr lang="en-US" sz="2000" spc="-150"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75" dirty="0">
                <a:latin typeface="Optima"/>
                <a:cs typeface="Verdana"/>
              </a:rPr>
              <a:t>and  </a:t>
            </a:r>
            <a:r>
              <a:rPr lang="en-US" sz="2000" spc="-60" dirty="0">
                <a:latin typeface="Optima"/>
                <a:cs typeface="Verdana"/>
              </a:rPr>
              <a:t>onlin</a:t>
            </a:r>
            <a:r>
              <a:rPr lang="en-US" sz="2000" spc="-65" dirty="0">
                <a:latin typeface="Optima"/>
                <a:cs typeface="Verdana"/>
              </a:rPr>
              <a:t>e</a:t>
            </a:r>
            <a:r>
              <a:rPr lang="en-US" sz="2000" spc="-150" dirty="0">
                <a:latin typeface="Optima"/>
                <a:cs typeface="Verdana"/>
              </a:rPr>
              <a:t> </a:t>
            </a:r>
            <a:r>
              <a:rPr lang="en-US" sz="2000" spc="-75" dirty="0">
                <a:latin typeface="Optima"/>
                <a:cs typeface="Verdana"/>
              </a:rPr>
              <a:t>activities.</a:t>
            </a:r>
            <a:endParaRPr lang="en-US" sz="2000" dirty="0">
              <a:latin typeface="Optima"/>
              <a:cs typeface="Verdana"/>
            </a:endParaRPr>
          </a:p>
        </p:txBody>
      </p:sp>
      <p:sp>
        <p:nvSpPr>
          <p:cNvPr id="22" name="TextBox 21">
            <a:extLst>
              <a:ext uri="{FF2B5EF4-FFF2-40B4-BE49-F238E27FC236}">
                <a16:creationId xmlns:a16="http://schemas.microsoft.com/office/drawing/2014/main" xmlns="" id="{DBDB43BF-B40F-0B93-3BE7-71EFC048D90A}"/>
              </a:ext>
            </a:extLst>
          </p:cNvPr>
          <p:cNvSpPr txBox="1"/>
          <p:nvPr/>
        </p:nvSpPr>
        <p:spPr>
          <a:xfrm>
            <a:off x="800100" y="4797945"/>
            <a:ext cx="6248400" cy="1646861"/>
          </a:xfrm>
          <a:prstGeom prst="rect">
            <a:avLst/>
          </a:prstGeom>
          <a:noFill/>
        </p:spPr>
        <p:txBody>
          <a:bodyPr wrap="square" rtlCol="0">
            <a:spAutoFit/>
          </a:bodyPr>
          <a:lstStyle/>
          <a:p>
            <a:pPr marL="12700" marR="94615" algn="just">
              <a:lnSpc>
                <a:spcPct val="106000"/>
              </a:lnSpc>
              <a:spcBef>
                <a:spcPts val="15"/>
              </a:spcBef>
            </a:pPr>
            <a:r>
              <a:rPr lang="en-US" sz="2000" spc="-100" dirty="0">
                <a:solidFill>
                  <a:srgbClr val="FF0000"/>
                </a:solidFill>
                <a:latin typeface="Optima"/>
                <a:cs typeface="Verdana"/>
              </a:rPr>
              <a:t>Inadequate</a:t>
            </a:r>
            <a:r>
              <a:rPr lang="en-US" sz="2000" spc="-175" dirty="0">
                <a:solidFill>
                  <a:srgbClr val="FF0000"/>
                </a:solidFill>
                <a:latin typeface="Optima"/>
                <a:cs typeface="Verdana"/>
              </a:rPr>
              <a:t> </a:t>
            </a:r>
            <a:r>
              <a:rPr lang="en-US" sz="2000" spc="-90" dirty="0">
                <a:solidFill>
                  <a:srgbClr val="FF0000"/>
                </a:solidFill>
                <a:latin typeface="Optima"/>
                <a:cs typeface="Verdana"/>
              </a:rPr>
              <a:t>Security  Measures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Existin</a:t>
            </a:r>
            <a:r>
              <a:rPr lang="en-US" sz="2000" spc="-70" dirty="0">
                <a:latin typeface="Optima"/>
                <a:cs typeface="Verdana"/>
              </a:rPr>
              <a:t>g</a:t>
            </a:r>
            <a:r>
              <a:rPr lang="en-US" sz="2000" spc="-155"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70" dirty="0">
                <a:latin typeface="Optima"/>
                <a:cs typeface="Verdana"/>
              </a:rPr>
              <a:t>solutions  </a:t>
            </a:r>
            <a:r>
              <a:rPr lang="en-US" sz="2000" spc="-135" dirty="0">
                <a:latin typeface="Optima"/>
                <a:cs typeface="Verdana"/>
              </a:rPr>
              <a:t>may</a:t>
            </a:r>
            <a:r>
              <a:rPr lang="en-US" sz="2000" spc="-150" dirty="0">
                <a:latin typeface="Optima"/>
                <a:cs typeface="Verdana"/>
              </a:rPr>
              <a:t> </a:t>
            </a:r>
            <a:r>
              <a:rPr lang="en-US" sz="2000" spc="-75" dirty="0">
                <a:latin typeface="Optima"/>
                <a:cs typeface="Verdana"/>
              </a:rPr>
              <a:t>not</a:t>
            </a:r>
            <a:r>
              <a:rPr lang="en-US" sz="2000" spc="-150" dirty="0">
                <a:latin typeface="Optima"/>
                <a:cs typeface="Verdana"/>
              </a:rPr>
              <a:t> </a:t>
            </a:r>
            <a:r>
              <a:rPr lang="en-US" sz="2000" spc="-75" dirty="0">
                <a:latin typeface="Optima"/>
                <a:cs typeface="Verdana"/>
              </a:rPr>
              <a:t>provide  </a:t>
            </a:r>
            <a:r>
              <a:rPr lang="en-US" sz="2000" spc="-100" dirty="0">
                <a:latin typeface="Optima"/>
                <a:cs typeface="Verdana"/>
              </a:rPr>
              <a:t>comprehensiv</a:t>
            </a:r>
            <a:r>
              <a:rPr lang="en-US" sz="2000" spc="-95" dirty="0">
                <a:latin typeface="Optima"/>
                <a:cs typeface="Verdana"/>
              </a:rPr>
              <a:t>e</a:t>
            </a:r>
            <a:r>
              <a:rPr lang="en-US" sz="2000" spc="-150" dirty="0">
                <a:latin typeface="Optima"/>
                <a:cs typeface="Verdana"/>
              </a:rPr>
              <a:t> </a:t>
            </a:r>
            <a:r>
              <a:rPr lang="en-US" sz="2000" spc="-75" dirty="0">
                <a:latin typeface="Optima"/>
                <a:cs typeface="Verdana"/>
              </a:rPr>
              <a:t>protection  </a:t>
            </a:r>
            <a:r>
              <a:rPr lang="en-US" sz="2000" spc="-95" dirty="0">
                <a:latin typeface="Optima"/>
                <a:cs typeface="Verdana"/>
              </a:rPr>
              <a:t>against</a:t>
            </a:r>
            <a:r>
              <a:rPr lang="en-US" sz="2000" spc="-150" dirty="0">
                <a:latin typeface="Optima"/>
                <a:cs typeface="Verdana"/>
              </a:rPr>
              <a:t> </a:t>
            </a:r>
            <a:r>
              <a:rPr lang="en-US" sz="2000" spc="-80" dirty="0">
                <a:latin typeface="Optima"/>
                <a:cs typeface="Verdana"/>
              </a:rPr>
              <a:t>sophisticated  </a:t>
            </a:r>
            <a:r>
              <a:rPr lang="en-US" sz="2000" spc="-105" dirty="0">
                <a:latin typeface="Optima"/>
                <a:cs typeface="Verdana"/>
              </a:rPr>
              <a:t>keylogger</a:t>
            </a:r>
            <a:r>
              <a:rPr lang="en-US" sz="2000" spc="-150" dirty="0">
                <a:latin typeface="Optima"/>
                <a:cs typeface="Verdana"/>
              </a:rPr>
              <a:t> </a:t>
            </a:r>
            <a:r>
              <a:rPr lang="en-US" sz="2000" spc="-105" dirty="0">
                <a:latin typeface="Optima"/>
                <a:cs typeface="Verdana"/>
              </a:rPr>
              <a:t>attacks,</a:t>
            </a:r>
            <a:r>
              <a:rPr lang="en-US" sz="2000" spc="-150" dirty="0">
                <a:latin typeface="Optima"/>
                <a:cs typeface="Verdana"/>
              </a:rPr>
              <a:t> </a:t>
            </a:r>
            <a:r>
              <a:rPr lang="en-US" sz="2000" spc="-85" dirty="0">
                <a:latin typeface="Optima"/>
                <a:cs typeface="Verdana"/>
              </a:rPr>
              <a:t>leaving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85" dirty="0">
                <a:latin typeface="Optima"/>
                <a:cs typeface="Verdana"/>
              </a:rPr>
              <a:t>vulnerable.</a:t>
            </a:r>
            <a:endParaRPr lang="en-US" sz="2000" dirty="0">
              <a:latin typeface="Optima"/>
              <a:cs typeface="Verdana"/>
            </a:endParaRPr>
          </a:p>
        </p:txBody>
      </p:sp>
      <p:pic>
        <p:nvPicPr>
          <p:cNvPr id="6" name="Image 0">
            <a:extLst>
              <a:ext uri="{FF2B5EF4-FFF2-40B4-BE49-F238E27FC236}">
                <a16:creationId xmlns:a16="http://schemas.microsoft.com/office/drawing/2014/main" xmlns="" id="{E8C91188-4C0D-58B6-12BD-077CF1AAFB5C}"/>
              </a:ext>
            </a:extLst>
          </p:cNvPr>
          <p:cNvPicPr>
            <a:picLocks noChangeAspect="1"/>
          </p:cNvPicPr>
          <p:nvPr/>
        </p:nvPicPr>
        <p:blipFill>
          <a:blip r:embed="rId2"/>
          <a:stretch>
            <a:fillRect/>
          </a:stretch>
        </p:blipFill>
        <p:spPr>
          <a:xfrm>
            <a:off x="7082913" y="2057400"/>
            <a:ext cx="2594928"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86925" y="3175754"/>
            <a:ext cx="28194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35C55377-7082-10AB-B589-326ED8115E97}"/>
              </a:ext>
            </a:extLst>
          </p:cNvPr>
          <p:cNvSpPr txBox="1"/>
          <p:nvPr/>
        </p:nvSpPr>
        <p:spPr>
          <a:xfrm>
            <a:off x="762000" y="1692881"/>
            <a:ext cx="5334000" cy="1910138"/>
          </a:xfrm>
          <a:prstGeom prst="rect">
            <a:avLst/>
          </a:prstGeom>
          <a:noFill/>
        </p:spPr>
        <p:txBody>
          <a:bodyPr wrap="square" rtlCol="0">
            <a:spAutoFit/>
          </a:bodyPr>
          <a:lstStyle/>
          <a:p>
            <a:pPr marL="12700" marR="5080" algn="just">
              <a:lnSpc>
                <a:spcPct val="124900"/>
              </a:lnSpc>
              <a:spcBef>
                <a:spcPts val="100"/>
              </a:spcBef>
            </a:pPr>
            <a:r>
              <a:rPr lang="en-US" sz="1600" spc="45" dirty="0">
                <a:latin typeface="Times New Roman"/>
                <a:cs typeface="Times New Roman"/>
              </a:rPr>
              <a:t>This </a:t>
            </a:r>
            <a:r>
              <a:rPr lang="en-US" sz="1600" spc="55" dirty="0">
                <a:latin typeface="Times New Roman"/>
                <a:cs typeface="Times New Roman"/>
              </a:rPr>
              <a:t>project </a:t>
            </a:r>
            <a:r>
              <a:rPr lang="en-US" sz="1600" spc="70" dirty="0">
                <a:latin typeface="Times New Roman"/>
                <a:cs typeface="Times New Roman"/>
              </a:rPr>
              <a:t>aims </a:t>
            </a:r>
            <a:r>
              <a:rPr lang="en-US" sz="1600" spc="65" dirty="0">
                <a:latin typeface="Times New Roman"/>
                <a:cs typeface="Times New Roman"/>
              </a:rPr>
              <a:t>to </a:t>
            </a:r>
            <a:r>
              <a:rPr lang="en-US" sz="1600" spc="45" dirty="0">
                <a:latin typeface="Times New Roman"/>
                <a:cs typeface="Times New Roman"/>
              </a:rPr>
              <a:t>develop </a:t>
            </a:r>
            <a:r>
              <a:rPr lang="en-US" sz="1600" spc="80" dirty="0">
                <a:latin typeface="Times New Roman"/>
                <a:cs typeface="Times New Roman"/>
              </a:rPr>
              <a:t>a </a:t>
            </a:r>
            <a:r>
              <a:rPr lang="en-US" sz="1600" spc="60" dirty="0">
                <a:latin typeface="Times New Roman"/>
                <a:cs typeface="Times New Roman"/>
              </a:rPr>
              <a:t>comprehensive </a:t>
            </a:r>
            <a:r>
              <a:rPr lang="en-US" sz="1600" spc="65" dirty="0">
                <a:latin typeface="Times New Roman"/>
                <a:cs typeface="Times New Roman"/>
              </a:rPr>
              <a:t> </a:t>
            </a:r>
            <a:r>
              <a:rPr lang="en-US" sz="1600" spc="35" dirty="0">
                <a:latin typeface="Times New Roman"/>
                <a:cs typeface="Times New Roman"/>
              </a:rPr>
              <a:t>keylogger</a:t>
            </a:r>
            <a:r>
              <a:rPr lang="en-US" sz="1600" spc="-5" dirty="0">
                <a:latin typeface="Times New Roman"/>
                <a:cs typeface="Times New Roman"/>
              </a:rPr>
              <a:t> </a:t>
            </a:r>
            <a:r>
              <a:rPr lang="en-US" sz="1600" spc="55" dirty="0">
                <a:latin typeface="Times New Roman"/>
                <a:cs typeface="Times New Roman"/>
              </a:rPr>
              <a:t>solution</a:t>
            </a:r>
            <a:r>
              <a:rPr lang="en-US" sz="1600" spc="-5" dirty="0">
                <a:latin typeface="Times New Roman"/>
                <a:cs typeface="Times New Roman"/>
              </a:rPr>
              <a:t> </a:t>
            </a:r>
            <a:r>
              <a:rPr lang="en-US" sz="1600" spc="85" dirty="0">
                <a:latin typeface="Times New Roman"/>
                <a:cs typeface="Times New Roman"/>
              </a:rPr>
              <a:t>that</a:t>
            </a:r>
            <a:r>
              <a:rPr lang="en-US" sz="1600" spc="-5" dirty="0">
                <a:latin typeface="Times New Roman"/>
                <a:cs typeface="Times New Roman"/>
              </a:rPr>
              <a:t> </a:t>
            </a:r>
            <a:r>
              <a:rPr lang="en-US" sz="1600" spc="70" dirty="0">
                <a:latin typeface="Times New Roman"/>
                <a:cs typeface="Times New Roman"/>
              </a:rPr>
              <a:t>addresses</a:t>
            </a:r>
            <a:r>
              <a:rPr lang="en-US" sz="1600" spc="-5" dirty="0">
                <a:latin typeface="Times New Roman"/>
                <a:cs typeface="Times New Roman"/>
              </a:rPr>
              <a:t> </a:t>
            </a:r>
            <a:r>
              <a:rPr lang="en-US" sz="1600" spc="35" dirty="0">
                <a:latin typeface="Times New Roman"/>
                <a:cs typeface="Times New Roman"/>
              </a:rPr>
              <a:t>critical</a:t>
            </a:r>
            <a:r>
              <a:rPr lang="en-US" sz="1600" dirty="0">
                <a:latin typeface="Times New Roman"/>
                <a:cs typeface="Times New Roman"/>
              </a:rPr>
              <a:t> </a:t>
            </a:r>
            <a:r>
              <a:rPr lang="en-US" sz="1600" spc="45" dirty="0">
                <a:latin typeface="Times New Roman"/>
                <a:cs typeface="Times New Roman"/>
              </a:rPr>
              <a:t>security </a:t>
            </a:r>
            <a:r>
              <a:rPr lang="en-US" sz="1600" spc="-325" dirty="0">
                <a:latin typeface="Times New Roman"/>
                <a:cs typeface="Times New Roman"/>
              </a:rPr>
              <a:t> </a:t>
            </a:r>
            <a:r>
              <a:rPr lang="en-US" sz="1600" spc="60" dirty="0">
                <a:latin typeface="Times New Roman"/>
                <a:cs typeface="Times New Roman"/>
              </a:rPr>
              <a:t>concerns </a:t>
            </a:r>
            <a:r>
              <a:rPr lang="en-US" sz="1600" spc="40" dirty="0">
                <a:latin typeface="Times New Roman"/>
                <a:cs typeface="Times New Roman"/>
              </a:rPr>
              <a:t>faced </a:t>
            </a:r>
            <a:r>
              <a:rPr lang="en-US" sz="1600" spc="30" dirty="0">
                <a:latin typeface="Times New Roman"/>
                <a:cs typeface="Times New Roman"/>
              </a:rPr>
              <a:t>by </a:t>
            </a:r>
            <a:r>
              <a:rPr lang="en-US" sz="1600" spc="55" dirty="0">
                <a:latin typeface="Times New Roman"/>
                <a:cs typeface="Times New Roman"/>
              </a:rPr>
              <a:t>individuals </a:t>
            </a:r>
            <a:r>
              <a:rPr lang="en-US" sz="1600" spc="100" dirty="0">
                <a:latin typeface="Times New Roman"/>
                <a:cs typeface="Times New Roman"/>
              </a:rPr>
              <a:t>and </a:t>
            </a:r>
            <a:r>
              <a:rPr lang="en-US" sz="1600" spc="50" dirty="0">
                <a:latin typeface="Times New Roman"/>
                <a:cs typeface="Times New Roman"/>
              </a:rPr>
              <a:t>organizations. </a:t>
            </a:r>
            <a:r>
              <a:rPr lang="en-US" sz="1600" spc="-325" dirty="0">
                <a:latin typeface="Times New Roman"/>
                <a:cs typeface="Times New Roman"/>
              </a:rPr>
              <a:t> </a:t>
            </a:r>
            <a:r>
              <a:rPr lang="en-US" sz="1600" spc="55" dirty="0">
                <a:latin typeface="Times New Roman"/>
                <a:cs typeface="Times New Roman"/>
              </a:rPr>
              <a:t>The </a:t>
            </a:r>
            <a:r>
              <a:rPr lang="en-US" sz="1600" spc="35" dirty="0">
                <a:latin typeface="Times New Roman"/>
                <a:cs typeface="Times New Roman"/>
              </a:rPr>
              <a:t>keylogger </a:t>
            </a:r>
            <a:r>
              <a:rPr lang="en-US" sz="1600" spc="10" dirty="0">
                <a:latin typeface="Times New Roman"/>
                <a:cs typeface="Times New Roman"/>
              </a:rPr>
              <a:t>will </a:t>
            </a:r>
            <a:r>
              <a:rPr lang="en-US" sz="1600" spc="55" dirty="0">
                <a:latin typeface="Times New Roman"/>
                <a:cs typeface="Times New Roman"/>
              </a:rPr>
              <a:t>provide </a:t>
            </a:r>
            <a:r>
              <a:rPr lang="en-US" sz="1600" spc="65" dirty="0">
                <a:latin typeface="Times New Roman"/>
                <a:cs typeface="Times New Roman"/>
              </a:rPr>
              <a:t>advanced </a:t>
            </a:r>
            <a:r>
              <a:rPr lang="en-US" sz="1600" spc="70" dirty="0">
                <a:latin typeface="Times New Roman"/>
                <a:cs typeface="Times New Roman"/>
              </a:rPr>
              <a:t>monitoring </a:t>
            </a:r>
            <a:r>
              <a:rPr lang="en-US" sz="1600" spc="-325" dirty="0">
                <a:latin typeface="Times New Roman"/>
                <a:cs typeface="Times New Roman"/>
              </a:rPr>
              <a:t> </a:t>
            </a:r>
            <a:r>
              <a:rPr lang="en-US" sz="1600" spc="45" dirty="0">
                <a:latin typeface="Times New Roman"/>
                <a:cs typeface="Times New Roman"/>
              </a:rPr>
              <a:t>capabilities </a:t>
            </a:r>
            <a:r>
              <a:rPr lang="en-US" sz="1600" spc="65" dirty="0">
                <a:latin typeface="Times New Roman"/>
                <a:cs typeface="Times New Roman"/>
              </a:rPr>
              <a:t>to </a:t>
            </a:r>
            <a:r>
              <a:rPr lang="en-US" sz="1600" spc="60" dirty="0">
                <a:latin typeface="Times New Roman"/>
                <a:cs typeface="Times New Roman"/>
              </a:rPr>
              <a:t>detect </a:t>
            </a:r>
            <a:r>
              <a:rPr lang="en-US" sz="1600" spc="100" dirty="0">
                <a:latin typeface="Times New Roman"/>
                <a:cs typeface="Times New Roman"/>
              </a:rPr>
              <a:t>and </a:t>
            </a:r>
            <a:r>
              <a:rPr lang="en-US" sz="1600" spc="65" dirty="0">
                <a:latin typeface="Times New Roman"/>
                <a:cs typeface="Times New Roman"/>
              </a:rPr>
              <a:t>prevent </a:t>
            </a:r>
            <a:r>
              <a:rPr lang="en-US" sz="1600" spc="70" dirty="0">
                <a:latin typeface="Times New Roman"/>
                <a:cs typeface="Times New Roman"/>
              </a:rPr>
              <a:t>unauthorized </a:t>
            </a:r>
            <a:r>
              <a:rPr lang="en-US" sz="1600" spc="75" dirty="0">
                <a:latin typeface="Times New Roman"/>
                <a:cs typeface="Times New Roman"/>
              </a:rPr>
              <a:t> </a:t>
            </a:r>
            <a:r>
              <a:rPr lang="en-US" sz="1600" spc="40" dirty="0">
                <a:latin typeface="Times New Roman"/>
                <a:cs typeface="Times New Roman"/>
              </a:rPr>
              <a:t>access, </a:t>
            </a:r>
            <a:r>
              <a:rPr lang="en-US" sz="1600" spc="55" dirty="0">
                <a:latin typeface="Times New Roman"/>
                <a:cs typeface="Times New Roman"/>
              </a:rPr>
              <a:t>safeguarding </a:t>
            </a:r>
            <a:r>
              <a:rPr lang="en-US" sz="1600" spc="45" dirty="0">
                <a:latin typeface="Times New Roman"/>
                <a:cs typeface="Times New Roman"/>
              </a:rPr>
              <a:t>sensitive </a:t>
            </a:r>
            <a:r>
              <a:rPr lang="en-US" sz="1600" spc="70" dirty="0">
                <a:latin typeface="Times New Roman"/>
                <a:cs typeface="Times New Roman"/>
              </a:rPr>
              <a:t>information </a:t>
            </a:r>
            <a:r>
              <a:rPr lang="en-US" sz="1600" spc="100" dirty="0">
                <a:latin typeface="Times New Roman"/>
                <a:cs typeface="Times New Roman"/>
              </a:rPr>
              <a:t>and </a:t>
            </a:r>
            <a:r>
              <a:rPr lang="en-US" sz="1600" spc="105" dirty="0">
                <a:latin typeface="Times New Roman"/>
                <a:cs typeface="Times New Roman"/>
              </a:rPr>
              <a:t> </a:t>
            </a:r>
            <a:r>
              <a:rPr lang="en-US" sz="1600" spc="65" dirty="0">
                <a:latin typeface="Times New Roman"/>
                <a:cs typeface="Times New Roman"/>
              </a:rPr>
              <a:t>ensuring</a:t>
            </a:r>
            <a:r>
              <a:rPr lang="en-US" sz="1600" spc="-20" dirty="0">
                <a:latin typeface="Times New Roman"/>
                <a:cs typeface="Times New Roman"/>
              </a:rPr>
              <a:t> </a:t>
            </a:r>
            <a:r>
              <a:rPr lang="en-US" sz="1600" spc="40" dirty="0">
                <a:latin typeface="Times New Roman"/>
                <a:cs typeface="Times New Roman"/>
              </a:rPr>
              <a:t>digital</a:t>
            </a:r>
            <a:r>
              <a:rPr lang="en-US" sz="1600" spc="-15" dirty="0">
                <a:latin typeface="Times New Roman"/>
                <a:cs typeface="Times New Roman"/>
              </a:rPr>
              <a:t> </a:t>
            </a:r>
            <a:r>
              <a:rPr lang="en-US" sz="1600" spc="35" dirty="0">
                <a:latin typeface="Times New Roman"/>
                <a:cs typeface="Times New Roman"/>
              </a:rPr>
              <a:t>privacy.</a:t>
            </a:r>
            <a:endParaRPr lang="en-US" sz="1600" dirty="0">
              <a:latin typeface="Times New Roman"/>
              <a:cs typeface="Times New Roman"/>
            </a:endParaRPr>
          </a:p>
        </p:txBody>
      </p:sp>
      <p:sp>
        <p:nvSpPr>
          <p:cNvPr id="12" name="TextBox 11">
            <a:extLst>
              <a:ext uri="{FF2B5EF4-FFF2-40B4-BE49-F238E27FC236}">
                <a16:creationId xmlns:a16="http://schemas.microsoft.com/office/drawing/2014/main" xmlns="" id="{F35DC343-E2A0-6637-B160-C619B399CA62}"/>
              </a:ext>
            </a:extLst>
          </p:cNvPr>
          <p:cNvSpPr txBox="1"/>
          <p:nvPr/>
        </p:nvSpPr>
        <p:spPr>
          <a:xfrm>
            <a:off x="739775" y="3788093"/>
            <a:ext cx="5334000"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Objective:</a:t>
            </a:r>
            <a:r>
              <a:rPr kumimoji="0" lang="en-US" altLang="en-US" sz="1800" b="0" i="0" u="none" strike="noStrike" cap="none" normalizeH="0" baseline="0" dirty="0">
                <a:ln>
                  <a:noFill/>
                </a:ln>
                <a:solidFill>
                  <a:srgbClr val="FF0000"/>
                </a:solidFill>
                <a:effectLst/>
                <a:latin typeface="+mj-lt"/>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Develop a comprehensive understanding of keyloggers, </a:t>
            </a:r>
            <a:endParaRPr lang="en-US" altLang="en-US" sz="1800" dirty="0"/>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Scope:</a:t>
            </a:r>
            <a:endParaRPr lang="en-US" altLang="en-US" sz="1800" dirty="0">
              <a:solidFill>
                <a:srgbClr val="FF0000"/>
              </a:solidFill>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Includes an analysis of hardware and software keyloggers, legal and ethical implications, security measures, and best practices. </a:t>
            </a:r>
          </a:p>
        </p:txBody>
      </p:sp>
      <p:pic>
        <p:nvPicPr>
          <p:cNvPr id="16" name="Image 0" descr="https://search-letsfade-com.herokuapp.com/proxy?url=https://www.datalinknetworks.net/hs-fs/hubfs/Endpoint%20Protection-png.png?width=1460">
            <a:extLst>
              <a:ext uri="{FF2B5EF4-FFF2-40B4-BE49-F238E27FC236}">
                <a16:creationId xmlns:a16="http://schemas.microsoft.com/office/drawing/2014/main" xmlns="" id="{A05F1E98-AC9F-004D-2C37-8C8A7E26CA6A}"/>
              </a:ext>
            </a:extLst>
          </p:cNvPr>
          <p:cNvPicPr>
            <a:picLocks noChangeAspect="1"/>
          </p:cNvPicPr>
          <p:nvPr/>
        </p:nvPicPr>
        <p:blipFill>
          <a:blip r:embed="rId3"/>
          <a:stretch>
            <a:fillRect/>
          </a:stretch>
        </p:blipFill>
        <p:spPr>
          <a:xfrm>
            <a:off x="6159570" y="1378671"/>
            <a:ext cx="3398114" cy="4100658"/>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4983" y="44571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a:extLst>
              <a:ext uri="{FF2B5EF4-FFF2-40B4-BE49-F238E27FC236}">
                <a16:creationId xmlns:a16="http://schemas.microsoft.com/office/drawing/2014/main" xmlns="" id="{58EEE183-2948-DA64-5A95-5593CF368B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58608"/>
            <a:ext cx="2819400" cy="1565593"/>
          </a:xfrm>
          <a:prstGeom prst="rect">
            <a:avLst/>
          </a:prstGeom>
        </p:spPr>
      </p:pic>
      <p:sp>
        <p:nvSpPr>
          <p:cNvPr id="12" name="TextBox 11">
            <a:extLst>
              <a:ext uri="{FF2B5EF4-FFF2-40B4-BE49-F238E27FC236}">
                <a16:creationId xmlns:a16="http://schemas.microsoft.com/office/drawing/2014/main" xmlns="" id="{7CD4802A-46E7-9420-E16C-A3D8D630A68C}"/>
              </a:ext>
            </a:extLst>
          </p:cNvPr>
          <p:cNvSpPr txBox="1"/>
          <p:nvPr/>
        </p:nvSpPr>
        <p:spPr>
          <a:xfrm>
            <a:off x="3333126" y="1558608"/>
            <a:ext cx="8001001" cy="1995418"/>
          </a:xfrm>
          <a:prstGeom prst="rect">
            <a:avLst/>
          </a:prstGeom>
          <a:noFill/>
        </p:spPr>
        <p:txBody>
          <a:bodyPr wrap="square" rtlCol="0">
            <a:spAutoFit/>
          </a:bodyPr>
          <a:lstStyle/>
          <a:p>
            <a:pPr marL="12700">
              <a:lnSpc>
                <a:spcPct val="100000"/>
              </a:lnSpc>
              <a:spcBef>
                <a:spcPts val="135"/>
              </a:spcBef>
            </a:pPr>
            <a:r>
              <a:rPr lang="en-US" sz="2400" spc="-10" dirty="0">
                <a:solidFill>
                  <a:srgbClr val="C00000"/>
                </a:solidFill>
                <a:latin typeface="Optima"/>
                <a:cs typeface="Verdana"/>
              </a:rPr>
              <a:t>IT</a:t>
            </a:r>
            <a:r>
              <a:rPr lang="en-US" sz="2400" spc="-175" dirty="0">
                <a:solidFill>
                  <a:srgbClr val="C00000"/>
                </a:solidFill>
                <a:latin typeface="Optima"/>
                <a:cs typeface="Verdana"/>
              </a:rPr>
              <a:t> </a:t>
            </a:r>
            <a:r>
              <a:rPr lang="en-US" sz="2400" spc="-95" dirty="0">
                <a:solidFill>
                  <a:srgbClr val="C00000"/>
                </a:solidFill>
                <a:latin typeface="Optima"/>
                <a:cs typeface="Verdana"/>
              </a:rPr>
              <a:t>Securit</a:t>
            </a:r>
            <a:r>
              <a:rPr lang="en-US" sz="2400" spc="-105" dirty="0">
                <a:solidFill>
                  <a:srgbClr val="C00000"/>
                </a:solidFill>
                <a:latin typeface="Optima"/>
                <a:cs typeface="Verdana"/>
              </a:rPr>
              <a:t>y</a:t>
            </a:r>
            <a:r>
              <a:rPr lang="en-US" sz="2400" spc="-175" dirty="0">
                <a:solidFill>
                  <a:srgbClr val="C00000"/>
                </a:solidFill>
                <a:latin typeface="Optima"/>
                <a:cs typeface="Verdana"/>
              </a:rPr>
              <a:t> </a:t>
            </a:r>
            <a:r>
              <a:rPr lang="en-US" sz="2400" spc="-70" dirty="0">
                <a:solidFill>
                  <a:srgbClr val="C00000"/>
                </a:solidFill>
                <a:latin typeface="Optima"/>
                <a:cs typeface="Verdana"/>
              </a:rPr>
              <a:t>Professionals</a:t>
            </a:r>
            <a:endParaRPr lang="en-US" sz="2400" dirty="0">
              <a:solidFill>
                <a:srgbClr val="C00000"/>
              </a:solidFill>
              <a:latin typeface="Optima"/>
              <a:cs typeface="Verdana"/>
            </a:endParaRPr>
          </a:p>
          <a:p>
            <a:pPr marL="12700" marR="5080" algn="just">
              <a:lnSpc>
                <a:spcPct val="124900"/>
              </a:lnSpc>
              <a:spcBef>
                <a:spcPts val="765"/>
              </a:spcBef>
            </a:pPr>
            <a:r>
              <a:rPr lang="en-US" sz="2000" spc="-75" dirty="0">
                <a:latin typeface="Optima"/>
                <a:cs typeface="Verdana"/>
              </a:rPr>
              <a:t>The</a:t>
            </a:r>
            <a:r>
              <a:rPr lang="en-US" sz="2000" spc="-150" dirty="0">
                <a:latin typeface="Optima"/>
                <a:cs typeface="Verdana"/>
              </a:rPr>
              <a:t> </a:t>
            </a:r>
            <a:r>
              <a:rPr lang="en-US" sz="2000" spc="-75" dirty="0">
                <a:latin typeface="Optima"/>
                <a:cs typeface="Verdana"/>
              </a:rPr>
              <a:t>primary</a:t>
            </a:r>
            <a:r>
              <a:rPr lang="en-US" sz="2000" spc="-155" dirty="0">
                <a:latin typeface="Optima"/>
                <a:cs typeface="Verdana"/>
              </a:rPr>
              <a:t> </a:t>
            </a:r>
            <a:r>
              <a:rPr lang="en-US" sz="2000" spc="-100" dirty="0">
                <a:latin typeface="Optima"/>
                <a:cs typeface="Verdana"/>
              </a:rPr>
              <a:t>en</a:t>
            </a:r>
            <a:r>
              <a:rPr lang="en-US" sz="2000" spc="-95" dirty="0">
                <a:latin typeface="Optima"/>
                <a:cs typeface="Verdana"/>
              </a:rPr>
              <a:t>d</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fo</a:t>
            </a:r>
            <a:r>
              <a:rPr lang="en-US" sz="2000" spc="-50" dirty="0">
                <a:latin typeface="Optima"/>
                <a:cs typeface="Verdana"/>
              </a:rPr>
              <a:t>r</a:t>
            </a:r>
            <a:r>
              <a:rPr lang="en-US" sz="2000" spc="-155" dirty="0">
                <a:latin typeface="Optima"/>
                <a:cs typeface="Verdana"/>
              </a:rPr>
              <a:t> </a:t>
            </a:r>
            <a:r>
              <a:rPr lang="en-US" sz="2000" spc="-60" dirty="0">
                <a:latin typeface="Optima"/>
                <a:cs typeface="Verdana"/>
              </a:rPr>
              <a:t>this  </a:t>
            </a:r>
            <a:r>
              <a:rPr lang="en-US" sz="2000" spc="-105" dirty="0">
                <a:latin typeface="Optima"/>
                <a:cs typeface="Verdana"/>
              </a:rPr>
              <a:t>keylogger</a:t>
            </a:r>
            <a:r>
              <a:rPr lang="en-US" sz="2000" spc="-150"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65" dirty="0">
                <a:latin typeface="Optima"/>
                <a:cs typeface="Verdana"/>
              </a:rPr>
              <a:t>solutio</a:t>
            </a:r>
            <a:r>
              <a:rPr lang="en-US" sz="2000" spc="-75" dirty="0">
                <a:latin typeface="Optima"/>
                <a:cs typeface="Verdana"/>
              </a:rPr>
              <a:t>n</a:t>
            </a:r>
            <a:r>
              <a:rPr lang="en-US" sz="2000" spc="-150"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20" dirty="0">
                <a:latin typeface="Optima"/>
                <a:cs typeface="Verdana"/>
              </a:rPr>
              <a:t>IT  </a:t>
            </a:r>
            <a:r>
              <a:rPr lang="en-US" sz="2000" spc="-80" dirty="0">
                <a:latin typeface="Optima"/>
                <a:cs typeface="Verdana"/>
              </a:rPr>
              <a:t>professionals</a:t>
            </a:r>
            <a:r>
              <a:rPr lang="en-US" sz="2000" spc="-155" dirty="0">
                <a:latin typeface="Optima"/>
                <a:cs typeface="Verdana"/>
              </a:rPr>
              <a:t> </a:t>
            </a:r>
            <a:r>
              <a:rPr lang="en-US" sz="2000" spc="-80" dirty="0">
                <a:latin typeface="Optima"/>
                <a:cs typeface="Verdana"/>
              </a:rPr>
              <a:t>responsible</a:t>
            </a:r>
            <a:r>
              <a:rPr lang="en-US" sz="2000" spc="-150" dirty="0">
                <a:latin typeface="Optima"/>
                <a:cs typeface="Verdana"/>
              </a:rPr>
              <a:t> </a:t>
            </a:r>
            <a:r>
              <a:rPr lang="en-US" sz="2000" spc="-55" dirty="0">
                <a:latin typeface="Optima"/>
                <a:cs typeface="Verdana"/>
              </a:rPr>
              <a:t>for  </a:t>
            </a:r>
            <a:r>
              <a:rPr lang="en-US" sz="2000" spc="-80" dirty="0">
                <a:latin typeface="Optima"/>
                <a:cs typeface="Verdana"/>
              </a:rPr>
              <a:t>protectin</a:t>
            </a:r>
            <a:r>
              <a:rPr lang="en-US" sz="2000" spc="-95" dirty="0">
                <a:latin typeface="Optima"/>
                <a:cs typeface="Verdana"/>
              </a:rPr>
              <a:t>g</a:t>
            </a:r>
            <a:r>
              <a:rPr lang="en-US" sz="2000" spc="-155"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80" dirty="0">
                <a:latin typeface="Optima"/>
                <a:cs typeface="Verdana"/>
              </a:rPr>
              <a:t>organization's  </a:t>
            </a:r>
            <a:r>
              <a:rPr lang="en-US" sz="2000" spc="-90" dirty="0">
                <a:latin typeface="Optima"/>
                <a:cs typeface="Verdana"/>
              </a:rPr>
              <a:t>networks</a:t>
            </a:r>
            <a:r>
              <a:rPr lang="en-US" sz="2000" spc="-150"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fro</a:t>
            </a:r>
            <a:r>
              <a:rPr lang="en-US" sz="2000" spc="-114" dirty="0">
                <a:latin typeface="Optima"/>
                <a:cs typeface="Verdana"/>
              </a:rPr>
              <a:t>m</a:t>
            </a:r>
            <a:r>
              <a:rPr lang="en-US" sz="2000" spc="-155" dirty="0">
                <a:latin typeface="Optima"/>
                <a:cs typeface="Verdana"/>
              </a:rPr>
              <a:t> </a:t>
            </a:r>
            <a:r>
              <a:rPr lang="en-US" sz="2000" spc="-95" dirty="0">
                <a:latin typeface="Optima"/>
                <a:cs typeface="Verdana"/>
              </a:rPr>
              <a:t>cyber  </a:t>
            </a:r>
            <a:r>
              <a:rPr lang="en-US" sz="2000" spc="-100" dirty="0">
                <a:latin typeface="Optima"/>
                <a:cs typeface="Verdana"/>
              </a:rPr>
              <a:t>threats.</a:t>
            </a:r>
            <a:endParaRPr lang="en-US" sz="2000" dirty="0">
              <a:latin typeface="Optima"/>
              <a:cs typeface="Verdana"/>
            </a:endParaRPr>
          </a:p>
          <a:p>
            <a:endParaRPr lang="en-IN" dirty="0"/>
          </a:p>
        </p:txBody>
      </p:sp>
      <p:sp>
        <p:nvSpPr>
          <p:cNvPr id="13" name="TextBox 12">
            <a:extLst>
              <a:ext uri="{FF2B5EF4-FFF2-40B4-BE49-F238E27FC236}">
                <a16:creationId xmlns:a16="http://schemas.microsoft.com/office/drawing/2014/main" xmlns="" id="{CE23D4F9-267E-C26D-1047-1154DB9C07BF}"/>
              </a:ext>
            </a:extLst>
          </p:cNvPr>
          <p:cNvSpPr txBox="1"/>
          <p:nvPr/>
        </p:nvSpPr>
        <p:spPr>
          <a:xfrm>
            <a:off x="381000" y="3312526"/>
            <a:ext cx="7467600" cy="1564274"/>
          </a:xfrm>
          <a:prstGeom prst="rect">
            <a:avLst/>
          </a:prstGeom>
          <a:noFill/>
        </p:spPr>
        <p:txBody>
          <a:bodyPr wrap="square" rtlCol="0">
            <a:spAutoFit/>
          </a:bodyPr>
          <a:lstStyle/>
          <a:p>
            <a:pPr marL="12700">
              <a:lnSpc>
                <a:spcPct val="100000"/>
              </a:lnSpc>
              <a:spcBef>
                <a:spcPts val="135"/>
              </a:spcBef>
            </a:pPr>
            <a:r>
              <a:rPr lang="en-US" sz="2400" spc="-85" dirty="0">
                <a:solidFill>
                  <a:srgbClr val="C00000"/>
                </a:solidFill>
                <a:latin typeface="Optima"/>
                <a:cs typeface="Verdana"/>
              </a:rPr>
              <a:t>Business</a:t>
            </a:r>
            <a:r>
              <a:rPr lang="en-US" sz="2400" spc="-175" dirty="0">
                <a:solidFill>
                  <a:srgbClr val="C00000"/>
                </a:solidFill>
                <a:latin typeface="Optima"/>
                <a:cs typeface="Verdana"/>
              </a:rPr>
              <a:t> </a:t>
            </a:r>
            <a:r>
              <a:rPr lang="en-US" sz="2400" spc="-95" dirty="0">
                <a:solidFill>
                  <a:srgbClr val="C00000"/>
                </a:solidFill>
                <a:latin typeface="Optima"/>
                <a:cs typeface="Verdana"/>
              </a:rPr>
              <a:t>Executives</a:t>
            </a:r>
            <a:endParaRPr lang="en-US" sz="2400" dirty="0">
              <a:solidFill>
                <a:srgbClr val="C00000"/>
              </a:solidFill>
              <a:latin typeface="Optima"/>
              <a:cs typeface="Verdana"/>
            </a:endParaRPr>
          </a:p>
          <a:p>
            <a:pPr marL="12700" marR="5080" algn="just">
              <a:lnSpc>
                <a:spcPct val="124900"/>
              </a:lnSpc>
              <a:spcBef>
                <a:spcPts val="765"/>
              </a:spcBef>
            </a:pPr>
            <a:r>
              <a:rPr lang="en-US" sz="1800" spc="-85" dirty="0">
                <a:latin typeface="Optima"/>
                <a:cs typeface="Verdana"/>
              </a:rPr>
              <a:t>Business</a:t>
            </a:r>
            <a:r>
              <a:rPr lang="en-US" sz="1800" spc="-150" dirty="0">
                <a:latin typeface="Optima"/>
                <a:cs typeface="Verdana"/>
              </a:rPr>
              <a:t> </a:t>
            </a:r>
            <a:r>
              <a:rPr lang="en-US" sz="1800" spc="-95" dirty="0">
                <a:latin typeface="Optima"/>
                <a:cs typeface="Verdana"/>
              </a:rPr>
              <a:t>leaders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75" dirty="0">
                <a:latin typeface="Optima"/>
                <a:cs typeface="Verdana"/>
              </a:rPr>
              <a:t>decision-</a:t>
            </a:r>
            <a:r>
              <a:rPr lang="en-US" sz="1800" spc="-105" dirty="0">
                <a:latin typeface="Optima"/>
                <a:cs typeface="Verdana"/>
              </a:rPr>
              <a:t>makers</a:t>
            </a:r>
            <a:r>
              <a:rPr lang="en-US" sz="1800" spc="-150" dirty="0">
                <a:latin typeface="Optima"/>
                <a:cs typeface="Verdana"/>
              </a:rPr>
              <a:t> </a:t>
            </a:r>
            <a:r>
              <a:rPr lang="en-US" sz="1800" spc="-105" dirty="0">
                <a:latin typeface="Optima"/>
                <a:cs typeface="Verdana"/>
              </a:rPr>
              <a:t>wh</a:t>
            </a:r>
            <a:r>
              <a:rPr lang="en-US" sz="1800" spc="-85" dirty="0">
                <a:latin typeface="Optima"/>
                <a:cs typeface="Verdana"/>
              </a:rPr>
              <a:t>o</a:t>
            </a:r>
            <a:r>
              <a:rPr lang="en-US" sz="1800" spc="-155" dirty="0">
                <a:latin typeface="Optima"/>
                <a:cs typeface="Verdana"/>
              </a:rPr>
              <a:t> </a:t>
            </a:r>
            <a:r>
              <a:rPr lang="en-US" sz="1800" spc="-110" dirty="0">
                <a:latin typeface="Optima"/>
                <a:cs typeface="Verdana"/>
              </a:rPr>
              <a:t>need</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100" dirty="0">
                <a:latin typeface="Optima"/>
                <a:cs typeface="Verdana"/>
              </a:rPr>
              <a:t>safeguard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75" dirty="0">
                <a:latin typeface="Optima"/>
                <a:cs typeface="Verdana"/>
              </a:rPr>
              <a:t>and  </a:t>
            </a:r>
            <a:r>
              <a:rPr lang="en-US" sz="1800" spc="-105" dirty="0">
                <a:latin typeface="Optima"/>
                <a:cs typeface="Verdana"/>
              </a:rPr>
              <a:t>ensure</a:t>
            </a:r>
            <a:r>
              <a:rPr lang="en-US" sz="1800" spc="-155"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85" dirty="0">
                <a:latin typeface="Optima"/>
                <a:cs typeface="Verdana"/>
              </a:rPr>
              <a:t>overal</a:t>
            </a:r>
            <a:r>
              <a:rPr lang="en-US" sz="1800" spc="-45" dirty="0">
                <a:latin typeface="Optima"/>
                <a:cs typeface="Verdana"/>
              </a:rPr>
              <a:t>l</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65" dirty="0">
                <a:latin typeface="Optima"/>
                <a:cs typeface="Verdana"/>
              </a:rPr>
              <a:t>of  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70" dirty="0">
                <a:latin typeface="Optima"/>
                <a:cs typeface="Verdana"/>
              </a:rPr>
              <a:t>infrastructure</a:t>
            </a:r>
            <a:r>
              <a:rPr lang="en-US" sz="1800" spc="-150" dirty="0">
                <a:latin typeface="Optima"/>
                <a:cs typeface="Verdana"/>
              </a:rPr>
              <a:t> </a:t>
            </a:r>
            <a:r>
              <a:rPr lang="en-US" sz="1800" spc="-20" dirty="0">
                <a:latin typeface="Optima"/>
                <a:cs typeface="Verdana"/>
              </a:rPr>
              <a:t>will  </a:t>
            </a:r>
            <a:r>
              <a:rPr lang="en-US" sz="1800" spc="-85" dirty="0">
                <a:latin typeface="Optima"/>
                <a:cs typeface="Verdana"/>
              </a:rPr>
              <a:t>also</a:t>
            </a:r>
            <a:r>
              <a:rPr lang="en-US" sz="1800" spc="-150" dirty="0">
                <a:latin typeface="Optima"/>
                <a:cs typeface="Verdana"/>
              </a:rPr>
              <a:t> </a:t>
            </a:r>
            <a:r>
              <a:rPr lang="en-US" sz="1800" spc="-85" dirty="0">
                <a:latin typeface="Optima"/>
                <a:cs typeface="Verdana"/>
              </a:rPr>
              <a:t>benefi</a:t>
            </a:r>
            <a:r>
              <a:rPr lang="en-US" sz="1800" spc="-60" dirty="0">
                <a:latin typeface="Optima"/>
                <a:cs typeface="Verdana"/>
              </a:rPr>
              <a:t>t</a:t>
            </a:r>
            <a:r>
              <a:rPr lang="en-US" sz="1800" spc="-150" dirty="0">
                <a:latin typeface="Optima"/>
                <a:cs typeface="Verdana"/>
              </a:rPr>
              <a:t> </a:t>
            </a:r>
            <a:r>
              <a:rPr lang="en-US" sz="1800" spc="-60" dirty="0">
                <a:latin typeface="Optima"/>
                <a:cs typeface="Verdana"/>
              </a:rPr>
              <a:t>fro</a:t>
            </a:r>
            <a:r>
              <a:rPr lang="en-US" sz="1800" spc="-114" dirty="0">
                <a:latin typeface="Optima"/>
                <a:cs typeface="Verdana"/>
              </a:rPr>
              <a:t>m</a:t>
            </a:r>
            <a:r>
              <a:rPr lang="en-US" sz="1800" spc="-155" dirty="0">
                <a:latin typeface="Optima"/>
                <a:cs typeface="Verdana"/>
              </a:rPr>
              <a:t> </a:t>
            </a:r>
            <a:r>
              <a:rPr lang="en-US" sz="1800" spc="-60" dirty="0">
                <a:latin typeface="Optima"/>
                <a:cs typeface="Verdana"/>
              </a:rPr>
              <a:t>thi</a:t>
            </a:r>
            <a:r>
              <a:rPr lang="en-US" sz="1800" spc="-70" dirty="0">
                <a:latin typeface="Optima"/>
                <a:cs typeface="Verdana"/>
              </a:rPr>
              <a:t>s</a:t>
            </a:r>
            <a:r>
              <a:rPr lang="en-US" sz="1800" spc="-155" dirty="0">
                <a:latin typeface="Optima"/>
                <a:cs typeface="Verdana"/>
              </a:rPr>
              <a:t> </a:t>
            </a:r>
            <a:r>
              <a:rPr lang="en-US" sz="1800" spc="-75" dirty="0">
                <a:latin typeface="Optima"/>
                <a:cs typeface="Verdana"/>
              </a:rPr>
              <a:t>solution.</a:t>
            </a:r>
            <a:endParaRPr lang="en-US" sz="1800" dirty="0">
              <a:latin typeface="Optima"/>
              <a:cs typeface="Verdana"/>
            </a:endParaRPr>
          </a:p>
        </p:txBody>
      </p:sp>
      <p:pic>
        <p:nvPicPr>
          <p:cNvPr id="15" name="Picture 14">
            <a:extLst>
              <a:ext uri="{FF2B5EF4-FFF2-40B4-BE49-F238E27FC236}">
                <a16:creationId xmlns:a16="http://schemas.microsoft.com/office/drawing/2014/main" xmlns="" id="{BC002142-8B4E-63D2-89F6-5C2578C62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268020"/>
            <a:ext cx="4013904" cy="1748504"/>
          </a:xfrm>
          <a:prstGeom prst="rect">
            <a:avLst/>
          </a:prstGeom>
        </p:spPr>
      </p:pic>
      <p:pic>
        <p:nvPicPr>
          <p:cNvPr id="16" name="object 7">
            <a:extLst>
              <a:ext uri="{FF2B5EF4-FFF2-40B4-BE49-F238E27FC236}">
                <a16:creationId xmlns:a16="http://schemas.microsoft.com/office/drawing/2014/main" xmlns="" id="{1ACD72CC-6E4B-2BB2-A119-6008964066F4}"/>
              </a:ext>
            </a:extLst>
          </p:cNvPr>
          <p:cNvPicPr/>
          <p:nvPr/>
        </p:nvPicPr>
        <p:blipFill>
          <a:blip r:embed="rId4" cstate="print"/>
          <a:stretch>
            <a:fillRect/>
          </a:stretch>
        </p:blipFill>
        <p:spPr>
          <a:xfrm>
            <a:off x="457200" y="5060402"/>
            <a:ext cx="2541053" cy="1570316"/>
          </a:xfrm>
          <a:prstGeom prst="rect">
            <a:avLst/>
          </a:prstGeom>
        </p:spPr>
      </p:pic>
      <p:sp>
        <p:nvSpPr>
          <p:cNvPr id="17" name="TextBox 16">
            <a:extLst>
              <a:ext uri="{FF2B5EF4-FFF2-40B4-BE49-F238E27FC236}">
                <a16:creationId xmlns:a16="http://schemas.microsoft.com/office/drawing/2014/main" xmlns="" id="{10840866-50AC-6837-9670-B8C2A5C5844B}"/>
              </a:ext>
            </a:extLst>
          </p:cNvPr>
          <p:cNvSpPr txBox="1"/>
          <p:nvPr/>
        </p:nvSpPr>
        <p:spPr>
          <a:xfrm>
            <a:off x="3192281" y="5204849"/>
            <a:ext cx="7613652" cy="1564274"/>
          </a:xfrm>
          <a:prstGeom prst="rect">
            <a:avLst/>
          </a:prstGeom>
          <a:noFill/>
        </p:spPr>
        <p:txBody>
          <a:bodyPr wrap="square" rtlCol="0">
            <a:spAutoFit/>
          </a:bodyPr>
          <a:lstStyle/>
          <a:p>
            <a:pPr marL="12700">
              <a:lnSpc>
                <a:spcPct val="100000"/>
              </a:lnSpc>
              <a:spcBef>
                <a:spcPts val="135"/>
              </a:spcBef>
            </a:pPr>
            <a:r>
              <a:rPr lang="en-US" sz="2400" spc="-100" dirty="0">
                <a:solidFill>
                  <a:srgbClr val="FF0000"/>
                </a:solidFill>
                <a:latin typeface="Optima"/>
                <a:cs typeface="Verdana"/>
              </a:rPr>
              <a:t>Remote</a:t>
            </a:r>
            <a:r>
              <a:rPr lang="en-US" sz="2400" spc="-175" dirty="0">
                <a:solidFill>
                  <a:srgbClr val="FF0000"/>
                </a:solidFill>
                <a:latin typeface="Optima"/>
                <a:cs typeface="Verdana"/>
              </a:rPr>
              <a:t> </a:t>
            </a:r>
            <a:r>
              <a:rPr lang="en-US" sz="2400" spc="-95" dirty="0">
                <a:solidFill>
                  <a:srgbClr val="FF0000"/>
                </a:solidFill>
                <a:latin typeface="Optima"/>
                <a:cs typeface="Verdana"/>
              </a:rPr>
              <a:t>Employees</a:t>
            </a:r>
            <a:endParaRPr lang="en-US" sz="2400" dirty="0">
              <a:solidFill>
                <a:srgbClr val="FF0000"/>
              </a:solidFill>
              <a:latin typeface="Optima"/>
              <a:cs typeface="Verdana"/>
            </a:endParaRPr>
          </a:p>
          <a:p>
            <a:pPr marL="12700" marR="5080" algn="just">
              <a:lnSpc>
                <a:spcPct val="124900"/>
              </a:lnSpc>
              <a:spcBef>
                <a:spcPts val="765"/>
              </a:spcBef>
            </a:pPr>
            <a:r>
              <a:rPr lang="en-US" sz="1800" spc="-35" dirty="0">
                <a:latin typeface="Optima"/>
                <a:cs typeface="Verdana"/>
              </a:rPr>
              <a:t>With</a:t>
            </a:r>
            <a:r>
              <a:rPr lang="en-US" sz="1800" spc="-150"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70" dirty="0">
                <a:latin typeface="Optima"/>
                <a:cs typeface="Verdana"/>
              </a:rPr>
              <a:t>rise</a:t>
            </a:r>
            <a:r>
              <a:rPr lang="en-US" sz="1800" spc="-150" dirty="0">
                <a:latin typeface="Optima"/>
                <a:cs typeface="Verdana"/>
              </a:rPr>
              <a:t> </a:t>
            </a:r>
            <a:r>
              <a:rPr lang="en-US" sz="1800" spc="-90" dirty="0">
                <a:latin typeface="Optima"/>
                <a:cs typeface="Verdana"/>
              </a:rPr>
              <a:t>o</a:t>
            </a:r>
            <a:r>
              <a:rPr lang="en-US" sz="1800" spc="-50" dirty="0">
                <a:latin typeface="Optima"/>
                <a:cs typeface="Verdana"/>
              </a:rPr>
              <a:t>f</a:t>
            </a:r>
            <a:r>
              <a:rPr lang="en-US" sz="1800" spc="-150" dirty="0">
                <a:latin typeface="Optima"/>
                <a:cs typeface="Verdana"/>
              </a:rPr>
              <a:t> </a:t>
            </a:r>
            <a:r>
              <a:rPr lang="en-US" sz="1800" spc="-105" dirty="0">
                <a:latin typeface="Optima"/>
                <a:cs typeface="Verdana"/>
              </a:rPr>
              <a:t>remote</a:t>
            </a:r>
            <a:r>
              <a:rPr lang="en-US" sz="1800" spc="-150" dirty="0">
                <a:latin typeface="Optima"/>
                <a:cs typeface="Verdana"/>
              </a:rPr>
              <a:t> </a:t>
            </a:r>
            <a:r>
              <a:rPr lang="en-US" sz="1800" spc="-100" dirty="0">
                <a:latin typeface="Optima"/>
                <a:cs typeface="Verdana"/>
              </a:rPr>
              <a:t>work</a:t>
            </a:r>
            <a:r>
              <a:rPr lang="en-US" sz="1800" spc="-60" dirty="0">
                <a:latin typeface="Optima"/>
                <a:cs typeface="Verdana"/>
              </a:rPr>
              <a:t>,</a:t>
            </a:r>
            <a:r>
              <a:rPr lang="en-US" sz="1800" spc="-155" dirty="0">
                <a:latin typeface="Optima"/>
                <a:cs typeface="Verdana"/>
              </a:rPr>
              <a:t> </a:t>
            </a:r>
            <a:r>
              <a:rPr lang="en-US" sz="1800" spc="-60" dirty="0">
                <a:latin typeface="Optima"/>
                <a:cs typeface="Verdana"/>
              </a:rPr>
              <a:t>this  </a:t>
            </a:r>
            <a:r>
              <a:rPr lang="en-US" sz="1800" spc="-105" dirty="0">
                <a:latin typeface="Optima"/>
                <a:cs typeface="Verdana"/>
              </a:rPr>
              <a:t>keylogger</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95" dirty="0">
                <a:latin typeface="Optima"/>
                <a:cs typeface="Verdana"/>
              </a:rPr>
              <a:t>ca</a:t>
            </a:r>
            <a:r>
              <a:rPr lang="en-US" sz="1800" spc="-105" dirty="0">
                <a:latin typeface="Optima"/>
                <a:cs typeface="Verdana"/>
              </a:rPr>
              <a:t>n</a:t>
            </a:r>
            <a:r>
              <a:rPr lang="en-US" sz="1800" spc="-150" dirty="0">
                <a:latin typeface="Optima"/>
                <a:cs typeface="Verdana"/>
              </a:rPr>
              <a:t> </a:t>
            </a:r>
            <a:r>
              <a:rPr lang="en-US" sz="1800" spc="-65" dirty="0">
                <a:latin typeface="Optima"/>
                <a:cs typeface="Verdana"/>
              </a:rPr>
              <a:t>help  </a:t>
            </a:r>
            <a:r>
              <a:rPr lang="en-US" sz="1800" spc="-90" dirty="0">
                <a:latin typeface="Optima"/>
                <a:cs typeface="Verdana"/>
              </a:rPr>
              <a:t>protec</a:t>
            </a:r>
            <a:r>
              <a:rPr lang="en-US" sz="1800" spc="-65" dirty="0">
                <a:latin typeface="Optima"/>
                <a:cs typeface="Verdana"/>
              </a:rPr>
              <a:t>t</a:t>
            </a:r>
            <a:r>
              <a:rPr lang="en-US" sz="1800" spc="-155" dirty="0">
                <a:latin typeface="Optima"/>
                <a:cs typeface="Verdana"/>
              </a:rPr>
              <a:t> </a:t>
            </a:r>
            <a:r>
              <a:rPr lang="en-US" sz="1800" spc="-120" dirty="0">
                <a:latin typeface="Optima"/>
                <a:cs typeface="Verdana"/>
              </a:rPr>
              <a:t>employee</a:t>
            </a:r>
            <a:r>
              <a:rPr lang="en-US" sz="1800" spc="-100" dirty="0">
                <a:latin typeface="Optima"/>
                <a:cs typeface="Verdana"/>
              </a:rPr>
              <a:t>s</a:t>
            </a:r>
            <a:r>
              <a:rPr lang="en-US" sz="1800" spc="-155" dirty="0">
                <a:latin typeface="Optima"/>
                <a:cs typeface="Verdana"/>
              </a:rPr>
              <a:t> </a:t>
            </a:r>
            <a:r>
              <a:rPr lang="en-US" sz="1800" spc="-95" dirty="0">
                <a:latin typeface="Optima"/>
                <a:cs typeface="Verdana"/>
              </a:rPr>
              <a:t>accessing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30" dirty="0">
                <a:latin typeface="Optima"/>
                <a:cs typeface="Verdana"/>
              </a:rPr>
              <a:t>system</a:t>
            </a:r>
            <a:r>
              <a:rPr lang="en-US" sz="1800" spc="-110" dirty="0">
                <a:latin typeface="Optima"/>
                <a:cs typeface="Verdana"/>
              </a:rPr>
              <a:t>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65" dirty="0">
                <a:latin typeface="Optima"/>
                <a:cs typeface="Verdana"/>
              </a:rPr>
              <a:t>from  thei</a:t>
            </a:r>
            <a:r>
              <a:rPr lang="en-US" sz="1800" spc="-55" dirty="0">
                <a:latin typeface="Optima"/>
                <a:cs typeface="Verdana"/>
              </a:rPr>
              <a:t>r</a:t>
            </a:r>
            <a:r>
              <a:rPr lang="en-US" sz="1800" spc="-155" dirty="0">
                <a:latin typeface="Optima"/>
                <a:cs typeface="Verdana"/>
              </a:rPr>
              <a:t> </a:t>
            </a:r>
            <a:r>
              <a:rPr lang="en-US" sz="1800" spc="-90" dirty="0">
                <a:latin typeface="Optima"/>
                <a:cs typeface="Verdana"/>
              </a:rPr>
              <a:t>persona</a:t>
            </a:r>
            <a:r>
              <a:rPr lang="en-US" sz="1800" spc="-45" dirty="0">
                <a:latin typeface="Optima"/>
                <a:cs typeface="Verdana"/>
              </a:rPr>
              <a:t>l</a:t>
            </a:r>
            <a:r>
              <a:rPr lang="en-US" sz="1800" spc="-155" dirty="0">
                <a:latin typeface="Optima"/>
                <a:cs typeface="Verdana"/>
              </a:rPr>
              <a:t> </a:t>
            </a:r>
            <a:r>
              <a:rPr lang="en-US" sz="1800" spc="-105" dirty="0">
                <a:latin typeface="Optima"/>
                <a:cs typeface="Verdana"/>
              </a:rPr>
              <a:t>device</a:t>
            </a:r>
            <a:r>
              <a:rPr lang="en-US" sz="1800" spc="-100" dirty="0">
                <a:latin typeface="Optima"/>
                <a:cs typeface="Verdana"/>
              </a:rPr>
              <a:t>s</a:t>
            </a:r>
            <a:r>
              <a:rPr lang="en-US" sz="1800" spc="-155" dirty="0">
                <a:latin typeface="Optima"/>
                <a:cs typeface="Verdana"/>
              </a:rPr>
              <a:t> </a:t>
            </a:r>
            <a:r>
              <a:rPr lang="en-US" sz="1800" spc="-85" dirty="0">
                <a:latin typeface="Optima"/>
                <a:cs typeface="Verdana"/>
              </a:rPr>
              <a:t>outsid</a:t>
            </a:r>
            <a:r>
              <a:rPr lang="en-US" sz="1800" spc="-90" dirty="0">
                <a:latin typeface="Optima"/>
                <a:cs typeface="Verdana"/>
              </a:rPr>
              <a:t>e</a:t>
            </a:r>
            <a:r>
              <a:rPr lang="en-US" sz="1800" spc="-150" dirty="0">
                <a:latin typeface="Optima"/>
                <a:cs typeface="Verdana"/>
              </a:rPr>
              <a:t> </a:t>
            </a:r>
            <a:r>
              <a:rPr lang="en-US" sz="1800" spc="-90" dirty="0">
                <a:latin typeface="Optima"/>
                <a:cs typeface="Verdana"/>
              </a:rPr>
              <a:t>the  </a:t>
            </a:r>
            <a:r>
              <a:rPr lang="en-US" sz="1800" spc="-65" dirty="0">
                <a:latin typeface="Optima"/>
                <a:cs typeface="Verdana"/>
              </a:rPr>
              <a:t>offic</a:t>
            </a:r>
            <a:r>
              <a:rPr lang="en-US" sz="1800" spc="-85" dirty="0">
                <a:latin typeface="Optima"/>
                <a:cs typeface="Verdana"/>
              </a:rPr>
              <a:t>e</a:t>
            </a:r>
            <a:r>
              <a:rPr lang="en-US" sz="1800" spc="-150" dirty="0">
                <a:latin typeface="Optima"/>
                <a:cs typeface="Verdana"/>
              </a:rPr>
              <a:t> </a:t>
            </a:r>
            <a:r>
              <a:rPr lang="en-US" sz="1800" spc="-90" dirty="0">
                <a:latin typeface="Optima"/>
                <a:cs typeface="Verdana"/>
              </a:rPr>
              <a:t>network.</a:t>
            </a:r>
            <a:endParaRPr lang="en-US" sz="1800" dirty="0">
              <a:latin typeface="Optim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3248025"/>
          </a:xfrm>
          <a:prstGeom prst="rect">
            <a:avLst/>
          </a:prstGeom>
        </p:spPr>
      </p:pic>
      <p:sp>
        <p:nvSpPr>
          <p:cNvPr id="6" name="object 6"/>
          <p:cNvSpPr txBox="1">
            <a:spLocks noGrp="1"/>
          </p:cNvSpPr>
          <p:nvPr>
            <p:ph type="title"/>
          </p:nvPr>
        </p:nvSpPr>
        <p:spPr>
          <a:xfrm>
            <a:off x="304800"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6C4FFCDA-5140-132F-E616-58ECFFE66C63}"/>
              </a:ext>
            </a:extLst>
          </p:cNvPr>
          <p:cNvSpPr txBox="1"/>
          <p:nvPr/>
        </p:nvSpPr>
        <p:spPr>
          <a:xfrm>
            <a:off x="1981200" y="1295400"/>
            <a:ext cx="7010400" cy="5103961"/>
          </a:xfrm>
          <a:prstGeom prst="rect">
            <a:avLst/>
          </a:prstGeom>
          <a:noFill/>
        </p:spPr>
        <p:txBody>
          <a:bodyPr wrap="square" rtlCol="0">
            <a:spAutoFit/>
          </a:bodyPr>
          <a:lstStyle/>
          <a:p>
            <a:pPr algn="just"/>
            <a:r>
              <a:rPr lang="en-US" sz="1800" dirty="0">
                <a:solidFill>
                  <a:srgbClr val="FF0000"/>
                </a:solidFill>
                <a:latin typeface="Optima" pitchFamily="34" charset="0"/>
                <a:ea typeface="Optima" pitchFamily="34" charset="-122"/>
                <a:cs typeface="Optima" pitchFamily="34" charset="-120"/>
              </a:rPr>
              <a:t>Keep Software Updated: </a:t>
            </a:r>
            <a:r>
              <a:rPr lang="en-US" sz="1800" dirty="0">
                <a:solidFill>
                  <a:srgbClr val="000000"/>
                </a:solidFill>
                <a:latin typeface="Optima" pitchFamily="34" charset="0"/>
                <a:ea typeface="Optima" pitchFamily="34" charset="-122"/>
                <a:cs typeface="Optima" pitchFamily="34" charset="-120"/>
              </a:rPr>
              <a:t>Ensure that your operating system, applications, and security software are up to date with the latest patches.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Use Strong Passwords: </a:t>
            </a:r>
            <a:r>
              <a:rPr lang="en-US" sz="1800" dirty="0">
                <a:solidFill>
                  <a:srgbClr val="000000"/>
                </a:solidFill>
                <a:latin typeface="Optima" pitchFamily="34" charset="0"/>
                <a:ea typeface="Optima" pitchFamily="34" charset="-122"/>
                <a:cs typeface="Optima" pitchFamily="34" charset="-120"/>
              </a:rPr>
              <a:t>Create complex passwords and enable two-factor authentication to protect your accounts from keylogger attacks.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Be Cautious Online: </a:t>
            </a:r>
            <a:r>
              <a:rPr lang="en-US" sz="1800" dirty="0">
                <a:solidFill>
                  <a:srgbClr val="000000"/>
                </a:solidFill>
                <a:latin typeface="Optima" pitchFamily="34" charset="0"/>
                <a:ea typeface="Optima" pitchFamily="34" charset="-122"/>
                <a:cs typeface="Optima" pitchFamily="34" charset="-120"/>
              </a:rPr>
              <a:t>Avoid clicking on suspicious links, downloading attachments from unknown sources, and visiting untrustworthy websites.</a:t>
            </a:r>
          </a:p>
          <a:p>
            <a:pPr algn="just"/>
            <a:endParaRPr lang="en-US" dirty="0">
              <a:solidFill>
                <a:srgbClr val="000000"/>
              </a:solidFill>
              <a:latin typeface="Optima" pitchFamily="34" charset="0"/>
              <a:ea typeface="Optima" pitchFamily="34" charset="-122"/>
            </a:endParaRPr>
          </a:p>
          <a:p>
            <a:pPr marL="12700" algn="just">
              <a:lnSpc>
                <a:spcPct val="100000"/>
              </a:lnSpc>
              <a:spcBef>
                <a:spcPts val="135"/>
              </a:spcBef>
            </a:pPr>
            <a:r>
              <a:rPr lang="en-US" spc="-90" dirty="0">
                <a:solidFill>
                  <a:srgbClr val="FF0000"/>
                </a:solidFill>
                <a:latin typeface="Optima"/>
                <a:cs typeface="Verdana"/>
              </a:rPr>
              <a:t>Customizable</a:t>
            </a:r>
            <a:r>
              <a:rPr lang="en-US" spc="-175" dirty="0">
                <a:solidFill>
                  <a:srgbClr val="FF0000"/>
                </a:solidFill>
                <a:latin typeface="Optima"/>
                <a:cs typeface="Verdana"/>
              </a:rPr>
              <a:t> </a:t>
            </a:r>
            <a:r>
              <a:rPr lang="en-US" spc="-105" dirty="0">
                <a:solidFill>
                  <a:srgbClr val="FF0000"/>
                </a:solidFill>
                <a:latin typeface="Optima"/>
                <a:cs typeface="Verdana"/>
              </a:rPr>
              <a:t>Settings: </a:t>
            </a:r>
            <a:r>
              <a:rPr lang="en-US" sz="1800" spc="-70" dirty="0">
                <a:latin typeface="Optima"/>
                <a:cs typeface="Verdana"/>
              </a:rPr>
              <a:t>Ou</a:t>
            </a:r>
            <a:r>
              <a:rPr lang="en-US" sz="1800" spc="-40" dirty="0">
                <a:latin typeface="Optima"/>
                <a:cs typeface="Verdana"/>
              </a:rPr>
              <a:t>r</a:t>
            </a:r>
            <a:r>
              <a:rPr lang="en-US" sz="1800" spc="-150" dirty="0">
                <a:latin typeface="Optima"/>
                <a:cs typeface="Verdana"/>
              </a:rPr>
              <a:t> </a:t>
            </a:r>
            <a:r>
              <a:rPr lang="en-US" sz="1800" spc="-100" dirty="0">
                <a:latin typeface="Optima"/>
                <a:cs typeface="Verdana"/>
              </a:rPr>
              <a:t>softwar</a:t>
            </a:r>
            <a:r>
              <a:rPr lang="en-US" sz="1800" spc="-105" dirty="0">
                <a:latin typeface="Optima"/>
                <a:cs typeface="Verdana"/>
              </a:rPr>
              <a:t>e</a:t>
            </a:r>
            <a:r>
              <a:rPr lang="en-US" sz="1800" spc="-150" dirty="0">
                <a:latin typeface="Optima"/>
                <a:cs typeface="Verdana"/>
              </a:rPr>
              <a:t> </a:t>
            </a:r>
            <a:r>
              <a:rPr lang="en-US" sz="1800" spc="-85" dirty="0">
                <a:latin typeface="Optima"/>
                <a:cs typeface="Verdana"/>
              </a:rPr>
              <a:t>offers</a:t>
            </a:r>
            <a:r>
              <a:rPr lang="en-US" sz="1800" spc="-150" dirty="0">
                <a:latin typeface="Optima"/>
                <a:cs typeface="Verdana"/>
              </a:rPr>
              <a:t> </a:t>
            </a:r>
            <a:r>
              <a:rPr lang="en-US" sz="1800" spc="-65" dirty="0">
                <a:latin typeface="Optima"/>
                <a:cs typeface="Verdana"/>
              </a:rPr>
              <a:t>flexible  </a:t>
            </a:r>
            <a:r>
              <a:rPr lang="en-US" sz="1800" spc="-70" dirty="0">
                <a:latin typeface="Optima"/>
                <a:cs typeface="Verdana"/>
              </a:rPr>
              <a:t>configuratio</a:t>
            </a:r>
            <a:r>
              <a:rPr lang="en-US" sz="1800" spc="-80" dirty="0">
                <a:latin typeface="Optima"/>
                <a:cs typeface="Verdana"/>
              </a:rPr>
              <a:t>n</a:t>
            </a:r>
            <a:r>
              <a:rPr lang="en-US" sz="1800" spc="-150" dirty="0">
                <a:latin typeface="Optima"/>
                <a:cs typeface="Verdana"/>
              </a:rPr>
              <a:t> </a:t>
            </a:r>
            <a:r>
              <a:rPr lang="en-US" sz="1800" spc="-80" dirty="0">
                <a:latin typeface="Optima"/>
                <a:cs typeface="Verdana"/>
              </a:rPr>
              <a:t>options,  </a:t>
            </a:r>
            <a:r>
              <a:rPr lang="en-US" sz="1800" spc="-65" dirty="0">
                <a:latin typeface="Optima"/>
                <a:cs typeface="Verdana"/>
              </a:rPr>
              <a:t>allowing</a:t>
            </a:r>
            <a:r>
              <a:rPr lang="en-US" sz="1800" spc="-150" dirty="0">
                <a:latin typeface="Optima"/>
                <a:cs typeface="Verdana"/>
              </a:rPr>
              <a:t> </a:t>
            </a:r>
            <a:r>
              <a:rPr lang="en-US" sz="1800" spc="-105" dirty="0">
                <a:latin typeface="Optima"/>
                <a:cs typeface="Verdana"/>
              </a:rPr>
              <a:t>user</a:t>
            </a:r>
            <a:r>
              <a:rPr lang="en-US" sz="1800" spc="-100" dirty="0">
                <a:latin typeface="Optima"/>
                <a:cs typeface="Verdana"/>
              </a:rPr>
              <a:t>s</a:t>
            </a:r>
            <a:r>
              <a:rPr lang="en-US" sz="1800" spc="-155"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55" dirty="0">
                <a:latin typeface="Optima"/>
                <a:cs typeface="Verdana"/>
              </a:rPr>
              <a:t>tailo</a:t>
            </a:r>
            <a:r>
              <a:rPr lang="en-US" sz="1800" spc="-50" dirty="0">
                <a:latin typeface="Optima"/>
                <a:cs typeface="Verdana"/>
              </a:rPr>
              <a:t>r</a:t>
            </a:r>
            <a:r>
              <a:rPr lang="en-US" sz="1800" spc="-155" dirty="0">
                <a:latin typeface="Optima"/>
                <a:cs typeface="Verdana"/>
              </a:rPr>
              <a:t> </a:t>
            </a:r>
            <a:r>
              <a:rPr lang="en-US" sz="1800" spc="-90" dirty="0">
                <a:latin typeface="Optima"/>
                <a:cs typeface="Verdana"/>
              </a:rPr>
              <a:t>the  </a:t>
            </a:r>
            <a:r>
              <a:rPr lang="en-US" sz="1800" spc="-65" dirty="0">
                <a:latin typeface="Optima"/>
                <a:cs typeface="Verdana"/>
              </a:rPr>
              <a:t>monitoring</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65" dirty="0">
                <a:latin typeface="Optima"/>
                <a:cs typeface="Verdana"/>
              </a:rPr>
              <a:t>alerting  </a:t>
            </a:r>
            <a:r>
              <a:rPr lang="en-US" sz="1800" spc="-70" dirty="0">
                <a:latin typeface="Optima"/>
                <a:cs typeface="Verdana"/>
              </a:rPr>
              <a:t>capabilitie</a:t>
            </a:r>
            <a:r>
              <a:rPr lang="en-US" sz="1800" spc="-75" dirty="0">
                <a:latin typeface="Optima"/>
                <a:cs typeface="Verdana"/>
              </a:rPr>
              <a:t>s</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70" dirty="0">
                <a:latin typeface="Optima"/>
                <a:cs typeface="Verdana"/>
              </a:rPr>
              <a:t>specific  </a:t>
            </a:r>
            <a:r>
              <a:rPr lang="en-US" sz="1800" spc="-110" dirty="0">
                <a:latin typeface="Optima"/>
                <a:cs typeface="Verdana"/>
              </a:rPr>
              <a:t>needs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preferences.</a:t>
            </a:r>
            <a:endParaRPr lang="en-US" sz="1800" dirty="0">
              <a:latin typeface="Optima"/>
              <a:cs typeface="Verdana"/>
            </a:endParaRPr>
          </a:p>
          <a:p>
            <a:pPr algn="just"/>
            <a:endParaRPr lang="en-US" sz="1800" dirty="0"/>
          </a:p>
          <a:p>
            <a:pPr marL="12700" algn="just">
              <a:lnSpc>
                <a:spcPct val="100000"/>
              </a:lnSpc>
              <a:spcBef>
                <a:spcPts val="135"/>
              </a:spcBef>
            </a:pPr>
            <a:r>
              <a:rPr lang="en-US" spc="-80" dirty="0">
                <a:solidFill>
                  <a:srgbClr val="FF0000"/>
                </a:solidFill>
                <a:latin typeface="Optima"/>
                <a:cs typeface="Verdana"/>
              </a:rPr>
              <a:t>Enhance</a:t>
            </a:r>
            <a:r>
              <a:rPr lang="en-US" spc="-75" dirty="0">
                <a:solidFill>
                  <a:srgbClr val="FF0000"/>
                </a:solidFill>
                <a:latin typeface="Optima"/>
                <a:cs typeface="Verdana"/>
              </a:rPr>
              <a:t>d</a:t>
            </a:r>
            <a:r>
              <a:rPr lang="en-US" spc="-175" dirty="0">
                <a:solidFill>
                  <a:srgbClr val="FF0000"/>
                </a:solidFill>
                <a:latin typeface="Optima"/>
                <a:cs typeface="Verdana"/>
              </a:rPr>
              <a:t> </a:t>
            </a:r>
            <a:r>
              <a:rPr lang="en-US" spc="-70" dirty="0">
                <a:solidFill>
                  <a:srgbClr val="FF0000"/>
                </a:solidFill>
                <a:latin typeface="Optima"/>
                <a:cs typeface="Verdana"/>
              </a:rPr>
              <a:t>Privacy:</a:t>
            </a:r>
            <a:r>
              <a:rPr lang="en-US" dirty="0">
                <a:solidFill>
                  <a:srgbClr val="FF0000"/>
                </a:solidFill>
                <a:latin typeface="Optima"/>
                <a:cs typeface="Verdana"/>
              </a:rPr>
              <a:t> </a:t>
            </a:r>
            <a:r>
              <a:rPr lang="en-US" sz="1800" spc="-90" dirty="0">
                <a:latin typeface="Optima"/>
                <a:cs typeface="Verdana"/>
              </a:rPr>
              <a:t>By</a:t>
            </a:r>
            <a:r>
              <a:rPr lang="en-US" sz="1800" spc="-150" dirty="0">
                <a:latin typeface="Optima"/>
                <a:cs typeface="Verdana"/>
              </a:rPr>
              <a:t> </a:t>
            </a:r>
            <a:r>
              <a:rPr lang="en-US" sz="1800" spc="-85" dirty="0">
                <a:latin typeface="Optima"/>
                <a:cs typeface="Verdana"/>
              </a:rPr>
              <a:t>loggin</a:t>
            </a:r>
            <a:r>
              <a:rPr lang="en-US" sz="1800" spc="-100" dirty="0">
                <a:latin typeface="Optima"/>
                <a:cs typeface="Verdana"/>
              </a:rPr>
              <a:t>g</a:t>
            </a:r>
            <a:r>
              <a:rPr lang="en-US" sz="1800" spc="-150" dirty="0">
                <a:latin typeface="Optima"/>
                <a:cs typeface="Verdana"/>
              </a:rPr>
              <a:t> </a:t>
            </a:r>
            <a:r>
              <a:rPr lang="en-US" sz="1800" spc="-35" dirty="0">
                <a:latin typeface="Optima"/>
                <a:cs typeface="Verdana"/>
              </a:rPr>
              <a:t>all</a:t>
            </a:r>
            <a:r>
              <a:rPr lang="en-US" sz="1800" spc="-150" dirty="0">
                <a:latin typeface="Optima"/>
                <a:cs typeface="Verdana"/>
              </a:rPr>
              <a:t> </a:t>
            </a:r>
            <a:r>
              <a:rPr lang="en-US" sz="1800" spc="-90" dirty="0">
                <a:latin typeface="Optima"/>
                <a:cs typeface="Verdana"/>
              </a:rPr>
              <a:t>keyboard  </a:t>
            </a:r>
            <a:r>
              <a:rPr lang="en-US" sz="1800" spc="-80" dirty="0">
                <a:latin typeface="Optima"/>
                <a:cs typeface="Verdana"/>
              </a:rPr>
              <a:t>activity,</a:t>
            </a:r>
            <a:r>
              <a:rPr lang="en-US" sz="1800" spc="-150" dirty="0">
                <a:latin typeface="Optima"/>
                <a:cs typeface="Verdana"/>
              </a:rPr>
              <a:t> </a:t>
            </a:r>
            <a:r>
              <a:rPr lang="en-US" sz="1800" spc="-80" dirty="0">
                <a:latin typeface="Optima"/>
                <a:cs typeface="Verdana"/>
              </a:rPr>
              <a:t>ou</a:t>
            </a:r>
            <a:r>
              <a:rPr lang="en-US" sz="1800" spc="-50" dirty="0">
                <a:latin typeface="Optima"/>
                <a:cs typeface="Verdana"/>
              </a:rPr>
              <a:t>r</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85" dirty="0">
                <a:latin typeface="Optima"/>
                <a:cs typeface="Verdana"/>
              </a:rPr>
              <a:t>help</a:t>
            </a:r>
            <a:r>
              <a:rPr lang="en-US" sz="1800" spc="-80" dirty="0">
                <a:latin typeface="Optima"/>
                <a:cs typeface="Verdana"/>
              </a:rPr>
              <a:t>s</a:t>
            </a:r>
            <a:r>
              <a:rPr lang="en-US" sz="1800" spc="-150" dirty="0">
                <a:latin typeface="Optima"/>
                <a:cs typeface="Verdana"/>
              </a:rPr>
              <a:t> </a:t>
            </a:r>
            <a:r>
              <a:rPr lang="en-US" sz="1800" spc="-95" dirty="0">
                <a:latin typeface="Optima"/>
                <a:cs typeface="Verdana"/>
              </a:rPr>
              <a:t>users  </a:t>
            </a:r>
            <a:r>
              <a:rPr lang="en-US" sz="1800" spc="-60" dirty="0">
                <a:latin typeface="Optima"/>
                <a:cs typeface="Verdana"/>
              </a:rPr>
              <a:t>identify</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95" dirty="0">
                <a:latin typeface="Optima"/>
                <a:cs typeface="Verdana"/>
              </a:rPr>
              <a:t>prevent  </a:t>
            </a:r>
            <a:r>
              <a:rPr lang="en-US" sz="1800" spc="-80" dirty="0">
                <a:latin typeface="Optima"/>
                <a:cs typeface="Verdana"/>
              </a:rPr>
              <a:t>unauthorize</a:t>
            </a:r>
            <a:r>
              <a:rPr lang="en-US" sz="1800" spc="-90" dirty="0">
                <a:latin typeface="Optima"/>
                <a:cs typeface="Verdana"/>
              </a:rPr>
              <a:t>d</a:t>
            </a:r>
            <a:r>
              <a:rPr lang="en-US" sz="1800" spc="-155" dirty="0">
                <a:latin typeface="Optima"/>
                <a:cs typeface="Verdana"/>
              </a:rPr>
              <a:t> </a:t>
            </a:r>
            <a:r>
              <a:rPr lang="en-US" sz="1800" spc="-120" dirty="0">
                <a:latin typeface="Optima"/>
                <a:cs typeface="Verdana"/>
              </a:rPr>
              <a:t>access</a:t>
            </a:r>
            <a:r>
              <a:rPr lang="en-US" sz="1800" spc="-150" dirty="0">
                <a:latin typeface="Optima"/>
                <a:cs typeface="Verdana"/>
              </a:rPr>
              <a:t> </a:t>
            </a:r>
            <a:r>
              <a:rPr lang="en-US" sz="1800" spc="-75" dirty="0">
                <a:latin typeface="Optima"/>
                <a:cs typeface="Verdana"/>
              </a:rPr>
              <a:t>to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65" dirty="0">
                <a:latin typeface="Optima"/>
                <a:cs typeface="Verdana"/>
              </a:rPr>
              <a:t>information,  </a:t>
            </a:r>
            <a:r>
              <a:rPr lang="en-US" sz="1800" spc="-85" dirty="0">
                <a:latin typeface="Optima"/>
                <a:cs typeface="Verdana"/>
              </a:rPr>
              <a:t>ensurin</a:t>
            </a:r>
            <a:r>
              <a:rPr lang="en-US" sz="1800" spc="-90" dirty="0">
                <a:latin typeface="Optima"/>
                <a:cs typeface="Verdana"/>
              </a:rPr>
              <a:t>g</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80" dirty="0">
                <a:latin typeface="Optima"/>
                <a:cs typeface="Verdana"/>
              </a:rPr>
              <a:t>privacy  </a:t>
            </a:r>
            <a:r>
              <a:rPr lang="en-US" sz="1800" spc="-50" dirty="0">
                <a:latin typeface="Optima"/>
                <a:cs typeface="Verdana"/>
              </a:rPr>
              <a:t>is</a:t>
            </a:r>
            <a:r>
              <a:rPr lang="en-US" sz="1800" spc="-150" dirty="0">
                <a:latin typeface="Optima"/>
                <a:cs typeface="Verdana"/>
              </a:rPr>
              <a:t> </a:t>
            </a:r>
            <a:r>
              <a:rPr lang="en-US" sz="1800" spc="-100" dirty="0">
                <a:latin typeface="Optima"/>
                <a:cs typeface="Verdana"/>
              </a:rPr>
              <a:t>protected.</a:t>
            </a:r>
            <a:endParaRPr lang="en-US" sz="1800" dirty="0">
              <a:latin typeface="Optim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243211"/>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9A535EF8-F3D9-41FF-D6F1-69407B849422}"/>
              </a:ext>
            </a:extLst>
          </p:cNvPr>
          <p:cNvSpPr txBox="1"/>
          <p:nvPr/>
        </p:nvSpPr>
        <p:spPr>
          <a:xfrm>
            <a:off x="224742" y="1447800"/>
            <a:ext cx="6858000" cy="4370427"/>
          </a:xfrm>
          <a:prstGeom prst="rect">
            <a:avLst/>
          </a:prstGeom>
          <a:noFill/>
        </p:spPr>
        <p:txBody>
          <a:bodyPr wrap="square" rtlCol="0">
            <a:spAutoFit/>
          </a:bodyPr>
          <a:lstStyle/>
          <a:p>
            <a:pPr algn="just"/>
            <a:r>
              <a:rPr lang="en-US" sz="2000" spc="-60" dirty="0">
                <a:latin typeface="Optima"/>
                <a:cs typeface="Verdana"/>
              </a:rPr>
              <a:t>Our </a:t>
            </a:r>
            <a:r>
              <a:rPr lang="en-US" sz="2000" spc="-85" dirty="0">
                <a:latin typeface="Optima"/>
                <a:cs typeface="Verdana"/>
              </a:rPr>
              <a:t>security </a:t>
            </a:r>
            <a:r>
              <a:rPr lang="en-US" sz="2000" spc="-65" dirty="0">
                <a:latin typeface="Optima"/>
                <a:cs typeface="Verdana"/>
              </a:rPr>
              <a:t>solution </a:t>
            </a:r>
            <a:r>
              <a:rPr lang="en-US" sz="2000" spc="-135" dirty="0">
                <a:latin typeface="Optima"/>
                <a:cs typeface="Verdana"/>
              </a:rPr>
              <a:t>goes </a:t>
            </a:r>
            <a:r>
              <a:rPr lang="en-US" sz="2000" spc="-105" dirty="0">
                <a:latin typeface="Optima"/>
                <a:cs typeface="Verdana"/>
              </a:rPr>
              <a:t>beyond </a:t>
            </a:r>
            <a:r>
              <a:rPr lang="en-US" sz="2000" spc="-60" dirty="0">
                <a:latin typeface="Optima"/>
                <a:cs typeface="Verdana"/>
              </a:rPr>
              <a:t>traditional </a:t>
            </a:r>
            <a:r>
              <a:rPr lang="en-US" sz="2000" spc="-105" dirty="0">
                <a:latin typeface="Optima"/>
                <a:cs typeface="Verdana"/>
              </a:rPr>
              <a:t>keylogger </a:t>
            </a:r>
            <a:r>
              <a:rPr lang="en-US" sz="2000" spc="-85" dirty="0">
                <a:latin typeface="Optima"/>
                <a:cs typeface="Verdana"/>
              </a:rPr>
              <a:t>detection </a:t>
            </a:r>
            <a:r>
              <a:rPr lang="en-US" sz="2000" spc="-120" dirty="0">
                <a:latin typeface="Optima"/>
                <a:cs typeface="Verdana"/>
              </a:rPr>
              <a:t>by </a:t>
            </a:r>
            <a:r>
              <a:rPr lang="en-US" sz="2000" spc="-114" dirty="0">
                <a:latin typeface="Optima"/>
                <a:cs typeface="Verdana"/>
              </a:rPr>
              <a:t> </a:t>
            </a:r>
            <a:r>
              <a:rPr lang="en-US" sz="2000" spc="-100" dirty="0">
                <a:latin typeface="Optima"/>
                <a:cs typeface="Verdana"/>
              </a:rPr>
              <a:t>leveraging</a:t>
            </a:r>
            <a:r>
              <a:rPr lang="en-US" sz="2000" spc="-145" dirty="0">
                <a:latin typeface="Optima"/>
                <a:cs typeface="Verdana"/>
              </a:rPr>
              <a:t> </a:t>
            </a:r>
            <a:r>
              <a:rPr lang="en-US" sz="2000" spc="-105" dirty="0">
                <a:latin typeface="Optima"/>
                <a:cs typeface="Verdana"/>
              </a:rPr>
              <a:t>advanced</a:t>
            </a:r>
            <a:r>
              <a:rPr lang="en-US" sz="2000" spc="-140" dirty="0">
                <a:latin typeface="Optima"/>
                <a:cs typeface="Verdana"/>
              </a:rPr>
              <a:t> </a:t>
            </a:r>
            <a:r>
              <a:rPr lang="en-US" sz="2000" spc="-90" dirty="0">
                <a:latin typeface="Optima"/>
                <a:cs typeface="Verdana"/>
              </a:rPr>
              <a:t>machine</a:t>
            </a:r>
            <a:r>
              <a:rPr lang="en-US" sz="2000" spc="-140" dirty="0">
                <a:latin typeface="Optima"/>
                <a:cs typeface="Verdana"/>
              </a:rPr>
              <a:t> </a:t>
            </a:r>
            <a:r>
              <a:rPr lang="en-US" sz="2000" spc="-75" dirty="0">
                <a:latin typeface="Optima"/>
                <a:cs typeface="Verdana"/>
              </a:rPr>
              <a:t>learning</a:t>
            </a:r>
            <a:r>
              <a:rPr lang="en-US" sz="2000" spc="-140" dirty="0">
                <a:latin typeface="Optima"/>
                <a:cs typeface="Verdana"/>
              </a:rPr>
              <a:t> </a:t>
            </a:r>
            <a:r>
              <a:rPr lang="en-US" sz="2000" spc="-75" dirty="0">
                <a:latin typeface="Optima"/>
                <a:cs typeface="Verdana"/>
              </a:rPr>
              <a:t>algorithms</a:t>
            </a:r>
            <a:r>
              <a:rPr lang="en-US" sz="2000" spc="-140" dirty="0">
                <a:latin typeface="Optima"/>
                <a:cs typeface="Verdana"/>
              </a:rPr>
              <a:t> </a:t>
            </a:r>
            <a:r>
              <a:rPr lang="en-US" sz="2000" spc="-85" dirty="0">
                <a:latin typeface="Optima"/>
                <a:cs typeface="Verdana"/>
              </a:rPr>
              <a:t>to</a:t>
            </a:r>
            <a:r>
              <a:rPr lang="en-US" sz="2000" spc="-145" dirty="0">
                <a:latin typeface="Optima"/>
                <a:cs typeface="Verdana"/>
              </a:rPr>
              <a:t> </a:t>
            </a:r>
            <a:r>
              <a:rPr lang="en-US" sz="2000" spc="-85" dirty="0">
                <a:latin typeface="Optima"/>
                <a:cs typeface="Verdana"/>
              </a:rPr>
              <a:t>proactively</a:t>
            </a:r>
            <a:r>
              <a:rPr lang="en-US" sz="2000" spc="-145" dirty="0">
                <a:latin typeface="Optima"/>
                <a:cs typeface="Verdana"/>
              </a:rPr>
              <a:t> </a:t>
            </a:r>
            <a:r>
              <a:rPr lang="en-US" sz="2000" spc="-60" dirty="0">
                <a:latin typeface="Optima"/>
                <a:cs typeface="Verdana"/>
              </a:rPr>
              <a:t>identify</a:t>
            </a:r>
            <a:r>
              <a:rPr lang="en-US" sz="2000" spc="-140" dirty="0">
                <a:latin typeface="Optima"/>
                <a:cs typeface="Verdana"/>
              </a:rPr>
              <a:t> </a:t>
            </a:r>
            <a:r>
              <a:rPr lang="en-US" sz="2000" spc="-85" dirty="0">
                <a:latin typeface="Optima"/>
                <a:cs typeface="Verdana"/>
              </a:rPr>
              <a:t>and </a:t>
            </a:r>
            <a:r>
              <a:rPr lang="en-US" sz="2000" spc="-459" dirty="0">
                <a:latin typeface="Optima"/>
                <a:cs typeface="Verdana"/>
              </a:rPr>
              <a:t> </a:t>
            </a:r>
            <a:r>
              <a:rPr lang="en-US" sz="2000" spc="-75" dirty="0">
                <a:latin typeface="Optima"/>
                <a:cs typeface="Verdana"/>
              </a:rPr>
              <a:t>neutralize</a:t>
            </a:r>
            <a:r>
              <a:rPr lang="en-US" sz="2000" spc="-150" dirty="0">
                <a:latin typeface="Optima"/>
                <a:cs typeface="Verdana"/>
              </a:rPr>
              <a:t> </a:t>
            </a:r>
            <a:r>
              <a:rPr lang="en-US" sz="2000" spc="-90" dirty="0">
                <a:latin typeface="Optima"/>
                <a:cs typeface="Verdana"/>
              </a:rPr>
              <a:t>evolvin</a:t>
            </a:r>
            <a:r>
              <a:rPr lang="en-US" sz="2000" spc="-105" dirty="0">
                <a:latin typeface="Optima"/>
                <a:cs typeface="Verdana"/>
              </a:rPr>
              <a:t>g</a:t>
            </a:r>
            <a:r>
              <a:rPr lang="en-US" sz="2000" spc="-155" dirty="0">
                <a:latin typeface="Optima"/>
                <a:cs typeface="Verdana"/>
              </a:rPr>
              <a:t> </a:t>
            </a:r>
            <a:r>
              <a:rPr lang="en-US" sz="2000" spc="-105" dirty="0">
                <a:latin typeface="Optima"/>
                <a:cs typeface="Verdana"/>
              </a:rPr>
              <a:t>threats</a:t>
            </a:r>
            <a:r>
              <a:rPr lang="en-US" sz="2000" spc="-75" dirty="0">
                <a:latin typeface="Optima"/>
                <a:cs typeface="Verdana"/>
              </a:rPr>
              <a:t>.</a:t>
            </a:r>
            <a:r>
              <a:rPr lang="en-US" sz="2000" spc="-155" dirty="0">
                <a:latin typeface="Optima"/>
                <a:cs typeface="Verdana"/>
              </a:rPr>
              <a:t> </a:t>
            </a:r>
            <a:r>
              <a:rPr lang="en-US" sz="2000" spc="-45" dirty="0">
                <a:latin typeface="Optima"/>
                <a:cs typeface="Verdana"/>
              </a:rPr>
              <a:t>This</a:t>
            </a:r>
            <a:r>
              <a:rPr lang="en-US" sz="2000" spc="-150" dirty="0">
                <a:latin typeface="Optima"/>
                <a:cs typeface="Verdana"/>
              </a:rPr>
              <a:t> </a:t>
            </a:r>
            <a:r>
              <a:rPr lang="en-US" sz="2000" spc="-100" dirty="0">
                <a:latin typeface="Optima"/>
                <a:cs typeface="Verdana"/>
              </a:rPr>
              <a:t>cutting-edg</a:t>
            </a:r>
            <a:r>
              <a:rPr lang="en-US" sz="2000" spc="-105" dirty="0">
                <a:latin typeface="Optima"/>
                <a:cs typeface="Verdana"/>
              </a:rPr>
              <a:t>e</a:t>
            </a:r>
            <a:r>
              <a:rPr lang="en-US" sz="2000" spc="-150" dirty="0">
                <a:latin typeface="Optima"/>
                <a:cs typeface="Verdana"/>
              </a:rPr>
              <a:t> </a:t>
            </a:r>
            <a:r>
              <a:rPr lang="en-US" sz="2000" spc="-95" dirty="0">
                <a:latin typeface="Optima"/>
                <a:cs typeface="Verdana"/>
              </a:rPr>
              <a:t>technolog</a:t>
            </a:r>
            <a:r>
              <a:rPr lang="en-US" sz="2000" spc="-100" dirty="0">
                <a:latin typeface="Optima"/>
                <a:cs typeface="Verdana"/>
              </a:rPr>
              <a:t>y</a:t>
            </a:r>
            <a:r>
              <a:rPr lang="en-US" sz="2000" spc="-155" dirty="0">
                <a:latin typeface="Optima"/>
                <a:cs typeface="Verdana"/>
              </a:rPr>
              <a:t> </a:t>
            </a:r>
            <a:r>
              <a:rPr lang="en-US" sz="2000" spc="-80" dirty="0">
                <a:latin typeface="Optima"/>
                <a:cs typeface="Verdana"/>
              </a:rPr>
              <a:t>provides  </a:t>
            </a:r>
            <a:r>
              <a:rPr lang="en-US" sz="2000" spc="-75" dirty="0">
                <a:latin typeface="Optima"/>
                <a:cs typeface="Verdana"/>
              </a:rPr>
              <a:t>unparalleled </a:t>
            </a:r>
            <a:r>
              <a:rPr lang="en-US" sz="2000" spc="-80" dirty="0">
                <a:latin typeface="Optima"/>
                <a:cs typeface="Verdana"/>
              </a:rPr>
              <a:t>protection, </a:t>
            </a:r>
            <a:r>
              <a:rPr lang="en-US" sz="2000" spc="-75" dirty="0">
                <a:latin typeface="Optima"/>
                <a:cs typeface="Verdana"/>
              </a:rPr>
              <a:t>delivering </a:t>
            </a:r>
            <a:r>
              <a:rPr lang="en-US" sz="2000" spc="-135" dirty="0">
                <a:latin typeface="Optima"/>
                <a:cs typeface="Verdana"/>
              </a:rPr>
              <a:t>a </a:t>
            </a:r>
            <a:r>
              <a:rPr lang="en-US" sz="2000" spc="-120" dirty="0">
                <a:latin typeface="Optima"/>
                <a:cs typeface="Verdana"/>
              </a:rPr>
              <a:t>seamless </a:t>
            </a:r>
            <a:r>
              <a:rPr lang="en-US" sz="2000" spc="-100" dirty="0">
                <a:latin typeface="Optima"/>
                <a:cs typeface="Verdana"/>
              </a:rPr>
              <a:t>user experience </a:t>
            </a:r>
            <a:r>
              <a:rPr lang="en-US" sz="2000" spc="-75" dirty="0">
                <a:latin typeface="Optima"/>
                <a:cs typeface="Verdana"/>
              </a:rPr>
              <a:t>without </a:t>
            </a:r>
            <a:r>
              <a:rPr lang="en-US" sz="2000" spc="-70" dirty="0">
                <a:latin typeface="Optima"/>
                <a:cs typeface="Verdana"/>
              </a:rPr>
              <a:t> </a:t>
            </a:r>
            <a:r>
              <a:rPr lang="en-US" sz="2000" spc="-80" dirty="0">
                <a:latin typeface="Optima"/>
                <a:cs typeface="Verdana"/>
              </a:rPr>
              <a:t>compromising</a:t>
            </a:r>
            <a:r>
              <a:rPr lang="en-US" sz="2000" spc="-150" dirty="0">
                <a:latin typeface="Optima"/>
                <a:cs typeface="Verdana"/>
              </a:rPr>
              <a:t> </a:t>
            </a:r>
            <a:r>
              <a:rPr lang="en-US" sz="2000" spc="-95" dirty="0">
                <a:latin typeface="Optima"/>
                <a:cs typeface="Verdana"/>
              </a:rPr>
              <a:t>security.</a:t>
            </a:r>
            <a:endParaRPr lang="en-US" sz="2000" dirty="0">
              <a:latin typeface="Optima"/>
              <a:cs typeface="Verdana"/>
            </a:endParaRPr>
          </a:p>
          <a:p>
            <a:pPr algn="just"/>
            <a:endParaRPr lang="en-IN" sz="2000" dirty="0">
              <a:latin typeface="Optima"/>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Innovative Approach:</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Combining technical measures with user education for comprehensive protection.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Demonstration:</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Real-time demonstration of a simple keylogger to illustrate the threat and the effectiveness of security measures.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Impact:</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Significant reduction in the likelihood of keylogging attacks through proactive measures. </a:t>
            </a:r>
          </a:p>
          <a:p>
            <a:endParaRPr lang="en-IN" dirty="0">
              <a:latin typeface="Optima"/>
            </a:endParaRPr>
          </a:p>
        </p:txBody>
      </p:sp>
      <p:pic>
        <p:nvPicPr>
          <p:cNvPr id="10" name="Image 0" descr="https://search-letsfade-com.herokuapp.com/proxy?url=https://signal.avg.com/hubfs/Blog_Content/Avg/Signal/AVG%20Signal%20Images/Keyloggers%20What%20They%20Are/What_is_a_Keylogger-Hero.jpg">
            <a:extLst>
              <a:ext uri="{FF2B5EF4-FFF2-40B4-BE49-F238E27FC236}">
                <a16:creationId xmlns:a16="http://schemas.microsoft.com/office/drawing/2014/main" xmlns="" id="{C4EEFA9D-5C82-1FDA-0DE0-BA513CA2B7F5}"/>
              </a:ext>
            </a:extLst>
          </p:cNvPr>
          <p:cNvPicPr>
            <a:picLocks noChangeAspect="1"/>
          </p:cNvPicPr>
          <p:nvPr/>
        </p:nvPicPr>
        <p:blipFill>
          <a:blip r:embed="rId2"/>
          <a:stretch>
            <a:fillRect/>
          </a:stretch>
        </p:blipFill>
        <p:spPr>
          <a:xfrm>
            <a:off x="7082742" y="1981200"/>
            <a:ext cx="4596114" cy="2514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91123" y="3429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xmlns="" id="{2A4AA61D-603F-74BC-7659-EB61FB6E2B38}"/>
              </a:ext>
            </a:extLst>
          </p:cNvPr>
          <p:cNvPicPr>
            <a:picLocks noChangeAspect="1"/>
          </p:cNvPicPr>
          <p:nvPr/>
        </p:nvPicPr>
        <p:blipFill>
          <a:blip r:embed="rId3"/>
          <a:stretch>
            <a:fillRect/>
          </a:stretch>
        </p:blipFill>
        <p:spPr>
          <a:xfrm>
            <a:off x="5208955" y="3346697"/>
            <a:ext cx="1774090" cy="164606"/>
          </a:xfrm>
          <a:prstGeom prst="rect">
            <a:avLst/>
          </a:prstGeom>
        </p:spPr>
      </p:pic>
      <p:sp>
        <p:nvSpPr>
          <p:cNvPr id="15" name="TextBox 14">
            <a:extLst>
              <a:ext uri="{FF2B5EF4-FFF2-40B4-BE49-F238E27FC236}">
                <a16:creationId xmlns:a16="http://schemas.microsoft.com/office/drawing/2014/main" xmlns="" id="{311C64D1-4761-7933-DCC3-6C3236B2DC06}"/>
              </a:ext>
            </a:extLst>
          </p:cNvPr>
          <p:cNvSpPr txBox="1"/>
          <p:nvPr/>
        </p:nvSpPr>
        <p:spPr>
          <a:xfrm>
            <a:off x="354329" y="887730"/>
            <a:ext cx="9759759" cy="3970318"/>
          </a:xfrm>
          <a:prstGeom prst="rect">
            <a:avLst/>
          </a:prstGeom>
          <a:noFill/>
        </p:spPr>
        <p:txBody>
          <a:bodyPr wrap="square" rtlCol="0">
            <a:spAutoFit/>
          </a:bodyPr>
          <a:lstStyle/>
          <a:p>
            <a:pPr algn="just"/>
            <a:r>
              <a:rPr lang="en-US" dirty="0">
                <a:latin typeface="Optima"/>
              </a:rPr>
              <a:t>A keylogger can be modeled as a software program that surreptitiously captures keystrokes entered by a user on a computer or device. The model typically includes components such as a key capture module, data storage mechanism, and potentially a transmission module to send the captured data to a remote location. </a:t>
            </a:r>
          </a:p>
          <a:p>
            <a:pPr algn="just"/>
            <a:endParaRPr lang="en-US" dirty="0">
              <a:latin typeface="Optima"/>
            </a:endParaRPr>
          </a:p>
          <a:p>
            <a:pPr algn="just"/>
            <a:r>
              <a:rPr lang="en-US" dirty="0">
                <a:latin typeface="Optima"/>
              </a:rPr>
              <a:t>From a security perspective, keyloggers pose significant risks as they can capture sensitive information such as passwords, credit card numbers, and other confidential data. To mitigate these risks, security measures include implementing antivirus software to detect and remove keyloggers, using firewalls to block unauthorized data transmission, and employing behavioral analysis tools to identify suspicious activities.</a:t>
            </a:r>
          </a:p>
          <a:p>
            <a:pPr algn="just"/>
            <a:endParaRPr lang="en-US" dirty="0">
              <a:latin typeface="Optima"/>
            </a:endParaRPr>
          </a:p>
          <a:p>
            <a:pPr algn="just"/>
            <a:r>
              <a:rPr lang="en-US" dirty="0">
                <a:latin typeface="Optima"/>
              </a:rPr>
              <a:t>Furthermore, educating users about the dangers of keyloggers and promoting good security practices, such as regularly updating software and avoiding suspicious websites and downloads, is essential to prevent unauthorized access to sensitive information.</a:t>
            </a:r>
            <a:endParaRPr lang="en-IN" dirty="0">
              <a:latin typeface="Optima"/>
            </a:endParaRPr>
          </a:p>
        </p:txBody>
      </p:sp>
      <p:sp>
        <p:nvSpPr>
          <p:cNvPr id="16" name="TextBox 15">
            <a:extLst>
              <a:ext uri="{FF2B5EF4-FFF2-40B4-BE49-F238E27FC236}">
                <a16:creationId xmlns:a16="http://schemas.microsoft.com/office/drawing/2014/main" xmlns="" id="{6BF241ED-2BB1-5EFD-8A87-C98017490AAB}"/>
              </a:ext>
            </a:extLst>
          </p:cNvPr>
          <p:cNvSpPr txBox="1"/>
          <p:nvPr/>
        </p:nvSpPr>
        <p:spPr>
          <a:xfrm>
            <a:off x="438150" y="5471426"/>
            <a:ext cx="3185160" cy="1077218"/>
          </a:xfrm>
          <a:prstGeom prst="rect">
            <a:avLst/>
          </a:prstGeom>
          <a:noFill/>
        </p:spPr>
        <p:txBody>
          <a:bodyPr wrap="square" rtlCol="0">
            <a:spAutoFit/>
          </a:bodyPr>
          <a:lstStyle/>
          <a:p>
            <a:pPr algn="just">
              <a:lnSpc>
                <a:spcPct val="100000"/>
              </a:lnSpc>
              <a:spcBef>
                <a:spcPts val="135"/>
              </a:spcBef>
            </a:pPr>
            <a:r>
              <a:rPr lang="en-US" sz="1600" spc="-95" dirty="0">
                <a:solidFill>
                  <a:srgbClr val="FF0000"/>
                </a:solidFill>
                <a:latin typeface="Optima"/>
                <a:cs typeface="Verdana"/>
              </a:rPr>
              <a:t>1)Data</a:t>
            </a:r>
            <a:r>
              <a:rPr lang="en-US" sz="1600" spc="-175" dirty="0">
                <a:solidFill>
                  <a:srgbClr val="FF0000"/>
                </a:solidFill>
                <a:latin typeface="Optima"/>
                <a:cs typeface="Verdana"/>
              </a:rPr>
              <a:t> </a:t>
            </a:r>
            <a:r>
              <a:rPr lang="en-US" sz="1600" spc="-85" dirty="0">
                <a:solidFill>
                  <a:srgbClr val="FF0000"/>
                </a:solidFill>
                <a:latin typeface="Optima"/>
                <a:cs typeface="Verdana"/>
              </a:rPr>
              <a:t>Gathering: </a:t>
            </a:r>
            <a:r>
              <a:rPr lang="en-US" sz="1600" spc="-75" dirty="0">
                <a:solidFill>
                  <a:schemeClr val="tx1">
                    <a:lumMod val="95000"/>
                    <a:lumOff val="5000"/>
                  </a:schemeClr>
                </a:solidFill>
                <a:latin typeface="Optima"/>
                <a:cs typeface="Verdana"/>
              </a:rPr>
              <a:t>Collec</a:t>
            </a:r>
            <a:r>
              <a:rPr lang="en-US" sz="1600" spc="-55" dirty="0">
                <a:solidFill>
                  <a:schemeClr val="tx1">
                    <a:lumMod val="95000"/>
                    <a:lumOff val="5000"/>
                  </a:schemeClr>
                </a:solidFill>
                <a:latin typeface="Optima"/>
                <a:cs typeface="Verdana"/>
              </a:rPr>
              <a:t>t</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relevant</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dat</a:t>
            </a:r>
            <a:r>
              <a:rPr lang="en-US" sz="1600" spc="-110" dirty="0">
                <a:solidFill>
                  <a:schemeClr val="tx1">
                    <a:lumMod val="95000"/>
                    <a:lumOff val="5000"/>
                  </a:schemeClr>
                </a:solidFill>
                <a:latin typeface="Optima"/>
                <a:cs typeface="Verdana"/>
              </a:rPr>
              <a:t>a</a:t>
            </a:r>
            <a:r>
              <a:rPr lang="en-US" sz="1600" spc="-155"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on</a:t>
            </a:r>
            <a:r>
              <a:rPr lang="en-US" sz="1600" spc="-150" dirty="0">
                <a:solidFill>
                  <a:schemeClr val="tx1">
                    <a:lumMod val="95000"/>
                    <a:lumOff val="5000"/>
                  </a:schemeClr>
                </a:solidFill>
                <a:latin typeface="Optima"/>
                <a:cs typeface="Verdana"/>
              </a:rPr>
              <a:t> </a:t>
            </a:r>
            <a:r>
              <a:rPr lang="en-US" sz="1600" spc="-110" dirty="0">
                <a:solidFill>
                  <a:schemeClr val="tx1">
                    <a:lumMod val="95000"/>
                    <a:lumOff val="5000"/>
                  </a:schemeClr>
                </a:solidFill>
                <a:latin typeface="Optima"/>
                <a:cs typeface="Verdana"/>
              </a:rPr>
              <a:t>use</a:t>
            </a:r>
            <a:r>
              <a:rPr lang="en-US" sz="1600" spc="-75" dirty="0">
                <a:solidFill>
                  <a:schemeClr val="tx1">
                    <a:lumMod val="95000"/>
                    <a:lumOff val="5000"/>
                  </a:schemeClr>
                </a:solidFill>
                <a:latin typeface="Optima"/>
                <a:cs typeface="Verdana"/>
              </a:rPr>
              <a:t>r</a:t>
            </a:r>
            <a:r>
              <a:rPr lang="en-US" sz="1600" spc="-155" dirty="0">
                <a:solidFill>
                  <a:schemeClr val="tx1">
                    <a:lumMod val="95000"/>
                    <a:lumOff val="5000"/>
                  </a:schemeClr>
                </a:solidFill>
                <a:latin typeface="Optima"/>
                <a:cs typeface="Verdana"/>
              </a:rPr>
              <a:t> </a:t>
            </a:r>
            <a:r>
              <a:rPr lang="en-US" sz="1600" spc="-100" dirty="0">
                <a:solidFill>
                  <a:schemeClr val="tx1">
                    <a:lumMod val="95000"/>
                    <a:lumOff val="5000"/>
                  </a:schemeClr>
                </a:solidFill>
                <a:latin typeface="Optima"/>
                <a:cs typeface="Verdana"/>
              </a:rPr>
              <a:t>behavior</a:t>
            </a:r>
            <a:r>
              <a:rPr lang="en-US" sz="1600" spc="-6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system  </a:t>
            </a:r>
            <a:r>
              <a:rPr lang="en-US" sz="1600" spc="-110" dirty="0">
                <a:solidFill>
                  <a:schemeClr val="tx1">
                    <a:lumMod val="95000"/>
                    <a:lumOff val="5000"/>
                  </a:schemeClr>
                </a:solidFill>
                <a:latin typeface="Optima"/>
                <a:cs typeface="Verdana"/>
              </a:rPr>
              <a:t>logs</a:t>
            </a:r>
            <a:r>
              <a:rPr lang="en-US" sz="1600" spc="-7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and</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securit</a:t>
            </a:r>
            <a:r>
              <a:rPr lang="en-US" sz="1600" spc="-100" dirty="0">
                <a:solidFill>
                  <a:schemeClr val="tx1">
                    <a:lumMod val="95000"/>
                    <a:lumOff val="5000"/>
                  </a:schemeClr>
                </a:solidFill>
                <a:latin typeface="Optima"/>
                <a:cs typeface="Verdana"/>
              </a:rPr>
              <a:t>y</a:t>
            </a:r>
            <a:r>
              <a:rPr lang="en-US" sz="1600" spc="-150"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vulnerabilities</a:t>
            </a:r>
            <a:r>
              <a:rPr lang="en-US" sz="1600" spc="-150"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55" dirty="0">
                <a:solidFill>
                  <a:schemeClr val="tx1">
                    <a:lumMod val="95000"/>
                    <a:lumOff val="5000"/>
                  </a:schemeClr>
                </a:solidFill>
                <a:latin typeface="Optima"/>
                <a:cs typeface="Verdana"/>
              </a:rPr>
              <a:t>inform</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the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developmen</a:t>
            </a:r>
            <a:r>
              <a:rPr lang="en-US" sz="1600" spc="-65" dirty="0">
                <a:solidFill>
                  <a:schemeClr val="tx1">
                    <a:lumMod val="95000"/>
                    <a:lumOff val="5000"/>
                  </a:schemeClr>
                </a:solidFill>
                <a:latin typeface="Optima"/>
                <a:cs typeface="Verdana"/>
              </a:rPr>
              <a:t>t</a:t>
            </a:r>
            <a:r>
              <a:rPr lang="en-US" sz="1600" spc="-155"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process.</a:t>
            </a:r>
            <a:endParaRPr lang="en-US" sz="1600" dirty="0">
              <a:solidFill>
                <a:schemeClr val="tx1">
                  <a:lumMod val="95000"/>
                  <a:lumOff val="5000"/>
                </a:schemeClr>
              </a:solidFill>
              <a:latin typeface="Optima"/>
              <a:cs typeface="Verdana"/>
            </a:endParaRPr>
          </a:p>
        </p:txBody>
      </p:sp>
      <p:sp>
        <p:nvSpPr>
          <p:cNvPr id="18" name="TextBox 17">
            <a:extLst>
              <a:ext uri="{FF2B5EF4-FFF2-40B4-BE49-F238E27FC236}">
                <a16:creationId xmlns:a16="http://schemas.microsoft.com/office/drawing/2014/main" xmlns="" id="{0E4C52F5-A714-8D0F-3423-E0F0B8EA4737}"/>
              </a:ext>
            </a:extLst>
          </p:cNvPr>
          <p:cNvSpPr txBox="1"/>
          <p:nvPr/>
        </p:nvSpPr>
        <p:spPr>
          <a:xfrm>
            <a:off x="4366704" y="5042118"/>
            <a:ext cx="2819400" cy="1908215"/>
          </a:xfrm>
          <a:prstGeom prst="rect">
            <a:avLst/>
          </a:prstGeom>
          <a:noFill/>
        </p:spPr>
        <p:txBody>
          <a:bodyPr wrap="square" rtlCol="0">
            <a:spAutoFit/>
          </a:bodyPr>
          <a:lstStyle/>
          <a:p>
            <a:pPr marL="45085" marR="5080" indent="-33020">
              <a:lnSpc>
                <a:spcPct val="124900"/>
              </a:lnSpc>
              <a:spcBef>
                <a:spcPts val="765"/>
              </a:spcBef>
            </a:pPr>
            <a:r>
              <a:rPr lang="en-US" sz="1600" spc="-90" dirty="0">
                <a:solidFill>
                  <a:srgbClr val="FF0000"/>
                </a:solidFill>
                <a:latin typeface="Optima"/>
                <a:cs typeface="Verdana"/>
              </a:rPr>
              <a:t>2)Feature</a:t>
            </a:r>
            <a:r>
              <a:rPr lang="en-US" sz="1600" spc="-175" dirty="0">
                <a:solidFill>
                  <a:srgbClr val="FF0000"/>
                </a:solidFill>
                <a:latin typeface="Optima"/>
                <a:cs typeface="Verdana"/>
              </a:rPr>
              <a:t> </a:t>
            </a:r>
            <a:r>
              <a:rPr lang="en-US" sz="1600" spc="-70" dirty="0">
                <a:solidFill>
                  <a:srgbClr val="FF0000"/>
                </a:solidFill>
                <a:latin typeface="Optima"/>
                <a:cs typeface="Verdana"/>
              </a:rPr>
              <a:t>Engineering</a:t>
            </a:r>
            <a:r>
              <a:rPr lang="en-US" sz="1600" dirty="0">
                <a:solidFill>
                  <a:srgbClr val="FF0000"/>
                </a:solidFill>
                <a:latin typeface="Optima"/>
                <a:cs typeface="Verdana"/>
              </a:rPr>
              <a:t>: </a:t>
            </a:r>
            <a:r>
              <a:rPr lang="en-US" sz="1600" spc="-70" dirty="0">
                <a:latin typeface="Optima"/>
                <a:cs typeface="Verdana"/>
              </a:rPr>
              <a:t>Identify</a:t>
            </a:r>
            <a:r>
              <a:rPr lang="en-US" sz="1600" spc="-150"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extrac</a:t>
            </a:r>
            <a:r>
              <a:rPr lang="en-US" sz="1600" spc="-75" dirty="0">
                <a:latin typeface="Optima"/>
                <a:cs typeface="Verdana"/>
              </a:rPr>
              <a:t>t</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most</a:t>
            </a:r>
            <a:r>
              <a:rPr lang="en-US" sz="1600" spc="-150" dirty="0">
                <a:latin typeface="Optima"/>
                <a:cs typeface="Verdana"/>
              </a:rPr>
              <a:t> </a:t>
            </a:r>
            <a:r>
              <a:rPr lang="en-US" sz="1600" spc="-90" dirty="0">
                <a:latin typeface="Optima"/>
                <a:cs typeface="Verdana"/>
              </a:rPr>
              <a:t>relevant</a:t>
            </a:r>
            <a:r>
              <a:rPr lang="en-US" sz="1600" spc="-150" dirty="0">
                <a:latin typeface="Optima"/>
                <a:cs typeface="Verdana"/>
              </a:rPr>
              <a:t> </a:t>
            </a:r>
            <a:r>
              <a:rPr lang="en-US" sz="1600" spc="-95" dirty="0">
                <a:latin typeface="Optima"/>
                <a:cs typeface="Verdana"/>
              </a:rPr>
              <a:t>features  </a:t>
            </a:r>
            <a:r>
              <a:rPr lang="en-US" sz="1600" spc="-60" dirty="0">
                <a:latin typeface="Optima"/>
                <a:cs typeface="Verdana"/>
              </a:rPr>
              <a:t>fro</a:t>
            </a:r>
            <a:r>
              <a:rPr lang="en-US" sz="1600" spc="-114" dirty="0">
                <a:latin typeface="Optima"/>
                <a:cs typeface="Verdana"/>
              </a:rPr>
              <a:t>m</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dat</a:t>
            </a:r>
            <a:r>
              <a:rPr lang="en-US" sz="1600" spc="-110" dirty="0">
                <a:latin typeface="Optima"/>
                <a:cs typeface="Verdana"/>
              </a:rPr>
              <a:t>a</a:t>
            </a:r>
            <a:r>
              <a:rPr lang="en-US" sz="1600" spc="-155" dirty="0">
                <a:latin typeface="Optima"/>
                <a:cs typeface="Verdana"/>
              </a:rPr>
              <a:t> </a:t>
            </a:r>
            <a:r>
              <a:rPr lang="en-US" sz="1600" spc="-70" dirty="0">
                <a:latin typeface="Optima"/>
                <a:cs typeface="Verdana"/>
              </a:rPr>
              <a:t>t</a:t>
            </a:r>
            <a:r>
              <a:rPr lang="en-US" sz="1600" spc="-100" dirty="0">
                <a:latin typeface="Optima"/>
                <a:cs typeface="Verdana"/>
              </a:rPr>
              <a:t>o</a:t>
            </a:r>
            <a:r>
              <a:rPr lang="en-US" sz="1600" spc="-155" dirty="0">
                <a:latin typeface="Optima"/>
                <a:cs typeface="Verdana"/>
              </a:rPr>
              <a:t> </a:t>
            </a:r>
            <a:r>
              <a:rPr lang="en-US" sz="1600" spc="-45" dirty="0">
                <a:latin typeface="Optima"/>
                <a:cs typeface="Verdana"/>
              </a:rPr>
              <a:t>buil</a:t>
            </a:r>
            <a:r>
              <a:rPr lang="en-US" sz="1600" spc="-50" dirty="0">
                <a:latin typeface="Optima"/>
                <a:cs typeface="Verdana"/>
              </a:rPr>
              <a:t>d</a:t>
            </a:r>
            <a:r>
              <a:rPr lang="en-US" sz="1600" spc="-150" dirty="0">
                <a:latin typeface="Optima"/>
                <a:cs typeface="Verdana"/>
              </a:rPr>
              <a:t> </a:t>
            </a:r>
            <a:r>
              <a:rPr lang="en-US" sz="1600" spc="-135" dirty="0">
                <a:latin typeface="Optima"/>
                <a:cs typeface="Verdana"/>
              </a:rPr>
              <a:t>a</a:t>
            </a:r>
            <a:r>
              <a:rPr lang="en-US" sz="1600" spc="-150" dirty="0">
                <a:latin typeface="Optima"/>
                <a:cs typeface="Verdana"/>
              </a:rPr>
              <a:t> </a:t>
            </a:r>
            <a:r>
              <a:rPr lang="en-US" sz="1600" spc="-75" dirty="0">
                <a:latin typeface="Optima"/>
                <a:cs typeface="Verdana"/>
              </a:rPr>
              <a:t>predictiv</a:t>
            </a:r>
            <a:r>
              <a:rPr lang="en-US" sz="1600" spc="-85" dirty="0">
                <a:latin typeface="Optima"/>
                <a:cs typeface="Verdana"/>
              </a:rPr>
              <a:t>e</a:t>
            </a:r>
            <a:r>
              <a:rPr lang="en-US" sz="1600" spc="-155" dirty="0">
                <a:latin typeface="Optima"/>
                <a:cs typeface="Verdana"/>
              </a:rPr>
              <a:t> </a:t>
            </a:r>
            <a:r>
              <a:rPr lang="en-US" sz="1600" spc="-85" dirty="0">
                <a:latin typeface="Optima"/>
                <a:cs typeface="Verdana"/>
              </a:rPr>
              <a:t>model</a:t>
            </a:r>
            <a:r>
              <a:rPr lang="en-US" sz="1600" spc="-150" dirty="0">
                <a:latin typeface="Optima"/>
                <a:cs typeface="Verdana"/>
              </a:rPr>
              <a:t> </a:t>
            </a:r>
            <a:r>
              <a:rPr lang="en-US" sz="1600" spc="-80" dirty="0">
                <a:latin typeface="Optima"/>
                <a:cs typeface="Verdana"/>
              </a:rPr>
              <a:t>that  </a:t>
            </a:r>
            <a:r>
              <a:rPr lang="en-US" sz="1600" spc="-95" dirty="0">
                <a:latin typeface="Optima"/>
                <a:cs typeface="Verdana"/>
              </a:rPr>
              <a:t>ca</a:t>
            </a:r>
            <a:r>
              <a:rPr lang="en-US" sz="1600" spc="-105" dirty="0">
                <a:latin typeface="Optima"/>
                <a:cs typeface="Verdana"/>
              </a:rPr>
              <a:t>n</a:t>
            </a:r>
            <a:r>
              <a:rPr lang="en-US" sz="1600" spc="-150" dirty="0">
                <a:latin typeface="Optima"/>
                <a:cs typeface="Verdana"/>
              </a:rPr>
              <a:t> </a:t>
            </a:r>
            <a:r>
              <a:rPr lang="en-US" sz="1600" spc="-110" dirty="0">
                <a:latin typeface="Optima"/>
                <a:cs typeface="Verdana"/>
              </a:rPr>
              <a:t>detec</a:t>
            </a:r>
            <a:r>
              <a:rPr lang="en-US" sz="1600" spc="-75" dirty="0">
                <a:latin typeface="Optima"/>
                <a:cs typeface="Verdana"/>
              </a:rPr>
              <a:t>t</a:t>
            </a:r>
            <a:r>
              <a:rPr lang="en-US" sz="1600" spc="-155"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preven</a:t>
            </a:r>
            <a:r>
              <a:rPr lang="en-US" sz="1600" spc="-70" dirty="0">
                <a:latin typeface="Optima"/>
                <a:cs typeface="Verdana"/>
              </a:rPr>
              <a:t>t</a:t>
            </a:r>
            <a:r>
              <a:rPr lang="en-US" sz="1600" spc="-155" dirty="0">
                <a:latin typeface="Optima"/>
                <a:cs typeface="Verdana"/>
              </a:rPr>
              <a:t> </a:t>
            </a:r>
            <a:r>
              <a:rPr lang="en-US" sz="1600" spc="-105" dirty="0">
                <a:latin typeface="Optima"/>
                <a:cs typeface="Verdana"/>
              </a:rPr>
              <a:t>keylogger</a:t>
            </a:r>
            <a:r>
              <a:rPr lang="en-US" sz="1600" spc="-150" dirty="0">
                <a:latin typeface="Optima"/>
                <a:cs typeface="Verdana"/>
              </a:rPr>
              <a:t> </a:t>
            </a:r>
            <a:r>
              <a:rPr lang="en-US" sz="1600" spc="-65" dirty="0">
                <a:latin typeface="Optima"/>
                <a:cs typeface="Verdana"/>
              </a:rPr>
              <a:t>intrusions.</a:t>
            </a:r>
            <a:endParaRPr lang="en-US" sz="1600" dirty="0">
              <a:latin typeface="Optima"/>
              <a:cs typeface="Verdana"/>
            </a:endParaRPr>
          </a:p>
          <a:p>
            <a:endParaRPr lang="en-IN" dirty="0"/>
          </a:p>
        </p:txBody>
      </p:sp>
      <p:sp>
        <p:nvSpPr>
          <p:cNvPr id="23" name="TextBox 22">
            <a:extLst>
              <a:ext uri="{FF2B5EF4-FFF2-40B4-BE49-F238E27FC236}">
                <a16:creationId xmlns:a16="http://schemas.microsoft.com/office/drawing/2014/main" xmlns="" id="{EE566147-3252-30AA-BE98-24A4E0B8A028}"/>
              </a:ext>
            </a:extLst>
          </p:cNvPr>
          <p:cNvSpPr txBox="1"/>
          <p:nvPr/>
        </p:nvSpPr>
        <p:spPr>
          <a:xfrm>
            <a:off x="7523289" y="5042118"/>
            <a:ext cx="2590800" cy="1815882"/>
          </a:xfrm>
          <a:prstGeom prst="rect">
            <a:avLst/>
          </a:prstGeom>
          <a:noFill/>
        </p:spPr>
        <p:txBody>
          <a:bodyPr wrap="square" rtlCol="0">
            <a:spAutoFit/>
          </a:bodyPr>
          <a:lstStyle/>
          <a:p>
            <a:pPr algn="just">
              <a:lnSpc>
                <a:spcPct val="100000"/>
              </a:lnSpc>
              <a:spcBef>
                <a:spcPts val="135"/>
              </a:spcBef>
            </a:pPr>
            <a:r>
              <a:rPr lang="en-US" sz="1600" spc="-35" dirty="0">
                <a:solidFill>
                  <a:srgbClr val="FF0000"/>
                </a:solidFill>
                <a:latin typeface="Optima"/>
                <a:cs typeface="Verdana"/>
              </a:rPr>
              <a:t>3)Mode</a:t>
            </a:r>
            <a:r>
              <a:rPr lang="en-US" sz="1600" spc="-15" dirty="0">
                <a:solidFill>
                  <a:srgbClr val="FF0000"/>
                </a:solidFill>
                <a:latin typeface="Optima"/>
                <a:cs typeface="Verdana"/>
              </a:rPr>
              <a:t>l</a:t>
            </a:r>
            <a:r>
              <a:rPr lang="en-US" sz="1600" spc="-175" dirty="0">
                <a:solidFill>
                  <a:srgbClr val="FF0000"/>
                </a:solidFill>
                <a:latin typeface="Optima"/>
                <a:cs typeface="Verdana"/>
              </a:rPr>
              <a:t> </a:t>
            </a:r>
            <a:r>
              <a:rPr lang="en-US" sz="1600" spc="-40" dirty="0">
                <a:solidFill>
                  <a:srgbClr val="FF0000"/>
                </a:solidFill>
                <a:latin typeface="Optima"/>
                <a:cs typeface="Verdana"/>
              </a:rPr>
              <a:t>Training</a:t>
            </a:r>
            <a:r>
              <a:rPr lang="en-US" sz="1600" dirty="0">
                <a:solidFill>
                  <a:srgbClr val="FF0000"/>
                </a:solidFill>
                <a:latin typeface="Optima"/>
                <a:cs typeface="Verdana"/>
              </a:rPr>
              <a:t>: </a:t>
            </a:r>
            <a:r>
              <a:rPr lang="en-US" sz="1600" spc="-40" dirty="0">
                <a:solidFill>
                  <a:schemeClr val="tx1">
                    <a:lumMod val="95000"/>
                    <a:lumOff val="5000"/>
                  </a:schemeClr>
                </a:solidFill>
                <a:latin typeface="Optima"/>
                <a:cs typeface="Verdana"/>
              </a:rPr>
              <a:t>Train</a:t>
            </a:r>
            <a:r>
              <a:rPr lang="en-US" sz="1600" spc="-150" dirty="0">
                <a:solidFill>
                  <a:schemeClr val="tx1">
                    <a:lumMod val="95000"/>
                    <a:lumOff val="5000"/>
                  </a:schemeClr>
                </a:solidFill>
                <a:latin typeface="Optima"/>
                <a:cs typeface="Verdana"/>
              </a:rPr>
              <a:t> </a:t>
            </a:r>
            <a:r>
              <a:rPr lang="en-US" sz="1600" spc="-135" dirty="0">
                <a:solidFill>
                  <a:schemeClr val="tx1">
                    <a:lumMod val="95000"/>
                    <a:lumOff val="5000"/>
                  </a:schemeClr>
                </a:solidFill>
                <a:latin typeface="Optima"/>
                <a:cs typeface="Verdana"/>
              </a:rPr>
              <a:t>a</a:t>
            </a:r>
            <a:r>
              <a:rPr lang="en-US" sz="1600" spc="-145"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machine</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learning</a:t>
            </a:r>
            <a:r>
              <a:rPr lang="en-US" sz="1600" spc="-145"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using</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advanced </a:t>
            </a:r>
            <a:r>
              <a:rPr lang="en-US" sz="1600" spc="-459"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technique</a:t>
            </a:r>
            <a:r>
              <a:rPr lang="en-US" sz="1600" spc="-85"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50" dirty="0">
                <a:solidFill>
                  <a:schemeClr val="tx1">
                    <a:lumMod val="95000"/>
                    <a:lumOff val="5000"/>
                  </a:schemeClr>
                </a:solidFill>
                <a:latin typeface="Optima"/>
                <a:cs typeface="Verdana"/>
              </a:rPr>
              <a:t>lik</a:t>
            </a:r>
            <a:r>
              <a:rPr lang="en-US" sz="1600" spc="-65" dirty="0">
                <a:solidFill>
                  <a:schemeClr val="tx1">
                    <a:lumMod val="95000"/>
                    <a:lumOff val="5000"/>
                  </a:schemeClr>
                </a:solidFill>
                <a:latin typeface="Optima"/>
                <a:cs typeface="Verdana"/>
              </a:rPr>
              <a:t>e</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deep</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learnin</a:t>
            </a:r>
            <a:r>
              <a:rPr lang="en-US" sz="1600" spc="-85" dirty="0">
                <a:solidFill>
                  <a:schemeClr val="tx1">
                    <a:lumMod val="95000"/>
                    <a:lumOff val="5000"/>
                  </a:schemeClr>
                </a:solidFill>
                <a:latin typeface="Optima"/>
                <a:cs typeface="Verdana"/>
              </a:rPr>
              <a:t>g</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o</a:t>
            </a:r>
            <a:r>
              <a:rPr lang="en-US" sz="1600" spc="-50" dirty="0">
                <a:solidFill>
                  <a:schemeClr val="tx1">
                    <a:lumMod val="95000"/>
                    <a:lumOff val="5000"/>
                  </a:schemeClr>
                </a:solidFill>
                <a:latin typeface="Optima"/>
                <a:cs typeface="Verdana"/>
              </a:rPr>
              <a:t>r</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anomaly  detectio</a:t>
            </a:r>
            <a:r>
              <a:rPr lang="en-US" sz="1600" spc="-100" dirty="0">
                <a:solidFill>
                  <a:schemeClr val="tx1">
                    <a:lumMod val="95000"/>
                    <a:lumOff val="5000"/>
                  </a:schemeClr>
                </a:solidFill>
                <a:latin typeface="Optima"/>
                <a:cs typeface="Verdana"/>
              </a:rPr>
              <a:t>n</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identify</a:t>
            </a:r>
            <a:r>
              <a:rPr lang="en-US" sz="1600" spc="-150"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pattern</a:t>
            </a:r>
            <a:r>
              <a:rPr lang="en-US" sz="1600" spc="-90"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indicative</a:t>
            </a:r>
            <a:r>
              <a:rPr lang="en-US" sz="1600" spc="-150"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of  </a:t>
            </a:r>
            <a:r>
              <a:rPr lang="en-US" sz="1600" spc="-105" dirty="0">
                <a:solidFill>
                  <a:schemeClr val="tx1">
                    <a:lumMod val="95000"/>
                    <a:lumOff val="5000"/>
                  </a:schemeClr>
                </a:solidFill>
                <a:latin typeface="Optima"/>
                <a:cs typeface="Verdana"/>
              </a:rPr>
              <a:t>keylogger</a:t>
            </a:r>
            <a:r>
              <a:rPr lang="en-US" sz="1600" spc="-150"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activity.</a:t>
            </a:r>
            <a:endParaRPr lang="en-US" sz="1600" dirty="0">
              <a:solidFill>
                <a:schemeClr val="tx1">
                  <a:lumMod val="95000"/>
                  <a:lumOff val="5000"/>
                </a:schemeClr>
              </a:solidFill>
              <a:latin typeface="Optima"/>
              <a:cs typeface="Verdana"/>
            </a:endParaRPr>
          </a:p>
          <a:p>
            <a:pPr algn="just"/>
            <a:endParaRPr lang="en-IN" sz="1600" dirty="0">
              <a:latin typeface="Opti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844</Words>
  <Application>Microsoft Office PowerPoint</Application>
  <PresentationFormat>Custom</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KUSUMA KATREDDI</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KUSUMA KATREDDI</dc:title>
  <dc:creator>SUBHASH</dc:creator>
  <cp:lastModifiedBy>PC</cp:lastModifiedBy>
  <cp:revision>11</cp:revision>
  <dcterms:created xsi:type="dcterms:W3CDTF">2024-06-03T05:48:59Z</dcterms:created>
  <dcterms:modified xsi:type="dcterms:W3CDTF">2024-06-12T12:43:07Z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