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2FBCA-A3EB-40A5-BACE-03A28C93A74F}"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EC872FF3-0739-4453-BB86-16C54FA7E0F8}">
      <dgm:prSet/>
      <dgm:spPr/>
      <dgm:t>
        <a:bodyPr/>
        <a:lstStyle/>
        <a:p>
          <a:r>
            <a:rPr lang="en-US" b="1" u="sng"/>
            <a:t>Data Import and Preparation</a:t>
          </a:r>
          <a:r>
            <a:rPr lang="en-US"/>
            <a:t>: The initial step involves importing data from a Google Sheet into separate Pandas data frames and reshaping the data into a long format. This allows for further analysis and visualization across different years.</a:t>
          </a:r>
        </a:p>
      </dgm:t>
    </dgm:pt>
    <dgm:pt modelId="{990B0A77-805A-4AED-A0E7-7A7346D33BCC}" type="parTrans" cxnId="{6B696C92-F308-456E-AD00-5571108186CF}">
      <dgm:prSet/>
      <dgm:spPr/>
      <dgm:t>
        <a:bodyPr/>
        <a:lstStyle/>
        <a:p>
          <a:endParaRPr lang="en-US"/>
        </a:p>
      </dgm:t>
    </dgm:pt>
    <dgm:pt modelId="{8CDAA770-8582-4415-B1D9-3EAF5F70F601}" type="sibTrans" cxnId="{6B696C92-F308-456E-AD00-5571108186CF}">
      <dgm:prSet phldrT="1" phldr="0"/>
      <dgm:spPr/>
      <dgm:t>
        <a:bodyPr/>
        <a:lstStyle/>
        <a:p>
          <a:r>
            <a:rPr lang="en-US"/>
            <a:t>1</a:t>
          </a:r>
        </a:p>
      </dgm:t>
    </dgm:pt>
    <dgm:pt modelId="{FE2FBC71-A846-46D2-B848-D01125965369}">
      <dgm:prSet/>
      <dgm:spPr/>
      <dgm:t>
        <a:bodyPr/>
        <a:lstStyle/>
        <a:p>
          <a:r>
            <a:rPr lang="en-US" b="1" u="sng" dirty="0"/>
            <a:t>Data Merging</a:t>
          </a:r>
          <a:r>
            <a:rPr lang="en-US" dirty="0"/>
            <a:t>: Combined the GDP_PPP data frame, converted to long form using the melt function to facilitate analysis over time, with the data frame containing independent variables (IVs). Modified the data frame by merging them based on common columns ('country' and 'Year'). This integration enables a comprehensive examination of the relationship between country branding and economic indicators.</a:t>
          </a:r>
        </a:p>
      </dgm:t>
    </dgm:pt>
    <dgm:pt modelId="{A192AD6D-D260-44F1-B9D1-4B49AC6957A4}" type="parTrans" cxnId="{8487EB05-4134-4206-995F-990E10E4425F}">
      <dgm:prSet/>
      <dgm:spPr/>
      <dgm:t>
        <a:bodyPr/>
        <a:lstStyle/>
        <a:p>
          <a:endParaRPr lang="en-US"/>
        </a:p>
      </dgm:t>
    </dgm:pt>
    <dgm:pt modelId="{2A991CAA-1ACF-4978-ADC2-63EE0BD9127D}" type="sibTrans" cxnId="{8487EB05-4134-4206-995F-990E10E4425F}">
      <dgm:prSet phldrT="2" phldr="0"/>
      <dgm:spPr/>
      <dgm:t>
        <a:bodyPr/>
        <a:lstStyle/>
        <a:p>
          <a:r>
            <a:rPr lang="en-US"/>
            <a:t>2</a:t>
          </a:r>
        </a:p>
      </dgm:t>
    </dgm:pt>
    <dgm:pt modelId="{6EDB59C9-2177-4F72-9001-8A2AAE4AB098}">
      <dgm:prSet/>
      <dgm:spPr/>
      <dgm:t>
        <a:bodyPr/>
        <a:lstStyle/>
        <a:p>
          <a:r>
            <a:rPr lang="en-US" b="1" u="sng"/>
            <a:t>Missing Data Imputation</a:t>
          </a:r>
          <a:r>
            <a:rPr lang="en-US"/>
            <a:t>: Linear regression is utilized to predict missing GDP_PPP values, ensuring data completeness for analysis. As there was a significant change when replaced by the mean/median. Hence Linear regression was used to predict the missing value that followed the market flow.</a:t>
          </a:r>
        </a:p>
      </dgm:t>
    </dgm:pt>
    <dgm:pt modelId="{33A871B9-97AB-470D-B579-AD67BBF51F1B}" type="parTrans" cxnId="{3B2DD39E-CC1E-40B8-A483-A94BA33F3D9E}">
      <dgm:prSet/>
      <dgm:spPr/>
      <dgm:t>
        <a:bodyPr/>
        <a:lstStyle/>
        <a:p>
          <a:endParaRPr lang="en-US"/>
        </a:p>
      </dgm:t>
    </dgm:pt>
    <dgm:pt modelId="{55C1DEA1-E55E-4D1F-8C11-53CCD3151ED4}" type="sibTrans" cxnId="{3B2DD39E-CC1E-40B8-A483-A94BA33F3D9E}">
      <dgm:prSet phldrT="3" phldr="0"/>
      <dgm:spPr/>
      <dgm:t>
        <a:bodyPr/>
        <a:lstStyle/>
        <a:p>
          <a:r>
            <a:rPr lang="en-US"/>
            <a:t>3</a:t>
          </a:r>
        </a:p>
      </dgm:t>
    </dgm:pt>
    <dgm:pt modelId="{8DA806E0-B5C8-42AE-9B5B-FC27784B563E}">
      <dgm:prSet/>
      <dgm:spPr/>
      <dgm:t>
        <a:bodyPr/>
        <a:lstStyle/>
        <a:p>
          <a:r>
            <a:rPr lang="en-US" b="1" u="sng"/>
            <a:t>Interactive Visualization</a:t>
          </a:r>
          <a:r>
            <a:rPr lang="en-US"/>
            <a:t>: Creating an interactive Dash application enables users to explore the relationship between a country's GDP_PPP and selected features. Dropdown menus allow for a dynamic selection of countries and features, providing a user-friendly interface for data exploration.</a:t>
          </a:r>
        </a:p>
      </dgm:t>
    </dgm:pt>
    <dgm:pt modelId="{39148172-93C9-4594-8046-33E980EE0038}" type="parTrans" cxnId="{811CE410-41D0-499E-A05E-F38F4E78FABF}">
      <dgm:prSet/>
      <dgm:spPr/>
      <dgm:t>
        <a:bodyPr/>
        <a:lstStyle/>
        <a:p>
          <a:endParaRPr lang="en-US"/>
        </a:p>
      </dgm:t>
    </dgm:pt>
    <dgm:pt modelId="{1403598D-4A3E-43A4-8084-0D1FE17F2049}" type="sibTrans" cxnId="{811CE410-41D0-499E-A05E-F38F4E78FABF}">
      <dgm:prSet phldrT="4" phldr="0"/>
      <dgm:spPr/>
      <dgm:t>
        <a:bodyPr/>
        <a:lstStyle/>
        <a:p>
          <a:r>
            <a:rPr lang="en-US"/>
            <a:t>4</a:t>
          </a:r>
        </a:p>
      </dgm:t>
    </dgm:pt>
    <dgm:pt modelId="{F8EBF6B6-8043-42EB-816B-527F53619366}">
      <dgm:prSet/>
      <dgm:spPr/>
      <dgm:t>
        <a:bodyPr/>
        <a:lstStyle/>
        <a:p>
          <a:r>
            <a:rPr lang="en-US" b="1" u="sng" dirty="0"/>
            <a:t>Model Development</a:t>
          </a:r>
          <a:r>
            <a:rPr lang="en-US" dirty="0"/>
            <a:t>: The model is developed with </a:t>
          </a:r>
          <a:r>
            <a:rPr lang="en-US" b="1" i="1" dirty="0"/>
            <a:t>standardized data </a:t>
          </a:r>
          <a:r>
            <a:rPr lang="en-US" dirty="0"/>
            <a:t>to ensure proper interpretability. The model evaluates each country’s performance, summarizing results including coefficients and mean absolute percentage error (MAPE). This analysis provides insights into the models' predictive power and features' influence on GDP_PPP.</a:t>
          </a:r>
        </a:p>
      </dgm:t>
    </dgm:pt>
    <dgm:pt modelId="{D83871D6-81EE-4316-BCC1-0C8161E806C7}" type="parTrans" cxnId="{2834FB81-12FA-42C6-A72D-6CCBD42394E3}">
      <dgm:prSet/>
      <dgm:spPr/>
      <dgm:t>
        <a:bodyPr/>
        <a:lstStyle/>
        <a:p>
          <a:endParaRPr lang="en-US"/>
        </a:p>
      </dgm:t>
    </dgm:pt>
    <dgm:pt modelId="{65C283DC-3584-4C73-B0D8-61FA638907AD}" type="sibTrans" cxnId="{2834FB81-12FA-42C6-A72D-6CCBD42394E3}">
      <dgm:prSet phldrT="5" phldr="0"/>
      <dgm:spPr/>
      <dgm:t>
        <a:bodyPr/>
        <a:lstStyle/>
        <a:p>
          <a:r>
            <a:rPr lang="en-US"/>
            <a:t>5</a:t>
          </a:r>
        </a:p>
      </dgm:t>
    </dgm:pt>
    <dgm:pt modelId="{572064C5-ADC3-4176-8A99-4635F7DC8EC7}">
      <dgm:prSet/>
      <dgm:spPr/>
      <dgm:t>
        <a:bodyPr/>
        <a:lstStyle/>
        <a:p>
          <a:r>
            <a:rPr lang="en-US" b="1" u="sng"/>
            <a:t>Feature Importance Identification</a:t>
          </a:r>
          <a:r>
            <a:rPr lang="en-US"/>
            <a:t>: Top features impacting GDP_PPP for each country are identified using coefficients from the Linear regression model for each country(Because we have standardized the data, we can consider that the highest coefficient feature is most effective). This allows for identifying key drivers of economic growth and branding effectiveness country-by-country.</a:t>
          </a:r>
        </a:p>
      </dgm:t>
    </dgm:pt>
    <dgm:pt modelId="{E61638D1-34D9-49A2-97A4-DC57BB6FE274}" type="parTrans" cxnId="{3DE5431F-A14F-47B0-B797-0A4BAB8FC4C9}">
      <dgm:prSet/>
      <dgm:spPr/>
      <dgm:t>
        <a:bodyPr/>
        <a:lstStyle/>
        <a:p>
          <a:endParaRPr lang="en-US"/>
        </a:p>
      </dgm:t>
    </dgm:pt>
    <dgm:pt modelId="{5B12A4EF-3CF7-4C69-97F1-FCD171BA19E1}" type="sibTrans" cxnId="{3DE5431F-A14F-47B0-B797-0A4BAB8FC4C9}">
      <dgm:prSet phldrT="6" phldr="0"/>
      <dgm:spPr/>
      <dgm:t>
        <a:bodyPr/>
        <a:lstStyle/>
        <a:p>
          <a:r>
            <a:rPr lang="en-US"/>
            <a:t>6</a:t>
          </a:r>
        </a:p>
      </dgm:t>
    </dgm:pt>
    <dgm:pt modelId="{A5484637-35CB-4E11-A7DD-EA8953CF2203}" type="pres">
      <dgm:prSet presAssocID="{2D02FBCA-A3EB-40A5-BACE-03A28C93A74F}" presName="linearFlow" presStyleCnt="0">
        <dgm:presLayoutVars>
          <dgm:dir/>
          <dgm:animLvl val="lvl"/>
          <dgm:resizeHandles val="exact"/>
        </dgm:presLayoutVars>
      </dgm:prSet>
      <dgm:spPr/>
    </dgm:pt>
    <dgm:pt modelId="{468EBA35-E2E3-44A6-B313-2E78530A4BA3}" type="pres">
      <dgm:prSet presAssocID="{EC872FF3-0739-4453-BB86-16C54FA7E0F8}" presName="compositeNode" presStyleCnt="0"/>
      <dgm:spPr/>
    </dgm:pt>
    <dgm:pt modelId="{8BEC9056-61AF-4DC4-8408-806462DC163F}" type="pres">
      <dgm:prSet presAssocID="{EC872FF3-0739-4453-BB86-16C54FA7E0F8}" presName="parTx" presStyleLbl="node1" presStyleIdx="0" presStyleCnt="0">
        <dgm:presLayoutVars>
          <dgm:chMax val="0"/>
          <dgm:chPref val="0"/>
          <dgm:bulletEnabled val="1"/>
        </dgm:presLayoutVars>
      </dgm:prSet>
      <dgm:spPr/>
    </dgm:pt>
    <dgm:pt modelId="{76787FED-91D6-4C62-9EF6-2525F9B4ED2A}" type="pres">
      <dgm:prSet presAssocID="{EC872FF3-0739-4453-BB86-16C54FA7E0F8}" presName="parSh" presStyleCnt="0"/>
      <dgm:spPr/>
    </dgm:pt>
    <dgm:pt modelId="{B08C63D8-130B-44B9-BFE4-6E1FA0D7634D}" type="pres">
      <dgm:prSet presAssocID="{EC872FF3-0739-4453-BB86-16C54FA7E0F8}" presName="lineNode" presStyleLbl="alignAccFollowNode1" presStyleIdx="0" presStyleCnt="18"/>
      <dgm:spPr/>
    </dgm:pt>
    <dgm:pt modelId="{3CE4C402-9018-4976-A44C-D32A1A0657EB}" type="pres">
      <dgm:prSet presAssocID="{EC872FF3-0739-4453-BB86-16C54FA7E0F8}" presName="lineArrowNode" presStyleLbl="alignAccFollowNode1" presStyleIdx="1" presStyleCnt="18"/>
      <dgm:spPr/>
    </dgm:pt>
    <dgm:pt modelId="{6B4B02DB-C1CA-4422-8A14-73EAE2139BA7}" type="pres">
      <dgm:prSet presAssocID="{8CDAA770-8582-4415-B1D9-3EAF5F70F601}" presName="sibTransNodeCircle" presStyleLbl="alignNode1" presStyleIdx="0" presStyleCnt="6">
        <dgm:presLayoutVars>
          <dgm:chMax val="0"/>
          <dgm:bulletEnabled/>
        </dgm:presLayoutVars>
      </dgm:prSet>
      <dgm:spPr/>
    </dgm:pt>
    <dgm:pt modelId="{1AC2C28F-A075-47BB-954B-C511B8EBE759}" type="pres">
      <dgm:prSet presAssocID="{8CDAA770-8582-4415-B1D9-3EAF5F70F601}" presName="spacerBetweenCircleAndCallout" presStyleCnt="0">
        <dgm:presLayoutVars/>
      </dgm:prSet>
      <dgm:spPr/>
    </dgm:pt>
    <dgm:pt modelId="{ABCC784A-11C8-4D23-B01B-E75CBA6B2296}" type="pres">
      <dgm:prSet presAssocID="{EC872FF3-0739-4453-BB86-16C54FA7E0F8}" presName="nodeText" presStyleLbl="alignAccFollowNode1" presStyleIdx="2" presStyleCnt="18">
        <dgm:presLayoutVars>
          <dgm:bulletEnabled val="1"/>
        </dgm:presLayoutVars>
      </dgm:prSet>
      <dgm:spPr/>
    </dgm:pt>
    <dgm:pt modelId="{55F991E5-B4F9-4AEC-8CFE-329A731D31E6}" type="pres">
      <dgm:prSet presAssocID="{8CDAA770-8582-4415-B1D9-3EAF5F70F601}" presName="sibTransComposite" presStyleCnt="0"/>
      <dgm:spPr/>
    </dgm:pt>
    <dgm:pt modelId="{1163D656-2A8A-4AB8-84F1-0E7A6532D1E7}" type="pres">
      <dgm:prSet presAssocID="{FE2FBC71-A846-46D2-B848-D01125965369}" presName="compositeNode" presStyleCnt="0"/>
      <dgm:spPr/>
    </dgm:pt>
    <dgm:pt modelId="{C0AE54F8-DBB4-4796-84B4-244ED49A1538}" type="pres">
      <dgm:prSet presAssocID="{FE2FBC71-A846-46D2-B848-D01125965369}" presName="parTx" presStyleLbl="node1" presStyleIdx="0" presStyleCnt="0">
        <dgm:presLayoutVars>
          <dgm:chMax val="0"/>
          <dgm:chPref val="0"/>
          <dgm:bulletEnabled val="1"/>
        </dgm:presLayoutVars>
      </dgm:prSet>
      <dgm:spPr/>
    </dgm:pt>
    <dgm:pt modelId="{40B58583-647A-4EBD-A2C4-61A0EAA15550}" type="pres">
      <dgm:prSet presAssocID="{FE2FBC71-A846-46D2-B848-D01125965369}" presName="parSh" presStyleCnt="0"/>
      <dgm:spPr/>
    </dgm:pt>
    <dgm:pt modelId="{A73A808B-0976-405E-A7F3-4DF90DB1FCD3}" type="pres">
      <dgm:prSet presAssocID="{FE2FBC71-A846-46D2-B848-D01125965369}" presName="lineNode" presStyleLbl="alignAccFollowNode1" presStyleIdx="3" presStyleCnt="18"/>
      <dgm:spPr/>
    </dgm:pt>
    <dgm:pt modelId="{51A75777-38E0-427F-A608-C11489E4D55F}" type="pres">
      <dgm:prSet presAssocID="{FE2FBC71-A846-46D2-B848-D01125965369}" presName="lineArrowNode" presStyleLbl="alignAccFollowNode1" presStyleIdx="4" presStyleCnt="18"/>
      <dgm:spPr/>
    </dgm:pt>
    <dgm:pt modelId="{948B6502-BD11-46AF-979A-06929295EA7D}" type="pres">
      <dgm:prSet presAssocID="{2A991CAA-1ACF-4978-ADC2-63EE0BD9127D}" presName="sibTransNodeCircle" presStyleLbl="alignNode1" presStyleIdx="1" presStyleCnt="6">
        <dgm:presLayoutVars>
          <dgm:chMax val="0"/>
          <dgm:bulletEnabled/>
        </dgm:presLayoutVars>
      </dgm:prSet>
      <dgm:spPr/>
    </dgm:pt>
    <dgm:pt modelId="{2C5D16A3-40D2-4617-A01D-FD16664181BD}" type="pres">
      <dgm:prSet presAssocID="{2A991CAA-1ACF-4978-ADC2-63EE0BD9127D}" presName="spacerBetweenCircleAndCallout" presStyleCnt="0">
        <dgm:presLayoutVars/>
      </dgm:prSet>
      <dgm:spPr/>
    </dgm:pt>
    <dgm:pt modelId="{48107925-118C-4519-992C-5553DD0E892A}" type="pres">
      <dgm:prSet presAssocID="{FE2FBC71-A846-46D2-B848-D01125965369}" presName="nodeText" presStyleLbl="alignAccFollowNode1" presStyleIdx="5" presStyleCnt="18">
        <dgm:presLayoutVars>
          <dgm:bulletEnabled val="1"/>
        </dgm:presLayoutVars>
      </dgm:prSet>
      <dgm:spPr/>
    </dgm:pt>
    <dgm:pt modelId="{B2CAA00A-94DB-4E33-A705-C2BCCE8C3B37}" type="pres">
      <dgm:prSet presAssocID="{2A991CAA-1ACF-4978-ADC2-63EE0BD9127D}" presName="sibTransComposite" presStyleCnt="0"/>
      <dgm:spPr/>
    </dgm:pt>
    <dgm:pt modelId="{3DF054C8-5679-4842-920C-0A42A9351C6B}" type="pres">
      <dgm:prSet presAssocID="{6EDB59C9-2177-4F72-9001-8A2AAE4AB098}" presName="compositeNode" presStyleCnt="0"/>
      <dgm:spPr/>
    </dgm:pt>
    <dgm:pt modelId="{67525841-1D72-44F5-8973-8D04B7687435}" type="pres">
      <dgm:prSet presAssocID="{6EDB59C9-2177-4F72-9001-8A2AAE4AB098}" presName="parTx" presStyleLbl="node1" presStyleIdx="0" presStyleCnt="0">
        <dgm:presLayoutVars>
          <dgm:chMax val="0"/>
          <dgm:chPref val="0"/>
          <dgm:bulletEnabled val="1"/>
        </dgm:presLayoutVars>
      </dgm:prSet>
      <dgm:spPr/>
    </dgm:pt>
    <dgm:pt modelId="{554F6ABF-1559-4B5D-9D2A-551E86D32244}" type="pres">
      <dgm:prSet presAssocID="{6EDB59C9-2177-4F72-9001-8A2AAE4AB098}" presName="parSh" presStyleCnt="0"/>
      <dgm:spPr/>
    </dgm:pt>
    <dgm:pt modelId="{F7B9972E-2BAE-4AE3-A750-9A109368459E}" type="pres">
      <dgm:prSet presAssocID="{6EDB59C9-2177-4F72-9001-8A2AAE4AB098}" presName="lineNode" presStyleLbl="alignAccFollowNode1" presStyleIdx="6" presStyleCnt="18"/>
      <dgm:spPr/>
    </dgm:pt>
    <dgm:pt modelId="{330E8A6D-6EDC-4117-BDED-BB392959D2DE}" type="pres">
      <dgm:prSet presAssocID="{6EDB59C9-2177-4F72-9001-8A2AAE4AB098}" presName="lineArrowNode" presStyleLbl="alignAccFollowNode1" presStyleIdx="7" presStyleCnt="18"/>
      <dgm:spPr/>
    </dgm:pt>
    <dgm:pt modelId="{0B4AABC4-D30A-44F2-827F-24549750CD78}" type="pres">
      <dgm:prSet presAssocID="{55C1DEA1-E55E-4D1F-8C11-53CCD3151ED4}" presName="sibTransNodeCircle" presStyleLbl="alignNode1" presStyleIdx="2" presStyleCnt="6">
        <dgm:presLayoutVars>
          <dgm:chMax val="0"/>
          <dgm:bulletEnabled/>
        </dgm:presLayoutVars>
      </dgm:prSet>
      <dgm:spPr/>
    </dgm:pt>
    <dgm:pt modelId="{95F32438-99CD-4018-95F4-9176048CBF28}" type="pres">
      <dgm:prSet presAssocID="{55C1DEA1-E55E-4D1F-8C11-53CCD3151ED4}" presName="spacerBetweenCircleAndCallout" presStyleCnt="0">
        <dgm:presLayoutVars/>
      </dgm:prSet>
      <dgm:spPr/>
    </dgm:pt>
    <dgm:pt modelId="{5CD0312E-B133-4FA1-90C7-258CB8F28091}" type="pres">
      <dgm:prSet presAssocID="{6EDB59C9-2177-4F72-9001-8A2AAE4AB098}" presName="nodeText" presStyleLbl="alignAccFollowNode1" presStyleIdx="8" presStyleCnt="18">
        <dgm:presLayoutVars>
          <dgm:bulletEnabled val="1"/>
        </dgm:presLayoutVars>
      </dgm:prSet>
      <dgm:spPr/>
    </dgm:pt>
    <dgm:pt modelId="{1DD177C7-9198-4BEB-B000-8DE0B9003465}" type="pres">
      <dgm:prSet presAssocID="{55C1DEA1-E55E-4D1F-8C11-53CCD3151ED4}" presName="sibTransComposite" presStyleCnt="0"/>
      <dgm:spPr/>
    </dgm:pt>
    <dgm:pt modelId="{58727251-34F5-466D-B852-B110B964A154}" type="pres">
      <dgm:prSet presAssocID="{8DA806E0-B5C8-42AE-9B5B-FC27784B563E}" presName="compositeNode" presStyleCnt="0"/>
      <dgm:spPr/>
    </dgm:pt>
    <dgm:pt modelId="{33CC3A64-546F-48AA-BC0D-20FEE57101C5}" type="pres">
      <dgm:prSet presAssocID="{8DA806E0-B5C8-42AE-9B5B-FC27784B563E}" presName="parTx" presStyleLbl="node1" presStyleIdx="0" presStyleCnt="0">
        <dgm:presLayoutVars>
          <dgm:chMax val="0"/>
          <dgm:chPref val="0"/>
          <dgm:bulletEnabled val="1"/>
        </dgm:presLayoutVars>
      </dgm:prSet>
      <dgm:spPr/>
    </dgm:pt>
    <dgm:pt modelId="{C6B0289A-2FFC-4FE5-AFC8-FF6364C441BE}" type="pres">
      <dgm:prSet presAssocID="{8DA806E0-B5C8-42AE-9B5B-FC27784B563E}" presName="parSh" presStyleCnt="0"/>
      <dgm:spPr/>
    </dgm:pt>
    <dgm:pt modelId="{1CD42F12-F284-4D27-8B17-D59449B1CD47}" type="pres">
      <dgm:prSet presAssocID="{8DA806E0-B5C8-42AE-9B5B-FC27784B563E}" presName="lineNode" presStyleLbl="alignAccFollowNode1" presStyleIdx="9" presStyleCnt="18"/>
      <dgm:spPr/>
    </dgm:pt>
    <dgm:pt modelId="{0D8DC237-AE6A-44F1-9B6F-A5036E2F72F3}" type="pres">
      <dgm:prSet presAssocID="{8DA806E0-B5C8-42AE-9B5B-FC27784B563E}" presName="lineArrowNode" presStyleLbl="alignAccFollowNode1" presStyleIdx="10" presStyleCnt="18"/>
      <dgm:spPr/>
    </dgm:pt>
    <dgm:pt modelId="{5584CDA4-05D3-4C4F-8EF5-849DE503E1BB}" type="pres">
      <dgm:prSet presAssocID="{1403598D-4A3E-43A4-8084-0D1FE17F2049}" presName="sibTransNodeCircle" presStyleLbl="alignNode1" presStyleIdx="3" presStyleCnt="6">
        <dgm:presLayoutVars>
          <dgm:chMax val="0"/>
          <dgm:bulletEnabled/>
        </dgm:presLayoutVars>
      </dgm:prSet>
      <dgm:spPr/>
    </dgm:pt>
    <dgm:pt modelId="{3DED37ED-D4A9-43DA-8594-E8E6EC36453D}" type="pres">
      <dgm:prSet presAssocID="{1403598D-4A3E-43A4-8084-0D1FE17F2049}" presName="spacerBetweenCircleAndCallout" presStyleCnt="0">
        <dgm:presLayoutVars/>
      </dgm:prSet>
      <dgm:spPr/>
    </dgm:pt>
    <dgm:pt modelId="{242BD4E6-831A-4AE3-809E-13575AEE8EEA}" type="pres">
      <dgm:prSet presAssocID="{8DA806E0-B5C8-42AE-9B5B-FC27784B563E}" presName="nodeText" presStyleLbl="alignAccFollowNode1" presStyleIdx="11" presStyleCnt="18">
        <dgm:presLayoutVars>
          <dgm:bulletEnabled val="1"/>
        </dgm:presLayoutVars>
      </dgm:prSet>
      <dgm:spPr/>
    </dgm:pt>
    <dgm:pt modelId="{4EE69131-A076-40B2-A2D0-AE9FFBDC1C91}" type="pres">
      <dgm:prSet presAssocID="{1403598D-4A3E-43A4-8084-0D1FE17F2049}" presName="sibTransComposite" presStyleCnt="0"/>
      <dgm:spPr/>
    </dgm:pt>
    <dgm:pt modelId="{EEE4A15E-63C6-498E-8117-144C11AD8863}" type="pres">
      <dgm:prSet presAssocID="{F8EBF6B6-8043-42EB-816B-527F53619366}" presName="compositeNode" presStyleCnt="0"/>
      <dgm:spPr/>
    </dgm:pt>
    <dgm:pt modelId="{6EF8B7CE-C4C7-4BA9-8297-3056E84FAAA9}" type="pres">
      <dgm:prSet presAssocID="{F8EBF6B6-8043-42EB-816B-527F53619366}" presName="parTx" presStyleLbl="node1" presStyleIdx="0" presStyleCnt="0">
        <dgm:presLayoutVars>
          <dgm:chMax val="0"/>
          <dgm:chPref val="0"/>
          <dgm:bulletEnabled val="1"/>
        </dgm:presLayoutVars>
      </dgm:prSet>
      <dgm:spPr/>
    </dgm:pt>
    <dgm:pt modelId="{955B7325-347E-4EB6-BD06-7246C2360D2D}" type="pres">
      <dgm:prSet presAssocID="{F8EBF6B6-8043-42EB-816B-527F53619366}" presName="parSh" presStyleCnt="0"/>
      <dgm:spPr/>
    </dgm:pt>
    <dgm:pt modelId="{E57109A1-D42B-4416-B1B6-B0532DA379F7}" type="pres">
      <dgm:prSet presAssocID="{F8EBF6B6-8043-42EB-816B-527F53619366}" presName="lineNode" presStyleLbl="alignAccFollowNode1" presStyleIdx="12" presStyleCnt="18"/>
      <dgm:spPr/>
    </dgm:pt>
    <dgm:pt modelId="{1288DCB0-BCF5-4E66-AF10-3D0987D5596F}" type="pres">
      <dgm:prSet presAssocID="{F8EBF6B6-8043-42EB-816B-527F53619366}" presName="lineArrowNode" presStyleLbl="alignAccFollowNode1" presStyleIdx="13" presStyleCnt="18"/>
      <dgm:spPr/>
    </dgm:pt>
    <dgm:pt modelId="{1C68DA05-666E-44E6-96B6-1D1A95340804}" type="pres">
      <dgm:prSet presAssocID="{65C283DC-3584-4C73-B0D8-61FA638907AD}" presName="sibTransNodeCircle" presStyleLbl="alignNode1" presStyleIdx="4" presStyleCnt="6">
        <dgm:presLayoutVars>
          <dgm:chMax val="0"/>
          <dgm:bulletEnabled/>
        </dgm:presLayoutVars>
      </dgm:prSet>
      <dgm:spPr/>
    </dgm:pt>
    <dgm:pt modelId="{4AB428AA-2223-4681-9951-324E0D53242D}" type="pres">
      <dgm:prSet presAssocID="{65C283DC-3584-4C73-B0D8-61FA638907AD}" presName="spacerBetweenCircleAndCallout" presStyleCnt="0">
        <dgm:presLayoutVars/>
      </dgm:prSet>
      <dgm:spPr/>
    </dgm:pt>
    <dgm:pt modelId="{6929524B-DB82-4B9B-BB51-7297BFE98FA3}" type="pres">
      <dgm:prSet presAssocID="{F8EBF6B6-8043-42EB-816B-527F53619366}" presName="nodeText" presStyleLbl="alignAccFollowNode1" presStyleIdx="14" presStyleCnt="18">
        <dgm:presLayoutVars>
          <dgm:bulletEnabled val="1"/>
        </dgm:presLayoutVars>
      </dgm:prSet>
      <dgm:spPr/>
    </dgm:pt>
    <dgm:pt modelId="{6DB8ED5F-795F-4FA7-B3E0-1B4A0136B37D}" type="pres">
      <dgm:prSet presAssocID="{65C283DC-3584-4C73-B0D8-61FA638907AD}" presName="sibTransComposite" presStyleCnt="0"/>
      <dgm:spPr/>
    </dgm:pt>
    <dgm:pt modelId="{57319073-A797-4BFD-92D5-F0AA1338DC40}" type="pres">
      <dgm:prSet presAssocID="{572064C5-ADC3-4176-8A99-4635F7DC8EC7}" presName="compositeNode" presStyleCnt="0"/>
      <dgm:spPr/>
    </dgm:pt>
    <dgm:pt modelId="{AAD28750-9401-4E1F-A339-C087F38718CD}" type="pres">
      <dgm:prSet presAssocID="{572064C5-ADC3-4176-8A99-4635F7DC8EC7}" presName="parTx" presStyleLbl="node1" presStyleIdx="0" presStyleCnt="0">
        <dgm:presLayoutVars>
          <dgm:chMax val="0"/>
          <dgm:chPref val="0"/>
          <dgm:bulletEnabled val="1"/>
        </dgm:presLayoutVars>
      </dgm:prSet>
      <dgm:spPr/>
    </dgm:pt>
    <dgm:pt modelId="{BDD2796F-5478-4217-B47D-0BF0460D3400}" type="pres">
      <dgm:prSet presAssocID="{572064C5-ADC3-4176-8A99-4635F7DC8EC7}" presName="parSh" presStyleCnt="0"/>
      <dgm:spPr/>
    </dgm:pt>
    <dgm:pt modelId="{FD76590E-DFFE-4D6C-8109-176D76BF72E6}" type="pres">
      <dgm:prSet presAssocID="{572064C5-ADC3-4176-8A99-4635F7DC8EC7}" presName="lineNode" presStyleLbl="alignAccFollowNode1" presStyleIdx="15" presStyleCnt="18"/>
      <dgm:spPr/>
    </dgm:pt>
    <dgm:pt modelId="{039E72A6-B28D-414B-A884-381F0B39929C}" type="pres">
      <dgm:prSet presAssocID="{572064C5-ADC3-4176-8A99-4635F7DC8EC7}" presName="lineArrowNode" presStyleLbl="alignAccFollowNode1" presStyleIdx="16" presStyleCnt="18"/>
      <dgm:spPr/>
    </dgm:pt>
    <dgm:pt modelId="{13AFADC7-C575-4480-89EC-1F56001CB983}" type="pres">
      <dgm:prSet presAssocID="{5B12A4EF-3CF7-4C69-97F1-FCD171BA19E1}" presName="sibTransNodeCircle" presStyleLbl="alignNode1" presStyleIdx="5" presStyleCnt="6">
        <dgm:presLayoutVars>
          <dgm:chMax val="0"/>
          <dgm:bulletEnabled/>
        </dgm:presLayoutVars>
      </dgm:prSet>
      <dgm:spPr/>
    </dgm:pt>
    <dgm:pt modelId="{3C92AB8D-A025-4D69-BC51-BFB7A0BE27CD}" type="pres">
      <dgm:prSet presAssocID="{5B12A4EF-3CF7-4C69-97F1-FCD171BA19E1}" presName="spacerBetweenCircleAndCallout" presStyleCnt="0">
        <dgm:presLayoutVars/>
      </dgm:prSet>
      <dgm:spPr/>
    </dgm:pt>
    <dgm:pt modelId="{ECCED113-1148-4625-9E5A-730A35571E1F}" type="pres">
      <dgm:prSet presAssocID="{572064C5-ADC3-4176-8A99-4635F7DC8EC7}" presName="nodeText" presStyleLbl="alignAccFollowNode1" presStyleIdx="17" presStyleCnt="18">
        <dgm:presLayoutVars>
          <dgm:bulletEnabled val="1"/>
        </dgm:presLayoutVars>
      </dgm:prSet>
      <dgm:spPr/>
    </dgm:pt>
  </dgm:ptLst>
  <dgm:cxnLst>
    <dgm:cxn modelId="{43C14D02-9B52-4798-BCF1-93C2F5B6B003}" type="presOf" srcId="{EC872FF3-0739-4453-BB86-16C54FA7E0F8}" destId="{ABCC784A-11C8-4D23-B01B-E75CBA6B2296}" srcOrd="0" destOrd="0" presId="urn:microsoft.com/office/officeart/2016/7/layout/LinearArrowProcessNumbered"/>
    <dgm:cxn modelId="{8487EB05-4134-4206-995F-990E10E4425F}" srcId="{2D02FBCA-A3EB-40A5-BACE-03A28C93A74F}" destId="{FE2FBC71-A846-46D2-B848-D01125965369}" srcOrd="1" destOrd="0" parTransId="{A192AD6D-D260-44F1-B9D1-4B49AC6957A4}" sibTransId="{2A991CAA-1ACF-4978-ADC2-63EE0BD9127D}"/>
    <dgm:cxn modelId="{811CE410-41D0-499E-A05E-F38F4E78FABF}" srcId="{2D02FBCA-A3EB-40A5-BACE-03A28C93A74F}" destId="{8DA806E0-B5C8-42AE-9B5B-FC27784B563E}" srcOrd="3" destOrd="0" parTransId="{39148172-93C9-4594-8046-33E980EE0038}" sibTransId="{1403598D-4A3E-43A4-8084-0D1FE17F2049}"/>
    <dgm:cxn modelId="{3DE5431F-A14F-47B0-B797-0A4BAB8FC4C9}" srcId="{2D02FBCA-A3EB-40A5-BACE-03A28C93A74F}" destId="{572064C5-ADC3-4176-8A99-4635F7DC8EC7}" srcOrd="5" destOrd="0" parTransId="{E61638D1-34D9-49A2-97A4-DC57BB6FE274}" sibTransId="{5B12A4EF-3CF7-4C69-97F1-FCD171BA19E1}"/>
    <dgm:cxn modelId="{0BF5223F-A9D9-49C7-A8EC-0185768F76D4}" type="presOf" srcId="{6EDB59C9-2177-4F72-9001-8A2AAE4AB098}" destId="{5CD0312E-B133-4FA1-90C7-258CB8F28091}" srcOrd="0" destOrd="0" presId="urn:microsoft.com/office/officeart/2016/7/layout/LinearArrowProcessNumbered"/>
    <dgm:cxn modelId="{176E7F4C-C5EB-4D5F-8872-CD2252922894}" type="presOf" srcId="{2D02FBCA-A3EB-40A5-BACE-03A28C93A74F}" destId="{A5484637-35CB-4E11-A7DD-EA8953CF2203}" srcOrd="0" destOrd="0" presId="urn:microsoft.com/office/officeart/2016/7/layout/LinearArrowProcessNumbered"/>
    <dgm:cxn modelId="{DB638B75-AEFF-4F09-A253-61C15523254B}" type="presOf" srcId="{FE2FBC71-A846-46D2-B848-D01125965369}" destId="{48107925-118C-4519-992C-5553DD0E892A}" srcOrd="0" destOrd="0" presId="urn:microsoft.com/office/officeart/2016/7/layout/LinearArrowProcessNumbered"/>
    <dgm:cxn modelId="{ED1C9159-A99C-4B19-8B92-0D754ABF140C}" type="presOf" srcId="{55C1DEA1-E55E-4D1F-8C11-53CCD3151ED4}" destId="{0B4AABC4-D30A-44F2-827F-24549750CD78}" srcOrd="0" destOrd="0" presId="urn:microsoft.com/office/officeart/2016/7/layout/LinearArrowProcessNumbered"/>
    <dgm:cxn modelId="{71A3057A-BF9A-4B49-8073-87BBE398DD27}" type="presOf" srcId="{65C283DC-3584-4C73-B0D8-61FA638907AD}" destId="{1C68DA05-666E-44E6-96B6-1D1A95340804}" srcOrd="0" destOrd="0" presId="urn:microsoft.com/office/officeart/2016/7/layout/LinearArrowProcessNumbered"/>
    <dgm:cxn modelId="{2834FB81-12FA-42C6-A72D-6CCBD42394E3}" srcId="{2D02FBCA-A3EB-40A5-BACE-03A28C93A74F}" destId="{F8EBF6B6-8043-42EB-816B-527F53619366}" srcOrd="4" destOrd="0" parTransId="{D83871D6-81EE-4316-BCC1-0C8161E806C7}" sibTransId="{65C283DC-3584-4C73-B0D8-61FA638907AD}"/>
    <dgm:cxn modelId="{6B696C92-F308-456E-AD00-5571108186CF}" srcId="{2D02FBCA-A3EB-40A5-BACE-03A28C93A74F}" destId="{EC872FF3-0739-4453-BB86-16C54FA7E0F8}" srcOrd="0" destOrd="0" parTransId="{990B0A77-805A-4AED-A0E7-7A7346D33BCC}" sibTransId="{8CDAA770-8582-4415-B1D9-3EAF5F70F601}"/>
    <dgm:cxn modelId="{3B2DD39E-CC1E-40B8-A483-A94BA33F3D9E}" srcId="{2D02FBCA-A3EB-40A5-BACE-03A28C93A74F}" destId="{6EDB59C9-2177-4F72-9001-8A2AAE4AB098}" srcOrd="2" destOrd="0" parTransId="{33A871B9-97AB-470D-B579-AD67BBF51F1B}" sibTransId="{55C1DEA1-E55E-4D1F-8C11-53CCD3151ED4}"/>
    <dgm:cxn modelId="{8DA860A1-80F5-4221-94B3-79A10549BFEC}" type="presOf" srcId="{2A991CAA-1ACF-4978-ADC2-63EE0BD9127D}" destId="{948B6502-BD11-46AF-979A-06929295EA7D}" srcOrd="0" destOrd="0" presId="urn:microsoft.com/office/officeart/2016/7/layout/LinearArrowProcessNumbered"/>
    <dgm:cxn modelId="{5727ADB5-A82F-44B4-86A1-0C6CAD2711EC}" type="presOf" srcId="{F8EBF6B6-8043-42EB-816B-527F53619366}" destId="{6929524B-DB82-4B9B-BB51-7297BFE98FA3}" srcOrd="0" destOrd="0" presId="urn:microsoft.com/office/officeart/2016/7/layout/LinearArrowProcessNumbered"/>
    <dgm:cxn modelId="{DAEF88BA-E8F1-48BD-B5A4-446BC2EF1886}" type="presOf" srcId="{1403598D-4A3E-43A4-8084-0D1FE17F2049}" destId="{5584CDA4-05D3-4C4F-8EF5-849DE503E1BB}" srcOrd="0" destOrd="0" presId="urn:microsoft.com/office/officeart/2016/7/layout/LinearArrowProcessNumbered"/>
    <dgm:cxn modelId="{371A39CC-403E-4E81-A5A4-12A5031904C1}" type="presOf" srcId="{572064C5-ADC3-4176-8A99-4635F7DC8EC7}" destId="{ECCED113-1148-4625-9E5A-730A35571E1F}" srcOrd="0" destOrd="0" presId="urn:microsoft.com/office/officeart/2016/7/layout/LinearArrowProcessNumbered"/>
    <dgm:cxn modelId="{7673EFDA-337F-43CE-A95E-628C020A4794}" type="presOf" srcId="{8CDAA770-8582-4415-B1D9-3EAF5F70F601}" destId="{6B4B02DB-C1CA-4422-8A14-73EAE2139BA7}" srcOrd="0" destOrd="0" presId="urn:microsoft.com/office/officeart/2016/7/layout/LinearArrowProcessNumbered"/>
    <dgm:cxn modelId="{6DB2A0DD-43D8-4B5A-91F7-888401040467}" type="presOf" srcId="{8DA806E0-B5C8-42AE-9B5B-FC27784B563E}" destId="{242BD4E6-831A-4AE3-809E-13575AEE8EEA}" srcOrd="0" destOrd="0" presId="urn:microsoft.com/office/officeart/2016/7/layout/LinearArrowProcessNumbered"/>
    <dgm:cxn modelId="{9952ABE4-9507-4B1A-9A0D-84C5B8C7E716}" type="presOf" srcId="{5B12A4EF-3CF7-4C69-97F1-FCD171BA19E1}" destId="{13AFADC7-C575-4480-89EC-1F56001CB983}" srcOrd="0" destOrd="0" presId="urn:microsoft.com/office/officeart/2016/7/layout/LinearArrowProcessNumbered"/>
    <dgm:cxn modelId="{7A16D587-5367-48CB-87EA-48C1B858D86D}" type="presParOf" srcId="{A5484637-35CB-4E11-A7DD-EA8953CF2203}" destId="{468EBA35-E2E3-44A6-B313-2E78530A4BA3}" srcOrd="0" destOrd="0" presId="urn:microsoft.com/office/officeart/2016/7/layout/LinearArrowProcessNumbered"/>
    <dgm:cxn modelId="{1F922134-8966-47E7-90D8-BB2EC15CAD2C}" type="presParOf" srcId="{468EBA35-E2E3-44A6-B313-2E78530A4BA3}" destId="{8BEC9056-61AF-4DC4-8408-806462DC163F}" srcOrd="0" destOrd="0" presId="urn:microsoft.com/office/officeart/2016/7/layout/LinearArrowProcessNumbered"/>
    <dgm:cxn modelId="{E8CA1371-16E6-4AFB-B042-87B64EC5A997}" type="presParOf" srcId="{468EBA35-E2E3-44A6-B313-2E78530A4BA3}" destId="{76787FED-91D6-4C62-9EF6-2525F9B4ED2A}" srcOrd="1" destOrd="0" presId="urn:microsoft.com/office/officeart/2016/7/layout/LinearArrowProcessNumbered"/>
    <dgm:cxn modelId="{AD6666FC-E27D-4C7A-A499-6C6DCD3F8C40}" type="presParOf" srcId="{76787FED-91D6-4C62-9EF6-2525F9B4ED2A}" destId="{B08C63D8-130B-44B9-BFE4-6E1FA0D7634D}" srcOrd="0" destOrd="0" presId="urn:microsoft.com/office/officeart/2016/7/layout/LinearArrowProcessNumbered"/>
    <dgm:cxn modelId="{E5423C67-4159-430D-A36F-D243E6A83A1A}" type="presParOf" srcId="{76787FED-91D6-4C62-9EF6-2525F9B4ED2A}" destId="{3CE4C402-9018-4976-A44C-D32A1A0657EB}" srcOrd="1" destOrd="0" presId="urn:microsoft.com/office/officeart/2016/7/layout/LinearArrowProcessNumbered"/>
    <dgm:cxn modelId="{D405A8F0-A9F0-426D-9687-E4666CA0CE31}" type="presParOf" srcId="{76787FED-91D6-4C62-9EF6-2525F9B4ED2A}" destId="{6B4B02DB-C1CA-4422-8A14-73EAE2139BA7}" srcOrd="2" destOrd="0" presId="urn:microsoft.com/office/officeart/2016/7/layout/LinearArrowProcessNumbered"/>
    <dgm:cxn modelId="{4EB9CDCD-01C7-4292-A3B7-BB242937B4EF}" type="presParOf" srcId="{76787FED-91D6-4C62-9EF6-2525F9B4ED2A}" destId="{1AC2C28F-A075-47BB-954B-C511B8EBE759}" srcOrd="3" destOrd="0" presId="urn:microsoft.com/office/officeart/2016/7/layout/LinearArrowProcessNumbered"/>
    <dgm:cxn modelId="{2C9A430B-274C-4015-9782-D83B65D69D49}" type="presParOf" srcId="{468EBA35-E2E3-44A6-B313-2E78530A4BA3}" destId="{ABCC784A-11C8-4D23-B01B-E75CBA6B2296}" srcOrd="2" destOrd="0" presId="urn:microsoft.com/office/officeart/2016/7/layout/LinearArrowProcessNumbered"/>
    <dgm:cxn modelId="{6A65B37F-04F0-4586-B59B-2F1D01BD3E92}" type="presParOf" srcId="{A5484637-35CB-4E11-A7DD-EA8953CF2203}" destId="{55F991E5-B4F9-4AEC-8CFE-329A731D31E6}" srcOrd="1" destOrd="0" presId="urn:microsoft.com/office/officeart/2016/7/layout/LinearArrowProcessNumbered"/>
    <dgm:cxn modelId="{8AD0CE99-4B60-4D4A-8183-0855989CA41F}" type="presParOf" srcId="{A5484637-35CB-4E11-A7DD-EA8953CF2203}" destId="{1163D656-2A8A-4AB8-84F1-0E7A6532D1E7}" srcOrd="2" destOrd="0" presId="urn:microsoft.com/office/officeart/2016/7/layout/LinearArrowProcessNumbered"/>
    <dgm:cxn modelId="{74CADC34-1704-4202-B891-91BCD89A4F2F}" type="presParOf" srcId="{1163D656-2A8A-4AB8-84F1-0E7A6532D1E7}" destId="{C0AE54F8-DBB4-4796-84B4-244ED49A1538}" srcOrd="0" destOrd="0" presId="urn:microsoft.com/office/officeart/2016/7/layout/LinearArrowProcessNumbered"/>
    <dgm:cxn modelId="{7E956989-6475-4A91-890B-88F83705BBDD}" type="presParOf" srcId="{1163D656-2A8A-4AB8-84F1-0E7A6532D1E7}" destId="{40B58583-647A-4EBD-A2C4-61A0EAA15550}" srcOrd="1" destOrd="0" presId="urn:microsoft.com/office/officeart/2016/7/layout/LinearArrowProcessNumbered"/>
    <dgm:cxn modelId="{0F703023-11BD-49D4-B4AD-9C52580A5AD3}" type="presParOf" srcId="{40B58583-647A-4EBD-A2C4-61A0EAA15550}" destId="{A73A808B-0976-405E-A7F3-4DF90DB1FCD3}" srcOrd="0" destOrd="0" presId="urn:microsoft.com/office/officeart/2016/7/layout/LinearArrowProcessNumbered"/>
    <dgm:cxn modelId="{F53D898E-8B00-4F76-B3AE-6AEFB6A5B12F}" type="presParOf" srcId="{40B58583-647A-4EBD-A2C4-61A0EAA15550}" destId="{51A75777-38E0-427F-A608-C11489E4D55F}" srcOrd="1" destOrd="0" presId="urn:microsoft.com/office/officeart/2016/7/layout/LinearArrowProcessNumbered"/>
    <dgm:cxn modelId="{FE18A395-CC98-4461-98B9-835A9A656B00}" type="presParOf" srcId="{40B58583-647A-4EBD-A2C4-61A0EAA15550}" destId="{948B6502-BD11-46AF-979A-06929295EA7D}" srcOrd="2" destOrd="0" presId="urn:microsoft.com/office/officeart/2016/7/layout/LinearArrowProcessNumbered"/>
    <dgm:cxn modelId="{92A77C94-2CFF-4934-B3A6-9A8A34CFEDB2}" type="presParOf" srcId="{40B58583-647A-4EBD-A2C4-61A0EAA15550}" destId="{2C5D16A3-40D2-4617-A01D-FD16664181BD}" srcOrd="3" destOrd="0" presId="urn:microsoft.com/office/officeart/2016/7/layout/LinearArrowProcessNumbered"/>
    <dgm:cxn modelId="{D55B540E-25B9-45E7-9A14-0D17187DECE7}" type="presParOf" srcId="{1163D656-2A8A-4AB8-84F1-0E7A6532D1E7}" destId="{48107925-118C-4519-992C-5553DD0E892A}" srcOrd="2" destOrd="0" presId="urn:microsoft.com/office/officeart/2016/7/layout/LinearArrowProcessNumbered"/>
    <dgm:cxn modelId="{D5888405-A2AA-44FD-A341-F7DDA620A372}" type="presParOf" srcId="{A5484637-35CB-4E11-A7DD-EA8953CF2203}" destId="{B2CAA00A-94DB-4E33-A705-C2BCCE8C3B37}" srcOrd="3" destOrd="0" presId="urn:microsoft.com/office/officeart/2016/7/layout/LinearArrowProcessNumbered"/>
    <dgm:cxn modelId="{25ACB25C-C3A9-4FD8-9ADC-01F0714F72FB}" type="presParOf" srcId="{A5484637-35CB-4E11-A7DD-EA8953CF2203}" destId="{3DF054C8-5679-4842-920C-0A42A9351C6B}" srcOrd="4" destOrd="0" presId="urn:microsoft.com/office/officeart/2016/7/layout/LinearArrowProcessNumbered"/>
    <dgm:cxn modelId="{AC93EB3B-B3E0-4932-B09F-40DA2F33C276}" type="presParOf" srcId="{3DF054C8-5679-4842-920C-0A42A9351C6B}" destId="{67525841-1D72-44F5-8973-8D04B7687435}" srcOrd="0" destOrd="0" presId="urn:microsoft.com/office/officeart/2016/7/layout/LinearArrowProcessNumbered"/>
    <dgm:cxn modelId="{696DE104-206F-4DF8-A8BE-4D76DD117CF7}" type="presParOf" srcId="{3DF054C8-5679-4842-920C-0A42A9351C6B}" destId="{554F6ABF-1559-4B5D-9D2A-551E86D32244}" srcOrd="1" destOrd="0" presId="urn:microsoft.com/office/officeart/2016/7/layout/LinearArrowProcessNumbered"/>
    <dgm:cxn modelId="{49A60B1C-AC9A-47BB-813F-174305A59DC2}" type="presParOf" srcId="{554F6ABF-1559-4B5D-9D2A-551E86D32244}" destId="{F7B9972E-2BAE-4AE3-A750-9A109368459E}" srcOrd="0" destOrd="0" presId="urn:microsoft.com/office/officeart/2016/7/layout/LinearArrowProcessNumbered"/>
    <dgm:cxn modelId="{A1CAFD60-BBDC-42CC-B830-933D42303E6C}" type="presParOf" srcId="{554F6ABF-1559-4B5D-9D2A-551E86D32244}" destId="{330E8A6D-6EDC-4117-BDED-BB392959D2DE}" srcOrd="1" destOrd="0" presId="urn:microsoft.com/office/officeart/2016/7/layout/LinearArrowProcessNumbered"/>
    <dgm:cxn modelId="{7B3A86C4-07DC-4AD0-B809-BC494BAA4AA9}" type="presParOf" srcId="{554F6ABF-1559-4B5D-9D2A-551E86D32244}" destId="{0B4AABC4-D30A-44F2-827F-24549750CD78}" srcOrd="2" destOrd="0" presId="urn:microsoft.com/office/officeart/2016/7/layout/LinearArrowProcessNumbered"/>
    <dgm:cxn modelId="{66E34F93-843A-4949-BFA9-FADC6BFA2CB7}" type="presParOf" srcId="{554F6ABF-1559-4B5D-9D2A-551E86D32244}" destId="{95F32438-99CD-4018-95F4-9176048CBF28}" srcOrd="3" destOrd="0" presId="urn:microsoft.com/office/officeart/2016/7/layout/LinearArrowProcessNumbered"/>
    <dgm:cxn modelId="{CFFE717E-E9F4-470C-ADBA-3ED1C2A338A1}" type="presParOf" srcId="{3DF054C8-5679-4842-920C-0A42A9351C6B}" destId="{5CD0312E-B133-4FA1-90C7-258CB8F28091}" srcOrd="2" destOrd="0" presId="urn:microsoft.com/office/officeart/2016/7/layout/LinearArrowProcessNumbered"/>
    <dgm:cxn modelId="{55E4F5D3-69CA-472D-B209-1CB089640F2B}" type="presParOf" srcId="{A5484637-35CB-4E11-A7DD-EA8953CF2203}" destId="{1DD177C7-9198-4BEB-B000-8DE0B9003465}" srcOrd="5" destOrd="0" presId="urn:microsoft.com/office/officeart/2016/7/layout/LinearArrowProcessNumbered"/>
    <dgm:cxn modelId="{EA56A2CF-5E5F-4810-9337-A6FC81A769E5}" type="presParOf" srcId="{A5484637-35CB-4E11-A7DD-EA8953CF2203}" destId="{58727251-34F5-466D-B852-B110B964A154}" srcOrd="6" destOrd="0" presId="urn:microsoft.com/office/officeart/2016/7/layout/LinearArrowProcessNumbered"/>
    <dgm:cxn modelId="{C3332FE3-3F2A-46B2-83AF-C240CA6E6531}" type="presParOf" srcId="{58727251-34F5-466D-B852-B110B964A154}" destId="{33CC3A64-546F-48AA-BC0D-20FEE57101C5}" srcOrd="0" destOrd="0" presId="urn:microsoft.com/office/officeart/2016/7/layout/LinearArrowProcessNumbered"/>
    <dgm:cxn modelId="{94601BFF-43A6-4586-B265-5C1D1A01E7D9}" type="presParOf" srcId="{58727251-34F5-466D-B852-B110B964A154}" destId="{C6B0289A-2FFC-4FE5-AFC8-FF6364C441BE}" srcOrd="1" destOrd="0" presId="urn:microsoft.com/office/officeart/2016/7/layout/LinearArrowProcessNumbered"/>
    <dgm:cxn modelId="{41213905-641A-43CC-AD90-EB9D0D9C7585}" type="presParOf" srcId="{C6B0289A-2FFC-4FE5-AFC8-FF6364C441BE}" destId="{1CD42F12-F284-4D27-8B17-D59449B1CD47}" srcOrd="0" destOrd="0" presId="urn:microsoft.com/office/officeart/2016/7/layout/LinearArrowProcessNumbered"/>
    <dgm:cxn modelId="{C163C571-3F66-41EA-82CA-C94F14E34F23}" type="presParOf" srcId="{C6B0289A-2FFC-4FE5-AFC8-FF6364C441BE}" destId="{0D8DC237-AE6A-44F1-9B6F-A5036E2F72F3}" srcOrd="1" destOrd="0" presId="urn:microsoft.com/office/officeart/2016/7/layout/LinearArrowProcessNumbered"/>
    <dgm:cxn modelId="{9F35E91A-F42E-494F-9416-720B5BF9FBC0}" type="presParOf" srcId="{C6B0289A-2FFC-4FE5-AFC8-FF6364C441BE}" destId="{5584CDA4-05D3-4C4F-8EF5-849DE503E1BB}" srcOrd="2" destOrd="0" presId="urn:microsoft.com/office/officeart/2016/7/layout/LinearArrowProcessNumbered"/>
    <dgm:cxn modelId="{01CF5580-747C-4468-8761-BED9014A6487}" type="presParOf" srcId="{C6B0289A-2FFC-4FE5-AFC8-FF6364C441BE}" destId="{3DED37ED-D4A9-43DA-8594-E8E6EC36453D}" srcOrd="3" destOrd="0" presId="urn:microsoft.com/office/officeart/2016/7/layout/LinearArrowProcessNumbered"/>
    <dgm:cxn modelId="{CE7C3B7C-E078-4DDC-B190-BA9A4D8C596D}" type="presParOf" srcId="{58727251-34F5-466D-B852-B110B964A154}" destId="{242BD4E6-831A-4AE3-809E-13575AEE8EEA}" srcOrd="2" destOrd="0" presId="urn:microsoft.com/office/officeart/2016/7/layout/LinearArrowProcessNumbered"/>
    <dgm:cxn modelId="{B937288E-A5C1-4CB0-87BD-6BD3F849DA57}" type="presParOf" srcId="{A5484637-35CB-4E11-A7DD-EA8953CF2203}" destId="{4EE69131-A076-40B2-A2D0-AE9FFBDC1C91}" srcOrd="7" destOrd="0" presId="urn:microsoft.com/office/officeart/2016/7/layout/LinearArrowProcessNumbered"/>
    <dgm:cxn modelId="{92EA4785-E302-41EA-9980-C229B2DA624A}" type="presParOf" srcId="{A5484637-35CB-4E11-A7DD-EA8953CF2203}" destId="{EEE4A15E-63C6-498E-8117-144C11AD8863}" srcOrd="8" destOrd="0" presId="urn:microsoft.com/office/officeart/2016/7/layout/LinearArrowProcessNumbered"/>
    <dgm:cxn modelId="{C7D37FE3-D389-4C82-8A2E-8ED23B68DF26}" type="presParOf" srcId="{EEE4A15E-63C6-498E-8117-144C11AD8863}" destId="{6EF8B7CE-C4C7-4BA9-8297-3056E84FAAA9}" srcOrd="0" destOrd="0" presId="urn:microsoft.com/office/officeart/2016/7/layout/LinearArrowProcessNumbered"/>
    <dgm:cxn modelId="{3C39D6E4-7A3B-4705-A2B5-D0243613BC88}" type="presParOf" srcId="{EEE4A15E-63C6-498E-8117-144C11AD8863}" destId="{955B7325-347E-4EB6-BD06-7246C2360D2D}" srcOrd="1" destOrd="0" presId="urn:microsoft.com/office/officeart/2016/7/layout/LinearArrowProcessNumbered"/>
    <dgm:cxn modelId="{6A11222A-5372-45D2-844D-1E814E386917}" type="presParOf" srcId="{955B7325-347E-4EB6-BD06-7246C2360D2D}" destId="{E57109A1-D42B-4416-B1B6-B0532DA379F7}" srcOrd="0" destOrd="0" presId="urn:microsoft.com/office/officeart/2016/7/layout/LinearArrowProcessNumbered"/>
    <dgm:cxn modelId="{1AB8496D-3E30-4C5B-9F4D-7D4C2AFFC525}" type="presParOf" srcId="{955B7325-347E-4EB6-BD06-7246C2360D2D}" destId="{1288DCB0-BCF5-4E66-AF10-3D0987D5596F}" srcOrd="1" destOrd="0" presId="urn:microsoft.com/office/officeart/2016/7/layout/LinearArrowProcessNumbered"/>
    <dgm:cxn modelId="{2B91A010-7FC0-4EA5-8459-D016325C08AC}" type="presParOf" srcId="{955B7325-347E-4EB6-BD06-7246C2360D2D}" destId="{1C68DA05-666E-44E6-96B6-1D1A95340804}" srcOrd="2" destOrd="0" presId="urn:microsoft.com/office/officeart/2016/7/layout/LinearArrowProcessNumbered"/>
    <dgm:cxn modelId="{955C3B48-4553-47D3-BA78-48D2AA851BE8}" type="presParOf" srcId="{955B7325-347E-4EB6-BD06-7246C2360D2D}" destId="{4AB428AA-2223-4681-9951-324E0D53242D}" srcOrd="3" destOrd="0" presId="urn:microsoft.com/office/officeart/2016/7/layout/LinearArrowProcessNumbered"/>
    <dgm:cxn modelId="{7B354657-4A36-4B2D-9E44-576EB32D6D03}" type="presParOf" srcId="{EEE4A15E-63C6-498E-8117-144C11AD8863}" destId="{6929524B-DB82-4B9B-BB51-7297BFE98FA3}" srcOrd="2" destOrd="0" presId="urn:microsoft.com/office/officeart/2016/7/layout/LinearArrowProcessNumbered"/>
    <dgm:cxn modelId="{34C7DB46-2535-4EF6-AB36-B11D7A635614}" type="presParOf" srcId="{A5484637-35CB-4E11-A7DD-EA8953CF2203}" destId="{6DB8ED5F-795F-4FA7-B3E0-1B4A0136B37D}" srcOrd="9" destOrd="0" presId="urn:microsoft.com/office/officeart/2016/7/layout/LinearArrowProcessNumbered"/>
    <dgm:cxn modelId="{A4F8E717-7316-43FA-A2E2-B40CC30E5158}" type="presParOf" srcId="{A5484637-35CB-4E11-A7DD-EA8953CF2203}" destId="{57319073-A797-4BFD-92D5-F0AA1338DC40}" srcOrd="10" destOrd="0" presId="urn:microsoft.com/office/officeart/2016/7/layout/LinearArrowProcessNumbered"/>
    <dgm:cxn modelId="{56B1A94D-55DC-4ACD-8974-0BD7C8AD8089}" type="presParOf" srcId="{57319073-A797-4BFD-92D5-F0AA1338DC40}" destId="{AAD28750-9401-4E1F-A339-C087F38718CD}" srcOrd="0" destOrd="0" presId="urn:microsoft.com/office/officeart/2016/7/layout/LinearArrowProcessNumbered"/>
    <dgm:cxn modelId="{161C2D84-46B0-43B8-BF7C-01CFECE0FFB8}" type="presParOf" srcId="{57319073-A797-4BFD-92D5-F0AA1338DC40}" destId="{BDD2796F-5478-4217-B47D-0BF0460D3400}" srcOrd="1" destOrd="0" presId="urn:microsoft.com/office/officeart/2016/7/layout/LinearArrowProcessNumbered"/>
    <dgm:cxn modelId="{6E6891EB-C172-4ADB-AA36-6180839F070D}" type="presParOf" srcId="{BDD2796F-5478-4217-B47D-0BF0460D3400}" destId="{FD76590E-DFFE-4D6C-8109-176D76BF72E6}" srcOrd="0" destOrd="0" presId="urn:microsoft.com/office/officeart/2016/7/layout/LinearArrowProcessNumbered"/>
    <dgm:cxn modelId="{E454642E-415C-4C0E-A92F-DA98C2E0F5A4}" type="presParOf" srcId="{BDD2796F-5478-4217-B47D-0BF0460D3400}" destId="{039E72A6-B28D-414B-A884-381F0B39929C}" srcOrd="1" destOrd="0" presId="urn:microsoft.com/office/officeart/2016/7/layout/LinearArrowProcessNumbered"/>
    <dgm:cxn modelId="{DF5764A5-EDF2-4AD3-89D7-2B00942097FD}" type="presParOf" srcId="{BDD2796F-5478-4217-B47D-0BF0460D3400}" destId="{13AFADC7-C575-4480-89EC-1F56001CB983}" srcOrd="2" destOrd="0" presId="urn:microsoft.com/office/officeart/2016/7/layout/LinearArrowProcessNumbered"/>
    <dgm:cxn modelId="{7DEABF24-0D33-4978-8A6A-211E3ADF781C}" type="presParOf" srcId="{BDD2796F-5478-4217-B47D-0BF0460D3400}" destId="{3C92AB8D-A025-4D69-BC51-BFB7A0BE27CD}" srcOrd="3" destOrd="0" presId="urn:microsoft.com/office/officeart/2016/7/layout/LinearArrowProcessNumbered"/>
    <dgm:cxn modelId="{4B701E57-8338-46FD-8048-C131C9F2419B}" type="presParOf" srcId="{57319073-A797-4BFD-92D5-F0AA1338DC40}" destId="{ECCED113-1148-4625-9E5A-730A35571E1F}"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C63D8-130B-44B9-BFE4-6E1FA0D7634D}">
      <dsp:nvSpPr>
        <dsp:cNvPr id="0" name=""/>
        <dsp:cNvSpPr/>
      </dsp:nvSpPr>
      <dsp:spPr>
        <a:xfrm>
          <a:off x="977185" y="902571"/>
          <a:ext cx="772680"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E4C402-9018-4976-A44C-D32A1A0657EB}">
      <dsp:nvSpPr>
        <dsp:cNvPr id="0" name=""/>
        <dsp:cNvSpPr/>
      </dsp:nvSpPr>
      <dsp:spPr>
        <a:xfrm>
          <a:off x="1796227" y="837638"/>
          <a:ext cx="88858" cy="167062"/>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B02DB-C1CA-4422-8A14-73EAE2139BA7}">
      <dsp:nvSpPr>
        <dsp:cNvPr id="0" name=""/>
        <dsp:cNvSpPr/>
      </dsp:nvSpPr>
      <dsp:spPr>
        <a:xfrm>
          <a:off x="499339" y="521345"/>
          <a:ext cx="762523" cy="76252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90" tIns="29590" rIns="29590" bIns="29590" numCol="1" spcCol="1270" anchor="ctr" anchorCtr="0">
          <a:noAutofit/>
        </a:bodyPr>
        <a:lstStyle/>
        <a:p>
          <a:pPr marL="0" lvl="0" indent="0" algn="ctr" defTabSz="1511300">
            <a:lnSpc>
              <a:spcPct val="90000"/>
            </a:lnSpc>
            <a:spcBef>
              <a:spcPct val="0"/>
            </a:spcBef>
            <a:spcAft>
              <a:spcPct val="35000"/>
            </a:spcAft>
            <a:buNone/>
          </a:pPr>
          <a:r>
            <a:rPr lang="en-US" sz="3400" kern="1200"/>
            <a:t>1</a:t>
          </a:r>
        </a:p>
      </dsp:txBody>
      <dsp:txXfrm>
        <a:off x="611008" y="633014"/>
        <a:ext cx="539185" cy="539185"/>
      </dsp:txXfrm>
    </dsp:sp>
    <dsp:sp modelId="{ABCC784A-11C8-4D23-B01B-E75CBA6B2296}">
      <dsp:nvSpPr>
        <dsp:cNvPr id="0" name=""/>
        <dsp:cNvSpPr/>
      </dsp:nvSpPr>
      <dsp:spPr>
        <a:xfrm>
          <a:off x="11335" y="1449468"/>
          <a:ext cx="1738531" cy="25798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37" tIns="165100" rIns="137137" bIns="165100" numCol="1" spcCol="1270" anchor="t" anchorCtr="0">
          <a:noAutofit/>
        </a:bodyPr>
        <a:lstStyle/>
        <a:p>
          <a:pPr marL="0" lvl="0" indent="0" algn="l" defTabSz="488950">
            <a:lnSpc>
              <a:spcPct val="90000"/>
            </a:lnSpc>
            <a:spcBef>
              <a:spcPct val="0"/>
            </a:spcBef>
            <a:spcAft>
              <a:spcPct val="35000"/>
            </a:spcAft>
            <a:buNone/>
          </a:pPr>
          <a:r>
            <a:rPr lang="en-US" sz="1100" b="1" u="sng" kern="1200"/>
            <a:t>Data Import and Preparation</a:t>
          </a:r>
          <a:r>
            <a:rPr lang="en-US" sz="1100" kern="1200"/>
            <a:t>: The initial step involves importing data from a Google Sheet into separate Pandas data frames and reshaping the data into a long format. This allows for further analysis and visualization across different years.</a:t>
          </a:r>
        </a:p>
      </dsp:txBody>
      <dsp:txXfrm>
        <a:off x="11335" y="1797174"/>
        <a:ext cx="1738531" cy="2232144"/>
      </dsp:txXfrm>
    </dsp:sp>
    <dsp:sp modelId="{A73A808B-0976-405E-A7F3-4DF90DB1FCD3}">
      <dsp:nvSpPr>
        <dsp:cNvPr id="0" name=""/>
        <dsp:cNvSpPr/>
      </dsp:nvSpPr>
      <dsp:spPr>
        <a:xfrm>
          <a:off x="1943036" y="902571"/>
          <a:ext cx="1738531"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A75777-38E0-427F-A608-C11489E4D55F}">
      <dsp:nvSpPr>
        <dsp:cNvPr id="0" name=""/>
        <dsp:cNvSpPr/>
      </dsp:nvSpPr>
      <dsp:spPr>
        <a:xfrm>
          <a:off x="3727929" y="837638"/>
          <a:ext cx="88858" cy="167062"/>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8B6502-BD11-46AF-979A-06929295EA7D}">
      <dsp:nvSpPr>
        <dsp:cNvPr id="0" name=""/>
        <dsp:cNvSpPr/>
      </dsp:nvSpPr>
      <dsp:spPr>
        <a:xfrm>
          <a:off x="2431040" y="521345"/>
          <a:ext cx="762523" cy="76252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90" tIns="29590" rIns="29590" bIns="29590" numCol="1" spcCol="1270" anchor="ctr" anchorCtr="0">
          <a:noAutofit/>
        </a:bodyPr>
        <a:lstStyle/>
        <a:p>
          <a:pPr marL="0" lvl="0" indent="0" algn="ctr" defTabSz="1511300">
            <a:lnSpc>
              <a:spcPct val="90000"/>
            </a:lnSpc>
            <a:spcBef>
              <a:spcPct val="0"/>
            </a:spcBef>
            <a:spcAft>
              <a:spcPct val="35000"/>
            </a:spcAft>
            <a:buNone/>
          </a:pPr>
          <a:r>
            <a:rPr lang="en-US" sz="3400" kern="1200"/>
            <a:t>2</a:t>
          </a:r>
        </a:p>
      </dsp:txBody>
      <dsp:txXfrm>
        <a:off x="2542709" y="633014"/>
        <a:ext cx="539185" cy="539185"/>
      </dsp:txXfrm>
    </dsp:sp>
    <dsp:sp modelId="{48107925-118C-4519-992C-5553DD0E892A}">
      <dsp:nvSpPr>
        <dsp:cNvPr id="0" name=""/>
        <dsp:cNvSpPr/>
      </dsp:nvSpPr>
      <dsp:spPr>
        <a:xfrm>
          <a:off x="1943036" y="1449468"/>
          <a:ext cx="1738531" cy="25798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37" tIns="165100" rIns="137137" bIns="165100" numCol="1" spcCol="1270" anchor="t" anchorCtr="0">
          <a:noAutofit/>
        </a:bodyPr>
        <a:lstStyle/>
        <a:p>
          <a:pPr marL="0" lvl="0" indent="0" algn="l" defTabSz="488950">
            <a:lnSpc>
              <a:spcPct val="90000"/>
            </a:lnSpc>
            <a:spcBef>
              <a:spcPct val="0"/>
            </a:spcBef>
            <a:spcAft>
              <a:spcPct val="35000"/>
            </a:spcAft>
            <a:buNone/>
          </a:pPr>
          <a:r>
            <a:rPr lang="en-US" sz="1100" b="1" u="sng" kern="1200" dirty="0"/>
            <a:t>Data Merging</a:t>
          </a:r>
          <a:r>
            <a:rPr lang="en-US" sz="1100" kern="1200" dirty="0"/>
            <a:t>: Combined the GDP_PPP data frame, converted to long form using the melt function to facilitate analysis over time, with the data frame containing independent variables (IVs). Modified the data frame by merging them based on common columns ('country' and 'Year'). This integration enables a comprehensive examination of the relationship between country branding and economic indicators.</a:t>
          </a:r>
        </a:p>
      </dsp:txBody>
      <dsp:txXfrm>
        <a:off x="1943036" y="1797174"/>
        <a:ext cx="1738531" cy="2232144"/>
      </dsp:txXfrm>
    </dsp:sp>
    <dsp:sp modelId="{F7B9972E-2BAE-4AE3-A750-9A109368459E}">
      <dsp:nvSpPr>
        <dsp:cNvPr id="0" name=""/>
        <dsp:cNvSpPr/>
      </dsp:nvSpPr>
      <dsp:spPr>
        <a:xfrm>
          <a:off x="3874738" y="902571"/>
          <a:ext cx="1738531"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0E8A6D-6EDC-4117-BDED-BB392959D2DE}">
      <dsp:nvSpPr>
        <dsp:cNvPr id="0" name=""/>
        <dsp:cNvSpPr/>
      </dsp:nvSpPr>
      <dsp:spPr>
        <a:xfrm>
          <a:off x="5659630" y="837638"/>
          <a:ext cx="88858" cy="167062"/>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4AABC4-D30A-44F2-827F-24549750CD78}">
      <dsp:nvSpPr>
        <dsp:cNvPr id="0" name=""/>
        <dsp:cNvSpPr/>
      </dsp:nvSpPr>
      <dsp:spPr>
        <a:xfrm>
          <a:off x="4362742" y="521345"/>
          <a:ext cx="762523" cy="76252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90" tIns="29590" rIns="29590" bIns="29590" numCol="1" spcCol="1270" anchor="ctr" anchorCtr="0">
          <a:noAutofit/>
        </a:bodyPr>
        <a:lstStyle/>
        <a:p>
          <a:pPr marL="0" lvl="0" indent="0" algn="ctr" defTabSz="1511300">
            <a:lnSpc>
              <a:spcPct val="90000"/>
            </a:lnSpc>
            <a:spcBef>
              <a:spcPct val="0"/>
            </a:spcBef>
            <a:spcAft>
              <a:spcPct val="35000"/>
            </a:spcAft>
            <a:buNone/>
          </a:pPr>
          <a:r>
            <a:rPr lang="en-US" sz="3400" kern="1200"/>
            <a:t>3</a:t>
          </a:r>
        </a:p>
      </dsp:txBody>
      <dsp:txXfrm>
        <a:off x="4474411" y="633014"/>
        <a:ext cx="539185" cy="539185"/>
      </dsp:txXfrm>
    </dsp:sp>
    <dsp:sp modelId="{5CD0312E-B133-4FA1-90C7-258CB8F28091}">
      <dsp:nvSpPr>
        <dsp:cNvPr id="0" name=""/>
        <dsp:cNvSpPr/>
      </dsp:nvSpPr>
      <dsp:spPr>
        <a:xfrm>
          <a:off x="3874738" y="1449468"/>
          <a:ext cx="1738531" cy="25798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37" tIns="165100" rIns="137137" bIns="165100" numCol="1" spcCol="1270" anchor="t" anchorCtr="0">
          <a:noAutofit/>
        </a:bodyPr>
        <a:lstStyle/>
        <a:p>
          <a:pPr marL="0" lvl="0" indent="0" algn="l" defTabSz="488950">
            <a:lnSpc>
              <a:spcPct val="90000"/>
            </a:lnSpc>
            <a:spcBef>
              <a:spcPct val="0"/>
            </a:spcBef>
            <a:spcAft>
              <a:spcPct val="35000"/>
            </a:spcAft>
            <a:buNone/>
          </a:pPr>
          <a:r>
            <a:rPr lang="en-US" sz="1100" b="1" u="sng" kern="1200"/>
            <a:t>Missing Data Imputation</a:t>
          </a:r>
          <a:r>
            <a:rPr lang="en-US" sz="1100" kern="1200"/>
            <a:t>: Linear regression is utilized to predict missing GDP_PPP values, ensuring data completeness for analysis. As there was a significant change when replaced by the mean/median. Hence Linear regression was used to predict the missing value that followed the market flow.</a:t>
          </a:r>
        </a:p>
      </dsp:txBody>
      <dsp:txXfrm>
        <a:off x="3874738" y="1797174"/>
        <a:ext cx="1738531" cy="2232144"/>
      </dsp:txXfrm>
    </dsp:sp>
    <dsp:sp modelId="{1CD42F12-F284-4D27-8B17-D59449B1CD47}">
      <dsp:nvSpPr>
        <dsp:cNvPr id="0" name=""/>
        <dsp:cNvSpPr/>
      </dsp:nvSpPr>
      <dsp:spPr>
        <a:xfrm>
          <a:off x="5806440" y="902571"/>
          <a:ext cx="1738531"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8DC237-AE6A-44F1-9B6F-A5036E2F72F3}">
      <dsp:nvSpPr>
        <dsp:cNvPr id="0" name=""/>
        <dsp:cNvSpPr/>
      </dsp:nvSpPr>
      <dsp:spPr>
        <a:xfrm>
          <a:off x="7591332" y="837638"/>
          <a:ext cx="88858" cy="167062"/>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84CDA4-05D3-4C4F-8EF5-849DE503E1BB}">
      <dsp:nvSpPr>
        <dsp:cNvPr id="0" name=""/>
        <dsp:cNvSpPr/>
      </dsp:nvSpPr>
      <dsp:spPr>
        <a:xfrm>
          <a:off x="6294444" y="521345"/>
          <a:ext cx="762523" cy="76252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90" tIns="29590" rIns="29590" bIns="29590" numCol="1" spcCol="1270" anchor="ctr" anchorCtr="0">
          <a:noAutofit/>
        </a:bodyPr>
        <a:lstStyle/>
        <a:p>
          <a:pPr marL="0" lvl="0" indent="0" algn="ctr" defTabSz="1511300">
            <a:lnSpc>
              <a:spcPct val="90000"/>
            </a:lnSpc>
            <a:spcBef>
              <a:spcPct val="0"/>
            </a:spcBef>
            <a:spcAft>
              <a:spcPct val="35000"/>
            </a:spcAft>
            <a:buNone/>
          </a:pPr>
          <a:r>
            <a:rPr lang="en-US" sz="3400" kern="1200"/>
            <a:t>4</a:t>
          </a:r>
        </a:p>
      </dsp:txBody>
      <dsp:txXfrm>
        <a:off x="6406113" y="633014"/>
        <a:ext cx="539185" cy="539185"/>
      </dsp:txXfrm>
    </dsp:sp>
    <dsp:sp modelId="{242BD4E6-831A-4AE3-809E-13575AEE8EEA}">
      <dsp:nvSpPr>
        <dsp:cNvPr id="0" name=""/>
        <dsp:cNvSpPr/>
      </dsp:nvSpPr>
      <dsp:spPr>
        <a:xfrm>
          <a:off x="5806440" y="1449468"/>
          <a:ext cx="1738531" cy="25798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37" tIns="165100" rIns="137137" bIns="165100" numCol="1" spcCol="1270" anchor="t" anchorCtr="0">
          <a:noAutofit/>
        </a:bodyPr>
        <a:lstStyle/>
        <a:p>
          <a:pPr marL="0" lvl="0" indent="0" algn="l" defTabSz="488950">
            <a:lnSpc>
              <a:spcPct val="90000"/>
            </a:lnSpc>
            <a:spcBef>
              <a:spcPct val="0"/>
            </a:spcBef>
            <a:spcAft>
              <a:spcPct val="35000"/>
            </a:spcAft>
            <a:buNone/>
          </a:pPr>
          <a:r>
            <a:rPr lang="en-US" sz="1100" b="1" u="sng" kern="1200"/>
            <a:t>Interactive Visualization</a:t>
          </a:r>
          <a:r>
            <a:rPr lang="en-US" sz="1100" kern="1200"/>
            <a:t>: Creating an interactive Dash application enables users to explore the relationship between a country's GDP_PPP and selected features. Dropdown menus allow for a dynamic selection of countries and features, providing a user-friendly interface for data exploration.</a:t>
          </a:r>
        </a:p>
      </dsp:txBody>
      <dsp:txXfrm>
        <a:off x="5806440" y="1797174"/>
        <a:ext cx="1738531" cy="2232144"/>
      </dsp:txXfrm>
    </dsp:sp>
    <dsp:sp modelId="{E57109A1-D42B-4416-B1B6-B0532DA379F7}">
      <dsp:nvSpPr>
        <dsp:cNvPr id="0" name=""/>
        <dsp:cNvSpPr/>
      </dsp:nvSpPr>
      <dsp:spPr>
        <a:xfrm>
          <a:off x="7738141" y="902571"/>
          <a:ext cx="1738531"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88DCB0-BCF5-4E66-AF10-3D0987D5596F}">
      <dsp:nvSpPr>
        <dsp:cNvPr id="0" name=""/>
        <dsp:cNvSpPr/>
      </dsp:nvSpPr>
      <dsp:spPr>
        <a:xfrm>
          <a:off x="9523033" y="837638"/>
          <a:ext cx="88858" cy="167062"/>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68DA05-666E-44E6-96B6-1D1A95340804}">
      <dsp:nvSpPr>
        <dsp:cNvPr id="0" name=""/>
        <dsp:cNvSpPr/>
      </dsp:nvSpPr>
      <dsp:spPr>
        <a:xfrm>
          <a:off x="8226145" y="521345"/>
          <a:ext cx="762523" cy="76252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90" tIns="29590" rIns="29590" bIns="29590" numCol="1" spcCol="1270" anchor="ctr" anchorCtr="0">
          <a:noAutofit/>
        </a:bodyPr>
        <a:lstStyle/>
        <a:p>
          <a:pPr marL="0" lvl="0" indent="0" algn="ctr" defTabSz="1511300">
            <a:lnSpc>
              <a:spcPct val="90000"/>
            </a:lnSpc>
            <a:spcBef>
              <a:spcPct val="0"/>
            </a:spcBef>
            <a:spcAft>
              <a:spcPct val="35000"/>
            </a:spcAft>
            <a:buNone/>
          </a:pPr>
          <a:r>
            <a:rPr lang="en-US" sz="3400" kern="1200"/>
            <a:t>5</a:t>
          </a:r>
        </a:p>
      </dsp:txBody>
      <dsp:txXfrm>
        <a:off x="8337814" y="633014"/>
        <a:ext cx="539185" cy="539185"/>
      </dsp:txXfrm>
    </dsp:sp>
    <dsp:sp modelId="{6929524B-DB82-4B9B-BB51-7297BFE98FA3}">
      <dsp:nvSpPr>
        <dsp:cNvPr id="0" name=""/>
        <dsp:cNvSpPr/>
      </dsp:nvSpPr>
      <dsp:spPr>
        <a:xfrm>
          <a:off x="7738141" y="1449468"/>
          <a:ext cx="1738531" cy="25798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37" tIns="165100" rIns="137137" bIns="165100" numCol="1" spcCol="1270" anchor="t" anchorCtr="0">
          <a:noAutofit/>
        </a:bodyPr>
        <a:lstStyle/>
        <a:p>
          <a:pPr marL="0" lvl="0" indent="0" algn="l" defTabSz="488950">
            <a:lnSpc>
              <a:spcPct val="90000"/>
            </a:lnSpc>
            <a:spcBef>
              <a:spcPct val="0"/>
            </a:spcBef>
            <a:spcAft>
              <a:spcPct val="35000"/>
            </a:spcAft>
            <a:buNone/>
          </a:pPr>
          <a:r>
            <a:rPr lang="en-US" sz="1100" b="1" u="sng" kern="1200" dirty="0"/>
            <a:t>Model Development</a:t>
          </a:r>
          <a:r>
            <a:rPr lang="en-US" sz="1100" kern="1200" dirty="0"/>
            <a:t>: The model is developed with </a:t>
          </a:r>
          <a:r>
            <a:rPr lang="en-US" sz="1100" b="1" i="1" kern="1200" dirty="0"/>
            <a:t>standardized data </a:t>
          </a:r>
          <a:r>
            <a:rPr lang="en-US" sz="1100" kern="1200" dirty="0"/>
            <a:t>to ensure proper interpretability. The model evaluates each country’s performance, summarizing results including coefficients and mean absolute percentage error (MAPE). This analysis provides insights into the models' predictive power and features' influence on GDP_PPP.</a:t>
          </a:r>
        </a:p>
      </dsp:txBody>
      <dsp:txXfrm>
        <a:off x="7738141" y="1797174"/>
        <a:ext cx="1738531" cy="2232144"/>
      </dsp:txXfrm>
    </dsp:sp>
    <dsp:sp modelId="{FD76590E-DFFE-4D6C-8109-176D76BF72E6}">
      <dsp:nvSpPr>
        <dsp:cNvPr id="0" name=""/>
        <dsp:cNvSpPr/>
      </dsp:nvSpPr>
      <dsp:spPr>
        <a:xfrm>
          <a:off x="9669843" y="902570"/>
          <a:ext cx="869265"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AFADC7-C575-4480-89EC-1F56001CB983}">
      <dsp:nvSpPr>
        <dsp:cNvPr id="0" name=""/>
        <dsp:cNvSpPr/>
      </dsp:nvSpPr>
      <dsp:spPr>
        <a:xfrm>
          <a:off x="10157847" y="521345"/>
          <a:ext cx="762523" cy="76252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90" tIns="29590" rIns="29590" bIns="29590" numCol="1" spcCol="1270" anchor="ctr" anchorCtr="0">
          <a:noAutofit/>
        </a:bodyPr>
        <a:lstStyle/>
        <a:p>
          <a:pPr marL="0" lvl="0" indent="0" algn="ctr" defTabSz="1511300">
            <a:lnSpc>
              <a:spcPct val="90000"/>
            </a:lnSpc>
            <a:spcBef>
              <a:spcPct val="0"/>
            </a:spcBef>
            <a:spcAft>
              <a:spcPct val="35000"/>
            </a:spcAft>
            <a:buNone/>
          </a:pPr>
          <a:r>
            <a:rPr lang="en-US" sz="3400" kern="1200"/>
            <a:t>6</a:t>
          </a:r>
        </a:p>
      </dsp:txBody>
      <dsp:txXfrm>
        <a:off x="10269516" y="633014"/>
        <a:ext cx="539185" cy="539185"/>
      </dsp:txXfrm>
    </dsp:sp>
    <dsp:sp modelId="{ECCED113-1148-4625-9E5A-730A35571E1F}">
      <dsp:nvSpPr>
        <dsp:cNvPr id="0" name=""/>
        <dsp:cNvSpPr/>
      </dsp:nvSpPr>
      <dsp:spPr>
        <a:xfrm>
          <a:off x="9669843" y="1449468"/>
          <a:ext cx="1738531" cy="25798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37" tIns="165100" rIns="137137" bIns="165100" numCol="1" spcCol="1270" anchor="t" anchorCtr="0">
          <a:noAutofit/>
        </a:bodyPr>
        <a:lstStyle/>
        <a:p>
          <a:pPr marL="0" lvl="0" indent="0" algn="l" defTabSz="488950">
            <a:lnSpc>
              <a:spcPct val="90000"/>
            </a:lnSpc>
            <a:spcBef>
              <a:spcPct val="0"/>
            </a:spcBef>
            <a:spcAft>
              <a:spcPct val="35000"/>
            </a:spcAft>
            <a:buNone/>
          </a:pPr>
          <a:r>
            <a:rPr lang="en-US" sz="1100" b="1" u="sng" kern="1200"/>
            <a:t>Feature Importance Identification</a:t>
          </a:r>
          <a:r>
            <a:rPr lang="en-US" sz="1100" kern="1200"/>
            <a:t>: Top features impacting GDP_PPP for each country are identified using coefficients from the Linear regression model for each country(Because we have standardized the data, we can consider that the highest coefficient feature is most effective). This allows for identifying key drivers of economic growth and branding effectiveness country-by-country.</a:t>
          </a:r>
        </a:p>
      </dsp:txBody>
      <dsp:txXfrm>
        <a:off x="9669843" y="1797174"/>
        <a:ext cx="1738531" cy="2232144"/>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A1EE-AEAF-4300-E6D7-2F08611F6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3DF684-E697-F96E-3B9C-A793BFF26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3E8795-9BC1-7D19-C053-19C60F703C6B}"/>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5" name="Footer Placeholder 4">
            <a:extLst>
              <a:ext uri="{FF2B5EF4-FFF2-40B4-BE49-F238E27FC236}">
                <a16:creationId xmlns:a16="http://schemas.microsoft.com/office/drawing/2014/main" id="{D0E0183D-2BDF-B5BE-ACFB-93995E0A8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B5994-796B-3E3B-C941-A828CDC964E2}"/>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239833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30E8-EAEA-28F6-87AF-2B60E33CF1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7D6279-C152-EDAF-DD23-B5D8BDCA43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3D1DF-169E-D6C8-51F9-88AE79EB4FB6}"/>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5" name="Footer Placeholder 4">
            <a:extLst>
              <a:ext uri="{FF2B5EF4-FFF2-40B4-BE49-F238E27FC236}">
                <a16:creationId xmlns:a16="http://schemas.microsoft.com/office/drawing/2014/main" id="{9478ECC8-1B74-1F1A-4685-B05BC1907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4383D-B90B-2136-31AC-F4053B5D6CC4}"/>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196174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80CC8-0A63-3277-044F-362BF2F39A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C18703-D22E-1AFF-CFF8-30364AD04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5BBC0-AD3A-03AA-097C-9F9D0A257256}"/>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5" name="Footer Placeholder 4">
            <a:extLst>
              <a:ext uri="{FF2B5EF4-FFF2-40B4-BE49-F238E27FC236}">
                <a16:creationId xmlns:a16="http://schemas.microsoft.com/office/drawing/2014/main" id="{DB7EE76F-57E0-4251-EB32-8F492C3E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976C-15AF-081A-3B3B-E26601972C51}"/>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96566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8F2C-5C69-868F-9837-D2425E965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C4569-7BC2-176C-04E5-9E8EDD72CD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4572C-4484-2443-D9F4-E96666FCCD91}"/>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5" name="Footer Placeholder 4">
            <a:extLst>
              <a:ext uri="{FF2B5EF4-FFF2-40B4-BE49-F238E27FC236}">
                <a16:creationId xmlns:a16="http://schemas.microsoft.com/office/drawing/2014/main" id="{A2C2431A-17C0-7186-7DB8-9B3368D4C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8032A-2DC3-A7AB-DEA9-1EC1DFCC8963}"/>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3794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975D-8BE4-B886-542A-9C330DA73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0A477-037A-8AA0-1D0B-DE98F7853A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CC1FF4-B157-23E3-0473-D66DAC57F819}"/>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5" name="Footer Placeholder 4">
            <a:extLst>
              <a:ext uri="{FF2B5EF4-FFF2-40B4-BE49-F238E27FC236}">
                <a16:creationId xmlns:a16="http://schemas.microsoft.com/office/drawing/2014/main" id="{35159382-43FB-545A-EDAB-73545685C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CE4D7-C37C-816D-9107-D68FC2CD5A0B}"/>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413430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CE53-BDB3-7618-C105-AAF5AF2572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3BFEC-1540-3E35-9199-A944BBE17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153F4B-DCEC-B2CB-81D9-7BC25B9DA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2ABFA0-C1BF-3C6C-7927-0EC7C5397558}"/>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6" name="Footer Placeholder 5">
            <a:extLst>
              <a:ext uri="{FF2B5EF4-FFF2-40B4-BE49-F238E27FC236}">
                <a16:creationId xmlns:a16="http://schemas.microsoft.com/office/drawing/2014/main" id="{CCE83FD7-6A3B-46EF-19C0-8B2EF7F69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4A4FB-07F5-5001-BC07-8568D28F79E6}"/>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366279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935C-ECE6-19F4-057D-EBA235A31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180168-0D0E-78B8-47F8-2E8B38D6F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491BF-209D-4C9B-FD1C-53F966BF13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B2F9C0-63B2-DB69-EE42-2A829A186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426AE0-F15C-B96E-E70D-132F7ED5B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2DC0C2-6FFF-07F0-64D9-50B65EEB1CD7}"/>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8" name="Footer Placeholder 7">
            <a:extLst>
              <a:ext uri="{FF2B5EF4-FFF2-40B4-BE49-F238E27FC236}">
                <a16:creationId xmlns:a16="http://schemas.microsoft.com/office/drawing/2014/main" id="{925EDE24-8187-C091-445F-28BBAB59B4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3AE55-184F-1874-9C10-84B54283EE6D}"/>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410314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A1B5-23A2-4175-28B3-53383CD1F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BBF3DD-14B6-8B0B-3849-0868F227E7E2}"/>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4" name="Footer Placeholder 3">
            <a:extLst>
              <a:ext uri="{FF2B5EF4-FFF2-40B4-BE49-F238E27FC236}">
                <a16:creationId xmlns:a16="http://schemas.microsoft.com/office/drawing/2014/main" id="{C5301B20-BB23-C458-1C9B-43CF1E18C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8DF2E2-9265-B0F6-2519-01C0542A1719}"/>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365151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5CD65-D70B-ECCE-9491-5AEC0D8D91A7}"/>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3" name="Footer Placeholder 2">
            <a:extLst>
              <a:ext uri="{FF2B5EF4-FFF2-40B4-BE49-F238E27FC236}">
                <a16:creationId xmlns:a16="http://schemas.microsoft.com/office/drawing/2014/main" id="{6742FFB3-DF45-3A02-6CC7-E0F43BA0A7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1909C1-82AC-6711-468A-12D7267D304D}"/>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27940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F01D-BA14-CF86-40C6-C40318F4C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3990E-0491-0711-99AE-A7F1F8B67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D3C8E-9C03-2033-D047-9A7052C38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6AA40-3ECE-1763-24B7-352FFBF52920}"/>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6" name="Footer Placeholder 5">
            <a:extLst>
              <a:ext uri="{FF2B5EF4-FFF2-40B4-BE49-F238E27FC236}">
                <a16:creationId xmlns:a16="http://schemas.microsoft.com/office/drawing/2014/main" id="{C10ED8BF-A837-9F03-3529-32AA9AADA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0A098-367B-7778-8E24-73C919154982}"/>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111775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9E2D-8B6C-8365-E59E-689FF5B59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9F4C9-703A-1D14-550E-EC7C505F2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0088C4-91A8-FED1-6570-43DBC2029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E1576-CB7A-FC02-3685-AFEA2278E8EF}"/>
              </a:ext>
            </a:extLst>
          </p:cNvPr>
          <p:cNvSpPr>
            <a:spLocks noGrp="1"/>
          </p:cNvSpPr>
          <p:nvPr>
            <p:ph type="dt" sz="half" idx="10"/>
          </p:nvPr>
        </p:nvSpPr>
        <p:spPr/>
        <p:txBody>
          <a:bodyPr/>
          <a:lstStyle/>
          <a:p>
            <a:fld id="{AD7F980F-E556-489F-80CF-74981FA53B58}" type="datetimeFigureOut">
              <a:rPr lang="en-US" smtClean="0"/>
              <a:t>2/21/2024</a:t>
            </a:fld>
            <a:endParaRPr lang="en-US"/>
          </a:p>
        </p:txBody>
      </p:sp>
      <p:sp>
        <p:nvSpPr>
          <p:cNvPr id="6" name="Footer Placeholder 5">
            <a:extLst>
              <a:ext uri="{FF2B5EF4-FFF2-40B4-BE49-F238E27FC236}">
                <a16:creationId xmlns:a16="http://schemas.microsoft.com/office/drawing/2014/main" id="{6F6ACC4B-41BC-2DAC-AB29-54018B03B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CD9E3-B11F-98DC-A297-D8D2067BA97B}"/>
              </a:ext>
            </a:extLst>
          </p:cNvPr>
          <p:cNvSpPr>
            <a:spLocks noGrp="1"/>
          </p:cNvSpPr>
          <p:nvPr>
            <p:ph type="sldNum" sz="quarter" idx="12"/>
          </p:nvPr>
        </p:nvSpPr>
        <p:spPr/>
        <p:txBody>
          <a:bodyPr/>
          <a:lstStyle/>
          <a:p>
            <a:fld id="{11F15BF9-A69A-4079-A7E2-E8B7A6626340}" type="slidenum">
              <a:rPr lang="en-US" smtClean="0"/>
              <a:t>‹#›</a:t>
            </a:fld>
            <a:endParaRPr lang="en-US"/>
          </a:p>
        </p:txBody>
      </p:sp>
    </p:spTree>
    <p:extLst>
      <p:ext uri="{BB962C8B-B14F-4D97-AF65-F5344CB8AC3E}">
        <p14:creationId xmlns:p14="http://schemas.microsoft.com/office/powerpoint/2010/main" val="306915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6E9C7-58D2-2FAA-3DAE-15D8F4498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6932EE-199B-BD0A-C5CC-5554B33EE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46DA6-935E-8625-C40A-4408A77E0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7F980F-E556-489F-80CF-74981FA53B58}" type="datetimeFigureOut">
              <a:rPr lang="en-US" smtClean="0"/>
              <a:t>2/21/2024</a:t>
            </a:fld>
            <a:endParaRPr lang="en-US"/>
          </a:p>
        </p:txBody>
      </p:sp>
      <p:sp>
        <p:nvSpPr>
          <p:cNvPr id="5" name="Footer Placeholder 4">
            <a:extLst>
              <a:ext uri="{FF2B5EF4-FFF2-40B4-BE49-F238E27FC236}">
                <a16:creationId xmlns:a16="http://schemas.microsoft.com/office/drawing/2014/main" id="{389ADC51-7A3C-A8A2-EEB2-60E56A3E4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6B5D0D-99AC-3DD0-3E02-098FEEB39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F15BF9-A69A-4079-A7E2-E8B7A6626340}" type="slidenum">
              <a:rPr lang="en-US" smtClean="0"/>
              <a:t>‹#›</a:t>
            </a:fld>
            <a:endParaRPr lang="en-US"/>
          </a:p>
        </p:txBody>
      </p:sp>
    </p:spTree>
    <p:extLst>
      <p:ext uri="{BB962C8B-B14F-4D97-AF65-F5344CB8AC3E}">
        <p14:creationId xmlns:p14="http://schemas.microsoft.com/office/powerpoint/2010/main" val="1499150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F188-B596-D78F-E742-2AE456DBD0C9}"/>
              </a:ext>
            </a:extLst>
          </p:cNvPr>
          <p:cNvSpPr>
            <a:spLocks noGrp="1"/>
          </p:cNvSpPr>
          <p:nvPr>
            <p:ph type="ctrTitle"/>
          </p:nvPr>
        </p:nvSpPr>
        <p:spPr>
          <a:xfrm>
            <a:off x="992322" y="1175335"/>
            <a:ext cx="4172480" cy="2495971"/>
          </a:xfrm>
        </p:spPr>
        <p:txBody>
          <a:bodyPr anchor="b">
            <a:normAutofit/>
          </a:bodyPr>
          <a:lstStyle/>
          <a:p>
            <a:r>
              <a:rPr lang="en-US" sz="4000" b="1" u="sng" dirty="0"/>
              <a:t>GDP ANALYSIS</a:t>
            </a:r>
          </a:p>
        </p:txBody>
      </p:sp>
      <p:sp>
        <p:nvSpPr>
          <p:cNvPr id="3" name="Subtitle 2">
            <a:extLst>
              <a:ext uri="{FF2B5EF4-FFF2-40B4-BE49-F238E27FC236}">
                <a16:creationId xmlns:a16="http://schemas.microsoft.com/office/drawing/2014/main" id="{1242461E-7DF1-F961-4151-E199C5E001DD}"/>
              </a:ext>
            </a:extLst>
          </p:cNvPr>
          <p:cNvSpPr>
            <a:spLocks noGrp="1"/>
          </p:cNvSpPr>
          <p:nvPr>
            <p:ph type="subTitle" idx="1"/>
          </p:nvPr>
        </p:nvSpPr>
        <p:spPr>
          <a:xfrm>
            <a:off x="977820" y="3930449"/>
            <a:ext cx="4198479" cy="1724313"/>
          </a:xfrm>
        </p:spPr>
        <p:txBody>
          <a:bodyPr anchor="t">
            <a:normAutofit/>
          </a:bodyPr>
          <a:lstStyle/>
          <a:p>
            <a:r>
              <a:rPr lang="en-US" sz="2000" dirty="0"/>
              <a:t>-</a:t>
            </a:r>
            <a:r>
              <a:rPr lang="en-US" sz="2000" i="1" dirty="0"/>
              <a:t>Kusuma Nara</a:t>
            </a:r>
          </a:p>
        </p:txBody>
      </p:sp>
      <p:pic>
        <p:nvPicPr>
          <p:cNvPr id="13" name="Picture 12" descr="Magnifying glass showing decling performance">
            <a:extLst>
              <a:ext uri="{FF2B5EF4-FFF2-40B4-BE49-F238E27FC236}">
                <a16:creationId xmlns:a16="http://schemas.microsoft.com/office/drawing/2014/main" id="{2FF998D9-528E-6610-A706-6C7A8EF8A82A}"/>
              </a:ext>
            </a:extLst>
          </p:cNvPr>
          <p:cNvPicPr>
            <a:picLocks noChangeAspect="1"/>
          </p:cNvPicPr>
          <p:nvPr/>
        </p:nvPicPr>
        <p:blipFill rotWithShape="1">
          <a:blip r:embed="rId2"/>
          <a:srcRect l="5051" r="35614" b="-2"/>
          <a:stretch/>
        </p:blipFill>
        <p:spPr>
          <a:xfrm>
            <a:off x="6096000" y="-1"/>
            <a:ext cx="6096000" cy="6858001"/>
          </a:xfrm>
          <a:prstGeom prst="rect">
            <a:avLst/>
          </a:prstGeom>
        </p:spPr>
      </p:pic>
      <p:grpSp>
        <p:nvGrpSpPr>
          <p:cNvPr id="14" name="Group 13">
            <a:extLst>
              <a:ext uri="{FF2B5EF4-FFF2-40B4-BE49-F238E27FC236}">
                <a16:creationId xmlns:a16="http://schemas.microsoft.com/office/drawing/2014/main" id="{2B33CDD2-C0CB-D8AD-886D-0ABC95A02B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96001" y="-2"/>
            <a:ext cx="6096000" cy="6858001"/>
            <a:chOff x="-1" y="0"/>
            <a:chExt cx="7390263" cy="6858001"/>
          </a:xfrm>
        </p:grpSpPr>
        <p:sp>
          <p:nvSpPr>
            <p:cNvPr id="10" name="Rectangle 9">
              <a:extLst>
                <a:ext uri="{FF2B5EF4-FFF2-40B4-BE49-F238E27FC236}">
                  <a16:creationId xmlns:a16="http://schemas.microsoft.com/office/drawing/2014/main" id="{AC7F47A2-1E11-C302-6F8E-F0323999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AED115-5F26-CFFE-25B4-8CCB743BA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B3032F8-FDD1-98F1-B20E-FB9CDF9EB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Tree>
    <p:extLst>
      <p:ext uri="{BB962C8B-B14F-4D97-AF65-F5344CB8AC3E}">
        <p14:creationId xmlns:p14="http://schemas.microsoft.com/office/powerpoint/2010/main" val="8827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3407-F124-2A3A-D2A2-4E09456BBDBC}"/>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Approach</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DBDB8B94-525E-6330-0958-11BD91AEE2A0}"/>
              </a:ext>
            </a:extLst>
          </p:cNvPr>
          <p:cNvGraphicFramePr>
            <a:graphicFrameLocks noGrp="1"/>
          </p:cNvGraphicFramePr>
          <p:nvPr>
            <p:ph idx="1"/>
            <p:extLst>
              <p:ext uri="{D42A27DB-BD31-4B8C-83A1-F6EECF244321}">
                <p14:modId xmlns:p14="http://schemas.microsoft.com/office/powerpoint/2010/main" val="1038401822"/>
              </p:ext>
            </p:extLst>
          </p:nvPr>
        </p:nvGraphicFramePr>
        <p:xfrm>
          <a:off x="233680" y="1493521"/>
          <a:ext cx="11612880" cy="4550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01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C18037-9371-439F-8A8D-B0374B4F3566}"/>
              </a:ext>
            </a:extLst>
          </p:cNvPr>
          <p:cNvSpPr>
            <a:spLocks noGrp="1"/>
          </p:cNvSpPr>
          <p:nvPr>
            <p:ph type="title"/>
          </p:nvPr>
        </p:nvSpPr>
        <p:spPr>
          <a:xfrm>
            <a:off x="371094" y="1161288"/>
            <a:ext cx="4161282" cy="1282192"/>
          </a:xfrm>
        </p:spPr>
        <p:txBody>
          <a:bodyPr anchor="ctr">
            <a:noAutofit/>
          </a:bodyPr>
          <a:lstStyle/>
          <a:p>
            <a:r>
              <a:rPr lang="en-US" sz="1800" b="1" dirty="0">
                <a:latin typeface="Times New Roman" panose="02020603050405020304" pitchFamily="18" charset="0"/>
                <a:cs typeface="Times New Roman" panose="02020603050405020304" pitchFamily="18" charset="0"/>
              </a:rPr>
              <a:t>Most important factor across all countries for improving GDP_PPP &amp; How much does improving each factor improve GDP?</a:t>
            </a:r>
          </a:p>
        </p:txBody>
      </p:sp>
      <p:sp>
        <p:nvSpPr>
          <p:cNvPr id="29" name="Rectangle 2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ontent Placeholder 8">
            <a:extLst>
              <a:ext uri="{FF2B5EF4-FFF2-40B4-BE49-F238E27FC236}">
                <a16:creationId xmlns:a16="http://schemas.microsoft.com/office/drawing/2014/main" id="{46796F85-CCCF-2A87-9051-C306FAA420FE}"/>
              </a:ext>
            </a:extLst>
          </p:cNvPr>
          <p:cNvSpPr>
            <a:spLocks noGrp="1"/>
          </p:cNvSpPr>
          <p:nvPr>
            <p:ph idx="1"/>
          </p:nvPr>
        </p:nvSpPr>
        <p:spPr>
          <a:xfrm>
            <a:off x="371094" y="2718054"/>
            <a:ext cx="3438906" cy="3207258"/>
          </a:xfrm>
        </p:spPr>
        <p:txBody>
          <a:bodyPr anchor="t">
            <a:normAutofit/>
          </a:bodyPr>
          <a:lstStyle/>
          <a:p>
            <a:r>
              <a:rPr lang="en-US" sz="1700" dirty="0">
                <a:latin typeface="Times New Roman" panose="02020603050405020304" pitchFamily="18" charset="0"/>
                <a:cs typeface="Times New Roman" panose="02020603050405020304" pitchFamily="18" charset="0"/>
              </a:rPr>
              <a:t>From the model coefficients, it's evident how much each factor will affect the GDP.</a:t>
            </a:r>
          </a:p>
          <a:p>
            <a:r>
              <a:rPr lang="en-US" sz="1700" dirty="0">
                <a:latin typeface="Times New Roman" panose="02020603050405020304" pitchFamily="18" charset="0"/>
                <a:cs typeface="Times New Roman" panose="02020603050405020304" pitchFamily="18" charset="0"/>
              </a:rPr>
              <a:t>The features "power" and "overall" have the most significant impact on the GDP across all countries.</a:t>
            </a:r>
          </a:p>
          <a:p>
            <a:endParaRPr lang="en-US" sz="17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8399153-6346-0922-D6F1-FF7DB04CDE0C}"/>
              </a:ext>
            </a:extLst>
          </p:cNvPr>
          <p:cNvPicPr>
            <a:picLocks noChangeAspect="1"/>
          </p:cNvPicPr>
          <p:nvPr/>
        </p:nvPicPr>
        <p:blipFill>
          <a:blip r:embed="rId2"/>
          <a:stretch>
            <a:fillRect/>
          </a:stretch>
        </p:blipFill>
        <p:spPr>
          <a:xfrm>
            <a:off x="5285752" y="841248"/>
            <a:ext cx="6152872" cy="5276088"/>
          </a:xfrm>
          <a:prstGeom prst="rect">
            <a:avLst/>
          </a:prstGeom>
        </p:spPr>
      </p:pic>
    </p:spTree>
    <p:extLst>
      <p:ext uri="{BB962C8B-B14F-4D97-AF65-F5344CB8AC3E}">
        <p14:creationId xmlns:p14="http://schemas.microsoft.com/office/powerpoint/2010/main" val="312308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E714C5-D21C-99EE-ADE7-32FB46C91FE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400" b="1" dirty="0">
                <a:latin typeface="Times New Roman" panose="02020603050405020304" pitchFamily="18" charset="0"/>
                <a:cs typeface="Times New Roman" panose="02020603050405020304" pitchFamily="18" charset="0"/>
              </a:rPr>
              <a:t>W</a:t>
            </a:r>
            <a:r>
              <a:rPr lang="en-US" sz="2400" b="1" kern="1200" dirty="0">
                <a:solidFill>
                  <a:schemeClr val="tx1"/>
                </a:solidFill>
                <a:latin typeface="Times New Roman" panose="02020603050405020304" pitchFamily="18" charset="0"/>
                <a:cs typeface="Times New Roman" panose="02020603050405020304" pitchFamily="18" charset="0"/>
              </a:rPr>
              <a:t>hich factors are most important for which countries (heterogeneity)?</a:t>
            </a:r>
          </a:p>
        </p:txBody>
      </p:sp>
      <p:sp>
        <p:nvSpPr>
          <p:cNvPr id="33" name="Rectangle: Rounded Corners 3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D292A1A9-6A34-6D04-5120-07A3D87E5423}"/>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1700" kern="1200" dirty="0">
                <a:solidFill>
                  <a:schemeClr val="bg1"/>
                </a:solidFill>
                <a:latin typeface="Times New Roman" panose="02020603050405020304" pitchFamily="18" charset="0"/>
                <a:cs typeface="Times New Roman" panose="02020603050405020304" pitchFamily="18" charset="0"/>
              </a:rPr>
              <a:t>These are the top features effecting each country(the rest can be observed in the code)</a:t>
            </a:r>
          </a:p>
        </p:txBody>
      </p:sp>
      <p:pic>
        <p:nvPicPr>
          <p:cNvPr id="5" name="Content Placeholder 4">
            <a:extLst>
              <a:ext uri="{FF2B5EF4-FFF2-40B4-BE49-F238E27FC236}">
                <a16:creationId xmlns:a16="http://schemas.microsoft.com/office/drawing/2014/main" id="{B6A0EFF8-F7F7-1221-B715-CB47EDB90A15}"/>
              </a:ext>
            </a:extLst>
          </p:cNvPr>
          <p:cNvPicPr>
            <a:picLocks noChangeAspect="1"/>
          </p:cNvPicPr>
          <p:nvPr/>
        </p:nvPicPr>
        <p:blipFill>
          <a:blip r:embed="rId2"/>
          <a:stretch>
            <a:fillRect/>
          </a:stretch>
        </p:blipFill>
        <p:spPr>
          <a:xfrm>
            <a:off x="670157" y="2139484"/>
            <a:ext cx="10851686" cy="4096512"/>
          </a:xfrm>
          <a:prstGeom prst="rect">
            <a:avLst/>
          </a:prstGeom>
        </p:spPr>
      </p:pic>
    </p:spTree>
    <p:extLst>
      <p:ext uri="{BB962C8B-B14F-4D97-AF65-F5344CB8AC3E}">
        <p14:creationId xmlns:p14="http://schemas.microsoft.com/office/powerpoint/2010/main" val="250302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4B0373-6713-8D3B-EFDC-F26890F35DD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400" b="1" i="0" kern="1200" dirty="0">
                <a:solidFill>
                  <a:schemeClr val="tx1"/>
                </a:solidFill>
                <a:effectLst/>
                <a:latin typeface="Times New Roman" panose="02020603050405020304" pitchFamily="18" charset="0"/>
                <a:cs typeface="Times New Roman" panose="02020603050405020304" pitchFamily="18" charset="0"/>
              </a:rPr>
              <a:t>Grouping countries into segments based on Top factor</a:t>
            </a:r>
            <a:endParaRPr lang="en-US" sz="2400" b="1" kern="1200"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6E55D119-9890-CF4A-2F48-22295DD8B664}"/>
              </a:ext>
            </a:extLst>
          </p:cNvPr>
          <p:cNvPicPr>
            <a:picLocks noGrp="1" noChangeAspect="1"/>
          </p:cNvPicPr>
          <p:nvPr>
            <p:ph idx="1"/>
          </p:nvPr>
        </p:nvPicPr>
        <p:blipFill>
          <a:blip r:embed="rId2"/>
          <a:stretch>
            <a:fillRect/>
          </a:stretch>
        </p:blipFill>
        <p:spPr>
          <a:xfrm>
            <a:off x="385572" y="2407920"/>
            <a:ext cx="11420856" cy="3108960"/>
          </a:xfrm>
          <a:prstGeom prst="rect">
            <a:avLst/>
          </a:prstGeom>
        </p:spPr>
      </p:pic>
      <p:sp>
        <p:nvSpPr>
          <p:cNvPr id="6" name="TextBox 5">
            <a:extLst>
              <a:ext uri="{FF2B5EF4-FFF2-40B4-BE49-F238E27FC236}">
                <a16:creationId xmlns:a16="http://schemas.microsoft.com/office/drawing/2014/main" id="{6B24C9E5-863C-C2E3-E4D2-2DBE2286FBA2}"/>
              </a:ext>
            </a:extLst>
          </p:cNvPr>
          <p:cNvSpPr txBox="1"/>
          <p:nvPr/>
        </p:nvSpPr>
        <p:spPr>
          <a:xfrm>
            <a:off x="2483110" y="1211407"/>
            <a:ext cx="72257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These are countries grouped according to their specific Top factor</a:t>
            </a:r>
          </a:p>
        </p:txBody>
      </p:sp>
    </p:spTree>
    <p:extLst>
      <p:ext uri="{BB962C8B-B14F-4D97-AF65-F5344CB8AC3E}">
        <p14:creationId xmlns:p14="http://schemas.microsoft.com/office/powerpoint/2010/main" val="161357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74A530-109E-AA84-5794-D06B58174B8D}"/>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400" b="1" dirty="0">
                <a:latin typeface="Times New Roman" panose="02020603050405020304" pitchFamily="18" charset="0"/>
                <a:cs typeface="Times New Roman" panose="02020603050405020304" pitchFamily="18" charset="0"/>
              </a:rPr>
              <a:t> Yearly GDP_PPP with the country factor scores from the same year and before</a:t>
            </a:r>
          </a:p>
        </p:txBody>
      </p:sp>
      <p:sp>
        <p:nvSpPr>
          <p:cNvPr id="41" name="Rectangle 4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3" name="Rectangle 4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CBBC365E-FB01-C930-B5C9-046DCD7CD7A7}"/>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Incorporating lag features from the previous year reveals how past conditions affect current GDP, with positive coefficients indicating increases in lag feature values leading to higher GDP and negative coefficients suggesting the opposite. This temporal analysis enhances our understanding of GDP predictors' dynamics over time, with graphical representation facilitating visual comparison between features with and without lag.</a:t>
            </a:r>
          </a:p>
        </p:txBody>
      </p:sp>
      <p:pic>
        <p:nvPicPr>
          <p:cNvPr id="8" name="Picture 7" descr="A graph with blue and white bars&#10;&#10;Description automatically generated">
            <a:extLst>
              <a:ext uri="{FF2B5EF4-FFF2-40B4-BE49-F238E27FC236}">
                <a16:creationId xmlns:a16="http://schemas.microsoft.com/office/drawing/2014/main" id="{345BC782-10E7-94B9-67EF-B54526ED2EFD}"/>
              </a:ext>
            </a:extLst>
          </p:cNvPr>
          <p:cNvPicPr>
            <a:picLocks noChangeAspect="1"/>
          </p:cNvPicPr>
          <p:nvPr/>
        </p:nvPicPr>
        <p:blipFill>
          <a:blip r:embed="rId2"/>
          <a:stretch>
            <a:fillRect/>
          </a:stretch>
        </p:blipFill>
        <p:spPr>
          <a:xfrm>
            <a:off x="1621928" y="2729397"/>
            <a:ext cx="3353218" cy="3483864"/>
          </a:xfrm>
          <a:prstGeom prst="rect">
            <a:avLst/>
          </a:prstGeom>
        </p:spPr>
      </p:pic>
      <p:pic>
        <p:nvPicPr>
          <p:cNvPr id="6" name="Content Placeholder 5" descr="A graph with blue squares&#10;&#10;Description automatically generated">
            <a:extLst>
              <a:ext uri="{FF2B5EF4-FFF2-40B4-BE49-F238E27FC236}">
                <a16:creationId xmlns:a16="http://schemas.microsoft.com/office/drawing/2014/main" id="{7B7ECEAB-5BBC-0089-B7F3-0F14D9A42A8E}"/>
              </a:ext>
            </a:extLst>
          </p:cNvPr>
          <p:cNvPicPr>
            <a:picLocks noGrp="1" noChangeAspect="1"/>
          </p:cNvPicPr>
          <p:nvPr>
            <p:ph idx="1"/>
          </p:nvPr>
        </p:nvPicPr>
        <p:blipFill>
          <a:blip r:embed="rId3"/>
          <a:stretch>
            <a:fillRect/>
          </a:stretch>
        </p:blipFill>
        <p:spPr>
          <a:xfrm>
            <a:off x="7205227" y="2729397"/>
            <a:ext cx="3510190" cy="3483864"/>
          </a:xfrm>
          <a:prstGeom prst="rect">
            <a:avLst/>
          </a:prstGeom>
        </p:spPr>
      </p:pic>
    </p:spTree>
    <p:extLst>
      <p:ext uri="{BB962C8B-B14F-4D97-AF65-F5344CB8AC3E}">
        <p14:creationId xmlns:p14="http://schemas.microsoft.com/office/powerpoint/2010/main" val="281013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ECC1A5-9BCA-B174-BCFF-83B2A2FF7610}"/>
              </a:ext>
            </a:extLst>
          </p:cNvPr>
          <p:cNvSpPr>
            <a:spLocks noGrp="1"/>
          </p:cNvSpPr>
          <p:nvPr>
            <p:ph type="title"/>
          </p:nvPr>
        </p:nvSpPr>
        <p:spPr>
          <a:xfrm>
            <a:off x="1046746" y="586822"/>
            <a:ext cx="3560252" cy="1645920"/>
          </a:xfrm>
        </p:spPr>
        <p:txBody>
          <a:bodyPr>
            <a:normAutofit/>
          </a:bodyPr>
          <a:lstStyle/>
          <a:p>
            <a:r>
              <a:rPr lang="en-US" sz="2800" b="1" dirty="0">
                <a:latin typeface="Times New Roman" panose="02020603050405020304" pitchFamily="18" charset="0"/>
                <a:cs typeface="Times New Roman" panose="02020603050405020304" pitchFamily="18" charset="0"/>
              </a:rPr>
              <a:t>Time Series Analysis</a:t>
            </a:r>
          </a:p>
        </p:txBody>
      </p:sp>
      <p:sp>
        <p:nvSpPr>
          <p:cNvPr id="25" name="Rectangle 2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8F865CB7-A3B6-D873-3F7C-7B966E443B36}"/>
              </a:ext>
            </a:extLst>
          </p:cNvPr>
          <p:cNvSpPr>
            <a:spLocks noGrp="1"/>
          </p:cNvSpPr>
          <p:nvPr>
            <p:ph idx="1"/>
          </p:nvPr>
        </p:nvSpPr>
        <p:spPr>
          <a:xfrm>
            <a:off x="5351164" y="586822"/>
            <a:ext cx="6002636" cy="1645920"/>
          </a:xfrm>
        </p:spPr>
        <p:txBody>
          <a:bodyPr anchor="ct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Performed time series analysis for each country across the years 2016-2022 to examine the relationship between GDP and each factor, aiding in understanding model coefficients. For instance, the positive trend of GDP vs. Entrepreneurship in Algeria, as shown in the graph, aligns with its model coefficient, providing empirical support for the impact of entrepreneurship on economic growth.</a:t>
            </a:r>
          </a:p>
        </p:txBody>
      </p:sp>
      <p:pic>
        <p:nvPicPr>
          <p:cNvPr id="5" name="Content Placeholder 4">
            <a:extLst>
              <a:ext uri="{FF2B5EF4-FFF2-40B4-BE49-F238E27FC236}">
                <a16:creationId xmlns:a16="http://schemas.microsoft.com/office/drawing/2014/main" id="{562C9915-230B-91C4-C173-3C17629E9E4F}"/>
              </a:ext>
            </a:extLst>
          </p:cNvPr>
          <p:cNvPicPr>
            <a:picLocks noChangeAspect="1"/>
          </p:cNvPicPr>
          <p:nvPr/>
        </p:nvPicPr>
        <p:blipFill>
          <a:blip r:embed="rId2"/>
          <a:stretch>
            <a:fillRect/>
          </a:stretch>
        </p:blipFill>
        <p:spPr>
          <a:xfrm>
            <a:off x="557784" y="2759397"/>
            <a:ext cx="11164824" cy="3433182"/>
          </a:xfrm>
          <a:prstGeom prst="rect">
            <a:avLst/>
          </a:prstGeom>
        </p:spPr>
      </p:pic>
    </p:spTree>
    <p:extLst>
      <p:ext uri="{BB962C8B-B14F-4D97-AF65-F5344CB8AC3E}">
        <p14:creationId xmlns:p14="http://schemas.microsoft.com/office/powerpoint/2010/main" val="379842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TotalTime>
  <Words>579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Times New Roman</vt:lpstr>
      <vt:lpstr>Office Theme</vt:lpstr>
      <vt:lpstr>GDP ANALYSIS</vt:lpstr>
      <vt:lpstr>Approach</vt:lpstr>
      <vt:lpstr>Most important factor across all countries for improving GDP_PPP &amp; How much does improving each factor improve GDP?</vt:lpstr>
      <vt:lpstr>Which factors are most important for which countries (heterogeneity)?</vt:lpstr>
      <vt:lpstr>Grouping countries into segments based on Top factor</vt:lpstr>
      <vt:lpstr> Yearly GDP_PPP with the country factor scores from the same year and before</vt:lpstr>
      <vt:lpstr>Time Series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ANALYSIS</dc:title>
  <dc:creator>kusuma nara</dc:creator>
  <cp:lastModifiedBy>kusuma nara</cp:lastModifiedBy>
  <cp:revision>5</cp:revision>
  <dcterms:created xsi:type="dcterms:W3CDTF">2024-02-22T02:20:36Z</dcterms:created>
  <dcterms:modified xsi:type="dcterms:W3CDTF">2024-02-22T05:31:34Z</dcterms:modified>
</cp:coreProperties>
</file>