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151D-CBF4-4508-87EB-2786950C080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10FA-49D2-484F-8B58-30B26D9BA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57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151D-CBF4-4508-87EB-2786950C080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10FA-49D2-484F-8B58-30B26D9BA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12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151D-CBF4-4508-87EB-2786950C080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10FA-49D2-484F-8B58-30B26D9BAEF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9374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151D-CBF4-4508-87EB-2786950C080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10FA-49D2-484F-8B58-30B26D9BA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723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151D-CBF4-4508-87EB-2786950C080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10FA-49D2-484F-8B58-30B26D9BAEF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2926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151D-CBF4-4508-87EB-2786950C080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10FA-49D2-484F-8B58-30B26D9BA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24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151D-CBF4-4508-87EB-2786950C080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10FA-49D2-484F-8B58-30B26D9BA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100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151D-CBF4-4508-87EB-2786950C080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10FA-49D2-484F-8B58-30B26D9BA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32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151D-CBF4-4508-87EB-2786950C080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10FA-49D2-484F-8B58-30B26D9BA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03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151D-CBF4-4508-87EB-2786950C080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10FA-49D2-484F-8B58-30B26D9BA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2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151D-CBF4-4508-87EB-2786950C080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10FA-49D2-484F-8B58-30B26D9BA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73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151D-CBF4-4508-87EB-2786950C080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10FA-49D2-484F-8B58-30B26D9BA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30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151D-CBF4-4508-87EB-2786950C080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10FA-49D2-484F-8B58-30B26D9BA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80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151D-CBF4-4508-87EB-2786950C080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10FA-49D2-484F-8B58-30B26D9BA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27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151D-CBF4-4508-87EB-2786950C080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10FA-49D2-484F-8B58-30B26D9BA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33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10FA-49D2-484F-8B58-30B26D9BAEF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151D-CBF4-4508-87EB-2786950C080A}" type="datetimeFigureOut">
              <a:rPr lang="en-IN" smtClean="0"/>
              <a:t>09-05-2025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98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4151D-CBF4-4508-87EB-2786950C080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8E10FA-49D2-484F-8B58-30B26D9BA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17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A3484A-75E9-BEE0-483D-02B0D5A4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3" y="1740310"/>
            <a:ext cx="6754760" cy="4149213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tx1"/>
                </a:solidFill>
              </a:rPr>
              <a:t>Failed Banking    Transaction Analysis</a:t>
            </a:r>
            <a:br>
              <a:rPr lang="en-IN" sz="5400" dirty="0">
                <a:solidFill>
                  <a:schemeClr val="tx1"/>
                </a:solidFill>
              </a:rPr>
            </a:br>
            <a:br>
              <a:rPr lang="en-IN" sz="5400" dirty="0">
                <a:solidFill>
                  <a:schemeClr val="tx1"/>
                </a:solidFill>
              </a:rPr>
            </a:br>
            <a:br>
              <a:rPr lang="en-IN" sz="54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</a:rPr>
              <a:t>By </a:t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</a:rPr>
              <a:t>Lakshmi Kusma Devi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64D53-0C98-EB2F-C772-0B84788C1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045" y="0"/>
            <a:ext cx="49849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4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A84B7B-9797-67B5-D3E6-6856C8343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94" y="442451"/>
            <a:ext cx="8603225" cy="546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34BF-2F8E-7B22-5BAF-A272295A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84903"/>
            <a:ext cx="8596668" cy="894736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4199E-B0E1-F5EF-DA0A-99151B0D4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4439"/>
            <a:ext cx="8596668" cy="31954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Failed transactions may not always mean fraud, but they give strong clues worth exploring.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project helped uncover key branches, frequent customers, and common error types that need closer attention.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By using powerful GCP tools like </a:t>
            </a:r>
            <a:r>
              <a:rPr lang="en-US" dirty="0" err="1"/>
              <a:t>Dataproc</a:t>
            </a:r>
            <a:r>
              <a:rPr lang="en-US" dirty="0"/>
              <a:t>, Cloud SQL, </a:t>
            </a:r>
            <a:r>
              <a:rPr lang="en-US" dirty="0" err="1"/>
              <a:t>BigQuery</a:t>
            </a:r>
            <a:r>
              <a:rPr lang="en-US" dirty="0"/>
              <a:t>, and Looker Studio, we built a smart and scalable fraud detection system.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With regular monitoring and smarter rules, we can reduce both financial losses and reputational damage over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75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B9CBA5-7894-1B1C-00B8-39C69D7E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84671"/>
            <a:ext cx="8596668" cy="108154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Fraudulent Transaction Analysis in Banking Systems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57DDCE2-9BD9-74DD-E57D-F0FDDF09AB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5" y="3223812"/>
            <a:ext cx="852565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today’s digital economy, fraudulent financial transactions pose significant risks to both consumers and financial institutions.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analysis focuses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failed banking transactions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which can often be indicative of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payment fraud, transaction system abuse, or human error.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goal is to identify suspicious patterns and failure trends that can help improve security and operational efficiency.</a:t>
            </a:r>
          </a:p>
        </p:txBody>
      </p:sp>
    </p:spTree>
    <p:extLst>
      <p:ext uri="{BB962C8B-B14F-4D97-AF65-F5344CB8AC3E}">
        <p14:creationId xmlns:p14="http://schemas.microsoft.com/office/powerpoint/2010/main" val="299272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42B7-C073-B5A3-C1AF-B000DE16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20877"/>
            <a:ext cx="8596668" cy="809522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Sources of Transaction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C02FCF-00D4-CBD1-E09A-D6B85ABCFD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256882"/>
            <a:ext cx="8456834" cy="3688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700 transactions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SBI branches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Chennai, Hyderabad, and Kadapa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includes fields like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transaction_id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amount, status,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error_message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transaction_date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etc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Files were collected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 CSVs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(from 5 branches per city).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Cloud Storage (GCS)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processed using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PySpark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Dataproc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cluster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failed transactions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were extracted and stored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SQL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then analyzed using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BigQuery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000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ECC97B-AA8F-9A5A-F477-D8167B67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52052"/>
            <a:ext cx="8596668" cy="878348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Data Analysis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4C7804-9D95-18F3-61C5-85BA8761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0800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Cleaning</a:t>
            </a:r>
            <a:r>
              <a:rPr lang="en-US" dirty="0"/>
              <a:t>: Removed nulls, blanks using </a:t>
            </a:r>
            <a:r>
              <a:rPr lang="en-US" dirty="0" err="1"/>
              <a:t>PySpark</a:t>
            </a:r>
            <a:r>
              <a:rPr lang="en-US" dirty="0"/>
              <a:t> job.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Integration</a:t>
            </a:r>
            <a:r>
              <a:rPr lang="en-US" dirty="0"/>
              <a:t>: Combined cleaned data into a unified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Filtering</a:t>
            </a:r>
            <a:r>
              <a:rPr lang="en-US" dirty="0"/>
              <a:t>: Extracted failed transactions for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BigQuery</a:t>
            </a:r>
            <a:r>
              <a:rPr lang="en-US" b="1" dirty="0"/>
              <a:t> SQL</a:t>
            </a:r>
            <a:r>
              <a:rPr lang="en-US" dirty="0"/>
              <a:t>: Used analytical queries to uncover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Looker Studio</a:t>
            </a:r>
            <a:r>
              <a:rPr lang="en-US" dirty="0"/>
              <a:t>: Visualized results with interactive dashboards.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 ML used</a:t>
            </a:r>
            <a:r>
              <a:rPr lang="en-US" dirty="0"/>
              <a:t> in this phase, but </a:t>
            </a:r>
            <a:r>
              <a:rPr lang="en-US" b="1" dirty="0"/>
              <a:t>rule-based pattern detection</a:t>
            </a:r>
            <a:r>
              <a:rPr lang="en-US" dirty="0"/>
              <a:t> (frequent errors, repeated customers, high failure branches) was applied.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60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1692-2714-73C8-8D9F-77EF3B64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90011"/>
            <a:ext cx="8596668" cy="9188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Fraud Indicators &amp; Observations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E00096-09B8-9EB5-AA9D-170BCF7609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3" y="2833962"/>
            <a:ext cx="8741970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~35% of transactions failed — unusually high for daily operations.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Branches in Hyderabad showed the highest failure rate.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Repetitive failure patterns from specific customer IDs and branches.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Certain error messages like "Timeout", "Invalid Account", "Authentication Failed" appeared disproportionately.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 types like "TRANSFER" had more failures compared to "DEPOSIT".</a:t>
            </a:r>
          </a:p>
        </p:txBody>
      </p:sp>
    </p:spTree>
    <p:extLst>
      <p:ext uri="{BB962C8B-B14F-4D97-AF65-F5344CB8AC3E}">
        <p14:creationId xmlns:p14="http://schemas.microsoft.com/office/powerpoint/2010/main" val="203830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8CB3-562D-90B5-AF90-884AD0C9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363795"/>
            <a:ext cx="9576619" cy="86523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Insights from </a:t>
            </a:r>
            <a:r>
              <a:rPr lang="en-US" dirty="0" err="1">
                <a:solidFill>
                  <a:srgbClr val="C00000"/>
                </a:solidFill>
              </a:rPr>
              <a:t>BigQuery</a:t>
            </a:r>
            <a:r>
              <a:rPr lang="en-US" dirty="0">
                <a:solidFill>
                  <a:srgbClr val="C00000"/>
                </a:solidFill>
              </a:rPr>
              <a:t> SQL Data Exploration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A78D-6CF8-A83D-1CF6-8246BDB96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5845"/>
            <a:ext cx="8596668" cy="462551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Total Number of Failed Transactions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Failed Transactions by City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Failed Transactions Over Time (Recent Spike Detection)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Top 5 Branches with Most Failures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Common Error Messages and Their Frequencies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Customers with Multiple Failures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Failed Transactions By Type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Branch-Customer error correlation</a:t>
            </a:r>
            <a:br>
              <a:rPr lang="en-US" b="1" dirty="0"/>
            </a:br>
            <a:r>
              <a:rPr lang="en-US" sz="1400" b="1" dirty="0"/>
              <a:t>(</a:t>
            </a:r>
            <a:r>
              <a:rPr lang="en-US" sz="1400" dirty="0"/>
              <a:t>Shows how many unique customers failed per branch — helpful in visual fraud hotspots)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Error Message clustering</a:t>
            </a:r>
            <a:br>
              <a:rPr lang="en-US" b="1" dirty="0"/>
            </a:br>
            <a:r>
              <a:rPr lang="en-US" sz="1400" b="1" dirty="0"/>
              <a:t>(</a:t>
            </a:r>
            <a:r>
              <a:rPr lang="en-US" sz="1400" dirty="0"/>
              <a:t>Which errors are most frequent</a:t>
            </a:r>
            <a:r>
              <a:rPr lang="en-US" sz="1400" b="1" dirty="0"/>
              <a:t>)</a:t>
            </a:r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 marL="0" indent="0">
              <a:buNone/>
            </a:pPr>
            <a:endParaRPr lang="en-US" sz="14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52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75108E-3462-B66B-C52E-BAAE21910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5" y="914399"/>
            <a:ext cx="8750710" cy="5161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2E659B-60EF-0FBB-2203-367F1F79C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71" y="4035629"/>
            <a:ext cx="2276623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7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CAA6AF-C1D0-6181-D184-E6239EB8A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9" y="454417"/>
            <a:ext cx="8780206" cy="546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9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029840-9A63-AF86-2C9C-D9E154B00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74" y="550606"/>
            <a:ext cx="8849032" cy="546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78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342</TotalTime>
  <Words>474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Failed Banking    Transaction Analysis   By  Lakshmi Kusma Devi </vt:lpstr>
      <vt:lpstr>Fraudulent Transaction Analysis in Banking Systems</vt:lpstr>
      <vt:lpstr>Sources of Transaction Data</vt:lpstr>
      <vt:lpstr>Data Analysis Pipeline</vt:lpstr>
      <vt:lpstr>Fraud Indicators &amp; Observations</vt:lpstr>
      <vt:lpstr>Insights from BigQuery SQL Data Exploration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indla kusuma</dc:creator>
  <cp:lastModifiedBy>indla kusuma</cp:lastModifiedBy>
  <cp:revision>2</cp:revision>
  <dcterms:created xsi:type="dcterms:W3CDTF">2025-05-09T03:35:03Z</dcterms:created>
  <dcterms:modified xsi:type="dcterms:W3CDTF">2025-05-09T15:49:30Z</dcterms:modified>
</cp:coreProperties>
</file>