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15"/>
  </p:notesMasterIdLst>
  <p:handoutMasterIdLst>
    <p:handoutMasterId r:id="rId16"/>
  </p:handoutMasterIdLst>
  <p:sldIdLst>
    <p:sldId id="256" r:id="rId4"/>
    <p:sldId id="257" r:id="rId5"/>
    <p:sldId id="258" r:id="rId6"/>
    <p:sldId id="259" r:id="rId7"/>
    <p:sldId id="260" r:id="rId8"/>
    <p:sldId id="261" r:id="rId9"/>
    <p:sldId id="286" r:id="rId10"/>
    <p:sldId id="263" r:id="rId11"/>
    <p:sldId id="264" r:id="rId12"/>
    <p:sldId id="285" r:id="rId13"/>
    <p:sldId id="284"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1" d="100"/>
          <a:sy n="71" d="100"/>
        </p:scale>
        <p:origin x="696" y="168"/>
      </p:cViewPr>
      <p:guideLst>
        <p:guide orient="horz" pos="2111"/>
        <p:guide pos="3843"/>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endParaRPr kumimoji="0" lang="en-US" altLang="zh-CN" b="0" i="0" u="none" strike="noStrike" kern="1200" cap="none" spc="0" normalizeH="0" baseline="0" noProof="0" dirty="0" smtClean="0">
              <a:ln>
                <a:noFill/>
              </a:ln>
              <a:solidFill>
                <a:schemeClr val="bg1">
                  <a:lumMod val="95000"/>
                </a:schemeClr>
              </a:solidFill>
              <a:effectLst/>
              <a:uLnTx/>
              <a:uFillTx/>
              <a:latin typeface="+mj-lt"/>
              <a:ea typeface="+mj-ea"/>
              <a:cs typeface="+mj-cs"/>
              <a:sym typeface="+mn-ea"/>
            </a:endParaRPr>
          </a:p>
        </p:txBody>
      </p:sp>
      <p:sp>
        <p:nvSpPr>
          <p:cNvPr id="3" name="副标题 2"/>
          <p:cNvSpPr>
            <a:spLocks noGrp="1"/>
          </p:cNvSpPr>
          <p:nvPr>
            <p:ph type="subTitle" idx="1" hasCustomPrompt="1"/>
          </p:nvPr>
        </p:nvSpPr>
        <p:spPr>
          <a:xfrm>
            <a:off x="902970" y="3962400"/>
            <a:ext cx="8789035" cy="1569085"/>
          </a:xfrm>
        </p:spPr>
        <p:txBody>
          <a:bodyPr vert="horz" lIns="91440" tIns="45720" rIns="91440" bIns="45720" rtlCol="0">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1.Ms. H.Jhansi -</a:t>
            </a:r>
            <a:r>
              <a:rPr kumimoji="0" lang="en-IN" altLang="zh-CN" sz="240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 CMR Engineering College (CMREC)</a:t>
            </a:r>
            <a:endParaRPr kumimoji="0" lang="en-IN" altLang="zh-CN" sz="240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2.Ms. K.Sai Divya Sri - </a:t>
            </a:r>
            <a:r>
              <a:rPr lang="en-IN" altLang="zh-CN" sz="2400" noProof="0" dirty="0">
                <a:ln>
                  <a:noFill/>
                </a:ln>
                <a:solidFill>
                  <a:schemeClr val="bg1">
                    <a:lumMod val="95000"/>
                  </a:schemeClr>
                </a:solidFill>
                <a:effectLst/>
                <a:uLnTx/>
                <a:uFillTx/>
                <a:latin typeface="Times New Roman" panose="02020603050405020304" charset="0"/>
                <a:cs typeface="Times New Roman" panose="02020603050405020304" charset="0"/>
                <a:sym typeface="+mn-ea"/>
              </a:rPr>
              <a:t>CMR Engineering College (CMREC)</a:t>
            </a:r>
            <a:endPar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3.Ms. M.Kusuma - </a:t>
            </a:r>
            <a:r>
              <a:rPr lang="en-IN" altLang="zh-CN" sz="2400" noProof="0" dirty="0">
                <a:ln>
                  <a:noFill/>
                </a:ln>
                <a:solidFill>
                  <a:schemeClr val="bg1">
                    <a:lumMod val="95000"/>
                  </a:schemeClr>
                </a:solidFill>
                <a:effectLst/>
                <a:uLnTx/>
                <a:uFillTx/>
                <a:latin typeface="Times New Roman" panose="02020603050405020304" charset="0"/>
                <a:cs typeface="Times New Roman" panose="02020603050405020304" charset="0"/>
                <a:sym typeface="+mn-ea"/>
              </a:rPr>
              <a:t>CMR Engineering College (CMREC)</a:t>
            </a:r>
            <a:endParaRPr kumimoji="0" lang="en-IN" altLang="zh-CN" sz="2400" b="0"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p:txBody>
      </p:sp>
      <p:sp>
        <p:nvSpPr>
          <p:cNvPr id="4" name="Text Box 3"/>
          <p:cNvSpPr txBox="1"/>
          <p:nvPr/>
        </p:nvSpPr>
        <p:spPr>
          <a:xfrm>
            <a:off x="755015" y="878205"/>
            <a:ext cx="8051800" cy="922020"/>
          </a:xfrm>
          <a:prstGeom prst="rect">
            <a:avLst/>
          </a:prstGeom>
          <a:noFill/>
        </p:spPr>
        <p:txBody>
          <a:bodyPr wrap="square" rtlCol="0">
            <a:spAutoFit/>
            <a:scene3d>
              <a:camera prst="orthographicFront"/>
              <a:lightRig rig="threePt" dir="t"/>
            </a:scene3d>
          </a:bodyPr>
          <a:p>
            <a:r>
              <a:rPr lang="en-IN" altLang="en-US" sz="5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charset="0"/>
                <a:cs typeface="Times New Roman" panose="02020603050405020304" charset="0"/>
              </a:rPr>
              <a:t>CAPSTONE PROJECT</a:t>
            </a:r>
            <a:endParaRPr lang="en-IN" altLang="en-US" sz="54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charset="0"/>
              <a:cs typeface="Times New Roman" panose="02020603050405020304" charset="0"/>
            </a:endParaRPr>
          </a:p>
        </p:txBody>
      </p:sp>
      <p:sp>
        <p:nvSpPr>
          <p:cNvPr id="15" name="Text Box 14"/>
          <p:cNvSpPr txBox="1"/>
          <p:nvPr/>
        </p:nvSpPr>
        <p:spPr>
          <a:xfrm>
            <a:off x="1673225" y="1800225"/>
            <a:ext cx="6752590" cy="645160"/>
          </a:xfrm>
          <a:prstGeom prst="rect">
            <a:avLst/>
          </a:prstGeom>
          <a:noFill/>
        </p:spPr>
        <p:txBody>
          <a:bodyPr wrap="none" rtlCol="0">
            <a:spAutoFit/>
          </a:bodyPr>
          <a:p>
            <a:r>
              <a:rPr lang="en-IN" altLang="en-US" sz="3600">
                <a:ln w="22225">
                  <a:solidFill>
                    <a:schemeClr val="accent2"/>
                  </a:solidFill>
                  <a:prstDash val="solid"/>
                </a:ln>
                <a:solidFill>
                  <a:schemeClr val="accent2">
                    <a:lumMod val="40000"/>
                    <a:lumOff val="60000"/>
                  </a:schemeClr>
                </a:solidFill>
                <a:latin typeface="Times New Roman" panose="02020603050405020304" charset="0"/>
                <a:cs typeface="Times New Roman" panose="02020603050405020304" charset="0"/>
              </a:rPr>
              <a:t>BLOG MANAGEMENT SYSTEM</a:t>
            </a:r>
            <a:endParaRPr lang="en-IN" altLang="en-US" sz="3600">
              <a:ln w="22225">
                <a:solidFill>
                  <a:schemeClr val="accent2"/>
                </a:solidFill>
                <a:prstDash val="solid"/>
              </a:ln>
              <a:solidFill>
                <a:schemeClr val="accent2">
                  <a:lumMod val="40000"/>
                  <a:lumOff val="60000"/>
                </a:schemeClr>
              </a:solidFill>
              <a:latin typeface="Times New Roman" panose="02020603050405020304" charset="0"/>
              <a:cs typeface="Times New Roman" panose="02020603050405020304" charset="0"/>
            </a:endParaRPr>
          </a:p>
        </p:txBody>
      </p:sp>
      <p:sp>
        <p:nvSpPr>
          <p:cNvPr id="16" name="Text Box 15"/>
          <p:cNvSpPr txBox="1"/>
          <p:nvPr/>
        </p:nvSpPr>
        <p:spPr>
          <a:xfrm>
            <a:off x="953135" y="3138170"/>
            <a:ext cx="1955165" cy="398780"/>
          </a:xfrm>
          <a:prstGeom prst="rect">
            <a:avLst/>
          </a:prstGeom>
          <a:noFill/>
        </p:spPr>
        <p:txBody>
          <a:bodyPr wrap="square" rtlCol="0">
            <a:spAutoFit/>
          </a:bodyPr>
          <a:p>
            <a:r>
              <a:rPr lang="en-IN" altLang="en-US" sz="2000" b="1" u="sng">
                <a:latin typeface="Times New Roman" panose="02020603050405020304" charset="0"/>
                <a:cs typeface="Times New Roman" panose="02020603050405020304" charset="0"/>
              </a:rPr>
              <a:t>Presented By:</a:t>
            </a:r>
            <a:endParaRPr lang="en-IN" altLang="en-US" sz="2000" b="1" u="sng">
              <a:latin typeface="Times New Roman" panose="02020603050405020304" charset="0"/>
              <a:cs typeface="Times New Roman" panose="02020603050405020304" charset="0"/>
            </a:endParaRPr>
          </a:p>
        </p:txBody>
      </p:sp>
      <p:sp>
        <p:nvSpPr>
          <p:cNvPr id="18" name="Text Box 17"/>
          <p:cNvSpPr txBox="1"/>
          <p:nvPr/>
        </p:nvSpPr>
        <p:spPr>
          <a:xfrm>
            <a:off x="9036685" y="4670425"/>
            <a:ext cx="1416685" cy="706755"/>
          </a:xfrm>
          <a:prstGeom prst="rect">
            <a:avLst/>
          </a:prstGeom>
          <a:noFill/>
        </p:spPr>
        <p:txBody>
          <a:bodyPr wrap="none" rtlCol="0">
            <a:spAutoFit/>
          </a:bodyPr>
          <a:p>
            <a:r>
              <a:rPr lang="en-IN" altLang="en-US" sz="2000" b="1" u="sng">
                <a:latin typeface="Times New Roman" panose="02020603050405020304" charset="0"/>
                <a:cs typeface="Times New Roman" panose="02020603050405020304" charset="0"/>
              </a:rPr>
              <a:t>Guided By</a:t>
            </a:r>
            <a:r>
              <a:rPr lang="en-IN" altLang="en-US" sz="2000" b="1" u="sng"/>
              <a:t>:</a:t>
            </a:r>
            <a:endParaRPr lang="en-IN" altLang="en-US" sz="2000" b="1" u="sng"/>
          </a:p>
          <a:p>
            <a:endParaRPr lang="en-IN" altLang="en-US" sz="2000" b="1" u="sng"/>
          </a:p>
        </p:txBody>
      </p:sp>
      <p:sp>
        <p:nvSpPr>
          <p:cNvPr id="19" name="Text Box 18"/>
          <p:cNvSpPr txBox="1"/>
          <p:nvPr/>
        </p:nvSpPr>
        <p:spPr>
          <a:xfrm>
            <a:off x="10095230" y="5116830"/>
            <a:ext cx="1786890" cy="829945"/>
          </a:xfrm>
          <a:prstGeom prst="rect">
            <a:avLst/>
          </a:prstGeom>
          <a:noFill/>
        </p:spPr>
        <p:txBody>
          <a:bodyPr wrap="square" rtlCol="0">
            <a:spAutoFit/>
          </a:bodyPr>
          <a:p>
            <a:r>
              <a:rPr lang="en-IN" altLang="en-US" sz="2400" b="1">
                <a:latin typeface="Times New Roman" panose="02020603050405020304" charset="0"/>
                <a:cs typeface="Times New Roman" panose="02020603050405020304" charset="0"/>
              </a:rPr>
              <a:t>Ankit Dixit</a:t>
            </a:r>
            <a:endParaRPr lang="en-IN" altLang="en-US" sz="2400" b="1">
              <a:latin typeface="Times New Roman" panose="02020603050405020304" charset="0"/>
              <a:cs typeface="Times New Roman" panose="02020603050405020304" charset="0"/>
            </a:endParaRPr>
          </a:p>
          <a:p>
            <a:endParaRPr lang="en-IN" altLang="en-US" sz="2400" b="1">
              <a:latin typeface="Times New Roman" panose="02020603050405020304" charset="0"/>
              <a:cs typeface="Times New Roman" panose="02020603050405020304" charset="0"/>
            </a:endParaRPr>
          </a:p>
        </p:txBody>
      </p:sp>
      <p:sp>
        <p:nvSpPr>
          <p:cNvPr id="21" name="Text Box 20"/>
          <p:cNvSpPr txBox="1"/>
          <p:nvPr/>
        </p:nvSpPr>
        <p:spPr>
          <a:xfrm>
            <a:off x="466090" y="269240"/>
            <a:ext cx="309880" cy="368300"/>
          </a:xfrm>
          <a:prstGeom prst="rect">
            <a:avLst/>
          </a:prstGeom>
          <a:noFill/>
        </p:spPr>
        <p:txBody>
          <a:bodyPr wrap="none" rtlCol="0">
            <a:spAutoFit/>
          </a:bodyPr>
          <a:p>
            <a:endParaRPr lang="en-US"/>
          </a:p>
        </p:txBody>
      </p:sp>
      <p:sp>
        <p:nvSpPr>
          <p:cNvPr id="23" name="Text Box 22"/>
          <p:cNvSpPr txBox="1"/>
          <p:nvPr/>
        </p:nvSpPr>
        <p:spPr>
          <a:xfrm>
            <a:off x="593090" y="396240"/>
            <a:ext cx="309880" cy="368300"/>
          </a:xfrm>
          <a:prstGeom prst="rect">
            <a:avLst/>
          </a:prstGeom>
          <a:noFill/>
        </p:spPr>
        <p:txBody>
          <a:bodyPr wrap="none" rtlCol="0">
            <a:spAutoFit/>
          </a:bodyPr>
          <a:p>
            <a:endParaRPr lang="en-US"/>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sp>
        <p:nvSpPr>
          <p:cNvPr id="25" name="Text Box 24"/>
          <p:cNvSpPr txBox="1"/>
          <p:nvPr/>
        </p:nvSpPr>
        <p:spPr>
          <a:xfrm>
            <a:off x="903605" y="269240"/>
            <a:ext cx="1646555" cy="521970"/>
          </a:xfrm>
          <a:prstGeom prst="rect">
            <a:avLst/>
          </a:prstGeom>
          <a:noFill/>
        </p:spPr>
        <p:txBody>
          <a:bodyPr wrap="square" rtlCol="0">
            <a:spAutoFit/>
          </a:bodyPr>
          <a:p>
            <a:r>
              <a:rPr lang="en-IN" altLang="en-US" sz="2800">
                <a:solidFill>
                  <a:schemeClr val="bg2">
                    <a:lumMod val="90000"/>
                  </a:schemeClr>
                </a:solidFill>
                <a:latin typeface="Times New Roman" panose="02020603050405020304" charset="0"/>
                <a:cs typeface="Times New Roman" panose="02020603050405020304" charset="0"/>
              </a:rPr>
              <a:t>Microsoft</a:t>
            </a:r>
            <a:endParaRPr lang="en-IN" altLang="en-US" sz="2800">
              <a:solidFill>
                <a:schemeClr val="bg2">
                  <a:lumMod val="90000"/>
                </a:schemeClr>
              </a:solidFill>
              <a:latin typeface="Times New Roman" panose="02020603050405020304" charset="0"/>
              <a:cs typeface="Times New Roman" panose="02020603050405020304" charset="0"/>
            </a:endParaRPr>
          </a:p>
        </p:txBody>
      </p:sp>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b="1">
                <a:ln w="22225">
                  <a:solidFill>
                    <a:schemeClr val="accent2"/>
                  </a:solidFill>
                  <a:prstDash val="solid"/>
                </a:ln>
                <a:solidFill>
                  <a:schemeClr val="accent2">
                    <a:lumMod val="40000"/>
                    <a:lumOff val="60000"/>
                  </a:schemeClr>
                </a:solidFill>
                <a:effectLst/>
              </a:rPr>
            </a:br>
            <a:r>
              <a:rPr lang="en-IN" altLang="en-US" b="1">
                <a:ln w="22225">
                  <a:solidFill>
                    <a:schemeClr val="accent2"/>
                  </a:solidFill>
                  <a:prstDash val="solid"/>
                </a:ln>
                <a:solidFill>
                  <a:schemeClr val="accent2">
                    <a:lumMod val="40000"/>
                    <a:lumOff val="60000"/>
                  </a:schemeClr>
                </a:solidFill>
                <a:effectLst/>
              </a:rPr>
              <a:t>CONCLUSION</a:t>
            </a:r>
            <a:endParaRPr lang="en-IN" altLang="en-US" b="1">
              <a:ln w="22225">
                <a:solidFill>
                  <a:schemeClr val="accent2"/>
                </a:solidFill>
                <a:prstDash val="solid"/>
              </a:ln>
              <a:solidFill>
                <a:schemeClr val="accent2">
                  <a:lumMod val="40000"/>
                  <a:lumOff val="60000"/>
                </a:schemeClr>
              </a:solidFill>
              <a:effectLst/>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4" name="Text Box 3"/>
          <p:cNvSpPr txBox="1"/>
          <p:nvPr/>
        </p:nvSpPr>
        <p:spPr>
          <a:xfrm>
            <a:off x="838200" y="241935"/>
            <a:ext cx="1585595" cy="521970"/>
          </a:xfrm>
          <a:prstGeom prst="rect">
            <a:avLst/>
          </a:prstGeom>
          <a:noFill/>
        </p:spPr>
        <p:txBody>
          <a:bodyPr wrap="none" rtlCol="0">
            <a:spAutoFit/>
          </a:bodyPr>
          <a:p>
            <a:pPr algn="l"/>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
        <p:nvSpPr>
          <p:cNvPr id="5" name="Text Box 4"/>
          <p:cNvSpPr txBox="1"/>
          <p:nvPr/>
        </p:nvSpPr>
        <p:spPr>
          <a:xfrm>
            <a:off x="1581150" y="1835150"/>
            <a:ext cx="9487535" cy="2306955"/>
          </a:xfrm>
          <a:prstGeom prst="rect">
            <a:avLst/>
          </a:prstGeom>
          <a:noFill/>
        </p:spPr>
        <p:txBody>
          <a:bodyPr wrap="square" rtlCol="0">
            <a:spAutoFit/>
          </a:bodyPr>
          <a:p>
            <a:pPr algn="just"/>
            <a:r>
              <a:rPr lang="en-US" sz="2400">
                <a:solidFill>
                  <a:schemeClr val="bg1"/>
                </a:solidFill>
                <a:latin typeface="Times New Roman" panose="02020603050405020304" charset="0"/>
                <a:cs typeface="Times New Roman" panose="02020603050405020304" charset="0"/>
              </a:rPr>
              <a:t>The Blog Management System offers a comprehensive solution to the challenges faced by bloggers and content creators. By streamlining content creation, optimizing for SEO, enhancing user engagement, and simplifying the publication process, it empowers users to efficiently manage their digital content. The system's modular architecture and thorough deployment ensure reliability and scalability.</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endParaRPr kumimoji="0" lang="en-US" altLang="zh-CN" b="0" i="0" u="none" strike="noStrike" kern="1200" cap="none" spc="0" normalizeH="0" baseline="0" noProof="0" dirty="0" smtClean="0">
              <a:ln>
                <a:noFill/>
              </a:ln>
              <a:solidFill>
                <a:schemeClr val="bg1">
                  <a:lumMod val="95000"/>
                </a:schemeClr>
              </a:solidFill>
              <a:effectLst/>
              <a:uLnTx/>
              <a:uFillTx/>
              <a:latin typeface="+mj-lt"/>
              <a:ea typeface="+mj-ea"/>
              <a:cs typeface="+mj-cs"/>
              <a:sym typeface="+mn-ea"/>
            </a:endParaRPr>
          </a:p>
        </p:txBody>
      </p:sp>
      <p:sp>
        <p:nvSpPr>
          <p:cNvPr id="3" name="副标题 2"/>
          <p:cNvSpPr>
            <a:spLocks noGrp="1"/>
          </p:cNvSpPr>
          <p:nvPr>
            <p:ph type="subTitle" idx="1" hasCustomPrompt="1"/>
          </p:nvPr>
        </p:nvSpPr>
        <p:spPr>
          <a:xfrm>
            <a:off x="3142615" y="2985770"/>
            <a:ext cx="6111240" cy="1569085"/>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5400" b="1"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rPr>
              <a:t>THANK YOU</a:t>
            </a:r>
            <a:endParaRPr kumimoji="0" lang="en-IN" altLang="zh-CN" sz="5400" b="1" i="0" u="none" strike="noStrike" kern="1200" cap="none" spc="0" normalizeH="0" baseline="0" noProof="0" dirty="0">
              <a:ln>
                <a:noFill/>
              </a:ln>
              <a:solidFill>
                <a:schemeClr val="bg1">
                  <a:lumMod val="95000"/>
                </a:schemeClr>
              </a:solidFill>
              <a:effectLst/>
              <a:uLnTx/>
              <a:uFillTx/>
              <a:latin typeface="Times New Roman" panose="02020603050405020304" charset="0"/>
              <a:ea typeface="+mn-ea"/>
              <a:cs typeface="Times New Roman" panose="02020603050405020304" charset="0"/>
            </a:endParaRPr>
          </a:p>
        </p:txBody>
      </p:sp>
      <p:sp>
        <p:nvSpPr>
          <p:cNvPr id="18" name="Text Box 17"/>
          <p:cNvSpPr txBox="1"/>
          <p:nvPr/>
        </p:nvSpPr>
        <p:spPr>
          <a:xfrm>
            <a:off x="9036685" y="4670425"/>
            <a:ext cx="309880" cy="706755"/>
          </a:xfrm>
          <a:prstGeom prst="rect">
            <a:avLst/>
          </a:prstGeom>
          <a:noFill/>
        </p:spPr>
        <p:txBody>
          <a:bodyPr wrap="none" rtlCol="0">
            <a:spAutoFit/>
          </a:bodyPr>
          <a:p>
            <a:endParaRPr lang="en-IN" altLang="en-US" sz="2000"/>
          </a:p>
          <a:p>
            <a:endParaRPr lang="en-IN" altLang="en-US" sz="2000"/>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5" name="Text Box 4"/>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124835" y="321310"/>
            <a:ext cx="3798570" cy="865505"/>
          </a:xfrm>
        </p:spPr>
        <p:txBody>
          <a:bodyPr vert="horz" lIns="91440" tIns="45720" rIns="91440" bIns="45720" rtlCol="0" anchor="b">
            <a:normAutofit fontScale="90000"/>
          </a:bodyPr>
          <a:lstStyle/>
          <a:p>
            <a:pPr marL="0" marR="0" lvl="0" indent="0" algn="just" defTabSz="914400" rtl="0" eaLnBrk="1" fontAlgn="auto" latinLnBrk="0" hangingPunct="1">
              <a:lnSpc>
                <a:spcPct val="90000"/>
              </a:lnSpc>
              <a:spcBef>
                <a:spcPct val="0"/>
              </a:spcBef>
              <a:spcAft>
                <a:spcPts val="0"/>
              </a:spcAft>
              <a:buClrTx/>
              <a:buSzTx/>
              <a:buFontTx/>
              <a:buNone/>
              <a:defRPr/>
            </a:pPr>
            <a:br>
              <a:rPr lang="en-US" b="1" dirty="0">
                <a:solidFill>
                  <a:srgbClr val="002060"/>
                </a:solidFill>
                <a:latin typeface="Arial" panose="020B0604020202020204" pitchFamily="34" charset="0"/>
                <a:cs typeface="Arial" panose="020B0604020202020204" pitchFamily="34" charset="0"/>
              </a:rPr>
            </a:br>
            <a:endParaRPr kumimoji="0" lang="zh-C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3418523" y="1405573"/>
            <a:ext cx="5999163" cy="1500188"/>
          </a:xfrm>
        </p:spPr>
        <p:txBody>
          <a:bodyPr vert="horz" lIns="91440" tIns="45720" rIns="91440" bIns="45720" rtlCol="0">
            <a:no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sz="2000" dirty="0">
              <a:solidFill>
                <a:schemeClr val="bg1"/>
              </a:solidFill>
              <a:latin typeface="Times New Roman" panose="02020603050405020304" charset="0"/>
              <a:ea typeface="+mn-lt"/>
              <a:cs typeface="Times New Roman" panose="02020603050405020304" charset="0"/>
              <a:sym typeface="+mn-ea"/>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Abstract     </a:t>
            </a:r>
            <a:endParaRPr lang="en-US" sz="200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Problem Statement (Should not include solution)</a:t>
            </a:r>
            <a:endParaRPr lang="en-US" sz="200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Proposed System/Solution</a:t>
            </a:r>
            <a:endParaRPr lang="en-US" sz="200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System </a:t>
            </a:r>
            <a:r>
              <a:rPr lang="en-IN" altLang="en-US" sz="2000" dirty="0">
                <a:solidFill>
                  <a:schemeClr val="bg1"/>
                </a:solidFill>
                <a:latin typeface="Times New Roman" panose="02020603050405020304" charset="0"/>
                <a:ea typeface="+mn-lt"/>
                <a:cs typeface="Times New Roman" panose="02020603050405020304" charset="0"/>
                <a:sym typeface="+mn-ea"/>
              </a:rPr>
              <a:t>Architecture</a:t>
            </a:r>
            <a:endParaRPr lang="en-US" sz="2000" dirty="0">
              <a:solidFill>
                <a:schemeClr val="bg1"/>
              </a:solidFill>
              <a:latin typeface="Times New Roman" panose="02020603050405020304" charset="0"/>
              <a:ea typeface="+mn-lt"/>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000" dirty="0">
                <a:solidFill>
                  <a:schemeClr val="bg1"/>
                </a:solidFill>
                <a:latin typeface="Times New Roman" panose="02020603050405020304" charset="0"/>
                <a:ea typeface="+mn-lt"/>
                <a:cs typeface="Times New Roman" panose="02020603050405020304" charset="0"/>
                <a:sym typeface="+mn-ea"/>
              </a:rPr>
              <a:t>Algorithm </a:t>
            </a:r>
            <a:endParaRPr lang="en-US" sz="2000" dirty="0">
              <a:solidFill>
                <a:schemeClr val="bg1"/>
              </a:solidFill>
              <a:latin typeface="Times New Roman" panose="02020603050405020304" charset="0"/>
              <a:cs typeface="Times New Roman" panose="0202060305040502030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IN" altLang="en-US" sz="2000" i="0" u="none" strike="noStrike" kern="1200" cap="none" normalizeH="0" baseline="0" noProof="0" dirty="0">
                <a:solidFill>
                  <a:schemeClr val="bg1"/>
                </a:solidFill>
                <a:uLnTx/>
                <a:uFillTx/>
                <a:latin typeface="Times New Roman" panose="02020603050405020304" charset="0"/>
                <a:ea typeface="+mn-ea"/>
                <a:cs typeface="Times New Roman" panose="02020603050405020304" charset="0"/>
              </a:rPr>
              <a:t>Conclusion</a:t>
            </a:r>
            <a:endParaRPr kumimoji="0" lang="en-IN" altLang="en-US" sz="2000" i="0" u="none" strike="noStrike" kern="1200" cap="none" normalizeH="0" baseline="0" noProof="0" dirty="0">
              <a:solidFill>
                <a:schemeClr val="bg1"/>
              </a:solidFill>
              <a:uLnTx/>
              <a:uFillTx/>
              <a:latin typeface="Times New Roman" panose="02020603050405020304" charset="0"/>
              <a:ea typeface="+mn-ea"/>
              <a:cs typeface="Times New Roman" panose="02020603050405020304" charset="0"/>
            </a:endParaRPr>
          </a:p>
        </p:txBody>
      </p:sp>
      <p:sp>
        <p:nvSpPr>
          <p:cNvPr id="2" name="Text Box 1"/>
          <p:cNvSpPr txBox="1"/>
          <p:nvPr/>
        </p:nvSpPr>
        <p:spPr>
          <a:xfrm>
            <a:off x="3326130" y="1041400"/>
            <a:ext cx="2164080" cy="645160"/>
          </a:xfrm>
          <a:prstGeom prst="rect">
            <a:avLst/>
          </a:prstGeom>
          <a:noFill/>
        </p:spPr>
        <p:txBody>
          <a:bodyPr wrap="none" rtlCol="0">
            <a:spAutoFit/>
          </a:bodyPr>
          <a:p>
            <a:pPr algn="ctr">
              <a:lnSpc>
                <a:spcPct val="100000"/>
              </a:lnSpc>
            </a:pPr>
            <a:r>
              <a:rPr lang="en-IN" altLang="en-US" sz="36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OUTLINE</a:t>
            </a:r>
            <a:endParaRPr lang="en-IN" altLang="en-US" sz="36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6" name="Text Box 5"/>
          <p:cNvSpPr txBox="1"/>
          <p:nvPr/>
        </p:nvSpPr>
        <p:spPr>
          <a:xfrm>
            <a:off x="903605" y="241935"/>
            <a:ext cx="1585595" cy="521970"/>
          </a:xfrm>
          <a:prstGeom prst="rect">
            <a:avLst/>
          </a:prstGeom>
          <a:noFill/>
        </p:spPr>
        <p:txBody>
          <a:bodyPr wrap="none" rtlCol="0">
            <a:spAutoFit/>
          </a:bodyPr>
          <a:p>
            <a:pPr algn="l"/>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353310" y="918845"/>
            <a:ext cx="7975600" cy="1325880"/>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ABSTRACT</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8" name="Text Box 7"/>
          <p:cNvSpPr txBox="1"/>
          <p:nvPr/>
        </p:nvSpPr>
        <p:spPr>
          <a:xfrm>
            <a:off x="1228090" y="1828800"/>
            <a:ext cx="10225405" cy="3415030"/>
          </a:xfrm>
          <a:prstGeom prst="rect">
            <a:avLst/>
          </a:prstGeom>
          <a:noFill/>
        </p:spPr>
        <p:txBody>
          <a:bodyPr wrap="square" rtlCol="0">
            <a:spAutoFit/>
          </a:bodyPr>
          <a:p>
            <a:pPr algn="dist"/>
            <a:endParaRPr lang="en-US" sz="2400">
              <a:solidFill>
                <a:schemeClr val="bg1"/>
              </a:solidFill>
              <a:latin typeface="Times New Roman" panose="02020603050405020304" charset="0"/>
              <a:cs typeface="Times New Roman" panose="02020603050405020304" charset="0"/>
            </a:endParaRPr>
          </a:p>
          <a:p>
            <a:pPr algn="dist"/>
            <a:r>
              <a:rPr lang="en-US" sz="2400">
                <a:solidFill>
                  <a:schemeClr val="bg1"/>
                </a:solidFill>
                <a:latin typeface="Times New Roman" panose="02020603050405020304" charset="0"/>
                <a:cs typeface="Times New Roman" panose="02020603050405020304" charset="0"/>
              </a:rPr>
              <a:t>The Blog Management System is a robust and user-friendly platform designed to simplify the creation, organization, and publication of blog content. This system offers bloggers and content creators a comprehensive toolkit for efficient and engaging content management. Key features include content creation and editing tools, media management, SEO optimization, user roles and permissions, and analytical insights. By streamlining the blogging process and enhancing user experience, the Blog Management System empowers individuals and organizations to effectively share their ideas and connect with a global audience</a:t>
            </a:r>
            <a:r>
              <a:rPr lang="en-US" sz="2000"/>
              <a:t>.</a:t>
            </a:r>
            <a:endParaRPr lang="en-US" sz="2000"/>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10" name="Text Box 9"/>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5" name="矩形 7"/>
          <p:cNvSpPr/>
          <p:nvPr/>
        </p:nvSpPr>
        <p:spPr>
          <a:xfrm>
            <a:off x="950595" y="1849120"/>
            <a:ext cx="8482330" cy="1814830"/>
          </a:xfrm>
          <a:prstGeom prst="rect">
            <a:avLst/>
          </a:prstGeom>
          <a:noFill/>
          <a:ln w="9525">
            <a:noFill/>
          </a:ln>
        </p:spPr>
        <p:txBody>
          <a:bodyPr wrap="square" anchor="t" anchorCtr="0">
            <a:spAutoFit/>
          </a:bodyPr>
          <a:p>
            <a:endParaRPr lang="zh-CN" altLang="en-US" sz="2800" b="1" dirty="0">
              <a:solidFill>
                <a:schemeClr val="bg1"/>
              </a:solidFill>
              <a:latin typeface="Calibri" panose="020F0502020204030204" pitchFamily="34" charset="0"/>
              <a:ea typeface="Microsoft YaHei" panose="020B0503020204020204" pitchFamily="34" charset="-122"/>
            </a:endParaRPr>
          </a:p>
          <a:p>
            <a:endParaRPr lang="zh-CN" altLang="en-US" sz="2800" b="1" dirty="0">
              <a:solidFill>
                <a:schemeClr val="bg1"/>
              </a:solidFill>
              <a:latin typeface="Calibri" panose="020F0502020204030204" pitchFamily="34" charset="0"/>
              <a:ea typeface="Microsoft YaHei" panose="020B0503020204020204" pitchFamily="34" charset="-122"/>
            </a:endParaRPr>
          </a:p>
          <a:p>
            <a:endParaRPr lang="zh-CN" altLang="en-US" sz="2800" b="1" dirty="0">
              <a:solidFill>
                <a:schemeClr val="bg1"/>
              </a:solidFill>
              <a:latin typeface="Calibri" panose="020F0502020204030204" pitchFamily="34" charset="0"/>
              <a:ea typeface="Microsoft YaHei" panose="020B0503020204020204" pitchFamily="34" charset="-122"/>
            </a:endParaRPr>
          </a:p>
          <a:p>
            <a:endParaRPr lang="zh-CN" altLang="en-US" sz="2800" b="1" dirty="0">
              <a:solidFill>
                <a:schemeClr val="bg1"/>
              </a:solidFill>
              <a:latin typeface="Calibri" panose="020F0502020204030204" pitchFamily="34" charset="0"/>
              <a:ea typeface="Microsoft YaHei" panose="020B0503020204020204" pitchFamily="34" charset="-122"/>
            </a:endParaRPr>
          </a:p>
        </p:txBody>
      </p:sp>
      <p:sp>
        <p:nvSpPr>
          <p:cNvPr id="4" name="标题 3"/>
          <p:cNvSpPr>
            <a:spLocks noGrp="1"/>
          </p:cNvSpPr>
          <p:nvPr>
            <p:ph type="title"/>
          </p:nvPr>
        </p:nvSpPr>
        <p:spPr>
          <a:xfrm>
            <a:off x="2842260" y="763905"/>
            <a:ext cx="6506845"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PROBLEM STATEMENT</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3" name="Text Box 2"/>
          <p:cNvSpPr txBox="1"/>
          <p:nvPr/>
        </p:nvSpPr>
        <p:spPr>
          <a:xfrm>
            <a:off x="1027430" y="1849120"/>
            <a:ext cx="10525760" cy="3415030"/>
          </a:xfrm>
          <a:prstGeom prst="rect">
            <a:avLst/>
          </a:prstGeom>
          <a:noFill/>
        </p:spPr>
        <p:txBody>
          <a:bodyPr wrap="square" rtlCol="0">
            <a:spAutoFit/>
          </a:bodyPr>
          <a:p>
            <a:pPr algn="just"/>
            <a:r>
              <a:rPr lang="en-US" sz="2400">
                <a:solidFill>
                  <a:schemeClr val="bg1"/>
                </a:solidFill>
                <a:latin typeface="Times New Roman" panose="02020603050405020304" charset="0"/>
                <a:cs typeface="Times New Roman" panose="02020603050405020304" charset="0"/>
              </a:rPr>
              <a:t>Traditional methods of managing blogs often involve complex workflows, lack of standardization, and limited collaboration tools. Bloggers and content creators frequently face challenges related to content organization, SEO optimization, user engagement, and seamless publication processes. Furthermore, with the proliferation of blogs across various niches, the need for effective content management tools has grown exponentially. This highlights the pressing problem: the absence of a comprehensive and accessible Blog Management System that caters to the diverse needs of bloggers and content creators, hindering their ability to produce, manage, and distribute content effectively in today's digital landscape.</a:t>
            </a:r>
            <a:endParaRPr lang="en-US" sz="24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8" name="Text Box 7"/>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866140"/>
            <a:ext cx="10515600" cy="1325563"/>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PROPOSED SOLUTION</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6" name="矩形 5"/>
          <p:cNvSpPr/>
          <p:nvPr/>
        </p:nvSpPr>
        <p:spPr>
          <a:xfrm>
            <a:off x="839788" y="4876800"/>
            <a:ext cx="10523538" cy="3067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 name="Text Box 1"/>
          <p:cNvSpPr txBox="1"/>
          <p:nvPr/>
        </p:nvSpPr>
        <p:spPr>
          <a:xfrm>
            <a:off x="4271010" y="1823720"/>
            <a:ext cx="309880" cy="368300"/>
          </a:xfrm>
          <a:prstGeom prst="rect">
            <a:avLst/>
          </a:prstGeom>
          <a:noFill/>
        </p:spPr>
        <p:txBody>
          <a:bodyPr wrap="none" rtlCol="0">
            <a:spAutoFit/>
          </a:bodyPr>
          <a:p>
            <a:endParaRPr lang="en-US"/>
          </a:p>
        </p:txBody>
      </p:sp>
      <p:sp>
        <p:nvSpPr>
          <p:cNvPr id="3" name="Text Box 2"/>
          <p:cNvSpPr txBox="1"/>
          <p:nvPr/>
        </p:nvSpPr>
        <p:spPr>
          <a:xfrm>
            <a:off x="1257300" y="1721485"/>
            <a:ext cx="9893300" cy="3784600"/>
          </a:xfrm>
          <a:prstGeom prst="rect">
            <a:avLst/>
          </a:prstGeom>
          <a:noFill/>
        </p:spPr>
        <p:txBody>
          <a:bodyPr wrap="square" rtlCol="0">
            <a:spAutoFit/>
          </a:bodyPr>
          <a:p>
            <a:pPr algn="just"/>
            <a:endParaRPr lang="en-US" sz="2400">
              <a:solidFill>
                <a:schemeClr val="bg1"/>
              </a:solidFill>
              <a:latin typeface="Times New Roman" panose="02020603050405020304" charset="0"/>
              <a:cs typeface="Times New Roman" panose="02020603050405020304" charset="0"/>
            </a:endParaRPr>
          </a:p>
          <a:p>
            <a:pPr algn="just"/>
            <a:r>
              <a:rPr lang="en-US" sz="2400">
                <a:solidFill>
                  <a:schemeClr val="bg1"/>
                </a:solidFill>
                <a:latin typeface="Times New Roman" panose="02020603050405020304" charset="0"/>
                <a:cs typeface="Times New Roman" panose="02020603050405020304" charset="0"/>
              </a:rPr>
              <a:t>In response to the challenges faced by bloggers and content creators in the realm of traditional blog management, we propose the development of an all-encompassing Blog Management System (BMS). Our BMS will offer an intuitive user interface, standardized workflows, robust SEO optimization tools, and collaborative features that simplify content organization, enhance user engagement, and streamline the publication process. By providing a unified and accessible platform, our solution aims to empower bloggers and content creators across diverse niches, enabling them to efficiently produce, manage, and distribute content in the rapidly evolving digital landscape.</a:t>
            </a:r>
            <a:endParaRPr lang="en-US" sz="24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94945"/>
            <a:ext cx="1272540" cy="539115"/>
          </a:xfrm>
          <a:prstGeom prst="rect">
            <a:avLst/>
          </a:prstGeom>
          <a:noFill/>
          <a:ln w="9525">
            <a:noFill/>
          </a:ln>
        </p:spPr>
      </p:pic>
      <p:pic>
        <p:nvPicPr>
          <p:cNvPr id="102" name="Picture 101"/>
          <p:cNvPicPr/>
          <p:nvPr/>
        </p:nvPicPr>
        <p:blipFill>
          <a:blip r:embed="rId3"/>
          <a:stretch>
            <a:fillRect/>
          </a:stretch>
        </p:blipFill>
        <p:spPr>
          <a:xfrm>
            <a:off x="9932035" y="283210"/>
            <a:ext cx="2049780" cy="480695"/>
          </a:xfrm>
          <a:prstGeom prst="rect">
            <a:avLst/>
          </a:prstGeom>
          <a:noFill/>
          <a:ln w="9525">
            <a:noFill/>
          </a:ln>
        </p:spPr>
      </p:pic>
      <p:sp>
        <p:nvSpPr>
          <p:cNvPr id="7" name="Text Box 6"/>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755265" y="861060"/>
            <a:ext cx="9545955"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SYSTEM ARCHITECTURE</a:t>
            </a:r>
            <a:endParaRPr kumimoji="0" lang="en-IN" altLang="zh-CN"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3" name="Text Box 2"/>
          <p:cNvSpPr txBox="1"/>
          <p:nvPr/>
        </p:nvSpPr>
        <p:spPr>
          <a:xfrm>
            <a:off x="1254760" y="1721485"/>
            <a:ext cx="10219055" cy="3784600"/>
          </a:xfrm>
          <a:prstGeom prst="rect">
            <a:avLst/>
          </a:prstGeom>
          <a:noFill/>
        </p:spPr>
        <p:txBody>
          <a:bodyPr wrap="square" rtlCol="0">
            <a:spAutoFit/>
          </a:bodyPr>
          <a:p>
            <a:pPr algn="just"/>
            <a:endParaRPr lang="en-US" sz="2400">
              <a:solidFill>
                <a:schemeClr val="bg1"/>
              </a:solidFill>
              <a:latin typeface="Times New Roman" panose="02020603050405020304" charset="0"/>
              <a:cs typeface="Times New Roman" panose="02020603050405020304" charset="0"/>
            </a:endParaRPr>
          </a:p>
          <a:p>
            <a:pPr algn="just"/>
            <a:r>
              <a:rPr lang="en-US" sz="2400">
                <a:solidFill>
                  <a:schemeClr val="bg1"/>
                </a:solidFill>
                <a:latin typeface="Times New Roman" panose="02020603050405020304" charset="0"/>
                <a:cs typeface="Times New Roman" panose="02020603050405020304" charset="0"/>
              </a:rPr>
              <a:t>Our Blog Management System (BMS) will follow a modular architecture, consisting of a front-end user interface, a back-end server, and a database. The front-end will be built using HTML, CSS, and JavaScript for an intuitive user experience. The back-end will utilize server-side scripting (e.g., PHP) to handle user requests, content management, and database interactions. The database, preferably a relational database system, will store blog content, user data, and system configurations. Additionally, the system will incorporate RESTful APIs for seamless integration with external services and social media platforms, enhancing user engagement and content distribution.</a:t>
            </a:r>
            <a:endParaRPr lang="en-US" altLang="en-US" sz="24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5" name="Text Box 4"/>
          <p:cNvSpPr txBox="1"/>
          <p:nvPr/>
        </p:nvSpPr>
        <p:spPr>
          <a:xfrm>
            <a:off x="903605" y="24193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1995"/>
            <a:ext cx="8507730" cy="969010"/>
          </a:xfrm>
        </p:spPr>
        <p:txBody>
          <a:bodyPr/>
          <a:p>
            <a:endParaRPr lang="en-US"/>
          </a:p>
        </p:txBody>
      </p:sp>
      <p:pic>
        <p:nvPicPr>
          <p:cNvPr id="3" name="Picture 2" descr="Client-server-blog-system-architecture"/>
          <p:cNvPicPr>
            <a:picLocks noChangeAspect="1"/>
          </p:cNvPicPr>
          <p:nvPr/>
        </p:nvPicPr>
        <p:blipFill>
          <a:blip r:embed="rId1"/>
          <a:stretch>
            <a:fillRect/>
          </a:stretch>
        </p:blipFill>
        <p:spPr>
          <a:xfrm>
            <a:off x="1415415" y="951865"/>
            <a:ext cx="9443720" cy="4377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73550" y="560705"/>
            <a:ext cx="791845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rPr>
              <a:t>ALGORITHM </a:t>
            </a:r>
            <a:endParaRPr kumimoji="0" lang="en-IN" altLang="zh-CN" sz="4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imes New Roman" panose="02020603050405020304" charset="0"/>
              <a:ea typeface="+mj-ea"/>
              <a:cs typeface="Times New Roman" panose="02020603050405020304" charset="0"/>
            </a:endParaRPr>
          </a:p>
        </p:txBody>
      </p:sp>
      <p:sp>
        <p:nvSpPr>
          <p:cNvPr id="3" name="Text Box 2"/>
          <p:cNvSpPr txBox="1"/>
          <p:nvPr/>
        </p:nvSpPr>
        <p:spPr>
          <a:xfrm>
            <a:off x="997585" y="1524000"/>
            <a:ext cx="10624185" cy="7416165"/>
          </a:xfrm>
          <a:prstGeom prst="rect">
            <a:avLst/>
          </a:prstGeom>
          <a:noFill/>
        </p:spPr>
        <p:txBody>
          <a:bodyPr wrap="square" rtlCol="0">
            <a:spAutoFit/>
          </a:bodyPr>
          <a:p>
            <a:r>
              <a:rPr lang="en-IN" altLang="en-US" sz="2400">
                <a:solidFill>
                  <a:schemeClr val="bg1"/>
                </a:solidFill>
                <a:latin typeface="Times New Roman" panose="02020603050405020304" charset="0"/>
                <a:cs typeface="Times New Roman" panose="02020603050405020304" charset="0"/>
              </a:rPr>
              <a:t>1. </a:t>
            </a:r>
            <a:r>
              <a:rPr lang="en-US" sz="2400" b="1">
                <a:solidFill>
                  <a:schemeClr val="bg1"/>
                </a:solidFill>
                <a:latin typeface="Times New Roman" panose="02020603050405020304" charset="0"/>
                <a:cs typeface="Times New Roman" panose="02020603050405020304" charset="0"/>
              </a:rPr>
              <a:t>Content Creation Algorithm:</a:t>
            </a:r>
            <a:endParaRPr lang="en-US" sz="2400">
              <a:solidFill>
                <a:schemeClr val="bg1"/>
              </a:solidFill>
              <a:latin typeface="Times New Roman" panose="02020603050405020304" charset="0"/>
              <a:cs typeface="Times New Roman" panose="02020603050405020304" charset="0"/>
            </a:endParaRPr>
          </a:p>
          <a:p>
            <a:endParaRPr lang="en-US" sz="1600">
              <a:solidFill>
                <a:schemeClr val="bg1"/>
              </a:solidFill>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User inputs blog post content.</a:t>
            </a:r>
            <a:endParaRPr lang="en-US" sz="2400">
              <a:solidFill>
                <a:schemeClr val="bg1"/>
              </a:solidFill>
              <a:latin typeface="Times New Roman" panose="02020603050405020304" charset="0"/>
              <a:cs typeface="Times New Roman" panose="02020603050405020304" charset="0"/>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Content is processed and formatted using a rich text editor.</a:t>
            </a:r>
            <a:endParaRPr lang="en-US" sz="2400">
              <a:solidFill>
                <a:schemeClr val="bg1"/>
              </a:solidFill>
              <a:latin typeface="Times New Roman" panose="02020603050405020304" charset="0"/>
              <a:cs typeface="Times New Roman" panose="02020603050405020304" charset="0"/>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Images and media are uploaded and embedded into the post.</a:t>
            </a:r>
            <a:endParaRPr lang="en-US" sz="2400">
              <a:solidFill>
                <a:schemeClr val="bg1"/>
              </a:solidFill>
              <a:latin typeface="Times New Roman" panose="02020603050405020304" charset="0"/>
              <a:cs typeface="Times New Roman" panose="02020603050405020304" charset="0"/>
            </a:endParaRPr>
          </a:p>
          <a:p>
            <a:pPr marL="342900" indent="-342900">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Drafts and revisions are saved as needed.</a:t>
            </a:r>
            <a:endParaRPr lang="en-US" sz="2400">
              <a:solidFill>
                <a:schemeClr val="bg1"/>
              </a:solidFill>
              <a:latin typeface="Times New Roman" panose="02020603050405020304" charset="0"/>
              <a:cs typeface="Times New Roman" panose="02020603050405020304" charset="0"/>
            </a:endParaRPr>
          </a:p>
          <a:p>
            <a:pPr marL="285750" indent="-285750"/>
            <a:endParaRPr lang="en-US" sz="2400">
              <a:solidFill>
                <a:schemeClr val="bg1"/>
              </a:solidFill>
              <a:latin typeface="Times New Roman" panose="02020603050405020304" charset="0"/>
              <a:cs typeface="Times New Roman" panose="02020603050405020304" charset="0"/>
            </a:endParaRPr>
          </a:p>
          <a:p>
            <a:pPr marL="285750" indent="-285750"/>
            <a:r>
              <a:rPr lang="en-IN" altLang="en-US" sz="2400">
                <a:solidFill>
                  <a:schemeClr val="bg1"/>
                </a:solidFill>
                <a:latin typeface="Times New Roman" panose="02020603050405020304" charset="0"/>
                <a:cs typeface="Times New Roman" panose="02020603050405020304" charset="0"/>
              </a:rPr>
              <a:t>2. </a:t>
            </a:r>
            <a:r>
              <a:rPr lang="en-US" sz="2400" b="1">
                <a:solidFill>
                  <a:schemeClr val="bg1"/>
                </a:solidFill>
                <a:latin typeface="Times New Roman" panose="02020603050405020304" charset="0"/>
                <a:cs typeface="Times New Roman" panose="02020603050405020304" charset="0"/>
              </a:rPr>
              <a:t>SEO Optimization Algorithm:</a:t>
            </a:r>
            <a:endParaRPr lang="en-US" sz="2400">
              <a:solidFill>
                <a:schemeClr val="bg1"/>
              </a:solidFill>
              <a:latin typeface="Times New Roman" panose="02020603050405020304" charset="0"/>
              <a:cs typeface="Times New Roman" panose="02020603050405020304" charset="0"/>
            </a:endParaRPr>
          </a:p>
          <a:p>
            <a:endParaRPr lang="en-US" sz="1600">
              <a:solidFill>
                <a:schemeClr val="bg1"/>
              </a:solidFill>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Analyze blog post content for SEO keywords and metadata.</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Suggest improvements for title tags, meta descriptions, and headers.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Provide recommendations for optimizing images and links.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endParaRPr lang="en-US"/>
          </a:p>
          <a:p>
            <a:endParaRPr lang="en-US"/>
          </a:p>
          <a:p>
            <a:endParaRPr lang="en-US"/>
          </a:p>
          <a:p>
            <a:endParaRPr lang="en-US"/>
          </a:p>
          <a:p>
            <a:endParaRPr lang="en-US"/>
          </a:p>
          <a:p>
            <a:endParaRPr lang="en-US"/>
          </a:p>
          <a:p>
            <a:endParaRPr lang="en-US"/>
          </a:p>
          <a:p>
            <a:endParaRPr lang="en-US"/>
          </a:p>
          <a:p>
            <a:endParaRPr lang="en-US"/>
          </a:p>
          <a:p>
            <a:r>
              <a:rPr lang="en-IN" altLang="en-US" sz="1800">
                <a:solidFill>
                  <a:schemeClr val="bg1"/>
                </a:solidFill>
                <a:latin typeface="Times New Roman" panose="02020603050405020304" charset="0"/>
                <a:cs typeface="Times New Roman" panose="02020603050405020304" charset="0"/>
              </a:rPr>
              <a:t>KUISHUGDAH</a:t>
            </a:r>
            <a:endParaRPr lang="en-IN" altLang="en-US" sz="1800">
              <a:solidFill>
                <a:schemeClr val="bg1"/>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4" name="Text Box 3"/>
          <p:cNvSpPr txBox="1"/>
          <p:nvPr/>
        </p:nvSpPr>
        <p:spPr>
          <a:xfrm>
            <a:off x="903605" y="241935"/>
            <a:ext cx="1868805" cy="521970"/>
          </a:xfrm>
          <a:prstGeom prst="rect">
            <a:avLst/>
          </a:prstGeom>
          <a:noFill/>
        </p:spPr>
        <p:txBody>
          <a:bodyPr wrap="squar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ext Box 27"/>
          <p:cNvSpPr txBox="1"/>
          <p:nvPr/>
        </p:nvSpPr>
        <p:spPr>
          <a:xfrm>
            <a:off x="1061720" y="508000"/>
            <a:ext cx="7474585" cy="6369685"/>
          </a:xfrm>
          <a:prstGeom prst="rect">
            <a:avLst/>
          </a:prstGeom>
          <a:noFill/>
        </p:spPr>
        <p:txBody>
          <a:bodyPr wrap="square" rtlCol="0">
            <a:spAutoFit/>
          </a:bodyPr>
          <a:p>
            <a:pPr algn="l"/>
            <a:endParaRPr lang="en-IN" altLang="en-US" sz="2400">
              <a:solidFill>
                <a:schemeClr val="bg1"/>
              </a:solidFill>
              <a:latin typeface="Times New Roman" panose="02020603050405020304" charset="0"/>
              <a:cs typeface="Times New Roman" panose="02020603050405020304" charset="0"/>
              <a:sym typeface="+mn-ea"/>
            </a:endParaRPr>
          </a:p>
          <a:p>
            <a:pPr algn="l"/>
            <a:r>
              <a:rPr lang="en-IN" altLang="en-US" sz="2400">
                <a:solidFill>
                  <a:schemeClr val="bg1"/>
                </a:solidFill>
                <a:latin typeface="Times New Roman" panose="02020603050405020304" charset="0"/>
                <a:cs typeface="Times New Roman" panose="02020603050405020304" charset="0"/>
                <a:sym typeface="+mn-ea"/>
              </a:rPr>
              <a:t>3. </a:t>
            </a:r>
            <a:r>
              <a:rPr lang="en-US" sz="2400" b="1">
                <a:solidFill>
                  <a:schemeClr val="bg1"/>
                </a:solidFill>
                <a:latin typeface="Times New Roman" panose="02020603050405020304" charset="0"/>
                <a:cs typeface="Times New Roman" panose="02020603050405020304" charset="0"/>
                <a:sym typeface="+mn-ea"/>
              </a:rPr>
              <a:t>User Engagement Algorithm:</a:t>
            </a:r>
            <a:endParaRPr lang="en-US" sz="2400" b="1">
              <a:solidFill>
                <a:schemeClr val="bg1"/>
              </a:solidFill>
              <a:latin typeface="Times New Roman" panose="02020603050405020304" charset="0"/>
              <a:cs typeface="Times New Roman" panose="02020603050405020304" charset="0"/>
            </a:endParaRPr>
          </a:p>
          <a:p>
            <a:pPr algn="l"/>
            <a:endParaRPr lang="en-US">
              <a:solidFill>
                <a:schemeClr val="bg1"/>
              </a:solidFill>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Track user interactions, such as comments and social media shares.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Analyze user behavior to provide personalized content recommendations.</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Send notifications for new blog posts and comments.</a:t>
            </a:r>
            <a:endParaRPr lang="en-US" sz="2400">
              <a:solidFill>
                <a:schemeClr val="bg1"/>
              </a:solidFill>
              <a:latin typeface="Times New Roman" panose="02020603050405020304" charset="0"/>
              <a:cs typeface="Times New Roman" panose="02020603050405020304" charset="0"/>
              <a:sym typeface="+mn-ea"/>
            </a:endParaRPr>
          </a:p>
          <a:p>
            <a:pPr marL="342900" indent="-342900" algn="just">
              <a:buSzPct val="120000"/>
              <a:buFont typeface="Arial" panose="020B0604020202020204" pitchFamily="34" charset="0"/>
              <a:buChar char="•"/>
            </a:pPr>
            <a:endParaRPr lang="en-US" sz="2400">
              <a:solidFill>
                <a:schemeClr val="bg1"/>
              </a:solidFill>
              <a:latin typeface="Times New Roman" panose="02020603050405020304" charset="0"/>
              <a:cs typeface="Times New Roman" panose="02020603050405020304" charset="0"/>
            </a:endParaRPr>
          </a:p>
          <a:p>
            <a:pPr marL="342900" indent="-342900" algn="l"/>
            <a:r>
              <a:rPr lang="en-IN" altLang="en-US" sz="2400">
                <a:solidFill>
                  <a:schemeClr val="bg1"/>
                </a:solidFill>
                <a:latin typeface="Times New Roman" panose="02020603050405020304" charset="0"/>
                <a:cs typeface="Times New Roman" panose="02020603050405020304" charset="0"/>
                <a:sym typeface="+mn-ea"/>
              </a:rPr>
              <a:t>4. </a:t>
            </a:r>
            <a:r>
              <a:rPr lang="en-US" sz="2400" b="1">
                <a:solidFill>
                  <a:schemeClr val="bg1"/>
                </a:solidFill>
                <a:latin typeface="Times New Roman" panose="02020603050405020304" charset="0"/>
                <a:cs typeface="Times New Roman" panose="02020603050405020304" charset="0"/>
                <a:sym typeface="+mn-ea"/>
              </a:rPr>
              <a:t>Publication Process Algorithm:</a:t>
            </a:r>
            <a:endParaRPr lang="en-US" sz="2400" b="1">
              <a:solidFill>
                <a:schemeClr val="bg1"/>
              </a:solidFill>
              <a:latin typeface="Times New Roman" panose="02020603050405020304" charset="0"/>
              <a:cs typeface="Times New Roman" panose="02020603050405020304" charset="0"/>
            </a:endParaRPr>
          </a:p>
          <a:p>
            <a:pPr algn="l"/>
            <a:endParaRPr lang="en-US">
              <a:solidFill>
                <a:schemeClr val="bg1"/>
              </a:solidFill>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Schedule posts for automatic publication.</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Ensure cross-platform compatibility for sharing on social media.</a:t>
            </a:r>
            <a:endParaRPr lang="en-US" sz="2400">
              <a:solidFill>
                <a:schemeClr val="bg1"/>
              </a:solidFill>
              <a:latin typeface="Times New Roman" panose="02020603050405020304" charset="0"/>
              <a:cs typeface="Times New Roman" panose="02020603050405020304" charset="0"/>
            </a:endParaRPr>
          </a:p>
          <a:p>
            <a:pPr marL="342900" indent="-342900" algn="just">
              <a:buSzPct val="1200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sym typeface="+mn-ea"/>
              </a:rPr>
              <a:t>Notify subscribers and followers upon publication</a:t>
            </a:r>
            <a:endParaRPr lang="en-US" sz="2400">
              <a:solidFill>
                <a:schemeClr val="bg1"/>
              </a:solidFill>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l"/>
            <a:endParaRPr lang="en-US"/>
          </a:p>
          <a:p>
            <a:endParaRPr lang="en-US"/>
          </a:p>
        </p:txBody>
      </p:sp>
      <p:pic>
        <p:nvPicPr>
          <p:cNvPr id="100" name="Picture 99"/>
          <p:cNvPicPr/>
          <p:nvPr/>
        </p:nvPicPr>
        <p:blipFill>
          <a:blip r:embed="rId1"/>
          <a:stretch>
            <a:fillRect/>
          </a:stretch>
        </p:blipFill>
        <p:spPr>
          <a:xfrm>
            <a:off x="383540" y="241300"/>
            <a:ext cx="520065" cy="521335"/>
          </a:xfrm>
          <a:prstGeom prst="rect">
            <a:avLst/>
          </a:prstGeom>
          <a:noFill/>
          <a:ln w="9525">
            <a:noFill/>
          </a:ln>
        </p:spPr>
      </p:pic>
      <p:pic>
        <p:nvPicPr>
          <p:cNvPr id="101" name="Picture 100"/>
          <p:cNvPicPr/>
          <p:nvPr/>
        </p:nvPicPr>
        <p:blipFill>
          <a:blip r:embed="rId2"/>
          <a:stretch>
            <a:fillRect/>
          </a:stretch>
        </p:blipFill>
        <p:spPr>
          <a:xfrm>
            <a:off x="5258435" y="183515"/>
            <a:ext cx="1272540" cy="539115"/>
          </a:xfrm>
          <a:prstGeom prst="rect">
            <a:avLst/>
          </a:prstGeom>
          <a:noFill/>
          <a:ln w="9525">
            <a:noFill/>
          </a:ln>
        </p:spPr>
      </p:pic>
      <p:pic>
        <p:nvPicPr>
          <p:cNvPr id="102" name="Picture 101"/>
          <p:cNvPicPr/>
          <p:nvPr/>
        </p:nvPicPr>
        <p:blipFill>
          <a:blip r:embed="rId3"/>
          <a:stretch>
            <a:fillRect/>
          </a:stretch>
        </p:blipFill>
        <p:spPr>
          <a:xfrm>
            <a:off x="9932035" y="241935"/>
            <a:ext cx="2049780" cy="480695"/>
          </a:xfrm>
          <a:prstGeom prst="rect">
            <a:avLst/>
          </a:prstGeom>
          <a:noFill/>
          <a:ln w="9525">
            <a:noFill/>
          </a:ln>
        </p:spPr>
      </p:pic>
      <p:sp>
        <p:nvSpPr>
          <p:cNvPr id="29" name="Text Box 28"/>
          <p:cNvSpPr txBox="1"/>
          <p:nvPr/>
        </p:nvSpPr>
        <p:spPr>
          <a:xfrm>
            <a:off x="903605" y="240665"/>
            <a:ext cx="1585595" cy="521970"/>
          </a:xfrm>
          <a:prstGeom prst="rect">
            <a:avLst/>
          </a:prstGeom>
          <a:noFill/>
        </p:spPr>
        <p:txBody>
          <a:bodyPr wrap="none" rtlCol="0" anchor="t">
            <a:spAutoFit/>
          </a:bodyPr>
          <a:p>
            <a:r>
              <a:rPr lang="en-IN" altLang="en-US" sz="2800">
                <a:solidFill>
                  <a:schemeClr val="bg2">
                    <a:lumMod val="90000"/>
                  </a:schemeClr>
                </a:solidFill>
                <a:latin typeface="Times New Roman" panose="02020603050405020304" charset="0"/>
                <a:cs typeface="Times New Roman" panose="02020603050405020304" charset="0"/>
                <a:sym typeface="+mn-ea"/>
              </a:rPr>
              <a:t>Microsoft</a:t>
            </a:r>
            <a:endParaRPr lang="en-IN" altLang="en-US" sz="2800">
              <a:solidFill>
                <a:schemeClr val="bg2">
                  <a:lumMod val="90000"/>
                </a:schemeClr>
              </a:solidFill>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4449</Words>
  <Application>WPS Presentation</Application>
  <PresentationFormat>宽屏</PresentationFormat>
  <Paragraphs>120</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11</vt:i4>
      </vt:variant>
    </vt:vector>
  </HeadingPairs>
  <TitlesOfParts>
    <vt:vector size="28" baseType="lpstr">
      <vt:lpstr>Arial</vt:lpstr>
      <vt:lpstr>SimSun</vt:lpstr>
      <vt:lpstr>Wingdings</vt:lpstr>
      <vt:lpstr>Calibri</vt:lpstr>
      <vt:lpstr>Microsoft YaHei</vt:lpstr>
      <vt:lpstr>Calibri Light</vt:lpstr>
      <vt:lpstr>方正综艺简体</vt:lpstr>
      <vt:lpstr>Calibri Light</vt:lpstr>
      <vt:lpstr>Arial Unicode MS</vt:lpstr>
      <vt:lpstr>Arial Unicode MS</vt:lpstr>
      <vt:lpstr>Times New Roman</vt:lpstr>
      <vt:lpstr>Arial Rounded MT Bold</vt:lpstr>
      <vt:lpstr>Arial</vt:lpstr>
      <vt:lpstr>Calibri</vt:lpstr>
      <vt:lpstr>Wingdings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Jansy</cp:lastModifiedBy>
  <cp:revision>47</cp:revision>
  <dcterms:created xsi:type="dcterms:W3CDTF">2014-12-20T13:05:45Z</dcterms:created>
  <dcterms:modified xsi:type="dcterms:W3CDTF">2023-09-09T07:44:20Z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5177532F7D28481C84B451FDC6A40456</vt:lpwstr>
  </property>
</Properties>
</file>