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2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6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40C78-EDEB-4776-8F7B-1C807B01E0C7}">
          <p14:sldIdLst>
            <p14:sldId id="256"/>
          </p14:sldIdLst>
        </p14:section>
        <p14:section name="Untitled Section" id="{853540E3-4A97-43A4-8988-B5244FB7ED00}">
          <p14:sldIdLst>
            <p14:sldId id="257"/>
            <p14:sldId id="262"/>
            <p14:sldId id="259"/>
            <p14:sldId id="260"/>
            <p14:sldId id="267"/>
            <p14:sldId id="268"/>
            <p14:sldId id="269"/>
            <p14:sldId id="270"/>
            <p14:sldId id="261"/>
            <p14:sldId id="271"/>
            <p14:sldId id="272"/>
            <p14:sldId id="273"/>
            <p14:sldId id="274"/>
            <p14:sldId id="275"/>
            <p14:sldId id="276"/>
            <p14:sldId id="277"/>
            <p14:sldId id="26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D05FEB-342B-8013-3106-509A856519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33C2C-B15B-A1CC-6EED-415D37FF9C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42BB1-B90E-4C7E-AF2C-C78A7BD98D9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8406-C960-C69B-18DC-AD7AA0027E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89F3C-1DAC-7EC9-7F3F-F6720EA7CE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52A86-BFE3-45C8-ADA0-F8EDD5782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77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FC253-3458-49B8-AD02-83A1122FABCF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4840-301F-4502-AE3A-A00D1A7F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41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5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1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533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6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89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4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9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0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6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7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3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10-01-2025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9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10-01-2025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A4F5-1BF2-487F-83B8-73CFFF5B1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4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hyperlink" Target="https://github.com/Teja-1811/Final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C3AB6-5509-66E4-9CDE-52FA8124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305759" y="414866"/>
            <a:ext cx="1437415" cy="70273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1D52133-2C08-65E0-D45C-EBD8E4627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467"/>
            <a:ext cx="9144000" cy="20595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Optimization of Cat and Dog Image Recognition Using CNN and DNN Architecture Evaluation</a:t>
            </a:r>
            <a:endParaRPr lang="en-IN" sz="40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7898C72-AD5C-1D1B-AE00-9A3335FE4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386" y="520927"/>
            <a:ext cx="8026401" cy="139254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KONERU LAKSHMAIAH EDUCATIONAL FOUNDATION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Department of Computer Science &amp; Applications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A34E6A-E8D9-7F57-E139-4F024748394E}"/>
              </a:ext>
            </a:extLst>
          </p:cNvPr>
          <p:cNvSpPr txBox="1"/>
          <p:nvPr/>
        </p:nvSpPr>
        <p:spPr>
          <a:xfrm>
            <a:off x="8263412" y="4645747"/>
            <a:ext cx="345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Presented By : </a:t>
            </a:r>
          </a:p>
          <a:p>
            <a:r>
              <a:rPr lang="en-US" sz="1600" dirty="0" err="1"/>
              <a:t>G.Kusuma</a:t>
            </a:r>
            <a:endParaRPr lang="en-US" sz="1600" dirty="0"/>
          </a:p>
          <a:p>
            <a:r>
              <a:rPr lang="en-US" sz="1600" dirty="0" err="1"/>
              <a:t>Regd</a:t>
            </a:r>
            <a:r>
              <a:rPr lang="en-US" sz="1600" dirty="0"/>
              <a:t> No : 2301600097</a:t>
            </a:r>
          </a:p>
          <a:p>
            <a:r>
              <a:rPr lang="en-US" sz="1600" dirty="0"/>
              <a:t>Course : MCA (Cloud Computing)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DF0760-1DE5-9756-9401-D880F39C8CF2}"/>
              </a:ext>
            </a:extLst>
          </p:cNvPr>
          <p:cNvSpPr txBox="1"/>
          <p:nvPr/>
        </p:nvSpPr>
        <p:spPr>
          <a:xfrm>
            <a:off x="782618" y="4768858"/>
            <a:ext cx="38866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Guided By : </a:t>
            </a:r>
          </a:p>
          <a:p>
            <a:r>
              <a:rPr lang="en-IN" sz="1600" b="0" i="0" u="none" strike="noStrike" dirty="0">
                <a:effectLst/>
              </a:rPr>
              <a:t>Mrs. </a:t>
            </a:r>
            <a:r>
              <a:rPr lang="en-IN" sz="1600" dirty="0"/>
              <a:t>Voddi Swathi</a:t>
            </a:r>
            <a:r>
              <a:rPr lang="en-IN" sz="1600" b="0" i="0" u="none" strike="noStrike" dirty="0">
                <a:effectLst/>
              </a:rPr>
              <a:t> </a:t>
            </a:r>
          </a:p>
          <a:p>
            <a:r>
              <a:rPr lang="en-IN" sz="1600" dirty="0"/>
              <a:t>Assistant Professor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532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760E5D-7357-0E4F-AD03-3D49C22DA2AE}"/>
              </a:ext>
            </a:extLst>
          </p:cNvPr>
          <p:cNvSpPr txBox="1"/>
          <p:nvPr/>
        </p:nvSpPr>
        <p:spPr>
          <a:xfrm>
            <a:off x="838200" y="2028438"/>
            <a:ext cx="961813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High Computational Cost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CNNs require </a:t>
            </a:r>
            <a:r>
              <a:rPr lang="en-US" sz="2000" b="1" dirty="0"/>
              <a:t>powerful GPUs</a:t>
            </a:r>
            <a:r>
              <a:rPr lang="en-US" sz="2000" dirty="0"/>
              <a:t> for training, making them </a:t>
            </a:r>
            <a:r>
              <a:rPr lang="en-US" sz="2000" b="1" dirty="0"/>
              <a:t>resource-intensive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classification on </a:t>
            </a:r>
            <a:r>
              <a:rPr lang="en-US" sz="2000" b="1" dirty="0"/>
              <a:t>low-end devices</a:t>
            </a:r>
            <a:r>
              <a:rPr lang="en-US" sz="2000" dirty="0"/>
              <a:t> is </a:t>
            </a:r>
            <a:r>
              <a:rPr lang="en-US" sz="2000" dirty="0" err="1"/>
              <a:t>challenging.</a:t>
            </a:r>
            <a:r>
              <a:rPr lang="en-US" sz="2000" b="1" dirty="0" err="1"/>
              <a:t>Dependency</a:t>
            </a:r>
            <a:r>
              <a:rPr lang="en-US" sz="2000" b="1" dirty="0"/>
              <a:t> 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Large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Deep learning models need </a:t>
            </a:r>
            <a:r>
              <a:rPr lang="en-US" sz="2000" b="1" dirty="0"/>
              <a:t>thousands of labeled images</a:t>
            </a:r>
            <a:r>
              <a:rPr lang="en-US" sz="2000" dirty="0"/>
              <a:t> to achieve high accuracy.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decreases on </a:t>
            </a:r>
            <a:r>
              <a:rPr lang="en-US" sz="2000" b="1" dirty="0"/>
              <a:t>small, imbalanced datasets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708C-CB88-DD71-90C2-BDB7838F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07ED73-09B3-3471-030E-A04ECC52A2F5}"/>
              </a:ext>
            </a:extLst>
          </p:cNvPr>
          <p:cNvSpPr txBox="1"/>
          <p:nvPr/>
        </p:nvSpPr>
        <p:spPr>
          <a:xfrm>
            <a:off x="613610" y="820951"/>
            <a:ext cx="7728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Drawbacks of the Existing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75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F170-6EEF-1C87-02AF-A1AA0F6E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06189"/>
          </a:xfrm>
        </p:spPr>
        <p:txBody>
          <a:bodyPr>
            <a:normAutofit/>
          </a:bodyPr>
          <a:lstStyle/>
          <a:p>
            <a:r>
              <a:rPr lang="en-US" sz="4400" dirty="0"/>
              <a:t>Architecture design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uml</a:t>
            </a:r>
            <a:r>
              <a:rPr lang="en-US" sz="4400" dirty="0"/>
              <a:t> modeling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1A550-9D2A-1256-FBAA-36EE96D2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3FEE-6EDE-8835-2AAD-624889C1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92989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64C1A1A2-B094-C6D7-7541-0E4351480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30" y="1732203"/>
            <a:ext cx="9462495" cy="3813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7905-63D4-6D58-63F5-E6AE9D65C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66271" y="235359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64356D-C589-5763-F536-1A02E39A89F0}"/>
              </a:ext>
            </a:extLst>
          </p:cNvPr>
          <p:cNvSpPr txBox="1">
            <a:spLocks/>
          </p:cNvSpPr>
          <p:nvPr/>
        </p:nvSpPr>
        <p:spPr>
          <a:xfrm>
            <a:off x="715012" y="0"/>
            <a:ext cx="10353761" cy="94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UML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C69B5-C20A-492A-84A6-BA85B4DB5183}"/>
              </a:ext>
            </a:extLst>
          </p:cNvPr>
          <p:cNvSpPr txBox="1"/>
          <p:nvPr/>
        </p:nvSpPr>
        <p:spPr>
          <a:xfrm>
            <a:off x="-3056954" y="1058283"/>
            <a:ext cx="10353761" cy="5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Use Case Diagram :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6" name="Picture 5" descr="A diagram of a software&#10;&#10;AI-generated content may be incorrect.">
            <a:extLst>
              <a:ext uri="{FF2B5EF4-FFF2-40B4-BE49-F238E27FC236}">
                <a16:creationId xmlns:a16="http://schemas.microsoft.com/office/drawing/2014/main" id="{C8B9C4B3-2CBF-8A34-5561-B960D4738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59" y="1192696"/>
            <a:ext cx="6011689" cy="515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9CEEA-8620-FF67-3E0A-6E2D47D1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0AAE5-39FE-FBD0-29DD-410088B5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819B5-86D8-71A7-BB42-3685BBD9DB31}"/>
              </a:ext>
            </a:extLst>
          </p:cNvPr>
          <p:cNvSpPr txBox="1"/>
          <p:nvPr/>
        </p:nvSpPr>
        <p:spPr>
          <a:xfrm>
            <a:off x="-3056954" y="1058283"/>
            <a:ext cx="10353761" cy="5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Class Diagram :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DB4E46-1B8D-3785-FC09-E560C6BC3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58" y="720352"/>
            <a:ext cx="3717234" cy="5799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81B7B-5829-C247-50D2-A7D891FA8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92D5-BC25-17C5-7D01-9403A6984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79F3A0-1FFC-AF40-FF97-5D1E758BAE88}"/>
              </a:ext>
            </a:extLst>
          </p:cNvPr>
          <p:cNvSpPr txBox="1"/>
          <p:nvPr/>
        </p:nvSpPr>
        <p:spPr>
          <a:xfrm>
            <a:off x="-3056954" y="1058283"/>
            <a:ext cx="10353761" cy="5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Sequence Diagram :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F2CCD020-A28C-A34C-60BD-B634E078C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1A322-859C-8B43-6819-D36DF68E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2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3F1A-9FD2-777A-60F3-5F79946F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FB8C9-5B7F-33C0-D215-EFE7215097FB}"/>
              </a:ext>
            </a:extLst>
          </p:cNvPr>
          <p:cNvSpPr txBox="1"/>
          <p:nvPr/>
        </p:nvSpPr>
        <p:spPr>
          <a:xfrm>
            <a:off x="-3056954" y="1058283"/>
            <a:ext cx="10353761" cy="5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Collaboration Diagram :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5" name="Picture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170F9FFE-DDE2-CEF9-F07F-3DF5F8BB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80" y="0"/>
            <a:ext cx="443484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A4E7F-192D-D713-6F00-ED384D435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8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9D2D5-B3C0-AF9C-D2D0-F10A9088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AFC1F-BEEB-9D47-D93D-EB23C5E93D42}"/>
              </a:ext>
            </a:extLst>
          </p:cNvPr>
          <p:cNvSpPr txBox="1"/>
          <p:nvPr/>
        </p:nvSpPr>
        <p:spPr>
          <a:xfrm>
            <a:off x="-3056954" y="1058283"/>
            <a:ext cx="10353761" cy="50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b="1" u="sng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State Chart Diagram : 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AA7630-3E8B-FC61-D44A-46802795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 r="35257" b="8551"/>
          <a:stretch/>
        </p:blipFill>
        <p:spPr>
          <a:xfrm>
            <a:off x="4065105" y="665921"/>
            <a:ext cx="4929808" cy="5824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3CCD69-FC67-CFEB-5FEC-58112A5F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D7D6-5587-9E24-5CB0-EF634108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94440C-E98E-D912-0439-99428A185A6A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Algorithms Used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F1E9A-DE5D-BE53-46A4-B4420BE76C55}"/>
              </a:ext>
            </a:extLst>
          </p:cNvPr>
          <p:cNvSpPr txBox="1"/>
          <p:nvPr/>
        </p:nvSpPr>
        <p:spPr>
          <a:xfrm>
            <a:off x="838199" y="1298520"/>
            <a:ext cx="10246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Convolutional Neural Networks (CNNs) : </a:t>
            </a:r>
            <a:r>
              <a:rPr lang="en-US" sz="2000" dirty="0"/>
              <a:t>Extracts spatial features and detects differences between real and spoofed faces.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98B91-233B-F87A-205D-6456F04B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9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6B18-0EC0-8605-C51E-FEF05858F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CEA95-9CCE-8AFC-1BBB-C877EABCBB54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Code Link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8D15A-9110-D307-B571-E20951A4203D}"/>
              </a:ext>
            </a:extLst>
          </p:cNvPr>
          <p:cNvSpPr txBox="1"/>
          <p:nvPr/>
        </p:nvSpPr>
        <p:spPr>
          <a:xfrm>
            <a:off x="838199" y="1298520"/>
            <a:ext cx="10246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Link </a:t>
            </a:r>
            <a:r>
              <a:rPr lang="en-US" sz="2000" b="1" dirty="0">
                <a:hlinkClick r:id="rId2"/>
              </a:rPr>
              <a:t>https://github.com/Teja-1811/Final.git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8A11C-7E79-96BB-2C31-642D65A4F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E114A2-CE2B-AA76-3D0E-B84DF086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02738"/>
          </a:xfrm>
        </p:spPr>
        <p:txBody>
          <a:bodyPr/>
          <a:lstStyle/>
          <a:p>
            <a:pPr algn="l"/>
            <a:r>
              <a:rPr lang="en-US" dirty="0">
                <a:latin typeface="+mn-lt"/>
              </a:rPr>
              <a:t>Contents</a:t>
            </a: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A8D66-23DF-A67A-CAF0-B5DDA2681FB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38543" y="1312338"/>
            <a:ext cx="9398000" cy="5092700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Scope of the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Literature Survey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Problem Identification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Proposed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Architecture Design And UML Modeling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Technical Design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Future Work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7821D-E176-F23C-376C-05ACDE0E5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66271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0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6892-8F78-CFE4-FECF-16F97D79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486858-11CF-C624-35B1-82E3E3394D62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Performance Evaluation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0B483-BFC8-8EF8-C7F6-6589EF74EF5D}"/>
              </a:ext>
            </a:extLst>
          </p:cNvPr>
          <p:cNvSpPr txBox="1"/>
          <p:nvPr/>
        </p:nvSpPr>
        <p:spPr>
          <a:xfrm>
            <a:off x="838199" y="1298520"/>
            <a:ext cx="102468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Metrics Used :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Accuracy : </a:t>
            </a:r>
            <a:r>
              <a:rPr lang="en-US" sz="2000" dirty="0"/>
              <a:t>Measures correctly classified instances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Precision : </a:t>
            </a:r>
            <a:r>
              <a:rPr lang="en-US" sz="2000" dirty="0"/>
              <a:t>Assesses how many predicted positive cases are actual positives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Recall : </a:t>
            </a:r>
            <a:r>
              <a:rPr lang="en-US" sz="2000" dirty="0"/>
              <a:t>Evaluates the ability to detect all real cases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F1 – Score : </a:t>
            </a:r>
            <a:r>
              <a:rPr lang="en-US" sz="2000" dirty="0"/>
              <a:t>Balance precision and recall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4AD04-8E4A-1043-64CB-FCBFD362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0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4FAD-2104-4DD2-DF76-F5B6D1D1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4BC2BF-17B4-C034-0144-961629120C1F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Confusion Matrix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D031-72BD-A5A5-D60D-F78C2221020A}"/>
              </a:ext>
            </a:extLst>
          </p:cNvPr>
          <p:cNvSpPr txBox="1"/>
          <p:nvPr/>
        </p:nvSpPr>
        <p:spPr>
          <a:xfrm>
            <a:off x="838199" y="1298520"/>
            <a:ext cx="10246895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Definition : </a:t>
            </a:r>
            <a:r>
              <a:rPr lang="en-US" sz="2000" dirty="0"/>
              <a:t>A table used to evaluate the performance of a classification model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Structure :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True Positives (TP) : </a:t>
            </a:r>
            <a:r>
              <a:rPr lang="en-US" sz="2000" dirty="0"/>
              <a:t>Model correctly identifies real users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False Positives (FP) : </a:t>
            </a:r>
            <a:r>
              <a:rPr lang="en-US" sz="2000" dirty="0"/>
              <a:t>Model incorrectly classifies spoofed faces as real.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True Negatives (TN) : </a:t>
            </a:r>
            <a:r>
              <a:rPr lang="en-US" sz="2000" dirty="0"/>
              <a:t>Model correctly rejects spoofed faces.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False Negatives (FN) : </a:t>
            </a:r>
            <a:r>
              <a:rPr lang="en-US" sz="2000" dirty="0"/>
              <a:t>Model fails to recognize real users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911E3-CD3D-1C28-B32D-66CFED705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E0326-2892-1B15-A3E8-E3936E64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3C90D-EB25-2BCC-6D56-9A17CE329B36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Accuracy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AF86A-C431-8A67-C0FC-08DE1A98D7B5}"/>
                  </a:ext>
                </a:extLst>
              </p:cNvPr>
              <p:cNvSpPr txBox="1"/>
              <p:nvPr/>
            </p:nvSpPr>
            <p:spPr>
              <a:xfrm>
                <a:off x="838199" y="1298520"/>
                <a:ext cx="10246895" cy="2674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Accuracy is one metric for evaluating classification models.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Informally, accuracy is he fraction of predictions our model got right.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Formally, accuracy has the following definition :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𝐴𝑐𝑐𝑢𝑐𝑎𝑟𝑦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CAF86A-C431-8A67-C0FC-08DE1A98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8520"/>
                <a:ext cx="10246895" cy="2674258"/>
              </a:xfrm>
              <a:prstGeom prst="rect">
                <a:avLst/>
              </a:prstGeom>
              <a:blipFill>
                <a:blip r:embed="rId2"/>
                <a:stretch>
                  <a:fillRect l="-476" t="-1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14728D0-F654-4D59-15F6-6A0850271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8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F796-B739-38F9-670D-8A045399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B41CE-5F67-9BFD-F3B0-40C2971E7DDF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Precision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0C362-FE18-F64F-5798-8FAFBA6B99C3}"/>
                  </a:ext>
                </a:extLst>
              </p:cNvPr>
              <p:cNvSpPr txBox="1"/>
              <p:nvPr/>
            </p:nvSpPr>
            <p:spPr>
              <a:xfrm>
                <a:off x="838199" y="1298520"/>
                <a:ext cx="10246895" cy="2828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Precision is one indicator of a machine learning model’s performance- the quality pf a positive prediction made by the model.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Precision refers to the number of true positives divided by the total number of positives predictions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0C362-FE18-F64F-5798-8FAFBA6B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8520"/>
                <a:ext cx="10246895" cy="2828147"/>
              </a:xfrm>
              <a:prstGeom prst="rect">
                <a:avLst/>
              </a:prstGeom>
              <a:blipFill>
                <a:blip r:embed="rId2"/>
                <a:stretch>
                  <a:fillRect l="-476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6688F77-275F-84BE-9B22-AAA2A96B9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14530-601D-503C-521B-8B3059B5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51674D-40DD-7751-5FE0-79A1D94E5DA8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Recall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018D2-1AE2-BE29-19D3-8E0E98C397DF}"/>
                  </a:ext>
                </a:extLst>
              </p:cNvPr>
              <p:cNvSpPr txBox="1"/>
              <p:nvPr/>
            </p:nvSpPr>
            <p:spPr>
              <a:xfrm>
                <a:off x="838199" y="1298520"/>
                <a:ext cx="10246895" cy="2520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ability of a model to find all the relevant cases within a data set.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Recall as the number of true positives divided by the number of true positives </a:t>
                </a:r>
                <a:r>
                  <a:rPr lang="en-US" sz="2000" dirty="0" err="1"/>
                  <a:t>plud</a:t>
                </a:r>
                <a:r>
                  <a:rPr lang="en-US" sz="2000" dirty="0"/>
                  <a:t> the number of false negatives.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1018D2-1AE2-BE29-19D3-8E0E98C3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8520"/>
                <a:ext cx="10246895" cy="2520370"/>
              </a:xfrm>
              <a:prstGeom prst="rect">
                <a:avLst/>
              </a:prstGeom>
              <a:blipFill>
                <a:blip r:embed="rId2"/>
                <a:stretch>
                  <a:fillRect l="-476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C73ED7B-E96D-B1A7-CD7D-DDE0AEC8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A62F-E023-B604-2115-EFB4B77B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1C9D6C-0224-9087-B723-C4CDE1704726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F1 - Score :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123D5-CE42-9330-222A-A122A6A7D7FB}"/>
                  </a:ext>
                </a:extLst>
              </p:cNvPr>
              <p:cNvSpPr txBox="1"/>
              <p:nvPr/>
            </p:nvSpPr>
            <p:spPr>
              <a:xfrm>
                <a:off x="838199" y="1298520"/>
                <a:ext cx="10246895" cy="4077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F1 – Score is the mean of precision and recall. In other words, it is the weighted average of precision and recall.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is also known as the balanced F-Score or F-Measure.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value of the F-1 Score is high only when the precision and recall values are high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2∗(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6123D5-CE42-9330-222A-A122A6A7D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298520"/>
                <a:ext cx="10246895" cy="4077335"/>
              </a:xfrm>
              <a:prstGeom prst="rect">
                <a:avLst/>
              </a:prstGeom>
              <a:blipFill>
                <a:blip r:embed="rId2"/>
                <a:stretch>
                  <a:fillRect l="-476" t="-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415F486-CC36-BCB9-7553-B8B58BA4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1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C908-AF36-D964-8917-E1FDFBD8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63" y="2765839"/>
            <a:ext cx="10353761" cy="1326321"/>
          </a:xfrm>
        </p:spPr>
        <p:txBody>
          <a:bodyPr/>
          <a:lstStyle/>
          <a:p>
            <a:r>
              <a:rPr lang="en-US" sz="6000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35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DDD5-847D-7EBE-9B28-24DA6DB43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9B2CA6-86CC-24C1-7C03-48299AB59C45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Classification Report :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DD948-EEA8-E2A8-67E8-DF263BA35978}"/>
              </a:ext>
            </a:extLst>
          </p:cNvPr>
          <p:cNvSpPr txBox="1"/>
          <p:nvPr/>
        </p:nvSpPr>
        <p:spPr>
          <a:xfrm>
            <a:off x="838199" y="1298520"/>
            <a:ext cx="102468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Definition : </a:t>
            </a:r>
            <a:r>
              <a:rPr lang="en-US" sz="2000" dirty="0"/>
              <a:t>Summarizes classification performance across all metrics </a:t>
            </a:r>
            <a:endParaRPr lang="en-US" sz="2000" b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8B9A7-083D-CBB5-B943-63071DB7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94DB1F-C43A-EDD0-648A-B2B9852ED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57623"/>
              </p:ext>
            </p:extLst>
          </p:nvPr>
        </p:nvGraphicFramePr>
        <p:xfrm>
          <a:off x="1310105" y="2436171"/>
          <a:ext cx="8555790" cy="221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158">
                  <a:extLst>
                    <a:ext uri="{9D8B030D-6E8A-4147-A177-3AD203B41FA5}">
                      <a16:colId xmlns:a16="http://schemas.microsoft.com/office/drawing/2014/main" val="2548433913"/>
                    </a:ext>
                  </a:extLst>
                </a:gridCol>
                <a:gridCol w="1711158">
                  <a:extLst>
                    <a:ext uri="{9D8B030D-6E8A-4147-A177-3AD203B41FA5}">
                      <a16:colId xmlns:a16="http://schemas.microsoft.com/office/drawing/2014/main" val="1863277923"/>
                    </a:ext>
                  </a:extLst>
                </a:gridCol>
                <a:gridCol w="1260854">
                  <a:extLst>
                    <a:ext uri="{9D8B030D-6E8A-4147-A177-3AD203B41FA5}">
                      <a16:colId xmlns:a16="http://schemas.microsoft.com/office/drawing/2014/main" val="925627969"/>
                    </a:ext>
                  </a:extLst>
                </a:gridCol>
                <a:gridCol w="2161462">
                  <a:extLst>
                    <a:ext uri="{9D8B030D-6E8A-4147-A177-3AD203B41FA5}">
                      <a16:colId xmlns:a16="http://schemas.microsoft.com/office/drawing/2014/main" val="2772958484"/>
                    </a:ext>
                  </a:extLst>
                </a:gridCol>
                <a:gridCol w="1711158">
                  <a:extLst>
                    <a:ext uri="{9D8B030D-6E8A-4147-A177-3AD203B41FA5}">
                      <a16:colId xmlns:a16="http://schemas.microsoft.com/office/drawing/2014/main" val="3457400656"/>
                    </a:ext>
                  </a:extLst>
                </a:gridCol>
              </a:tblGrid>
              <a:tr h="5540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731047"/>
                  </a:ext>
                </a:extLst>
              </a:tr>
              <a:tr h="5540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375304"/>
                  </a:ext>
                </a:extLst>
              </a:tr>
              <a:tr h="55401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Spoof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968547"/>
                  </a:ext>
                </a:extLst>
              </a:tr>
              <a:tr h="554010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Avg</a:t>
                      </a:r>
                      <a:r>
                        <a:rPr lang="en-IN" b="1" dirty="0"/>
                        <a:t>/Total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88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8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3B076-9C1B-81B0-A594-1B0BB2FF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7C6EF7-EB07-7BB7-E5F5-76A652CE1032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Conclusion :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6E112E-A34E-6EAB-2BF1-F5C5257D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BF3422-FFA8-A89F-22DF-C7B44F905C61}"/>
              </a:ext>
            </a:extLst>
          </p:cNvPr>
          <p:cNvSpPr txBox="1"/>
          <p:nvPr/>
        </p:nvSpPr>
        <p:spPr>
          <a:xfrm>
            <a:off x="736600" y="1543217"/>
            <a:ext cx="9910011" cy="219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Successfully developed a </a:t>
            </a:r>
            <a:r>
              <a:rPr lang="en-US" sz="2400" b="1" dirty="0"/>
              <a:t>CNN model</a:t>
            </a:r>
            <a:r>
              <a:rPr lang="en-US" sz="2400" dirty="0"/>
              <a:t> for pet classification.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Implemented a </a:t>
            </a:r>
            <a:r>
              <a:rPr lang="en-US" sz="2400" b="1" dirty="0"/>
              <a:t>Flask-based API</a:t>
            </a:r>
            <a:r>
              <a:rPr lang="en-US" sz="2400" dirty="0"/>
              <a:t> for easy access.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Achieved </a:t>
            </a:r>
            <a:r>
              <a:rPr lang="en-US" sz="2400" b="1" dirty="0"/>
              <a:t>high accuracy (~95%)</a:t>
            </a:r>
            <a:r>
              <a:rPr lang="en-US" sz="2400" dirty="0"/>
              <a:t> on test images.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958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D42DE-05AB-B6AE-C070-2478718B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E074E1-42E5-1214-108C-8096DF8E330F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Future Work: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B0511-F501-B770-FA50-765425532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E0FC26-8D47-FFBB-FD4B-9952A2DF893D}"/>
              </a:ext>
            </a:extLst>
          </p:cNvPr>
          <p:cNvSpPr txBox="1"/>
          <p:nvPr/>
        </p:nvSpPr>
        <p:spPr>
          <a:xfrm>
            <a:off x="838200" y="1527828"/>
            <a:ext cx="9910011" cy="293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Expand classification to </a:t>
            </a:r>
            <a:r>
              <a:rPr lang="en-US" sz="2400" b="1" dirty="0"/>
              <a:t>more pet breeds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🔹 Optimize model for </a:t>
            </a:r>
            <a:r>
              <a:rPr lang="en-US" sz="2400" b="1" dirty="0"/>
              <a:t>real-time webcam classification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🔹 Deploy the model on </a:t>
            </a:r>
            <a:r>
              <a:rPr lang="en-US" sz="2400" b="1" dirty="0"/>
              <a:t>AWS Cloud for global access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🔹 Integrate with </a:t>
            </a:r>
            <a:r>
              <a:rPr lang="en-US" sz="2400" b="1" dirty="0"/>
              <a:t>mobile applications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777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1E03-1918-3439-C919-781A05CBC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6CF0-7890-79A6-924F-5AB84045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18" y="225419"/>
            <a:ext cx="9736665" cy="702737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/>
              <a:t>Introduction</a:t>
            </a:r>
            <a:r>
              <a:rPr lang="en-US" sz="3200" b="1" dirty="0"/>
              <a:t> 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1E595-5A22-5761-BE10-A3489569B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4" y="1541212"/>
            <a:ext cx="10117666" cy="4518526"/>
          </a:xfrm>
        </p:spPr>
        <p:txBody>
          <a:bodyPr>
            <a:normAutofit lnSpcReduction="10000"/>
          </a:bodyPr>
          <a:lstStyle/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Image classification is the task of identifying objects in images and categorizing them.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Deep learning, especially Convolutional Neural Networks, has improved accuracy significantly.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Distinguishing between Feline(cats) and Canine(dogs) images is a fundamental problem in recognition.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Many applications such as pet adoption platforms, veterinary diagnostics, and Wildlife monitoring, rely on such models.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dirty="0"/>
          </a:p>
          <a:p>
            <a:pPr algn="l">
              <a:spcAft>
                <a:spcPts val="120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84DF1-90FE-AD9A-1320-9DF19B505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EF639-B5C5-9A37-B74E-167154247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6AD813-2171-B36C-6B03-D31A586E2600}"/>
              </a:ext>
            </a:extLst>
          </p:cNvPr>
          <p:cNvSpPr txBox="1"/>
          <p:nvPr/>
        </p:nvSpPr>
        <p:spPr>
          <a:xfrm>
            <a:off x="838200" y="6334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+mj-lt"/>
              </a:rPr>
              <a:t>References :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73F9B4-AB7E-4801-5076-3E94C18C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497F3-B2EE-5E1C-9D5D-209089D502B9}"/>
              </a:ext>
            </a:extLst>
          </p:cNvPr>
          <p:cNvSpPr txBox="1"/>
          <p:nvPr/>
        </p:nvSpPr>
        <p:spPr>
          <a:xfrm>
            <a:off x="838200" y="1527828"/>
            <a:ext cx="9910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Research Papers &amp; Books:</a:t>
            </a:r>
            <a:endParaRPr lang="en-I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	"Deep Learning for Computer Vision" – Ian Goodfellow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"CNNs for Image Classification" – Andrew 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GitHub &amp; Kaggle Resources:</a:t>
            </a:r>
            <a:endParaRPr lang="en-I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	Kaggle: Dogs vs. Cats Dataset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GitHub: TensorFlow Image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5560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CE91-AA5E-137A-EBDE-842357589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EA906A-2C37-4340-E7A0-48E02FCDE7B1}"/>
              </a:ext>
            </a:extLst>
          </p:cNvPr>
          <p:cNvSpPr txBox="1"/>
          <p:nvPr/>
        </p:nvSpPr>
        <p:spPr>
          <a:xfrm>
            <a:off x="838199" y="1298520"/>
            <a:ext cx="1024689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endParaRPr lang="en-US" sz="2400" b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2FAE4B-29C5-E2AB-6C41-C047F62B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850D2-BDEC-7EE8-2763-C406F29B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65" y="2486526"/>
            <a:ext cx="10353761" cy="1326321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52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DAF9-8916-62E1-9576-B65A5AB5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B3D-74DB-D5FC-8EC0-D4213D2A3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379" y="181236"/>
            <a:ext cx="9575798" cy="791104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objective</a:t>
            </a:r>
            <a:r>
              <a:rPr lang="en-US" sz="2800" b="1" dirty="0"/>
              <a:t> 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BFA4C-1E44-8F76-4E60-8BE06A26C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4" y="1541212"/>
            <a:ext cx="10117666" cy="4518526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Develop an AI model capable of distinguishing between cat and dog images.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Use a CNN architecture to achieve high accuracy.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Provide a user-friendly interface via Flask-based web application.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Ensure real-time prediction with a lightweight model.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Optimize accuracy and performance by training the model on a labelled dataset.</a:t>
            </a:r>
          </a:p>
          <a:p>
            <a:pPr algn="l">
              <a:spcAft>
                <a:spcPts val="1200"/>
              </a:spcAft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0AACE-D5BB-3A1D-D80F-02F6CD8B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2CCB-620E-780D-5E10-12563A98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02F-BD07-1B6F-6AFE-8D64EDD0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29"/>
            <a:ext cx="6460065" cy="791104"/>
          </a:xfrm>
        </p:spPr>
        <p:txBody>
          <a:bodyPr>
            <a:normAutofit/>
          </a:bodyPr>
          <a:lstStyle/>
          <a:p>
            <a:r>
              <a:rPr lang="en-US" sz="3200" u="sng" dirty="0"/>
              <a:t>Scope of the project</a:t>
            </a:r>
            <a:r>
              <a:rPr lang="en-US" sz="3200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8995-F5E0-F587-8A7B-ED1E6FA63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050" y="1509127"/>
            <a:ext cx="10117666" cy="4105609"/>
          </a:xfrm>
        </p:spPr>
        <p:txBody>
          <a:bodyPr>
            <a:normAutofit fontScale="92500"/>
          </a:bodyPr>
          <a:lstStyle/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Pet Adoption &amp; Animal Welfare: Automatically classify animals in images.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Veterinary Clinics &amp; Research: Assist in pet disease diagnosis based on features.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Wildlife Monitoring: Identify the species in images captured in the wild.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/>
              <a:t>Surveillance &amp; Security: Detect pets in security footage to track missing pets.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48CD9-2D06-4B1C-F061-6768CA6C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EEA9-5A88-95C5-465F-64D779CD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5884-E0BD-816F-D689-E1BB4E74A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179" y="705855"/>
            <a:ext cx="6460065" cy="791104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Further Proceedings</a:t>
            </a:r>
            <a:r>
              <a:rPr lang="en-US" sz="3200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1A81-1334-C654-B95D-721CBC9A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3" y="2342147"/>
            <a:ext cx="10645719" cy="3769894"/>
          </a:xfrm>
        </p:spPr>
        <p:txBody>
          <a:bodyPr>
            <a:normAutofit/>
          </a:bodyPr>
          <a:lstStyle/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Extend the system to classify multiple breeds of cats and dogs.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Implement a real-time webcam-based classification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3D961-425D-6E0F-F1AE-2E301CAC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3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B73EF-C4F8-691C-ABC7-2679F885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5AC-BB73-7439-0D1F-4404696D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130" y="408375"/>
            <a:ext cx="6460065" cy="791104"/>
          </a:xfrm>
        </p:spPr>
        <p:txBody>
          <a:bodyPr>
            <a:normAutofit/>
          </a:bodyPr>
          <a:lstStyle/>
          <a:p>
            <a:r>
              <a:rPr lang="en-US" sz="3200" u="sng" dirty="0"/>
              <a:t>Literature Survey</a:t>
            </a:r>
            <a:r>
              <a:rPr lang="en-US" sz="3200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8A4C3-3B49-B648-A63D-79F1F58A2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83" y="2113146"/>
            <a:ext cx="10117666" cy="3084006"/>
          </a:xfrm>
        </p:spPr>
        <p:txBody>
          <a:bodyPr>
            <a:normAutofit/>
          </a:bodyPr>
          <a:lstStyle/>
          <a:p>
            <a:pPr marL="800100" lvl="1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Traditional Methods: rely on hand-crafted features(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color,texture</a:t>
            </a:r>
            <a:r>
              <a:rPr lang="en-US" dirty="0"/>
              <a:t>).</a:t>
            </a:r>
          </a:p>
          <a:p>
            <a:pPr marL="800100" lvl="1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Machine learning Techniques: Use SVM,KNN, but limited in accuracy.</a:t>
            </a:r>
          </a:p>
          <a:p>
            <a:pPr marL="800100" lvl="1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Deep Learning-Based Methods(CNNs): Automatically extracts features providing better accuracy.</a:t>
            </a:r>
          </a:p>
          <a:p>
            <a:pPr marL="800100" lvl="1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AB84-D047-2C53-CD83-286779F4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8950-7BF4-2D0D-73AB-72E58DC4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06C3-0981-B59F-B35E-F7D9671CD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253" y="181236"/>
            <a:ext cx="6460065" cy="791104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Problem Identification</a:t>
            </a:r>
            <a:r>
              <a:rPr lang="en-US" sz="3200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0901-AF42-C86B-670D-C6BD31C1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134" y="1500999"/>
            <a:ext cx="10117666" cy="513158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Hand-crafted features</a:t>
            </a:r>
            <a:r>
              <a:rPr lang="en-US" dirty="0"/>
              <a:t> are inefficient for complex images.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Lack of large datasets</a:t>
            </a:r>
            <a:r>
              <a:rPr lang="en-US" dirty="0"/>
              <a:t> leads to poor model generalization.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Shallow models (SVM, KNN, Decision Trees)</a:t>
            </a:r>
            <a:r>
              <a:rPr lang="en-US" dirty="0"/>
              <a:t> fail to learn deep representations.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CNNs extract </a:t>
            </a:r>
            <a:r>
              <a:rPr lang="en-US" b="1" dirty="0"/>
              <a:t>spatial and hierarchical features</a:t>
            </a:r>
            <a:r>
              <a:rPr lang="en-US" dirty="0"/>
              <a:t>, making classification </a:t>
            </a:r>
            <a:r>
              <a:rPr lang="en-US" b="1" dirty="0"/>
              <a:t>highly accurate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use of data augmentation</a:t>
            </a:r>
            <a:r>
              <a:rPr lang="en-US" dirty="0"/>
              <a:t> helps in dealing with overfitting.</a:t>
            </a:r>
          </a:p>
          <a:p>
            <a:pPr marL="342900" indent="-342900" algn="l">
              <a:spcAft>
                <a:spcPts val="1200"/>
              </a:spcAft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B93B4F-244E-3421-E576-C8C69810A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43F05-335E-4AD5-E58F-3C8D2F12B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F3DF-B600-00A3-97AE-C551F4199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8583" y="242495"/>
            <a:ext cx="6460065" cy="791104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Proposed work</a:t>
            </a:r>
            <a:r>
              <a:rPr lang="en-US" sz="3200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C3A39-E1B8-2621-A577-C47FACEB1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4" y="1450274"/>
            <a:ext cx="10117666" cy="513158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Dataset:</a:t>
            </a:r>
            <a:r>
              <a:rPr lang="en-US" dirty="0"/>
              <a:t> Train on a labeled dataset of </a:t>
            </a:r>
            <a:r>
              <a:rPr lang="en-US" b="1" dirty="0"/>
              <a:t>cat and dog images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Deep Learning Model:</a:t>
            </a:r>
            <a:r>
              <a:rPr lang="en-US" dirty="0"/>
              <a:t> Use </a:t>
            </a:r>
            <a:r>
              <a:rPr lang="en-US" b="1" dirty="0"/>
              <a:t>Convolutional Neural Networks(CNNs)</a:t>
            </a:r>
            <a:r>
              <a:rPr lang="en-US" dirty="0"/>
              <a:t> for feature extraction.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Framework:</a:t>
            </a:r>
            <a:r>
              <a:rPr lang="en-US" dirty="0"/>
              <a:t> Implement </a:t>
            </a:r>
            <a:r>
              <a:rPr lang="en-US" b="1" dirty="0"/>
              <a:t>Flask</a:t>
            </a:r>
            <a:r>
              <a:rPr lang="en-US" dirty="0"/>
              <a:t> for building a </a:t>
            </a:r>
            <a:r>
              <a:rPr lang="en-US" b="1" dirty="0"/>
              <a:t>web-based classification system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/>
              <a:t>Deployment:</a:t>
            </a:r>
            <a:r>
              <a:rPr lang="en-US" dirty="0"/>
              <a:t> Allow users to upload images and get </a:t>
            </a:r>
            <a:r>
              <a:rPr lang="en-US" b="1" dirty="0"/>
              <a:t>instant predictions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B6893-9642-6635-9A73-50ED16A4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2" b="29259"/>
          <a:stretch/>
        </p:blipFill>
        <p:spPr>
          <a:xfrm>
            <a:off x="10456332" y="225420"/>
            <a:ext cx="1437415" cy="7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898A53-514D-485A-931D-285CADAA4C0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1566</TotalTime>
  <Words>993</Words>
  <Application>Microsoft Office PowerPoint</Application>
  <PresentationFormat>Widescreen</PresentationFormat>
  <Paragraphs>151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Optimization of Cat and Dog Image Recognition Using CNN and DNN Architecture Evaluation</vt:lpstr>
      <vt:lpstr>Contents</vt:lpstr>
      <vt:lpstr>Introduction </vt:lpstr>
      <vt:lpstr>objective </vt:lpstr>
      <vt:lpstr>Scope of the project </vt:lpstr>
      <vt:lpstr>Further Proceedings </vt:lpstr>
      <vt:lpstr>Literature Survey </vt:lpstr>
      <vt:lpstr>Problem Identification </vt:lpstr>
      <vt:lpstr>Proposed work </vt:lpstr>
      <vt:lpstr>PowerPoint Presentation</vt:lpstr>
      <vt:lpstr>Architecture design  and  uml modeling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Teja</dc:creator>
  <cp:lastModifiedBy>Kusuma Gudavalli</cp:lastModifiedBy>
  <cp:revision>22</cp:revision>
  <dcterms:created xsi:type="dcterms:W3CDTF">2025-01-09T09:32:21Z</dcterms:created>
  <dcterms:modified xsi:type="dcterms:W3CDTF">2025-03-16T15:51:44Z</dcterms:modified>
</cp:coreProperties>
</file>