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0" r:id="rId4"/>
    <p:sldId id="265" r:id="rId5"/>
    <p:sldId id="267" r:id="rId6"/>
    <p:sldId id="259" r:id="rId7"/>
    <p:sldId id="260" r:id="rId8"/>
    <p:sldId id="271" r:id="rId9"/>
    <p:sldId id="269" r:id="rId10"/>
    <p:sldId id="262" r:id="rId11"/>
    <p:sldId id="268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99C7BB-AD34-2917-2717-FC475FB16CC6}" v="68" dt="2024-12-15T21:30:42.838"/>
    <p1510:client id="{5F97A2D5-22C3-D347-C492-4EDC98328A56}" v="365" dt="2024-12-15T20:16:37.468"/>
    <p1510:client id="{B88BB2BC-70F4-B6AE-D455-E7307AF8D6C1}" v="479" dt="2024-12-15T02:18:05.1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D70EC4-19FF-41EB-BED6-380AFF5A8B4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A0D522-8678-4487-9095-87CC4B61C6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Data Privacy &amp; Ethics</a:t>
          </a:r>
          <a:br>
            <a:rPr lang="en-US"/>
          </a:br>
          <a:r>
            <a:rPr lang="en-US"/>
            <a:t>Ensuring compliance with Reddit API policies and safeguarding user privacy.</a:t>
          </a:r>
        </a:p>
      </dgm:t>
    </dgm:pt>
    <dgm:pt modelId="{995E9855-74FD-4BE3-B96A-89634257B785}" type="parTrans" cxnId="{A071D3C4-2A03-4377-B7E9-231A9856583E}">
      <dgm:prSet/>
      <dgm:spPr/>
      <dgm:t>
        <a:bodyPr/>
        <a:lstStyle/>
        <a:p>
          <a:endParaRPr lang="en-US"/>
        </a:p>
      </dgm:t>
    </dgm:pt>
    <dgm:pt modelId="{E0573C18-9372-42C1-B699-EE717D83ABE3}" type="sibTrans" cxnId="{A071D3C4-2A03-4377-B7E9-231A9856583E}">
      <dgm:prSet/>
      <dgm:spPr/>
      <dgm:t>
        <a:bodyPr/>
        <a:lstStyle/>
        <a:p>
          <a:endParaRPr lang="en-US"/>
        </a:p>
      </dgm:t>
    </dgm:pt>
    <dgm:pt modelId="{A670E009-BA8E-497A-98A4-873273CFB9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API Rate Limits</a:t>
          </a:r>
          <a:br>
            <a:rPr lang="en-US"/>
          </a:br>
          <a:r>
            <a:rPr lang="en-US"/>
            <a:t>Restricted requests may limit comprehensive data collection.</a:t>
          </a:r>
        </a:p>
      </dgm:t>
    </dgm:pt>
    <dgm:pt modelId="{D191D22D-5044-465C-9167-2DEE3B9F2B72}" type="parTrans" cxnId="{EF0EF6E2-6FA4-4E7D-BB8A-7FB75FF5AFAF}">
      <dgm:prSet/>
      <dgm:spPr/>
      <dgm:t>
        <a:bodyPr/>
        <a:lstStyle/>
        <a:p>
          <a:endParaRPr lang="en-US"/>
        </a:p>
      </dgm:t>
    </dgm:pt>
    <dgm:pt modelId="{40BC4982-8ED6-4F81-9A92-8647E356BBAD}" type="sibTrans" cxnId="{EF0EF6E2-6FA4-4E7D-BB8A-7FB75FF5AFAF}">
      <dgm:prSet/>
      <dgm:spPr/>
      <dgm:t>
        <a:bodyPr/>
        <a:lstStyle/>
        <a:p>
          <a:endParaRPr lang="en-US"/>
        </a:p>
      </dgm:t>
    </dgm:pt>
    <dgm:pt modelId="{BC4AF088-EEFD-4800-A45E-007FD380A1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Incomplete or Noisy Data</a:t>
          </a:r>
          <a:br>
            <a:rPr lang="en-US"/>
          </a:br>
          <a:r>
            <a:rPr lang="en-US"/>
            <a:t>Issues with inactive users, deleted content, or inconsistent formatting</a:t>
          </a:r>
          <a:r>
            <a:rPr lang="en-US">
              <a:latin typeface="Aptos Display" panose="02110004020202020204"/>
            </a:rPr>
            <a:t>.</a:t>
          </a:r>
          <a:endParaRPr lang="en-US"/>
        </a:p>
      </dgm:t>
    </dgm:pt>
    <dgm:pt modelId="{70816913-1D8E-4BDA-8FCF-6D1E971A6AE0}" type="parTrans" cxnId="{36B1DFA0-71C1-4BE4-8665-8D63EACB715E}">
      <dgm:prSet/>
      <dgm:spPr/>
      <dgm:t>
        <a:bodyPr/>
        <a:lstStyle/>
        <a:p>
          <a:endParaRPr lang="en-US"/>
        </a:p>
      </dgm:t>
    </dgm:pt>
    <dgm:pt modelId="{D155482E-344E-4BA7-843F-C33319EC581F}" type="sibTrans" cxnId="{36B1DFA0-71C1-4BE4-8665-8D63EACB715E}">
      <dgm:prSet/>
      <dgm:spPr/>
      <dgm:t>
        <a:bodyPr/>
        <a:lstStyle/>
        <a:p>
          <a:endParaRPr lang="en-US"/>
        </a:p>
      </dgm:t>
    </dgm:pt>
    <dgm:pt modelId="{39FDF9F7-E44E-4441-8075-6EA578F522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Engagement Bias</a:t>
          </a:r>
          <a:br>
            <a:rPr lang="en-US"/>
          </a:br>
          <a:r>
            <a:rPr lang="en-US"/>
            <a:t>Metrics may overemphasize highly active users while neglecting infrequent contributors.</a:t>
          </a:r>
        </a:p>
      </dgm:t>
    </dgm:pt>
    <dgm:pt modelId="{F56C5FBA-D81B-48B8-8853-1500A7B408E4}" type="parTrans" cxnId="{FD0BFDD6-DF65-40CB-8CE3-7B1E3D6E2855}">
      <dgm:prSet/>
      <dgm:spPr/>
      <dgm:t>
        <a:bodyPr/>
        <a:lstStyle/>
        <a:p>
          <a:endParaRPr lang="en-US"/>
        </a:p>
      </dgm:t>
    </dgm:pt>
    <dgm:pt modelId="{DA641908-C64A-4A58-984E-C2EB4C466F1D}" type="sibTrans" cxnId="{FD0BFDD6-DF65-40CB-8CE3-7B1E3D6E2855}">
      <dgm:prSet/>
      <dgm:spPr/>
      <dgm:t>
        <a:bodyPr/>
        <a:lstStyle/>
        <a:p>
          <a:endParaRPr lang="en-US"/>
        </a:p>
      </dgm:t>
    </dgm:pt>
    <dgm:pt modelId="{CB3A5DAD-2C9B-4949-BF65-0347C058F1F4}" type="pres">
      <dgm:prSet presAssocID="{E9D70EC4-19FF-41EB-BED6-380AFF5A8B49}" presName="root" presStyleCnt="0">
        <dgm:presLayoutVars>
          <dgm:dir/>
          <dgm:resizeHandles val="exact"/>
        </dgm:presLayoutVars>
      </dgm:prSet>
      <dgm:spPr/>
    </dgm:pt>
    <dgm:pt modelId="{FFAE391D-44E3-4126-BF65-9FC7E9161183}" type="pres">
      <dgm:prSet presAssocID="{88A0D522-8678-4487-9095-87CC4B61C6CF}" presName="compNode" presStyleCnt="0"/>
      <dgm:spPr/>
    </dgm:pt>
    <dgm:pt modelId="{20DA8D82-E410-4AD0-B98E-8075FFC74B78}" type="pres">
      <dgm:prSet presAssocID="{88A0D522-8678-4487-9095-87CC4B61C6CF}" presName="bgRect" presStyleLbl="bgShp" presStyleIdx="0" presStyleCnt="4"/>
      <dgm:spPr/>
    </dgm:pt>
    <dgm:pt modelId="{17C17243-9CAE-4D19-A7B1-EEDFD0B26ABE}" type="pres">
      <dgm:prSet presAssocID="{88A0D522-8678-4487-9095-87CC4B61C6C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EB3B309-2451-4600-82A7-242130A570BF}" type="pres">
      <dgm:prSet presAssocID="{88A0D522-8678-4487-9095-87CC4B61C6CF}" presName="spaceRect" presStyleCnt="0"/>
      <dgm:spPr/>
    </dgm:pt>
    <dgm:pt modelId="{BC9B6028-C063-48CF-A879-D930334B728F}" type="pres">
      <dgm:prSet presAssocID="{88A0D522-8678-4487-9095-87CC4B61C6CF}" presName="parTx" presStyleLbl="revTx" presStyleIdx="0" presStyleCnt="4">
        <dgm:presLayoutVars>
          <dgm:chMax val="0"/>
          <dgm:chPref val="0"/>
        </dgm:presLayoutVars>
      </dgm:prSet>
      <dgm:spPr/>
    </dgm:pt>
    <dgm:pt modelId="{11A99C97-C3A5-41D2-BF37-75185258E870}" type="pres">
      <dgm:prSet presAssocID="{E0573C18-9372-42C1-B699-EE717D83ABE3}" presName="sibTrans" presStyleCnt="0"/>
      <dgm:spPr/>
    </dgm:pt>
    <dgm:pt modelId="{49B0FA4C-3BA6-4749-8173-45FD3BFD7E54}" type="pres">
      <dgm:prSet presAssocID="{A670E009-BA8E-497A-98A4-873273CFB92A}" presName="compNode" presStyleCnt="0"/>
      <dgm:spPr/>
    </dgm:pt>
    <dgm:pt modelId="{A72C7ACD-8994-4A7F-AB6A-AA7FFE6E5455}" type="pres">
      <dgm:prSet presAssocID="{A670E009-BA8E-497A-98A4-873273CFB92A}" presName="bgRect" presStyleLbl="bgShp" presStyleIdx="1" presStyleCnt="4"/>
      <dgm:spPr/>
    </dgm:pt>
    <dgm:pt modelId="{AA43EF27-C69E-44B5-A9B8-FD18C49E5545}" type="pres">
      <dgm:prSet presAssocID="{A670E009-BA8E-497A-98A4-873273CFB92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E0ECAC8-D15C-4C67-B78B-39DEC444A620}" type="pres">
      <dgm:prSet presAssocID="{A670E009-BA8E-497A-98A4-873273CFB92A}" presName="spaceRect" presStyleCnt="0"/>
      <dgm:spPr/>
    </dgm:pt>
    <dgm:pt modelId="{69546442-FB1E-423D-8B67-47B1AFD2949D}" type="pres">
      <dgm:prSet presAssocID="{A670E009-BA8E-497A-98A4-873273CFB92A}" presName="parTx" presStyleLbl="revTx" presStyleIdx="1" presStyleCnt="4">
        <dgm:presLayoutVars>
          <dgm:chMax val="0"/>
          <dgm:chPref val="0"/>
        </dgm:presLayoutVars>
      </dgm:prSet>
      <dgm:spPr/>
    </dgm:pt>
    <dgm:pt modelId="{8CE9DBF6-8610-4FE5-BA7B-D1AC7C9F83D5}" type="pres">
      <dgm:prSet presAssocID="{40BC4982-8ED6-4F81-9A92-8647E356BBAD}" presName="sibTrans" presStyleCnt="0"/>
      <dgm:spPr/>
    </dgm:pt>
    <dgm:pt modelId="{525627C2-13F5-4597-B2C1-4E3EA69E5754}" type="pres">
      <dgm:prSet presAssocID="{BC4AF088-EEFD-4800-A45E-007FD380A17D}" presName="compNode" presStyleCnt="0"/>
      <dgm:spPr/>
    </dgm:pt>
    <dgm:pt modelId="{95CD80BC-F29D-409C-BA27-51C894A41E93}" type="pres">
      <dgm:prSet presAssocID="{BC4AF088-EEFD-4800-A45E-007FD380A17D}" presName="bgRect" presStyleLbl="bgShp" presStyleIdx="2" presStyleCnt="4"/>
      <dgm:spPr/>
    </dgm:pt>
    <dgm:pt modelId="{772FBC13-83F1-467F-AA6B-53290D6EE6FD}" type="pres">
      <dgm:prSet presAssocID="{BC4AF088-EEFD-4800-A45E-007FD380A17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340195F0-BED2-4288-964B-B002BC6D9A32}" type="pres">
      <dgm:prSet presAssocID="{BC4AF088-EEFD-4800-A45E-007FD380A17D}" presName="spaceRect" presStyleCnt="0"/>
      <dgm:spPr/>
    </dgm:pt>
    <dgm:pt modelId="{C8FDEEED-62BA-4245-8E81-C63731DDB0BE}" type="pres">
      <dgm:prSet presAssocID="{BC4AF088-EEFD-4800-A45E-007FD380A17D}" presName="parTx" presStyleLbl="revTx" presStyleIdx="2" presStyleCnt="4">
        <dgm:presLayoutVars>
          <dgm:chMax val="0"/>
          <dgm:chPref val="0"/>
        </dgm:presLayoutVars>
      </dgm:prSet>
      <dgm:spPr/>
    </dgm:pt>
    <dgm:pt modelId="{E609D94A-D36F-4419-9204-E79509D1EA60}" type="pres">
      <dgm:prSet presAssocID="{D155482E-344E-4BA7-843F-C33319EC581F}" presName="sibTrans" presStyleCnt="0"/>
      <dgm:spPr/>
    </dgm:pt>
    <dgm:pt modelId="{D1E81E59-4CB4-4AD3-A7F2-C9F3682B17BC}" type="pres">
      <dgm:prSet presAssocID="{39FDF9F7-E44E-4441-8075-6EA578F522C2}" presName="compNode" presStyleCnt="0"/>
      <dgm:spPr/>
    </dgm:pt>
    <dgm:pt modelId="{47F6AFCE-FC68-4DBE-A9A4-BFCCDFA74A84}" type="pres">
      <dgm:prSet presAssocID="{39FDF9F7-E44E-4441-8075-6EA578F522C2}" presName="bgRect" presStyleLbl="bgShp" presStyleIdx="3" presStyleCnt="4"/>
      <dgm:spPr/>
    </dgm:pt>
    <dgm:pt modelId="{4721C6C1-A2C1-47FB-A6E6-BC83B8A37BA5}" type="pres">
      <dgm:prSet presAssocID="{39FDF9F7-E44E-4441-8075-6EA578F522C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D19206C2-7636-4CBE-A8D8-BA225BAE3C4B}" type="pres">
      <dgm:prSet presAssocID="{39FDF9F7-E44E-4441-8075-6EA578F522C2}" presName="spaceRect" presStyleCnt="0"/>
      <dgm:spPr/>
    </dgm:pt>
    <dgm:pt modelId="{B6652044-1881-4FCF-A069-319F2387D9BF}" type="pres">
      <dgm:prSet presAssocID="{39FDF9F7-E44E-4441-8075-6EA578F522C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7AC571F-808F-4195-B975-BDADE1A708A1}" type="presOf" srcId="{39FDF9F7-E44E-4441-8075-6EA578F522C2}" destId="{B6652044-1881-4FCF-A069-319F2387D9BF}" srcOrd="0" destOrd="0" presId="urn:microsoft.com/office/officeart/2018/2/layout/IconVerticalSolidList"/>
    <dgm:cxn modelId="{D217E957-B059-4748-9A00-9C6497978C21}" type="presOf" srcId="{E9D70EC4-19FF-41EB-BED6-380AFF5A8B49}" destId="{CB3A5DAD-2C9B-4949-BF65-0347C058F1F4}" srcOrd="0" destOrd="0" presId="urn:microsoft.com/office/officeart/2018/2/layout/IconVerticalSolidList"/>
    <dgm:cxn modelId="{D77F6389-ED5C-45A4-9B98-B23E5A623FA4}" type="presOf" srcId="{88A0D522-8678-4487-9095-87CC4B61C6CF}" destId="{BC9B6028-C063-48CF-A879-D930334B728F}" srcOrd="0" destOrd="0" presId="urn:microsoft.com/office/officeart/2018/2/layout/IconVerticalSolidList"/>
    <dgm:cxn modelId="{36B1DFA0-71C1-4BE4-8665-8D63EACB715E}" srcId="{E9D70EC4-19FF-41EB-BED6-380AFF5A8B49}" destId="{BC4AF088-EEFD-4800-A45E-007FD380A17D}" srcOrd="2" destOrd="0" parTransId="{70816913-1D8E-4BDA-8FCF-6D1E971A6AE0}" sibTransId="{D155482E-344E-4BA7-843F-C33319EC581F}"/>
    <dgm:cxn modelId="{A071D3C4-2A03-4377-B7E9-231A9856583E}" srcId="{E9D70EC4-19FF-41EB-BED6-380AFF5A8B49}" destId="{88A0D522-8678-4487-9095-87CC4B61C6CF}" srcOrd="0" destOrd="0" parTransId="{995E9855-74FD-4BE3-B96A-89634257B785}" sibTransId="{E0573C18-9372-42C1-B699-EE717D83ABE3}"/>
    <dgm:cxn modelId="{85E58AD2-FECC-40ED-BCBC-E108B69ECC6E}" type="presOf" srcId="{BC4AF088-EEFD-4800-A45E-007FD380A17D}" destId="{C8FDEEED-62BA-4245-8E81-C63731DDB0BE}" srcOrd="0" destOrd="0" presId="urn:microsoft.com/office/officeart/2018/2/layout/IconVerticalSolidList"/>
    <dgm:cxn modelId="{FD0BFDD6-DF65-40CB-8CE3-7B1E3D6E2855}" srcId="{E9D70EC4-19FF-41EB-BED6-380AFF5A8B49}" destId="{39FDF9F7-E44E-4441-8075-6EA578F522C2}" srcOrd="3" destOrd="0" parTransId="{F56C5FBA-D81B-48B8-8853-1500A7B408E4}" sibTransId="{DA641908-C64A-4A58-984E-C2EB4C466F1D}"/>
    <dgm:cxn modelId="{EF0EF6E2-6FA4-4E7D-BB8A-7FB75FF5AFAF}" srcId="{E9D70EC4-19FF-41EB-BED6-380AFF5A8B49}" destId="{A670E009-BA8E-497A-98A4-873273CFB92A}" srcOrd="1" destOrd="0" parTransId="{D191D22D-5044-465C-9167-2DEE3B9F2B72}" sibTransId="{40BC4982-8ED6-4F81-9A92-8647E356BBAD}"/>
    <dgm:cxn modelId="{5F06F2FA-BA47-435F-A9D9-BEB2AAFBAD6D}" type="presOf" srcId="{A670E009-BA8E-497A-98A4-873273CFB92A}" destId="{69546442-FB1E-423D-8B67-47B1AFD2949D}" srcOrd="0" destOrd="0" presId="urn:microsoft.com/office/officeart/2018/2/layout/IconVerticalSolidList"/>
    <dgm:cxn modelId="{25AABB9C-38A0-4F16-957B-6BF14BA730DB}" type="presParOf" srcId="{CB3A5DAD-2C9B-4949-BF65-0347C058F1F4}" destId="{FFAE391D-44E3-4126-BF65-9FC7E9161183}" srcOrd="0" destOrd="0" presId="urn:microsoft.com/office/officeart/2018/2/layout/IconVerticalSolidList"/>
    <dgm:cxn modelId="{8134AC00-4E6C-4CD5-B998-103DCBFEA98F}" type="presParOf" srcId="{FFAE391D-44E3-4126-BF65-9FC7E9161183}" destId="{20DA8D82-E410-4AD0-B98E-8075FFC74B78}" srcOrd="0" destOrd="0" presId="urn:microsoft.com/office/officeart/2018/2/layout/IconVerticalSolidList"/>
    <dgm:cxn modelId="{5B2C3E7C-C602-4C08-87F4-2A8D5CB56523}" type="presParOf" srcId="{FFAE391D-44E3-4126-BF65-9FC7E9161183}" destId="{17C17243-9CAE-4D19-A7B1-EEDFD0B26ABE}" srcOrd="1" destOrd="0" presId="urn:microsoft.com/office/officeart/2018/2/layout/IconVerticalSolidList"/>
    <dgm:cxn modelId="{435E063D-B586-4087-9E11-02DA37354101}" type="presParOf" srcId="{FFAE391D-44E3-4126-BF65-9FC7E9161183}" destId="{AEB3B309-2451-4600-82A7-242130A570BF}" srcOrd="2" destOrd="0" presId="urn:microsoft.com/office/officeart/2018/2/layout/IconVerticalSolidList"/>
    <dgm:cxn modelId="{CAC4C635-CDBD-419C-A2C2-924F455A075E}" type="presParOf" srcId="{FFAE391D-44E3-4126-BF65-9FC7E9161183}" destId="{BC9B6028-C063-48CF-A879-D930334B728F}" srcOrd="3" destOrd="0" presId="urn:microsoft.com/office/officeart/2018/2/layout/IconVerticalSolidList"/>
    <dgm:cxn modelId="{1B065D94-B64A-4A38-80AE-B2C0373E7D43}" type="presParOf" srcId="{CB3A5DAD-2C9B-4949-BF65-0347C058F1F4}" destId="{11A99C97-C3A5-41D2-BF37-75185258E870}" srcOrd="1" destOrd="0" presId="urn:microsoft.com/office/officeart/2018/2/layout/IconVerticalSolidList"/>
    <dgm:cxn modelId="{9A0B896E-F951-4FAD-A3FD-86DF779A83AE}" type="presParOf" srcId="{CB3A5DAD-2C9B-4949-BF65-0347C058F1F4}" destId="{49B0FA4C-3BA6-4749-8173-45FD3BFD7E54}" srcOrd="2" destOrd="0" presId="urn:microsoft.com/office/officeart/2018/2/layout/IconVerticalSolidList"/>
    <dgm:cxn modelId="{6CE6CAC1-7654-45D2-BF10-FDFE4D6CDF03}" type="presParOf" srcId="{49B0FA4C-3BA6-4749-8173-45FD3BFD7E54}" destId="{A72C7ACD-8994-4A7F-AB6A-AA7FFE6E5455}" srcOrd="0" destOrd="0" presId="urn:microsoft.com/office/officeart/2018/2/layout/IconVerticalSolidList"/>
    <dgm:cxn modelId="{75E78459-7540-488D-BDD8-0D35EDE6A8C6}" type="presParOf" srcId="{49B0FA4C-3BA6-4749-8173-45FD3BFD7E54}" destId="{AA43EF27-C69E-44B5-A9B8-FD18C49E5545}" srcOrd="1" destOrd="0" presId="urn:microsoft.com/office/officeart/2018/2/layout/IconVerticalSolidList"/>
    <dgm:cxn modelId="{EC272A56-9AC4-44DC-AC18-B49118263851}" type="presParOf" srcId="{49B0FA4C-3BA6-4749-8173-45FD3BFD7E54}" destId="{EE0ECAC8-D15C-4C67-B78B-39DEC444A620}" srcOrd="2" destOrd="0" presId="urn:microsoft.com/office/officeart/2018/2/layout/IconVerticalSolidList"/>
    <dgm:cxn modelId="{78663555-0510-4AC3-8705-79BE928BBFAF}" type="presParOf" srcId="{49B0FA4C-3BA6-4749-8173-45FD3BFD7E54}" destId="{69546442-FB1E-423D-8B67-47B1AFD2949D}" srcOrd="3" destOrd="0" presId="urn:microsoft.com/office/officeart/2018/2/layout/IconVerticalSolidList"/>
    <dgm:cxn modelId="{BCD49B66-DB60-49F9-B156-BF863D28FF0F}" type="presParOf" srcId="{CB3A5DAD-2C9B-4949-BF65-0347C058F1F4}" destId="{8CE9DBF6-8610-4FE5-BA7B-D1AC7C9F83D5}" srcOrd="3" destOrd="0" presId="urn:microsoft.com/office/officeart/2018/2/layout/IconVerticalSolidList"/>
    <dgm:cxn modelId="{1BF97562-9E21-4D8B-85A8-5914F993D9EB}" type="presParOf" srcId="{CB3A5DAD-2C9B-4949-BF65-0347C058F1F4}" destId="{525627C2-13F5-4597-B2C1-4E3EA69E5754}" srcOrd="4" destOrd="0" presId="urn:microsoft.com/office/officeart/2018/2/layout/IconVerticalSolidList"/>
    <dgm:cxn modelId="{0B77BE56-2E18-49C2-8806-EA1F378E86A9}" type="presParOf" srcId="{525627C2-13F5-4597-B2C1-4E3EA69E5754}" destId="{95CD80BC-F29D-409C-BA27-51C894A41E93}" srcOrd="0" destOrd="0" presId="urn:microsoft.com/office/officeart/2018/2/layout/IconVerticalSolidList"/>
    <dgm:cxn modelId="{DC427E69-252B-4DDA-95CB-DF68FF5D919F}" type="presParOf" srcId="{525627C2-13F5-4597-B2C1-4E3EA69E5754}" destId="{772FBC13-83F1-467F-AA6B-53290D6EE6FD}" srcOrd="1" destOrd="0" presId="urn:microsoft.com/office/officeart/2018/2/layout/IconVerticalSolidList"/>
    <dgm:cxn modelId="{8E433473-52CA-4BC4-BD44-363E5316BF32}" type="presParOf" srcId="{525627C2-13F5-4597-B2C1-4E3EA69E5754}" destId="{340195F0-BED2-4288-964B-B002BC6D9A32}" srcOrd="2" destOrd="0" presId="urn:microsoft.com/office/officeart/2018/2/layout/IconVerticalSolidList"/>
    <dgm:cxn modelId="{B5857CAE-50EE-477D-BF8B-C0CC8C5AADC9}" type="presParOf" srcId="{525627C2-13F5-4597-B2C1-4E3EA69E5754}" destId="{C8FDEEED-62BA-4245-8E81-C63731DDB0BE}" srcOrd="3" destOrd="0" presId="urn:microsoft.com/office/officeart/2018/2/layout/IconVerticalSolidList"/>
    <dgm:cxn modelId="{9E4CBA23-C3B3-45A1-8669-B1952C9BE1B2}" type="presParOf" srcId="{CB3A5DAD-2C9B-4949-BF65-0347C058F1F4}" destId="{E609D94A-D36F-4419-9204-E79509D1EA60}" srcOrd="5" destOrd="0" presId="urn:microsoft.com/office/officeart/2018/2/layout/IconVerticalSolidList"/>
    <dgm:cxn modelId="{8314A103-A026-43B1-AA38-B3F479A6DB20}" type="presParOf" srcId="{CB3A5DAD-2C9B-4949-BF65-0347C058F1F4}" destId="{D1E81E59-4CB4-4AD3-A7F2-C9F3682B17BC}" srcOrd="6" destOrd="0" presId="urn:microsoft.com/office/officeart/2018/2/layout/IconVerticalSolidList"/>
    <dgm:cxn modelId="{39D62B88-B7C1-41F3-AA81-297D7DDDE26F}" type="presParOf" srcId="{D1E81E59-4CB4-4AD3-A7F2-C9F3682B17BC}" destId="{47F6AFCE-FC68-4DBE-A9A4-BFCCDFA74A84}" srcOrd="0" destOrd="0" presId="urn:microsoft.com/office/officeart/2018/2/layout/IconVerticalSolidList"/>
    <dgm:cxn modelId="{8071F84B-40FE-4EC3-A40E-CB79A2F9BE5F}" type="presParOf" srcId="{D1E81E59-4CB4-4AD3-A7F2-C9F3682B17BC}" destId="{4721C6C1-A2C1-47FB-A6E6-BC83B8A37BA5}" srcOrd="1" destOrd="0" presId="urn:microsoft.com/office/officeart/2018/2/layout/IconVerticalSolidList"/>
    <dgm:cxn modelId="{D420F94D-073D-4587-A6F5-496C6138DB5F}" type="presParOf" srcId="{D1E81E59-4CB4-4AD3-A7F2-C9F3682B17BC}" destId="{D19206C2-7636-4CBE-A8D8-BA225BAE3C4B}" srcOrd="2" destOrd="0" presId="urn:microsoft.com/office/officeart/2018/2/layout/IconVerticalSolidList"/>
    <dgm:cxn modelId="{C07A23DF-52C4-49D3-98D3-F29DD9239B2F}" type="presParOf" srcId="{D1E81E59-4CB4-4AD3-A7F2-C9F3682B17BC}" destId="{B6652044-1881-4FCF-A069-319F2387D9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6A8943E-3D0A-4C16-9048-D10F6B4BCA9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73D7CA-4494-40C0-88D5-9F7BA6662B1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100" b="1"/>
            <a:t>Key Insights</a:t>
          </a:r>
          <a:br>
            <a:rPr lang="en-US" sz="2100"/>
          </a:br>
          <a:r>
            <a:rPr lang="en-US" sz="1600"/>
            <a:t>Analyzing user behavior on Reddit reveals valuable trends in engagement, user segmentation, and community dynamics.</a:t>
          </a:r>
        </a:p>
      </dgm:t>
    </dgm:pt>
    <dgm:pt modelId="{EF4E7CDC-5BC2-4736-9AB6-906E5078F8A0}" type="parTrans" cxnId="{0DF5D447-701D-42BC-810E-7CAE28413032}">
      <dgm:prSet/>
      <dgm:spPr/>
      <dgm:t>
        <a:bodyPr/>
        <a:lstStyle/>
        <a:p>
          <a:endParaRPr lang="en-US"/>
        </a:p>
      </dgm:t>
    </dgm:pt>
    <dgm:pt modelId="{2036DC59-ADA9-4DB7-A0FD-A3F47B42C934}" type="sibTrans" cxnId="{0DF5D447-701D-42BC-810E-7CAE28413032}">
      <dgm:prSet/>
      <dgm:spPr/>
      <dgm:t>
        <a:bodyPr/>
        <a:lstStyle/>
        <a:p>
          <a:endParaRPr lang="en-US"/>
        </a:p>
      </dgm:t>
    </dgm:pt>
    <dgm:pt modelId="{6AD4AEFA-427D-4005-BEDF-9FD735BEBF9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23CFFCE-8E44-4333-B164-7D96FF2C2208}" type="parTrans" cxnId="{3C506569-F5EC-4D21-AC94-6CF41EE9C591}">
      <dgm:prSet/>
      <dgm:spPr/>
      <dgm:t>
        <a:bodyPr/>
        <a:lstStyle/>
        <a:p>
          <a:endParaRPr lang="en-US"/>
        </a:p>
      </dgm:t>
    </dgm:pt>
    <dgm:pt modelId="{84C9F64C-1C35-4F2B-B0E2-B4AD64CCD27B}" type="sibTrans" cxnId="{3C506569-F5EC-4D21-AC94-6CF41EE9C591}">
      <dgm:prSet/>
      <dgm:spPr/>
      <dgm:t>
        <a:bodyPr/>
        <a:lstStyle/>
        <a:p>
          <a:endParaRPr lang="en-US"/>
        </a:p>
      </dgm:t>
    </dgm:pt>
    <dgm:pt modelId="{4781DBFA-2B07-4FEC-843D-CD46C9EF836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100" b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Applications</a:t>
          </a:r>
        </a:p>
        <a:p>
          <a:pPr>
            <a:lnSpc>
              <a:spcPct val="100000"/>
            </a:lnSpc>
          </a:pPr>
          <a:r>
            <a:rPr lang="en-US" sz="1600" b="0" kern="1200"/>
            <a:t>Marketing Opportunities</a:t>
          </a:r>
        </a:p>
        <a:p>
          <a:pPr>
            <a:lnSpc>
              <a:spcPct val="100000"/>
            </a:lnSpc>
          </a:pPr>
          <a:r>
            <a:rPr lang="en-US" sz="1600" b="0" kern="1200"/>
            <a:t>Content Strategy Optimization</a:t>
          </a:r>
          <a:endParaRPr lang="en-US" sz="1600" b="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FFC92945-B502-4A5A-BCFA-9B41AE6840C0}" type="parTrans" cxnId="{78DB54C2-7835-4E43-818F-C818EE7868DF}">
      <dgm:prSet/>
      <dgm:spPr/>
      <dgm:t>
        <a:bodyPr/>
        <a:lstStyle/>
        <a:p>
          <a:endParaRPr lang="en-US"/>
        </a:p>
      </dgm:t>
    </dgm:pt>
    <dgm:pt modelId="{D7B62378-2ABF-4AB2-972B-F49CB06000D9}" type="sibTrans" cxnId="{78DB54C2-7835-4E43-818F-C818EE7868DF}">
      <dgm:prSet/>
      <dgm:spPr/>
      <dgm:t>
        <a:bodyPr/>
        <a:lstStyle/>
        <a:p>
          <a:endParaRPr lang="en-US"/>
        </a:p>
      </dgm:t>
    </dgm:pt>
    <dgm:pt modelId="{C79622E2-B6D8-4E5F-974B-CCA9B07360C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100" b="1"/>
            <a:t>Impact</a:t>
          </a:r>
          <a:br>
            <a:rPr lang="en-US" sz="2100"/>
          </a:br>
          <a:r>
            <a:rPr lang="en-US" sz="1600"/>
            <a:t>A data-driven approach enhances user retention, fosters stronger community connections, and minimizes churn rates</a:t>
          </a:r>
          <a:r>
            <a:rPr lang="en-US" sz="2100"/>
            <a:t>.</a:t>
          </a:r>
        </a:p>
      </dgm:t>
    </dgm:pt>
    <dgm:pt modelId="{67B36A5B-26D9-4C6A-B815-DFB11B704BDD}" type="parTrans" cxnId="{6E7612E8-93EC-44BA-B813-C968B7020B02}">
      <dgm:prSet/>
      <dgm:spPr/>
      <dgm:t>
        <a:bodyPr/>
        <a:lstStyle/>
        <a:p>
          <a:endParaRPr lang="en-US"/>
        </a:p>
      </dgm:t>
    </dgm:pt>
    <dgm:pt modelId="{B5D1E87C-753E-48BC-8DCF-83C38D364A68}" type="sibTrans" cxnId="{6E7612E8-93EC-44BA-B813-C968B7020B02}">
      <dgm:prSet/>
      <dgm:spPr/>
      <dgm:t>
        <a:bodyPr/>
        <a:lstStyle/>
        <a:p>
          <a:endParaRPr lang="en-US"/>
        </a:p>
      </dgm:t>
    </dgm:pt>
    <dgm:pt modelId="{28C497FF-B2EF-4136-9CCF-6C6E05F103CD}" type="pres">
      <dgm:prSet presAssocID="{16A8943E-3D0A-4C16-9048-D10F6B4BCA96}" presName="root" presStyleCnt="0">
        <dgm:presLayoutVars>
          <dgm:dir/>
          <dgm:resizeHandles val="exact"/>
        </dgm:presLayoutVars>
      </dgm:prSet>
      <dgm:spPr/>
    </dgm:pt>
    <dgm:pt modelId="{C67C7D51-DB91-44D0-8B61-74C4535ABB45}" type="pres">
      <dgm:prSet presAssocID="{3D73D7CA-4494-40C0-88D5-9F7BA6662B19}" presName="compNode" presStyleCnt="0"/>
      <dgm:spPr/>
    </dgm:pt>
    <dgm:pt modelId="{C5F73851-6A48-4870-827E-176D2343C31A}" type="pres">
      <dgm:prSet presAssocID="{3D73D7CA-4494-40C0-88D5-9F7BA6662B19}" presName="bgRect" presStyleLbl="bgShp" presStyleIdx="0" presStyleCnt="3"/>
      <dgm:spPr/>
    </dgm:pt>
    <dgm:pt modelId="{01D4FF74-CE74-4936-B059-8366FFF17319}" type="pres">
      <dgm:prSet presAssocID="{3D73D7CA-4494-40C0-88D5-9F7BA6662B1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7B07AE3E-C926-42A7-A544-A697FC933A9D}" type="pres">
      <dgm:prSet presAssocID="{3D73D7CA-4494-40C0-88D5-9F7BA6662B19}" presName="spaceRect" presStyleCnt="0"/>
      <dgm:spPr/>
    </dgm:pt>
    <dgm:pt modelId="{77A36D17-F0BD-45C5-AB2D-DFA04CC708B2}" type="pres">
      <dgm:prSet presAssocID="{3D73D7CA-4494-40C0-88D5-9F7BA6662B19}" presName="parTx" presStyleLbl="revTx" presStyleIdx="0" presStyleCnt="4">
        <dgm:presLayoutVars>
          <dgm:chMax val="0"/>
          <dgm:chPref val="0"/>
        </dgm:presLayoutVars>
      </dgm:prSet>
      <dgm:spPr/>
    </dgm:pt>
    <dgm:pt modelId="{35EC39F2-C197-43A2-934B-7DB542647149}" type="pres">
      <dgm:prSet presAssocID="{2036DC59-ADA9-4DB7-A0FD-A3F47B42C934}" presName="sibTrans" presStyleCnt="0"/>
      <dgm:spPr/>
    </dgm:pt>
    <dgm:pt modelId="{6FA05E09-066B-4F4E-9E0E-24708D95E474}" type="pres">
      <dgm:prSet presAssocID="{6AD4AEFA-427D-4005-BEDF-9FD735BEBF90}" presName="compNode" presStyleCnt="0"/>
      <dgm:spPr/>
    </dgm:pt>
    <dgm:pt modelId="{A44F8F0C-A984-4B46-AA27-E6D48390FAE7}" type="pres">
      <dgm:prSet presAssocID="{6AD4AEFA-427D-4005-BEDF-9FD735BEBF90}" presName="bgRect" presStyleLbl="bgShp" presStyleIdx="1" presStyleCnt="3" custLinFactNeighborX="-888" custLinFactNeighborY="1247"/>
      <dgm:spPr/>
    </dgm:pt>
    <dgm:pt modelId="{0523987F-7DAB-46F4-93CC-C127BBA2CFDD}" type="pres">
      <dgm:prSet presAssocID="{6AD4AEFA-427D-4005-BEDF-9FD735BEBF9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F3D4F520-41E0-408A-8DD8-38BA9773075F}" type="pres">
      <dgm:prSet presAssocID="{6AD4AEFA-427D-4005-BEDF-9FD735BEBF90}" presName="spaceRect" presStyleCnt="0"/>
      <dgm:spPr/>
    </dgm:pt>
    <dgm:pt modelId="{8263B75C-9339-4087-881F-E1DC47C0A7A6}" type="pres">
      <dgm:prSet presAssocID="{6AD4AEFA-427D-4005-BEDF-9FD735BEBF90}" presName="parTx" presStyleLbl="revTx" presStyleIdx="1" presStyleCnt="4">
        <dgm:presLayoutVars>
          <dgm:chMax val="0"/>
          <dgm:chPref val="0"/>
        </dgm:presLayoutVars>
      </dgm:prSet>
      <dgm:spPr/>
    </dgm:pt>
    <dgm:pt modelId="{B0DC348B-6748-4EF4-8A4A-F8F8C3C8C927}" type="pres">
      <dgm:prSet presAssocID="{6AD4AEFA-427D-4005-BEDF-9FD735BEBF90}" presName="desTx" presStyleLbl="revTx" presStyleIdx="2" presStyleCnt="4" custScaleX="241616" custLinFactNeighborX="-34225" custLinFactNeighborY="1247">
        <dgm:presLayoutVars/>
      </dgm:prSet>
      <dgm:spPr/>
    </dgm:pt>
    <dgm:pt modelId="{E7AF5008-D7A2-4726-AFF5-CD709D12A894}" type="pres">
      <dgm:prSet presAssocID="{84C9F64C-1C35-4F2B-B0E2-B4AD64CCD27B}" presName="sibTrans" presStyleCnt="0"/>
      <dgm:spPr/>
    </dgm:pt>
    <dgm:pt modelId="{3FB8EE8F-2381-4775-9451-99C7C11F7520}" type="pres">
      <dgm:prSet presAssocID="{C79622E2-B6D8-4E5F-974B-CCA9B07360C7}" presName="compNode" presStyleCnt="0"/>
      <dgm:spPr/>
    </dgm:pt>
    <dgm:pt modelId="{835DD266-07EF-4F8E-8041-CDDA71D7112F}" type="pres">
      <dgm:prSet presAssocID="{C79622E2-B6D8-4E5F-974B-CCA9B07360C7}" presName="bgRect" presStyleLbl="bgShp" presStyleIdx="2" presStyleCnt="3"/>
      <dgm:spPr/>
    </dgm:pt>
    <dgm:pt modelId="{A807829D-FB69-4CFD-A31C-CE0B9418BD79}" type="pres">
      <dgm:prSet presAssocID="{C79622E2-B6D8-4E5F-974B-CCA9B07360C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2C8A0527-F1FE-4CF1-AC81-8D8C760394A2}" type="pres">
      <dgm:prSet presAssocID="{C79622E2-B6D8-4E5F-974B-CCA9B07360C7}" presName="spaceRect" presStyleCnt="0"/>
      <dgm:spPr/>
    </dgm:pt>
    <dgm:pt modelId="{E36DED06-DD6A-4BA4-B32C-AA9BD182F83D}" type="pres">
      <dgm:prSet presAssocID="{C79622E2-B6D8-4E5F-974B-CCA9B07360C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1389B0E-74D6-45C4-A1F1-966D45CE138F}" type="presOf" srcId="{4781DBFA-2B07-4FEC-843D-CD46C9EF8364}" destId="{B0DC348B-6748-4EF4-8A4A-F8F8C3C8C927}" srcOrd="0" destOrd="0" presId="urn:microsoft.com/office/officeart/2018/2/layout/IconVerticalSolidList"/>
    <dgm:cxn modelId="{5F485A3F-79B2-41CF-9F6F-11968C8B0B9F}" type="presOf" srcId="{16A8943E-3D0A-4C16-9048-D10F6B4BCA96}" destId="{28C497FF-B2EF-4136-9CCF-6C6E05F103CD}" srcOrd="0" destOrd="0" presId="urn:microsoft.com/office/officeart/2018/2/layout/IconVerticalSolidList"/>
    <dgm:cxn modelId="{0DF5D447-701D-42BC-810E-7CAE28413032}" srcId="{16A8943E-3D0A-4C16-9048-D10F6B4BCA96}" destId="{3D73D7CA-4494-40C0-88D5-9F7BA6662B19}" srcOrd="0" destOrd="0" parTransId="{EF4E7CDC-5BC2-4736-9AB6-906E5078F8A0}" sibTransId="{2036DC59-ADA9-4DB7-A0FD-A3F47B42C934}"/>
    <dgm:cxn modelId="{3C506569-F5EC-4D21-AC94-6CF41EE9C591}" srcId="{16A8943E-3D0A-4C16-9048-D10F6B4BCA96}" destId="{6AD4AEFA-427D-4005-BEDF-9FD735BEBF90}" srcOrd="1" destOrd="0" parTransId="{223CFFCE-8E44-4333-B164-7D96FF2C2208}" sibTransId="{84C9F64C-1C35-4F2B-B0E2-B4AD64CCD27B}"/>
    <dgm:cxn modelId="{352DD688-4742-4057-B25D-EE8930439116}" type="presOf" srcId="{C79622E2-B6D8-4E5F-974B-CCA9B07360C7}" destId="{E36DED06-DD6A-4BA4-B32C-AA9BD182F83D}" srcOrd="0" destOrd="0" presId="urn:microsoft.com/office/officeart/2018/2/layout/IconVerticalSolidList"/>
    <dgm:cxn modelId="{4C36E0C0-5F49-4E24-80B2-DFD4A4D15CFD}" type="presOf" srcId="{6AD4AEFA-427D-4005-BEDF-9FD735BEBF90}" destId="{8263B75C-9339-4087-881F-E1DC47C0A7A6}" srcOrd="0" destOrd="0" presId="urn:microsoft.com/office/officeart/2018/2/layout/IconVerticalSolidList"/>
    <dgm:cxn modelId="{78DB54C2-7835-4E43-818F-C818EE7868DF}" srcId="{6AD4AEFA-427D-4005-BEDF-9FD735BEBF90}" destId="{4781DBFA-2B07-4FEC-843D-CD46C9EF8364}" srcOrd="0" destOrd="0" parTransId="{FFC92945-B502-4A5A-BCFA-9B41AE6840C0}" sibTransId="{D7B62378-2ABF-4AB2-972B-F49CB06000D9}"/>
    <dgm:cxn modelId="{F4441ADE-539B-4C6F-93A2-60CFB83C0078}" type="presOf" srcId="{3D73D7CA-4494-40C0-88D5-9F7BA6662B19}" destId="{77A36D17-F0BD-45C5-AB2D-DFA04CC708B2}" srcOrd="0" destOrd="0" presId="urn:microsoft.com/office/officeart/2018/2/layout/IconVerticalSolidList"/>
    <dgm:cxn modelId="{6E7612E8-93EC-44BA-B813-C968B7020B02}" srcId="{16A8943E-3D0A-4C16-9048-D10F6B4BCA96}" destId="{C79622E2-B6D8-4E5F-974B-CCA9B07360C7}" srcOrd="2" destOrd="0" parTransId="{67B36A5B-26D9-4C6A-B815-DFB11B704BDD}" sibTransId="{B5D1E87C-753E-48BC-8DCF-83C38D364A68}"/>
    <dgm:cxn modelId="{6757255A-B4BE-4DBE-AAE1-7ED3EF8B8093}" type="presParOf" srcId="{28C497FF-B2EF-4136-9CCF-6C6E05F103CD}" destId="{C67C7D51-DB91-44D0-8B61-74C4535ABB45}" srcOrd="0" destOrd="0" presId="urn:microsoft.com/office/officeart/2018/2/layout/IconVerticalSolidList"/>
    <dgm:cxn modelId="{BE06C026-31F0-4170-A239-A21204A3F56A}" type="presParOf" srcId="{C67C7D51-DB91-44D0-8B61-74C4535ABB45}" destId="{C5F73851-6A48-4870-827E-176D2343C31A}" srcOrd="0" destOrd="0" presId="urn:microsoft.com/office/officeart/2018/2/layout/IconVerticalSolidList"/>
    <dgm:cxn modelId="{22A52ECC-AD0D-470E-8D7B-9502BC5851E8}" type="presParOf" srcId="{C67C7D51-DB91-44D0-8B61-74C4535ABB45}" destId="{01D4FF74-CE74-4936-B059-8366FFF17319}" srcOrd="1" destOrd="0" presId="urn:microsoft.com/office/officeart/2018/2/layout/IconVerticalSolidList"/>
    <dgm:cxn modelId="{79C37A8B-A133-4231-A1C9-CC252C996FA3}" type="presParOf" srcId="{C67C7D51-DB91-44D0-8B61-74C4535ABB45}" destId="{7B07AE3E-C926-42A7-A544-A697FC933A9D}" srcOrd="2" destOrd="0" presId="urn:microsoft.com/office/officeart/2018/2/layout/IconVerticalSolidList"/>
    <dgm:cxn modelId="{249B12A7-3A16-49A1-8111-7A0BDFB21CE5}" type="presParOf" srcId="{C67C7D51-DB91-44D0-8B61-74C4535ABB45}" destId="{77A36D17-F0BD-45C5-AB2D-DFA04CC708B2}" srcOrd="3" destOrd="0" presId="urn:microsoft.com/office/officeart/2018/2/layout/IconVerticalSolidList"/>
    <dgm:cxn modelId="{160CDE82-452D-4662-9958-0257A2F27625}" type="presParOf" srcId="{28C497FF-B2EF-4136-9CCF-6C6E05F103CD}" destId="{35EC39F2-C197-43A2-934B-7DB542647149}" srcOrd="1" destOrd="0" presId="urn:microsoft.com/office/officeart/2018/2/layout/IconVerticalSolidList"/>
    <dgm:cxn modelId="{D3F186E5-C4A6-4971-ABAD-D0E51FA08292}" type="presParOf" srcId="{28C497FF-B2EF-4136-9CCF-6C6E05F103CD}" destId="{6FA05E09-066B-4F4E-9E0E-24708D95E474}" srcOrd="2" destOrd="0" presId="urn:microsoft.com/office/officeart/2018/2/layout/IconVerticalSolidList"/>
    <dgm:cxn modelId="{311FD242-A1ED-477D-8CAA-699177A2B148}" type="presParOf" srcId="{6FA05E09-066B-4F4E-9E0E-24708D95E474}" destId="{A44F8F0C-A984-4B46-AA27-E6D48390FAE7}" srcOrd="0" destOrd="0" presId="urn:microsoft.com/office/officeart/2018/2/layout/IconVerticalSolidList"/>
    <dgm:cxn modelId="{7D7E6A98-FD16-4127-B195-FD7319C75471}" type="presParOf" srcId="{6FA05E09-066B-4F4E-9E0E-24708D95E474}" destId="{0523987F-7DAB-46F4-93CC-C127BBA2CFDD}" srcOrd="1" destOrd="0" presId="urn:microsoft.com/office/officeart/2018/2/layout/IconVerticalSolidList"/>
    <dgm:cxn modelId="{DE3D6187-210C-4DD7-B949-C2BA2E6AC468}" type="presParOf" srcId="{6FA05E09-066B-4F4E-9E0E-24708D95E474}" destId="{F3D4F520-41E0-408A-8DD8-38BA9773075F}" srcOrd="2" destOrd="0" presId="urn:microsoft.com/office/officeart/2018/2/layout/IconVerticalSolidList"/>
    <dgm:cxn modelId="{29C723B2-67A7-4129-ACF4-D41F1F47DCD7}" type="presParOf" srcId="{6FA05E09-066B-4F4E-9E0E-24708D95E474}" destId="{8263B75C-9339-4087-881F-E1DC47C0A7A6}" srcOrd="3" destOrd="0" presId="urn:microsoft.com/office/officeart/2018/2/layout/IconVerticalSolidList"/>
    <dgm:cxn modelId="{84BD2479-C020-4E77-A283-8E7854847C42}" type="presParOf" srcId="{6FA05E09-066B-4F4E-9E0E-24708D95E474}" destId="{B0DC348B-6748-4EF4-8A4A-F8F8C3C8C927}" srcOrd="4" destOrd="0" presId="urn:microsoft.com/office/officeart/2018/2/layout/IconVerticalSolidList"/>
    <dgm:cxn modelId="{7E343FF5-D37A-49A2-A6C2-2639186B91D6}" type="presParOf" srcId="{28C497FF-B2EF-4136-9CCF-6C6E05F103CD}" destId="{E7AF5008-D7A2-4726-AFF5-CD709D12A894}" srcOrd="3" destOrd="0" presId="urn:microsoft.com/office/officeart/2018/2/layout/IconVerticalSolidList"/>
    <dgm:cxn modelId="{583022D4-DF25-4955-8568-5074958FFC4F}" type="presParOf" srcId="{28C497FF-B2EF-4136-9CCF-6C6E05F103CD}" destId="{3FB8EE8F-2381-4775-9451-99C7C11F7520}" srcOrd="4" destOrd="0" presId="urn:microsoft.com/office/officeart/2018/2/layout/IconVerticalSolidList"/>
    <dgm:cxn modelId="{B2405D19-5911-45FE-A004-5915789D888E}" type="presParOf" srcId="{3FB8EE8F-2381-4775-9451-99C7C11F7520}" destId="{835DD266-07EF-4F8E-8041-CDDA71D7112F}" srcOrd="0" destOrd="0" presId="urn:microsoft.com/office/officeart/2018/2/layout/IconVerticalSolidList"/>
    <dgm:cxn modelId="{266A5EE1-DD3E-4ECA-A303-C0A70303DD49}" type="presParOf" srcId="{3FB8EE8F-2381-4775-9451-99C7C11F7520}" destId="{A807829D-FB69-4CFD-A31C-CE0B9418BD79}" srcOrd="1" destOrd="0" presId="urn:microsoft.com/office/officeart/2018/2/layout/IconVerticalSolidList"/>
    <dgm:cxn modelId="{3034EE34-74B1-4DBD-967B-12B9A0005A5A}" type="presParOf" srcId="{3FB8EE8F-2381-4775-9451-99C7C11F7520}" destId="{2C8A0527-F1FE-4CF1-AC81-8D8C760394A2}" srcOrd="2" destOrd="0" presId="urn:microsoft.com/office/officeart/2018/2/layout/IconVerticalSolidList"/>
    <dgm:cxn modelId="{857E0980-D3E2-4368-A076-00F6CE9E41E2}" type="presParOf" srcId="{3FB8EE8F-2381-4775-9451-99C7C11F7520}" destId="{E36DED06-DD6A-4BA4-B32C-AA9BD182F83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FC1ED9-D78E-446F-9A3F-65820AC54A83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891BEA-C069-45B1-AE43-D655E86D23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Cross-platform Strategy Alignment</a:t>
          </a:r>
          <a:r>
            <a:rPr lang="en-US"/>
            <a:t>: Extend the analysis to align subreddit insights with marketing efforts on platforms like Instagram, Twitter, or YouTube.</a:t>
          </a:r>
        </a:p>
      </dgm:t>
    </dgm:pt>
    <dgm:pt modelId="{D0977E5F-4956-4C86-803F-07B1B4D13572}" type="parTrans" cxnId="{86714BF7-7E4B-4B20-A255-7D431C98BFD7}">
      <dgm:prSet/>
      <dgm:spPr/>
      <dgm:t>
        <a:bodyPr/>
        <a:lstStyle/>
        <a:p>
          <a:endParaRPr lang="en-US"/>
        </a:p>
      </dgm:t>
    </dgm:pt>
    <dgm:pt modelId="{8314D2C8-98B8-4CFA-A40B-39A15557C08E}" type="sibTrans" cxnId="{86714BF7-7E4B-4B20-A255-7D431C98BFD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EB5D01E-7FFB-4C2B-90DA-6FCC2F4683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Product Launch Optimization</a:t>
          </a:r>
          <a:r>
            <a:rPr lang="en-US"/>
            <a:t>: Use subreddit engagement data to choose the best communities for launching new products, ensuring maximum visibility and impact.</a:t>
          </a:r>
        </a:p>
      </dgm:t>
    </dgm:pt>
    <dgm:pt modelId="{D748FB55-0DA7-4193-A9A9-08133C834E2E}" type="parTrans" cxnId="{D721EAC5-0BE8-40BC-AD08-5A7AA0715C7A}">
      <dgm:prSet/>
      <dgm:spPr/>
      <dgm:t>
        <a:bodyPr/>
        <a:lstStyle/>
        <a:p>
          <a:endParaRPr lang="en-US"/>
        </a:p>
      </dgm:t>
    </dgm:pt>
    <dgm:pt modelId="{6D81EEB7-E6F5-4D23-9947-BE49FFDA990C}" type="sibTrans" cxnId="{D721EAC5-0BE8-40BC-AD08-5A7AA0715C7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A44E059-84E8-4648-B47E-F78AE1DD7F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solidFill>
                <a:srgbClr val="000000"/>
              </a:solidFill>
              <a:latin typeface="Aptos"/>
              <a:cs typeface="Times New Roman"/>
            </a:rPr>
            <a:t>Enhanced Personalization Algorithms</a:t>
          </a:r>
          <a:r>
            <a:rPr lang="en-US"/>
            <a:t>: Integrate sentiment analysis to gauge community reception of products or campaigns and adjust strategies accordingly.</a:t>
          </a:r>
        </a:p>
      </dgm:t>
    </dgm:pt>
    <dgm:pt modelId="{7D2676C2-A096-428E-A29A-DAE7231F79CA}" type="parTrans" cxnId="{C1ACCD38-5C3D-4F0D-B71F-F4EF25212233}">
      <dgm:prSet/>
      <dgm:spPr/>
      <dgm:t>
        <a:bodyPr/>
        <a:lstStyle/>
        <a:p>
          <a:endParaRPr lang="en-US"/>
        </a:p>
      </dgm:t>
    </dgm:pt>
    <dgm:pt modelId="{46390F19-B6CE-45EC-AB43-0BEB7EFCA858}" type="sibTrans" cxnId="{C1ACCD38-5C3D-4F0D-B71F-F4EF2521223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44573AA-765F-43FE-BF0A-CED406B21F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Trend Prediction</a:t>
          </a:r>
          <a:r>
            <a:rPr lang="en-US"/>
            <a:t>: Develop predictive models to identify emerging topics and trends in subreddits, enabling proactive marketing strategies.</a:t>
          </a:r>
        </a:p>
      </dgm:t>
    </dgm:pt>
    <dgm:pt modelId="{2BA51CAD-A009-43D9-AC26-DD27FB9833FE}" type="parTrans" cxnId="{BC7BE2F8-91BF-4FFA-90A0-EF3135B17241}">
      <dgm:prSet/>
      <dgm:spPr/>
      <dgm:t>
        <a:bodyPr/>
        <a:lstStyle/>
        <a:p>
          <a:endParaRPr lang="en-US"/>
        </a:p>
      </dgm:t>
    </dgm:pt>
    <dgm:pt modelId="{BA77CE0D-B585-40E5-8473-9038F81C3B7A}" type="sibTrans" cxnId="{BC7BE2F8-91BF-4FFA-90A0-EF3135B17241}">
      <dgm:prSet/>
      <dgm:spPr/>
      <dgm:t>
        <a:bodyPr/>
        <a:lstStyle/>
        <a:p>
          <a:endParaRPr lang="en-US"/>
        </a:p>
      </dgm:t>
    </dgm:pt>
    <dgm:pt modelId="{C56303B6-7C3D-4F65-BB1E-FB014044C104}" type="pres">
      <dgm:prSet presAssocID="{C6FC1ED9-D78E-446F-9A3F-65820AC54A83}" presName="root" presStyleCnt="0">
        <dgm:presLayoutVars>
          <dgm:dir/>
          <dgm:resizeHandles val="exact"/>
        </dgm:presLayoutVars>
      </dgm:prSet>
      <dgm:spPr/>
    </dgm:pt>
    <dgm:pt modelId="{B64254DD-F266-4EC7-9203-B9B9F46B25E8}" type="pres">
      <dgm:prSet presAssocID="{C6FC1ED9-D78E-446F-9A3F-65820AC54A83}" presName="container" presStyleCnt="0">
        <dgm:presLayoutVars>
          <dgm:dir/>
          <dgm:resizeHandles val="exact"/>
        </dgm:presLayoutVars>
      </dgm:prSet>
      <dgm:spPr/>
    </dgm:pt>
    <dgm:pt modelId="{9C2E4F43-55FA-4E83-82EF-6962C6D795C3}" type="pres">
      <dgm:prSet presAssocID="{75891BEA-C069-45B1-AE43-D655E86D23DA}" presName="compNode" presStyleCnt="0"/>
      <dgm:spPr/>
    </dgm:pt>
    <dgm:pt modelId="{1E21415F-F031-4EF7-B0C3-C433223562D0}" type="pres">
      <dgm:prSet presAssocID="{75891BEA-C069-45B1-AE43-D655E86D23DA}" presName="iconBgRect" presStyleLbl="bgShp" presStyleIdx="0" presStyleCnt="4"/>
      <dgm:spPr/>
    </dgm:pt>
    <dgm:pt modelId="{F1F4FA75-A0A5-4FED-AF8D-C8E68018B333}" type="pres">
      <dgm:prSet presAssocID="{75891BEA-C069-45B1-AE43-D655E86D23D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72A83971-7CDA-4E35-804E-2E919507C3A2}" type="pres">
      <dgm:prSet presAssocID="{75891BEA-C069-45B1-AE43-D655E86D23DA}" presName="spaceRect" presStyleCnt="0"/>
      <dgm:spPr/>
    </dgm:pt>
    <dgm:pt modelId="{BF626867-F337-4AC5-A7B7-EF30AC80D7BB}" type="pres">
      <dgm:prSet presAssocID="{75891BEA-C069-45B1-AE43-D655E86D23DA}" presName="textRect" presStyleLbl="revTx" presStyleIdx="0" presStyleCnt="4">
        <dgm:presLayoutVars>
          <dgm:chMax val="1"/>
          <dgm:chPref val="1"/>
        </dgm:presLayoutVars>
      </dgm:prSet>
      <dgm:spPr/>
    </dgm:pt>
    <dgm:pt modelId="{50CCABBE-3615-4C58-8D0C-C55BBA633BF0}" type="pres">
      <dgm:prSet presAssocID="{8314D2C8-98B8-4CFA-A40B-39A15557C08E}" presName="sibTrans" presStyleLbl="sibTrans2D1" presStyleIdx="0" presStyleCnt="0"/>
      <dgm:spPr/>
    </dgm:pt>
    <dgm:pt modelId="{77B226B7-1CE2-4C6A-A2A0-239C26F864B4}" type="pres">
      <dgm:prSet presAssocID="{AEB5D01E-7FFB-4C2B-90DA-6FCC2F468394}" presName="compNode" presStyleCnt="0"/>
      <dgm:spPr/>
    </dgm:pt>
    <dgm:pt modelId="{5D9F3588-2040-41E1-9E70-A74081C43722}" type="pres">
      <dgm:prSet presAssocID="{AEB5D01E-7FFB-4C2B-90DA-6FCC2F468394}" presName="iconBgRect" presStyleLbl="bgShp" presStyleIdx="1" presStyleCnt="4"/>
      <dgm:spPr/>
    </dgm:pt>
    <dgm:pt modelId="{9B79F955-C3C1-4C22-A0D7-99A3FB22A707}" type="pres">
      <dgm:prSet presAssocID="{AEB5D01E-7FFB-4C2B-90DA-6FCC2F46839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cket"/>
        </a:ext>
      </dgm:extLst>
    </dgm:pt>
    <dgm:pt modelId="{664A3C3D-7227-4131-A4FF-7739FACCB8CC}" type="pres">
      <dgm:prSet presAssocID="{AEB5D01E-7FFB-4C2B-90DA-6FCC2F468394}" presName="spaceRect" presStyleCnt="0"/>
      <dgm:spPr/>
    </dgm:pt>
    <dgm:pt modelId="{335DA93A-883C-4EAE-A69E-1B8082A9FD24}" type="pres">
      <dgm:prSet presAssocID="{AEB5D01E-7FFB-4C2B-90DA-6FCC2F468394}" presName="textRect" presStyleLbl="revTx" presStyleIdx="1" presStyleCnt="4">
        <dgm:presLayoutVars>
          <dgm:chMax val="1"/>
          <dgm:chPref val="1"/>
        </dgm:presLayoutVars>
      </dgm:prSet>
      <dgm:spPr/>
    </dgm:pt>
    <dgm:pt modelId="{7C6D41F9-EAE9-487E-B87D-AD7C73FE60BC}" type="pres">
      <dgm:prSet presAssocID="{6D81EEB7-E6F5-4D23-9947-BE49FFDA990C}" presName="sibTrans" presStyleLbl="sibTrans2D1" presStyleIdx="0" presStyleCnt="0"/>
      <dgm:spPr/>
    </dgm:pt>
    <dgm:pt modelId="{E281C034-61B9-4167-BDD8-DAEFA21CFB35}" type="pres">
      <dgm:prSet presAssocID="{FA44E059-84E8-4648-B47E-F78AE1DD7F47}" presName="compNode" presStyleCnt="0"/>
      <dgm:spPr/>
    </dgm:pt>
    <dgm:pt modelId="{300FB4B6-8D06-4DAF-8E72-4FE405F636BF}" type="pres">
      <dgm:prSet presAssocID="{FA44E059-84E8-4648-B47E-F78AE1DD7F47}" presName="iconBgRect" presStyleLbl="bgShp" presStyleIdx="2" presStyleCnt="4"/>
      <dgm:spPr/>
    </dgm:pt>
    <dgm:pt modelId="{CAF6201A-0AD1-4716-9D60-A8BD09B5E6F8}" type="pres">
      <dgm:prSet presAssocID="{FA44E059-84E8-4648-B47E-F78AE1DD7F4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6101316-94A5-4FE1-BFE6-10AC0D3B3BF6}" type="pres">
      <dgm:prSet presAssocID="{FA44E059-84E8-4648-B47E-F78AE1DD7F47}" presName="spaceRect" presStyleCnt="0"/>
      <dgm:spPr/>
    </dgm:pt>
    <dgm:pt modelId="{D69D82DA-5F1E-4AC3-9A02-4D83F2EE76A3}" type="pres">
      <dgm:prSet presAssocID="{FA44E059-84E8-4648-B47E-F78AE1DD7F47}" presName="textRect" presStyleLbl="revTx" presStyleIdx="2" presStyleCnt="4">
        <dgm:presLayoutVars>
          <dgm:chMax val="1"/>
          <dgm:chPref val="1"/>
        </dgm:presLayoutVars>
      </dgm:prSet>
      <dgm:spPr/>
    </dgm:pt>
    <dgm:pt modelId="{F356E062-BAB4-4257-8B95-D77323286031}" type="pres">
      <dgm:prSet presAssocID="{46390F19-B6CE-45EC-AB43-0BEB7EFCA858}" presName="sibTrans" presStyleLbl="sibTrans2D1" presStyleIdx="0" presStyleCnt="0"/>
      <dgm:spPr/>
    </dgm:pt>
    <dgm:pt modelId="{2D8048DA-9093-4B09-A69E-B02049462A30}" type="pres">
      <dgm:prSet presAssocID="{344573AA-765F-43FE-BF0A-CED406B21FEF}" presName="compNode" presStyleCnt="0"/>
      <dgm:spPr/>
    </dgm:pt>
    <dgm:pt modelId="{B2E608C7-771D-4D59-A89B-30DA3CF92498}" type="pres">
      <dgm:prSet presAssocID="{344573AA-765F-43FE-BF0A-CED406B21FEF}" presName="iconBgRect" presStyleLbl="bgShp" presStyleIdx="3" presStyleCnt="4"/>
      <dgm:spPr/>
    </dgm:pt>
    <dgm:pt modelId="{32A77634-3F18-4CA2-9212-376A7DF0B4A1}" type="pres">
      <dgm:prSet presAssocID="{344573AA-765F-43FE-BF0A-CED406B21FE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8ECA8C55-4442-4E89-93CB-2F93E408D4F6}" type="pres">
      <dgm:prSet presAssocID="{344573AA-765F-43FE-BF0A-CED406B21FEF}" presName="spaceRect" presStyleCnt="0"/>
      <dgm:spPr/>
    </dgm:pt>
    <dgm:pt modelId="{39CAD80C-4124-4506-BA96-F0E3C8D9052F}" type="pres">
      <dgm:prSet presAssocID="{344573AA-765F-43FE-BF0A-CED406B21FE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D4B5D06-05B5-456F-B7B3-5F155E6F33A0}" type="presOf" srcId="{C6FC1ED9-D78E-446F-9A3F-65820AC54A83}" destId="{C56303B6-7C3D-4F65-BB1E-FB014044C104}" srcOrd="0" destOrd="0" presId="urn:microsoft.com/office/officeart/2018/2/layout/IconCircleList"/>
    <dgm:cxn modelId="{A67D6208-8C40-4AEA-9C8C-FAFFF4A77D9E}" type="presOf" srcId="{6D81EEB7-E6F5-4D23-9947-BE49FFDA990C}" destId="{7C6D41F9-EAE9-487E-B87D-AD7C73FE60BC}" srcOrd="0" destOrd="0" presId="urn:microsoft.com/office/officeart/2018/2/layout/IconCircleList"/>
    <dgm:cxn modelId="{D696721A-985E-4447-AA2A-090FABE4DB8A}" type="presOf" srcId="{46390F19-B6CE-45EC-AB43-0BEB7EFCA858}" destId="{F356E062-BAB4-4257-8B95-D77323286031}" srcOrd="0" destOrd="0" presId="urn:microsoft.com/office/officeart/2018/2/layout/IconCircleList"/>
    <dgm:cxn modelId="{26DFB71B-816D-48A2-A0DB-91E95035F48B}" type="presOf" srcId="{344573AA-765F-43FE-BF0A-CED406B21FEF}" destId="{39CAD80C-4124-4506-BA96-F0E3C8D9052F}" srcOrd="0" destOrd="0" presId="urn:microsoft.com/office/officeart/2018/2/layout/IconCircleList"/>
    <dgm:cxn modelId="{C1ACCD38-5C3D-4F0D-B71F-F4EF25212233}" srcId="{C6FC1ED9-D78E-446F-9A3F-65820AC54A83}" destId="{FA44E059-84E8-4648-B47E-F78AE1DD7F47}" srcOrd="2" destOrd="0" parTransId="{7D2676C2-A096-428E-A29A-DAE7231F79CA}" sibTransId="{46390F19-B6CE-45EC-AB43-0BEB7EFCA858}"/>
    <dgm:cxn modelId="{CC42B6A9-163E-4DFB-AD7F-79E85A0A1162}" type="presOf" srcId="{75891BEA-C069-45B1-AE43-D655E86D23DA}" destId="{BF626867-F337-4AC5-A7B7-EF30AC80D7BB}" srcOrd="0" destOrd="0" presId="urn:microsoft.com/office/officeart/2018/2/layout/IconCircleList"/>
    <dgm:cxn modelId="{A071D0AD-7CC6-401C-B7F8-B45698197A9C}" type="presOf" srcId="{AEB5D01E-7FFB-4C2B-90DA-6FCC2F468394}" destId="{335DA93A-883C-4EAE-A69E-1B8082A9FD24}" srcOrd="0" destOrd="0" presId="urn:microsoft.com/office/officeart/2018/2/layout/IconCircleList"/>
    <dgm:cxn modelId="{D721EAC5-0BE8-40BC-AD08-5A7AA0715C7A}" srcId="{C6FC1ED9-D78E-446F-9A3F-65820AC54A83}" destId="{AEB5D01E-7FFB-4C2B-90DA-6FCC2F468394}" srcOrd="1" destOrd="0" parTransId="{D748FB55-0DA7-4193-A9A9-08133C834E2E}" sibTransId="{6D81EEB7-E6F5-4D23-9947-BE49FFDA990C}"/>
    <dgm:cxn modelId="{620B0FDF-7400-407A-B907-469CCBF70988}" type="presOf" srcId="{8314D2C8-98B8-4CFA-A40B-39A15557C08E}" destId="{50CCABBE-3615-4C58-8D0C-C55BBA633BF0}" srcOrd="0" destOrd="0" presId="urn:microsoft.com/office/officeart/2018/2/layout/IconCircleList"/>
    <dgm:cxn modelId="{0F9647EB-FA58-478E-8D50-3820038DD1CC}" type="presOf" srcId="{FA44E059-84E8-4648-B47E-F78AE1DD7F47}" destId="{D69D82DA-5F1E-4AC3-9A02-4D83F2EE76A3}" srcOrd="0" destOrd="0" presId="urn:microsoft.com/office/officeart/2018/2/layout/IconCircleList"/>
    <dgm:cxn modelId="{86714BF7-7E4B-4B20-A255-7D431C98BFD7}" srcId="{C6FC1ED9-D78E-446F-9A3F-65820AC54A83}" destId="{75891BEA-C069-45B1-AE43-D655E86D23DA}" srcOrd="0" destOrd="0" parTransId="{D0977E5F-4956-4C86-803F-07B1B4D13572}" sibTransId="{8314D2C8-98B8-4CFA-A40B-39A15557C08E}"/>
    <dgm:cxn modelId="{BC7BE2F8-91BF-4FFA-90A0-EF3135B17241}" srcId="{C6FC1ED9-D78E-446F-9A3F-65820AC54A83}" destId="{344573AA-765F-43FE-BF0A-CED406B21FEF}" srcOrd="3" destOrd="0" parTransId="{2BA51CAD-A009-43D9-AC26-DD27FB9833FE}" sibTransId="{BA77CE0D-B585-40E5-8473-9038F81C3B7A}"/>
    <dgm:cxn modelId="{70083457-8C80-4BC1-BCF2-44E70344DD68}" type="presParOf" srcId="{C56303B6-7C3D-4F65-BB1E-FB014044C104}" destId="{B64254DD-F266-4EC7-9203-B9B9F46B25E8}" srcOrd="0" destOrd="0" presId="urn:microsoft.com/office/officeart/2018/2/layout/IconCircleList"/>
    <dgm:cxn modelId="{D6726A95-3000-49DE-A765-AE6F8F8660FC}" type="presParOf" srcId="{B64254DD-F266-4EC7-9203-B9B9F46B25E8}" destId="{9C2E4F43-55FA-4E83-82EF-6962C6D795C3}" srcOrd="0" destOrd="0" presId="urn:microsoft.com/office/officeart/2018/2/layout/IconCircleList"/>
    <dgm:cxn modelId="{BE4C735A-BED0-4270-871A-3912F8C9E269}" type="presParOf" srcId="{9C2E4F43-55FA-4E83-82EF-6962C6D795C3}" destId="{1E21415F-F031-4EF7-B0C3-C433223562D0}" srcOrd="0" destOrd="0" presId="urn:microsoft.com/office/officeart/2018/2/layout/IconCircleList"/>
    <dgm:cxn modelId="{640E9A97-AA53-4BC2-B9B0-DD8CE631AE8E}" type="presParOf" srcId="{9C2E4F43-55FA-4E83-82EF-6962C6D795C3}" destId="{F1F4FA75-A0A5-4FED-AF8D-C8E68018B333}" srcOrd="1" destOrd="0" presId="urn:microsoft.com/office/officeart/2018/2/layout/IconCircleList"/>
    <dgm:cxn modelId="{B2E0DE0D-0E43-4522-ADD0-D52C0EB13973}" type="presParOf" srcId="{9C2E4F43-55FA-4E83-82EF-6962C6D795C3}" destId="{72A83971-7CDA-4E35-804E-2E919507C3A2}" srcOrd="2" destOrd="0" presId="urn:microsoft.com/office/officeart/2018/2/layout/IconCircleList"/>
    <dgm:cxn modelId="{AE96818A-A42B-40B7-B04F-F7D411A1739D}" type="presParOf" srcId="{9C2E4F43-55FA-4E83-82EF-6962C6D795C3}" destId="{BF626867-F337-4AC5-A7B7-EF30AC80D7BB}" srcOrd="3" destOrd="0" presId="urn:microsoft.com/office/officeart/2018/2/layout/IconCircleList"/>
    <dgm:cxn modelId="{BE035B19-1E4B-47D9-8D4B-4F6560BEF5F7}" type="presParOf" srcId="{B64254DD-F266-4EC7-9203-B9B9F46B25E8}" destId="{50CCABBE-3615-4C58-8D0C-C55BBA633BF0}" srcOrd="1" destOrd="0" presId="urn:microsoft.com/office/officeart/2018/2/layout/IconCircleList"/>
    <dgm:cxn modelId="{2FBE9547-3121-4D9D-986C-CEDFC48D6F31}" type="presParOf" srcId="{B64254DD-F266-4EC7-9203-B9B9F46B25E8}" destId="{77B226B7-1CE2-4C6A-A2A0-239C26F864B4}" srcOrd="2" destOrd="0" presId="urn:microsoft.com/office/officeart/2018/2/layout/IconCircleList"/>
    <dgm:cxn modelId="{FB28529E-6FB0-49EE-8EE6-6D342C092B6F}" type="presParOf" srcId="{77B226B7-1CE2-4C6A-A2A0-239C26F864B4}" destId="{5D9F3588-2040-41E1-9E70-A74081C43722}" srcOrd="0" destOrd="0" presId="urn:microsoft.com/office/officeart/2018/2/layout/IconCircleList"/>
    <dgm:cxn modelId="{A992366A-2510-4852-A3C5-694F8DCF5A8C}" type="presParOf" srcId="{77B226B7-1CE2-4C6A-A2A0-239C26F864B4}" destId="{9B79F955-C3C1-4C22-A0D7-99A3FB22A707}" srcOrd="1" destOrd="0" presId="urn:microsoft.com/office/officeart/2018/2/layout/IconCircleList"/>
    <dgm:cxn modelId="{F78EA588-B30E-4C04-BF77-5CC938AB5688}" type="presParOf" srcId="{77B226B7-1CE2-4C6A-A2A0-239C26F864B4}" destId="{664A3C3D-7227-4131-A4FF-7739FACCB8CC}" srcOrd="2" destOrd="0" presId="urn:microsoft.com/office/officeart/2018/2/layout/IconCircleList"/>
    <dgm:cxn modelId="{6E803A4F-EDB0-41AC-ABBF-9195ECEC9760}" type="presParOf" srcId="{77B226B7-1CE2-4C6A-A2A0-239C26F864B4}" destId="{335DA93A-883C-4EAE-A69E-1B8082A9FD24}" srcOrd="3" destOrd="0" presId="urn:microsoft.com/office/officeart/2018/2/layout/IconCircleList"/>
    <dgm:cxn modelId="{57E765EB-5863-46B4-91E7-406728146934}" type="presParOf" srcId="{B64254DD-F266-4EC7-9203-B9B9F46B25E8}" destId="{7C6D41F9-EAE9-487E-B87D-AD7C73FE60BC}" srcOrd="3" destOrd="0" presId="urn:microsoft.com/office/officeart/2018/2/layout/IconCircleList"/>
    <dgm:cxn modelId="{00EDF96A-0392-4252-A91E-422806712CDE}" type="presParOf" srcId="{B64254DD-F266-4EC7-9203-B9B9F46B25E8}" destId="{E281C034-61B9-4167-BDD8-DAEFA21CFB35}" srcOrd="4" destOrd="0" presId="urn:microsoft.com/office/officeart/2018/2/layout/IconCircleList"/>
    <dgm:cxn modelId="{9BB81F2D-8675-40C0-BE02-05162E7F9B1A}" type="presParOf" srcId="{E281C034-61B9-4167-BDD8-DAEFA21CFB35}" destId="{300FB4B6-8D06-4DAF-8E72-4FE405F636BF}" srcOrd="0" destOrd="0" presId="urn:microsoft.com/office/officeart/2018/2/layout/IconCircleList"/>
    <dgm:cxn modelId="{C990E574-86C7-455F-AA19-9CD80605CE86}" type="presParOf" srcId="{E281C034-61B9-4167-BDD8-DAEFA21CFB35}" destId="{CAF6201A-0AD1-4716-9D60-A8BD09B5E6F8}" srcOrd="1" destOrd="0" presId="urn:microsoft.com/office/officeart/2018/2/layout/IconCircleList"/>
    <dgm:cxn modelId="{0937C47B-328B-47E1-9184-865DFFDE02CD}" type="presParOf" srcId="{E281C034-61B9-4167-BDD8-DAEFA21CFB35}" destId="{C6101316-94A5-4FE1-BFE6-10AC0D3B3BF6}" srcOrd="2" destOrd="0" presId="urn:microsoft.com/office/officeart/2018/2/layout/IconCircleList"/>
    <dgm:cxn modelId="{768728BE-080A-4B8C-8763-3655295AB89E}" type="presParOf" srcId="{E281C034-61B9-4167-BDD8-DAEFA21CFB35}" destId="{D69D82DA-5F1E-4AC3-9A02-4D83F2EE76A3}" srcOrd="3" destOrd="0" presId="urn:microsoft.com/office/officeart/2018/2/layout/IconCircleList"/>
    <dgm:cxn modelId="{A2CA5BAD-F8EE-43E1-B7F1-4A5CEE369221}" type="presParOf" srcId="{B64254DD-F266-4EC7-9203-B9B9F46B25E8}" destId="{F356E062-BAB4-4257-8B95-D77323286031}" srcOrd="5" destOrd="0" presId="urn:microsoft.com/office/officeart/2018/2/layout/IconCircleList"/>
    <dgm:cxn modelId="{E2F32FA5-B593-4B4C-968A-1129BC711501}" type="presParOf" srcId="{B64254DD-F266-4EC7-9203-B9B9F46B25E8}" destId="{2D8048DA-9093-4B09-A69E-B02049462A30}" srcOrd="6" destOrd="0" presId="urn:microsoft.com/office/officeart/2018/2/layout/IconCircleList"/>
    <dgm:cxn modelId="{E449F8CD-55D0-42EF-81E4-4A0F8B704965}" type="presParOf" srcId="{2D8048DA-9093-4B09-A69E-B02049462A30}" destId="{B2E608C7-771D-4D59-A89B-30DA3CF92498}" srcOrd="0" destOrd="0" presId="urn:microsoft.com/office/officeart/2018/2/layout/IconCircleList"/>
    <dgm:cxn modelId="{00605C6D-C852-410C-8A52-1586D723AC5A}" type="presParOf" srcId="{2D8048DA-9093-4B09-A69E-B02049462A30}" destId="{32A77634-3F18-4CA2-9212-376A7DF0B4A1}" srcOrd="1" destOrd="0" presId="urn:microsoft.com/office/officeart/2018/2/layout/IconCircleList"/>
    <dgm:cxn modelId="{B7196393-4B37-4D7A-BBDC-B634C0AE2B09}" type="presParOf" srcId="{2D8048DA-9093-4B09-A69E-B02049462A30}" destId="{8ECA8C55-4442-4E89-93CB-2F93E408D4F6}" srcOrd="2" destOrd="0" presId="urn:microsoft.com/office/officeart/2018/2/layout/IconCircleList"/>
    <dgm:cxn modelId="{E2D81905-4105-4FE6-AB53-C2DBE8C7EA05}" type="presParOf" srcId="{2D8048DA-9093-4B09-A69E-B02049462A30}" destId="{39CAD80C-4124-4506-BA96-F0E3C8D9052F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DA8D82-E410-4AD0-B98E-8075FFC74B78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C17243-9CAE-4D19-A7B1-EEDFD0B26ABE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9B6028-C063-48CF-A879-D930334B728F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Data Privacy &amp; Ethics</a:t>
          </a:r>
          <a:br>
            <a:rPr lang="en-US" sz="1900" kern="1200"/>
          </a:br>
          <a:r>
            <a:rPr lang="en-US" sz="1900" kern="1200"/>
            <a:t>Ensuring compliance with Reddit API policies and safeguarding user privacy.</a:t>
          </a:r>
        </a:p>
      </dsp:txBody>
      <dsp:txXfrm>
        <a:off x="1057183" y="1805"/>
        <a:ext cx="9458416" cy="915310"/>
      </dsp:txXfrm>
    </dsp:sp>
    <dsp:sp modelId="{A72C7ACD-8994-4A7F-AB6A-AA7FFE6E5455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43EF27-C69E-44B5-A9B8-FD18C49E5545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546442-FB1E-423D-8B67-47B1AFD2949D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API Rate Limits</a:t>
          </a:r>
          <a:br>
            <a:rPr lang="en-US" sz="1900" kern="1200"/>
          </a:br>
          <a:r>
            <a:rPr lang="en-US" sz="1900" kern="1200"/>
            <a:t>Restricted requests may limit comprehensive data collection.</a:t>
          </a:r>
        </a:p>
      </dsp:txBody>
      <dsp:txXfrm>
        <a:off x="1057183" y="1145944"/>
        <a:ext cx="9458416" cy="915310"/>
      </dsp:txXfrm>
    </dsp:sp>
    <dsp:sp modelId="{95CD80BC-F29D-409C-BA27-51C894A41E93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2FBC13-83F1-467F-AA6B-53290D6EE6FD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FDEEED-62BA-4245-8E81-C63731DDB0BE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Incomplete or Noisy Data</a:t>
          </a:r>
          <a:br>
            <a:rPr lang="en-US" sz="1900" kern="1200"/>
          </a:br>
          <a:r>
            <a:rPr lang="en-US" sz="1900" kern="1200"/>
            <a:t>Issues with inactive users, deleted content, or inconsistent formatting</a:t>
          </a:r>
          <a:r>
            <a:rPr lang="en-US" sz="1900" kern="1200">
              <a:latin typeface="Aptos Display" panose="02110004020202020204"/>
            </a:rPr>
            <a:t>.</a:t>
          </a:r>
          <a:endParaRPr lang="en-US" sz="1900" kern="1200"/>
        </a:p>
      </dsp:txBody>
      <dsp:txXfrm>
        <a:off x="1057183" y="2290082"/>
        <a:ext cx="9458416" cy="915310"/>
      </dsp:txXfrm>
    </dsp:sp>
    <dsp:sp modelId="{47F6AFCE-FC68-4DBE-A9A4-BFCCDFA74A84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21C6C1-A2C1-47FB-A6E6-BC83B8A37BA5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652044-1881-4FCF-A069-319F2387D9BF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Engagement Bias</a:t>
          </a:r>
          <a:br>
            <a:rPr lang="en-US" sz="1900" kern="1200"/>
          </a:br>
          <a:r>
            <a:rPr lang="en-US" sz="1900" kern="1200"/>
            <a:t>Metrics may overemphasize highly active users while neglecting infrequent contributors.</a:t>
          </a:r>
        </a:p>
      </dsp:txBody>
      <dsp:txXfrm>
        <a:off x="1057183" y="3434221"/>
        <a:ext cx="9458416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73851-6A48-4870-827E-176D2343C31A}">
      <dsp:nvSpPr>
        <dsp:cNvPr id="0" name=""/>
        <dsp:cNvSpPr/>
      </dsp:nvSpPr>
      <dsp:spPr>
        <a:xfrm>
          <a:off x="-1538458" y="6897"/>
          <a:ext cx="10515600" cy="12392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D4FF74-CE74-4936-B059-8366FFF17319}">
      <dsp:nvSpPr>
        <dsp:cNvPr id="0" name=""/>
        <dsp:cNvSpPr/>
      </dsp:nvSpPr>
      <dsp:spPr>
        <a:xfrm>
          <a:off x="-1163570" y="285739"/>
          <a:ext cx="681613" cy="681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A36D17-F0BD-45C5-AB2D-DFA04CC708B2}">
      <dsp:nvSpPr>
        <dsp:cNvPr id="0" name=""/>
        <dsp:cNvSpPr/>
      </dsp:nvSpPr>
      <dsp:spPr>
        <a:xfrm>
          <a:off x="-107069" y="6897"/>
          <a:ext cx="9081410" cy="123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159" tIns="131159" rIns="131159" bIns="131159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Key Insights</a:t>
          </a:r>
          <a:br>
            <a:rPr lang="en-US" sz="2100" kern="1200"/>
          </a:br>
          <a:r>
            <a:rPr lang="en-US" sz="1600" kern="1200"/>
            <a:t>Analyzing user behavior on Reddit reveals valuable trends in engagement, user segmentation, and community dynamics.</a:t>
          </a:r>
        </a:p>
      </dsp:txBody>
      <dsp:txXfrm>
        <a:off x="-107069" y="6897"/>
        <a:ext cx="9081410" cy="1239298"/>
      </dsp:txXfrm>
    </dsp:sp>
    <dsp:sp modelId="{A44F8F0C-A984-4B46-AA27-E6D48390FAE7}">
      <dsp:nvSpPr>
        <dsp:cNvPr id="0" name=""/>
        <dsp:cNvSpPr/>
      </dsp:nvSpPr>
      <dsp:spPr>
        <a:xfrm>
          <a:off x="-1538458" y="1571474"/>
          <a:ext cx="10515600" cy="12392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23987F-7DAB-46F4-93CC-C127BBA2CFDD}">
      <dsp:nvSpPr>
        <dsp:cNvPr id="0" name=""/>
        <dsp:cNvSpPr/>
      </dsp:nvSpPr>
      <dsp:spPr>
        <a:xfrm>
          <a:off x="-1163570" y="1834862"/>
          <a:ext cx="681613" cy="681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63B75C-9339-4087-881F-E1DC47C0A7A6}">
      <dsp:nvSpPr>
        <dsp:cNvPr id="0" name=""/>
        <dsp:cNvSpPr/>
      </dsp:nvSpPr>
      <dsp:spPr>
        <a:xfrm>
          <a:off x="-107069" y="1556019"/>
          <a:ext cx="4732020" cy="123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159" tIns="131159" rIns="131159" bIns="13115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-107069" y="1556019"/>
        <a:ext cx="4732020" cy="1239298"/>
      </dsp:txXfrm>
    </dsp:sp>
    <dsp:sp modelId="{B0DC348B-6748-4EF4-8A4A-F8F8C3C8C927}">
      <dsp:nvSpPr>
        <dsp:cNvPr id="0" name=""/>
        <dsp:cNvSpPr/>
      </dsp:nvSpPr>
      <dsp:spPr>
        <a:xfrm>
          <a:off x="56654" y="1571474"/>
          <a:ext cx="10508824" cy="123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159" tIns="131159" rIns="131159" bIns="131159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Applications</a:t>
          </a:r>
        </a:p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Marketing Opportunities</a:t>
          </a:r>
        </a:p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kern="1200"/>
            <a:t>Content Strategy Optimization</a:t>
          </a:r>
          <a:endParaRPr lang="en-US" sz="1600" b="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56654" y="1571474"/>
        <a:ext cx="10508824" cy="1239298"/>
      </dsp:txXfrm>
    </dsp:sp>
    <dsp:sp modelId="{835DD266-07EF-4F8E-8041-CDDA71D7112F}">
      <dsp:nvSpPr>
        <dsp:cNvPr id="0" name=""/>
        <dsp:cNvSpPr/>
      </dsp:nvSpPr>
      <dsp:spPr>
        <a:xfrm>
          <a:off x="-1538458" y="3105142"/>
          <a:ext cx="10515600" cy="123929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07829D-FB69-4CFD-A31C-CE0B9418BD79}">
      <dsp:nvSpPr>
        <dsp:cNvPr id="0" name=""/>
        <dsp:cNvSpPr/>
      </dsp:nvSpPr>
      <dsp:spPr>
        <a:xfrm>
          <a:off x="-1163570" y="3383984"/>
          <a:ext cx="681613" cy="681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DED06-DD6A-4BA4-B32C-AA9BD182F83D}">
      <dsp:nvSpPr>
        <dsp:cNvPr id="0" name=""/>
        <dsp:cNvSpPr/>
      </dsp:nvSpPr>
      <dsp:spPr>
        <a:xfrm>
          <a:off x="-107069" y="3105142"/>
          <a:ext cx="9081410" cy="123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159" tIns="131159" rIns="131159" bIns="131159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Impact</a:t>
          </a:r>
          <a:br>
            <a:rPr lang="en-US" sz="2100" kern="1200"/>
          </a:br>
          <a:r>
            <a:rPr lang="en-US" sz="1600" kern="1200"/>
            <a:t>A data-driven approach enhances user retention, fosters stronger community connections, and minimizes churn rates</a:t>
          </a:r>
          <a:r>
            <a:rPr lang="en-US" sz="2100" kern="1200"/>
            <a:t>.</a:t>
          </a:r>
        </a:p>
      </dsp:txBody>
      <dsp:txXfrm>
        <a:off x="-107069" y="3105142"/>
        <a:ext cx="9081410" cy="12392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21415F-F031-4EF7-B0C3-C433223562D0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F4FA75-A0A5-4FED-AF8D-C8E68018B333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626867-F337-4AC5-A7B7-EF30AC80D7BB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Cross-platform Strategy Alignment</a:t>
          </a:r>
          <a:r>
            <a:rPr lang="en-US" sz="1600" kern="1200"/>
            <a:t>: Extend the analysis to align subreddit insights with marketing efforts on platforms like Instagram, Twitter, or YouTube.</a:t>
          </a:r>
        </a:p>
      </dsp:txBody>
      <dsp:txXfrm>
        <a:off x="1834517" y="469890"/>
        <a:ext cx="3148942" cy="1335915"/>
      </dsp:txXfrm>
    </dsp:sp>
    <dsp:sp modelId="{5D9F3588-2040-41E1-9E70-A74081C43722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79F955-C3C1-4C22-A0D7-99A3FB22A707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5DA93A-883C-4EAE-A69E-1B8082A9FD24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Product Launch Optimization</a:t>
          </a:r>
          <a:r>
            <a:rPr lang="en-US" sz="1600" kern="1200"/>
            <a:t>: Use subreddit engagement data to choose the best communities for launching new products, ensuring maximum visibility and impact.</a:t>
          </a:r>
        </a:p>
      </dsp:txBody>
      <dsp:txXfrm>
        <a:off x="7154322" y="469890"/>
        <a:ext cx="3148942" cy="1335915"/>
      </dsp:txXfrm>
    </dsp:sp>
    <dsp:sp modelId="{300FB4B6-8D06-4DAF-8E72-4FE405F636BF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F6201A-0AD1-4716-9D60-A8BD09B5E6F8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9D82DA-5F1E-4AC3-9A02-4D83F2EE76A3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>
              <a:solidFill>
                <a:srgbClr val="000000"/>
              </a:solidFill>
              <a:latin typeface="Aptos"/>
              <a:cs typeface="Times New Roman"/>
            </a:rPr>
            <a:t>Enhanced Personalization Algorithms</a:t>
          </a:r>
          <a:r>
            <a:rPr lang="en-US" sz="1600" kern="1200"/>
            <a:t>: Integrate sentiment analysis to gauge community reception of products or campaigns and adjust strategies accordingly.</a:t>
          </a:r>
        </a:p>
      </dsp:txBody>
      <dsp:txXfrm>
        <a:off x="1834517" y="2545532"/>
        <a:ext cx="3148942" cy="1335915"/>
      </dsp:txXfrm>
    </dsp:sp>
    <dsp:sp modelId="{B2E608C7-771D-4D59-A89B-30DA3CF92498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A77634-3F18-4CA2-9212-376A7DF0B4A1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AD80C-4124-4506-BA96-F0E3C8D9052F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Trend Prediction</a:t>
          </a:r>
          <a:r>
            <a:rPr lang="en-US" sz="1600" kern="1200"/>
            <a:t>: Develop predictive models to identify emerging topics and trends in subreddits, enabling proactive marketing strategies.</a:t>
          </a:r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6874B-6096-174C-AB41-2EBCCBBD1F2E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53623-2F48-0943-8AC9-1F8F8166E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7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153623-2F48-0943-8AC9-1F8F8166E7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64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873BA-518E-F00E-7880-583105D96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1D65A4-DEDA-9216-1A4E-B48F80839F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0C6FA-D003-10CF-4E7E-9649F1F27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16B0-64D4-DE4F-A76C-300DEB960E3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41291-FA8C-2E74-C1FE-B9E528C7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A797F-2D02-81B5-487B-2E07F9B8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BC41-8478-C24F-87F5-CEAE04B8F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10EA-A9FC-FD1B-74F7-1F0AD651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B94D74-36D4-4100-5B29-15FD8E383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DB087-8DA5-CE45-B393-8F9FFACCF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16B0-64D4-DE4F-A76C-300DEB960E3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F1E08-CEE3-A752-D013-4B7A75D95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E3F4C-E669-2186-A435-F0D9CFA5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BC41-8478-C24F-87F5-CEAE04B8F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6E8189-C6F8-6DE6-0C5D-E59E5BD55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26E09-79FA-EFE9-74A6-5153D5EAE4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F50C2-AC38-C647-E9D2-B41A5329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16B0-64D4-DE4F-A76C-300DEB960E3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E53DB-0BF3-97D3-25B3-7084F5947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2415B-1AC3-09B7-1E07-963B1A062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BC41-8478-C24F-87F5-CEAE04B8F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23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AD017-F90C-1AE2-0B9D-508470FC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29BE6-B9C2-B2A1-ED92-91ABC28F9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2E22D-15D3-57B4-0A8F-B4EAA6EFD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16B0-64D4-DE4F-A76C-300DEB960E3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1A9E6-413A-216A-8B9B-67B98D01B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65B9E-6F09-CD06-7762-047E182F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BC41-8478-C24F-87F5-CEAE04B8F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5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1BB8-1DC0-838B-09B4-84A8EC17A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67597-E7BF-1A69-96BF-F9E6495AA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AE543-E97E-D5EB-8672-E9D7AD7A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16B0-64D4-DE4F-A76C-300DEB960E3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6B2DD-0305-CFDC-59AC-65F04DF2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0BA22-E4ED-713E-ACA4-1630B15C6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BC41-8478-C24F-87F5-CEAE04B8F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29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7570A-666C-A6A7-21BA-98A39AB2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A50D1-15A1-FD46-6E1A-A165F2D78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3BBC3-4422-E2D2-3A3E-06772A3FB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F9D5DE-32F1-C629-FF66-A2A259823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16B0-64D4-DE4F-A76C-300DEB960E3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3F6D1-5D72-D670-9FAC-B9E3210ED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BC4E8-EBD5-2556-18DD-7536EA9F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BC41-8478-C24F-87F5-CEAE04B8F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57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19211-55FB-D78E-176A-F36BD25F4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5459B-1C00-6B82-94FE-8975F8051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B9E572-2E61-8138-1C02-7F76459499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9B62A6-0A7F-7882-69C7-6A6058B8E4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EB1E55-B426-4E4E-8F7F-5874BF9B7B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6F209E-4507-1E79-F232-333E374C3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16B0-64D4-DE4F-A76C-300DEB960E3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BCC71-1F77-7106-7AF2-2CA659FF1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AF780D-6F19-657A-1ACC-7E89793D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BC41-8478-C24F-87F5-CEAE04B8F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65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02F9D-94C9-E169-062A-4D7D8E805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AEBF60-B659-32F5-D0CE-25DF7154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16B0-64D4-DE4F-A76C-300DEB960E3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F64071-1875-A79B-AA14-230177F04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9F68D-EE9A-08D8-EFBB-55B6D54F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BC41-8478-C24F-87F5-CEAE04B8F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05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0A4A4D-F5A9-EA82-E12F-A73102990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16B0-64D4-DE4F-A76C-300DEB960E3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28C858-E0C8-BB6F-8C89-F251D9FBF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9FBC5-6335-1F7C-1EDB-4C8E18D1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BC41-8478-C24F-87F5-CEAE04B8F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926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E1BF0-BC2E-21FC-7678-EA707EA8C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537EB-66ED-166C-79E9-BC885919D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90C68-E3E2-0D1D-E095-73C849A6D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940B9-3F37-A93C-5408-0808790DF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16B0-64D4-DE4F-A76C-300DEB960E3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296CC2-FE90-CC8F-5248-CA6F7AE90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1F4D90-7A6D-9022-43FF-19BEB603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BC41-8478-C24F-87F5-CEAE04B8F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332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AD23-2BB7-7AE9-0069-BEE1490AF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24BFFE-977E-7436-383B-72F8C9193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B1777-7AF7-A5FF-2446-8CE10A534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60EDB-CC51-33B5-92B5-15F3C9DE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D16B0-64D4-DE4F-A76C-300DEB960E3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E853C-577C-FF48-330C-A0E5432B5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98A614-07F7-7299-9237-06775A6C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3BC41-8478-C24F-87F5-CEAE04B8F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82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EDA295-B777-BE47-FE64-9A3649BFF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E49A6-D821-8497-3F5E-5535BBA59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23248-29EB-DDD7-91FE-EB749D01E3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4D16B0-64D4-DE4F-A76C-300DEB960E3D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09832-62BE-D6C2-A1A9-E00C8D0010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08760-E144-8AFD-9B9F-C19818AA4B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63BC41-8478-C24F-87F5-CEAE04B8FB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64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3D Hologram from iPad">
            <a:extLst>
              <a:ext uri="{FF2B5EF4-FFF2-40B4-BE49-F238E27FC236}">
                <a16:creationId xmlns:a16="http://schemas.microsoft.com/office/drawing/2014/main" id="{0D076B1C-09F4-04D4-59D1-20016CC2F1F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t="7625" b="8106"/>
          <a:stretch/>
        </p:blipFill>
        <p:spPr>
          <a:xfrm>
            <a:off x="20" y="1"/>
            <a:ext cx="12191980" cy="685799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A70CA5-FB6B-7D41-30B7-80A6BE506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6887" y="3992957"/>
            <a:ext cx="9144000" cy="2049464"/>
          </a:xfrm>
        </p:spPr>
        <p:txBody>
          <a:bodyPr>
            <a:normAutofit fontScale="90000"/>
          </a:bodyPr>
          <a:lstStyle/>
          <a:p>
            <a:r>
              <a:rPr lang="en-US" sz="5100" b="1" i="0" u="none" strike="noStrike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Behavior Analysis in Reddit for Product Marketing </a:t>
            </a:r>
            <a:br>
              <a:rPr lang="en-US" sz="5100" b="1" i="0" u="none" strike="noStrike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SMDM Fall 2024</a:t>
            </a:r>
            <a:br>
              <a:rPr lang="en-US" sz="5400" b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100" i="0" u="none" strike="noStrike">
                <a:solidFill>
                  <a:srgbClr val="FFFFFF"/>
                </a:solidFill>
                <a:latin typeface="Arial" panose="020B0604020202020204" pitchFamily="34" charset="0"/>
              </a:rPr>
            </a:br>
            <a:br>
              <a:rPr lang="en-US" sz="5100">
                <a:solidFill>
                  <a:srgbClr val="FFFFFF"/>
                </a:solidFill>
              </a:rPr>
            </a:br>
            <a:endParaRPr lang="en-US" sz="51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C0902E-A51E-C15A-00A2-81ABE2006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9087" y="3749674"/>
            <a:ext cx="5457826" cy="269001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800">
                <a:solidFill>
                  <a:srgbClr val="FFFFFF"/>
                </a:solidFill>
                <a:latin typeface="Times New Roman"/>
                <a:cs typeface="Times New Roman"/>
              </a:rPr>
              <a:t>Presented by:</a:t>
            </a:r>
          </a:p>
          <a:p>
            <a:r>
              <a:rPr lang="en-US" sz="1800">
                <a:solidFill>
                  <a:srgbClr val="FFFFFF"/>
                </a:solidFill>
                <a:latin typeface="Times New Roman"/>
                <a:cs typeface="Times New Roman"/>
              </a:rPr>
              <a:t>(Group 6)</a:t>
            </a:r>
          </a:p>
          <a:p>
            <a:r>
              <a:rPr lang="en-US" sz="1800">
                <a:solidFill>
                  <a:srgbClr val="FFFFFF"/>
                </a:solidFill>
                <a:latin typeface="Times New Roman"/>
                <a:cs typeface="Times New Roman"/>
              </a:rPr>
              <a:t>Kirankumar </a:t>
            </a:r>
            <a:r>
              <a:rPr lang="en-US" sz="1800" err="1">
                <a:solidFill>
                  <a:srgbClr val="FFFFFF"/>
                </a:solidFill>
                <a:latin typeface="Times New Roman"/>
                <a:cs typeface="Times New Roman"/>
              </a:rPr>
              <a:t>Kanaje</a:t>
            </a:r>
            <a:endParaRPr lang="en-US" sz="180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r>
              <a:rPr lang="en-US" sz="1800">
                <a:solidFill>
                  <a:srgbClr val="FFFFFF"/>
                </a:solidFill>
                <a:latin typeface="Times New Roman"/>
                <a:cs typeface="Times New Roman"/>
              </a:rPr>
              <a:t>Haravindan Jain</a:t>
            </a:r>
          </a:p>
          <a:p>
            <a:r>
              <a:rPr lang="en-US" sz="1800">
                <a:solidFill>
                  <a:srgbClr val="FFFFFF"/>
                </a:solidFill>
                <a:latin typeface="Times New Roman"/>
                <a:cs typeface="Times New Roman"/>
              </a:rPr>
              <a:t>Amit Prakash </a:t>
            </a:r>
            <a:r>
              <a:rPr lang="en-US" sz="1800" err="1">
                <a:solidFill>
                  <a:srgbClr val="FFFFFF"/>
                </a:solidFill>
                <a:latin typeface="Times New Roman"/>
                <a:cs typeface="Times New Roman"/>
              </a:rPr>
              <a:t>Vatyani</a:t>
            </a:r>
            <a:endParaRPr lang="en-US" sz="180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r>
              <a:rPr lang="en-US" sz="1800">
                <a:solidFill>
                  <a:srgbClr val="FFFFFF"/>
                </a:solidFill>
                <a:latin typeface="Times New Roman"/>
                <a:cs typeface="Times New Roman"/>
              </a:rPr>
              <a:t>Kusuma </a:t>
            </a:r>
            <a:r>
              <a:rPr lang="en-US" sz="1800" err="1">
                <a:solidFill>
                  <a:srgbClr val="FFFFFF"/>
                </a:solidFill>
                <a:latin typeface="Times New Roman"/>
                <a:cs typeface="Times New Roman"/>
              </a:rPr>
              <a:t>Shivaramaiah</a:t>
            </a:r>
            <a:endParaRPr lang="en-US" sz="1800">
              <a:solidFill>
                <a:srgbClr val="FFFFFF"/>
              </a:solidFill>
              <a:latin typeface="Times New Roman"/>
              <a:cs typeface="Times New Roman"/>
            </a:endParaRPr>
          </a:p>
          <a:p>
            <a:r>
              <a:rPr lang="en-US" sz="1800">
                <a:solidFill>
                  <a:srgbClr val="FFFFFF"/>
                </a:solidFill>
                <a:latin typeface="Times New Roman"/>
                <a:cs typeface="Times New Roman"/>
              </a:rPr>
              <a:t>Atharva Chandras</a:t>
            </a:r>
          </a:p>
          <a:p>
            <a:r>
              <a:rPr lang="en-US" sz="1800">
                <a:solidFill>
                  <a:srgbClr val="FFFFFF"/>
                </a:solidFill>
                <a:latin typeface="Times New Roman"/>
                <a:cs typeface="Times New Roman"/>
              </a:rPr>
              <a:t> Induja Ragava</a:t>
            </a:r>
          </a:p>
        </p:txBody>
      </p:sp>
    </p:spTree>
    <p:extLst>
      <p:ext uri="{BB962C8B-B14F-4D97-AF65-F5344CB8AC3E}">
        <p14:creationId xmlns:p14="http://schemas.microsoft.com/office/powerpoint/2010/main" val="3799436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0466C-0242-34AF-5A92-324EFBDDA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988" y="349112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Challenges</a:t>
            </a:r>
          </a:p>
        </p:txBody>
      </p:sp>
      <p:graphicFrame>
        <p:nvGraphicFramePr>
          <p:cNvPr id="35" name="Content Placeholder 22">
            <a:extLst>
              <a:ext uri="{FF2B5EF4-FFF2-40B4-BE49-F238E27FC236}">
                <a16:creationId xmlns:a16="http://schemas.microsoft.com/office/drawing/2014/main" id="{F3B2A2A6-545A-136A-F687-704272FD98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80919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114298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E6AF5-3A8C-85EC-EDDD-7685E5D3D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1960"/>
            <a:ext cx="10515600" cy="1325563"/>
          </a:xfrm>
        </p:spPr>
        <p:txBody>
          <a:bodyPr/>
          <a:lstStyle/>
          <a:p>
            <a:r>
              <a:rPr lang="en-US" b="1"/>
              <a:t>Conclusion</a:t>
            </a:r>
            <a:br>
              <a:rPr lang="en-US" b="1"/>
            </a:b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B07BFD-7A9C-30D4-3C4E-362C2C6F7F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0349313"/>
              </p:ext>
            </p:extLst>
          </p:nvPr>
        </p:nvGraphicFramePr>
        <p:xfrm>
          <a:off x="2156637" y="1857523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D12C41E-E978-1B6D-BAF7-F41759FA31A5}"/>
              </a:ext>
            </a:extLst>
          </p:cNvPr>
          <p:cNvSpPr txBox="1"/>
          <p:nvPr/>
        </p:nvSpPr>
        <p:spPr>
          <a:xfrm>
            <a:off x="370114" y="5323114"/>
            <a:ext cx="231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9434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BD3C34-3183-4DBA-823A-1357950B0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pPr rtl="0"/>
            <a:r>
              <a:rPr lang="en-US" sz="3200"/>
              <a:t>Future scope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2" name="Content Placeholder 5">
            <a:extLst>
              <a:ext uri="{FF2B5EF4-FFF2-40B4-BE49-F238E27FC236}">
                <a16:creationId xmlns:a16="http://schemas.microsoft.com/office/drawing/2014/main" id="{5DC9E079-B0D6-B2B5-CCBA-A9B6C75EC2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3266200"/>
              </p:ext>
            </p:extLst>
          </p:nvPr>
        </p:nvGraphicFramePr>
        <p:xfrm>
          <a:off x="639284" y="2368319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7906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Graphic 20" descr="Blog">
            <a:extLst>
              <a:ext uri="{FF2B5EF4-FFF2-40B4-BE49-F238E27FC236}">
                <a16:creationId xmlns:a16="http://schemas.microsoft.com/office/drawing/2014/main" id="{C46891AC-6E7B-506E-1A64-423BE0324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pic>
        <p:nvPicPr>
          <p:cNvPr id="9" name="Graphic 8" descr="Blog">
            <a:extLst>
              <a:ext uri="{FF2B5EF4-FFF2-40B4-BE49-F238E27FC236}">
                <a16:creationId xmlns:a16="http://schemas.microsoft.com/office/drawing/2014/main" id="{B502F309-1932-4C25-BE17-4D2E0059D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25DA80-4AE3-CFF8-9700-92B1613E9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7552" y="2908330"/>
            <a:ext cx="4942235" cy="1719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9638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holding a puzzle piece">
            <a:extLst>
              <a:ext uri="{FF2B5EF4-FFF2-40B4-BE49-F238E27FC236}">
                <a16:creationId xmlns:a16="http://schemas.microsoft.com/office/drawing/2014/main" id="{490890AF-DF8F-FBF2-79A5-439D1038DB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39" r="23113" b="-1"/>
          <a:stretch/>
        </p:blipFill>
        <p:spPr>
          <a:xfrm>
            <a:off x="-2" y="-2"/>
            <a:ext cx="4972051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A77A7C-ACA9-A356-0A81-8EE33BA26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0196" y="555248"/>
            <a:ext cx="6170089" cy="1559301"/>
          </a:xfrm>
        </p:spPr>
        <p:txBody>
          <a:bodyPr>
            <a:normAutofit/>
          </a:bodyPr>
          <a:lstStyle/>
          <a:p>
            <a:r>
              <a:rPr lang="en-US" sz="40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E122C-3828-536B-FC41-350B71834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2088" y="2114550"/>
            <a:ext cx="6657975" cy="4743449"/>
          </a:xfrm>
        </p:spPr>
        <p:txBody>
          <a:bodyPr anchor="ctr">
            <a:normAutofit/>
          </a:bodyPr>
          <a:lstStyle/>
          <a:p>
            <a:r>
              <a:rPr lang="en-US" sz="1600" b="1"/>
              <a:t>Objective:</a:t>
            </a:r>
            <a:endParaRPr lang="en-US" sz="1600"/>
          </a:p>
          <a:p>
            <a:pPr lvl="1"/>
            <a:r>
              <a:rPr lang="en-US" sz="1600"/>
              <a:t>Enhance engagement and retention on Reddit by analyzing user behavior.</a:t>
            </a:r>
          </a:p>
          <a:p>
            <a:r>
              <a:rPr lang="en-US" sz="1600" b="1"/>
              <a:t>Key Goals:</a:t>
            </a:r>
            <a:endParaRPr lang="en-US" sz="1600"/>
          </a:p>
          <a:p>
            <a:pPr lvl="1"/>
            <a:r>
              <a:rPr lang="en-US" sz="1600"/>
              <a:t>Track user activities across subreddits (posting, commenting).</a:t>
            </a:r>
          </a:p>
          <a:p>
            <a:pPr lvl="1"/>
            <a:r>
              <a:rPr lang="en-US" sz="1600"/>
              <a:t>Segment users into groups: </a:t>
            </a:r>
            <a:r>
              <a:rPr lang="en-US" sz="1600" i="1"/>
              <a:t>Lurkers, Regulars, Superusers</a:t>
            </a:r>
            <a:r>
              <a:rPr lang="en-US" sz="1600"/>
              <a:t>.</a:t>
            </a:r>
          </a:p>
          <a:p>
            <a:pPr lvl="1"/>
            <a:r>
              <a:rPr lang="en-US" sz="1600"/>
              <a:t>Analyze trends to identify peaks in activity and trending topics.</a:t>
            </a:r>
          </a:p>
          <a:p>
            <a:r>
              <a:rPr lang="en-US" sz="1600" b="1"/>
              <a:t>Significance:</a:t>
            </a:r>
          </a:p>
          <a:p>
            <a:pPr lvl="1"/>
            <a:r>
              <a:rPr lang="en-US" sz="1600" b="1"/>
              <a:t>Community Engagement Analysis: </a:t>
            </a:r>
            <a:r>
              <a:rPr lang="en-US" sz="1600"/>
              <a:t>Identifies highly active and influential subreddits, enabling better understanding of user interactions and behaviors.</a:t>
            </a:r>
          </a:p>
          <a:p>
            <a:pPr lvl="1"/>
            <a:r>
              <a:rPr lang="en-US" sz="1600" b="1"/>
              <a:t>Targeted Marketing: </a:t>
            </a:r>
            <a:r>
              <a:rPr lang="en-US" sz="1600"/>
              <a:t>Provides a data-driven framework for pinpointing communities with the highest engagement for efficient resource allocation.</a:t>
            </a:r>
          </a:p>
          <a:p>
            <a:pPr lvl="1"/>
            <a:endParaRPr lang="en-US" sz="1200" b="1"/>
          </a:p>
          <a:p>
            <a:pPr lvl="1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85728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up of a hand holding a key with a house dongle">
            <a:extLst>
              <a:ext uri="{FF2B5EF4-FFF2-40B4-BE49-F238E27FC236}">
                <a16:creationId xmlns:a16="http://schemas.microsoft.com/office/drawing/2014/main" id="{D3C5B121-7A4C-661A-D7A8-E73B4ABBD8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704" r="23704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83833-76A2-4B96-0FDD-BABAEF41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1202" y="363348"/>
            <a:ext cx="5464968" cy="1559301"/>
          </a:xfrm>
        </p:spPr>
        <p:txBody>
          <a:bodyPr>
            <a:normAutofit/>
          </a:bodyPr>
          <a:lstStyle/>
          <a:p>
            <a:r>
              <a:rPr lang="en-US"/>
              <a:t>Key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1ECF5-2877-6F83-E9A3-0EDC44F7A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5373" y="1716480"/>
            <a:ext cx="6556626" cy="495578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500" b="1"/>
              <a:t>1. Comments/Post Ratio</a:t>
            </a:r>
          </a:p>
          <a:p>
            <a:r>
              <a:rPr lang="en-US" sz="1500" b="1">
                <a:ea typeface="+mn-lt"/>
                <a:cs typeface="+mn-lt"/>
              </a:rPr>
              <a:t>Meaning</a:t>
            </a:r>
            <a:r>
              <a:rPr lang="en-US" sz="1500">
                <a:ea typeface="+mn-lt"/>
                <a:cs typeface="+mn-lt"/>
              </a:rPr>
              <a:t>: Average number of comments per post in a subreddit.</a:t>
            </a:r>
          </a:p>
          <a:p>
            <a:r>
              <a:rPr lang="en-US" sz="1500" b="1">
                <a:ea typeface="+mn-lt"/>
                <a:cs typeface="+mn-lt"/>
              </a:rPr>
              <a:t>Relevance</a:t>
            </a:r>
            <a:r>
              <a:rPr lang="en-US" sz="1500">
                <a:ea typeface="+mn-lt"/>
                <a:cs typeface="+mn-lt"/>
              </a:rPr>
              <a:t>: Identifies active subreddits and measures user interaction; crucial for targeting subreddits with high discussion for feedback or engagement.</a:t>
            </a:r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500" b="1"/>
              <a:t>2. Engagement Rate</a:t>
            </a:r>
          </a:p>
          <a:p>
            <a:pPr>
              <a:buFont typeface="Arial"/>
              <a:buChar char="•"/>
            </a:pPr>
            <a:r>
              <a:rPr lang="en-US" sz="1500" b="1"/>
              <a:t>Meaning</a:t>
            </a:r>
            <a:r>
              <a:rPr lang="en-US" sz="1500"/>
              <a:t>: </a:t>
            </a:r>
            <a:r>
              <a:rPr lang="en-US" sz="1500">
                <a:ea typeface="+mn-lt"/>
                <a:cs typeface="+mn-lt"/>
              </a:rPr>
              <a:t>Measures user activity relative to subreddit size.</a:t>
            </a:r>
          </a:p>
          <a:p>
            <a:pPr>
              <a:buFont typeface="Arial"/>
              <a:buChar char="•"/>
            </a:pPr>
            <a:r>
              <a:rPr lang="en-US" sz="1500" b="1"/>
              <a:t>Relevance</a:t>
            </a:r>
            <a:r>
              <a:rPr lang="en-US" sz="1500"/>
              <a:t>: Highlights</a:t>
            </a:r>
            <a:r>
              <a:rPr lang="en-US" sz="1500">
                <a:ea typeface="+mn-lt"/>
                <a:cs typeface="+mn-lt"/>
              </a:rPr>
              <a:t> subreddits with active participation, ideal for impactful product marketing.</a:t>
            </a:r>
          </a:p>
          <a:p>
            <a:pPr marL="0" indent="0">
              <a:buNone/>
            </a:pPr>
            <a:r>
              <a:rPr lang="en-US" sz="1500" b="1">
                <a:ea typeface="+mn-lt"/>
                <a:cs typeface="+mn-lt"/>
              </a:rPr>
              <a:t>2. Karma (of users participating in the subreddit)</a:t>
            </a:r>
          </a:p>
          <a:p>
            <a:pPr>
              <a:buFont typeface="Arial"/>
              <a:buChar char="•"/>
            </a:pPr>
            <a:r>
              <a:rPr lang="en-US" sz="1500" b="1">
                <a:ea typeface="+mn-lt"/>
                <a:cs typeface="+mn-lt"/>
              </a:rPr>
              <a:t>Meaning</a:t>
            </a:r>
            <a:r>
              <a:rPr lang="en-US" sz="1500">
                <a:ea typeface="+mn-lt"/>
                <a:cs typeface="+mn-lt"/>
              </a:rPr>
              <a:t>: Total link karma of a user (upvotes minus downvotes)</a:t>
            </a:r>
          </a:p>
          <a:p>
            <a:pPr>
              <a:buFont typeface="Arial,Sans-Serif"/>
              <a:buChar char="•"/>
            </a:pPr>
            <a:r>
              <a:rPr lang="en-US" sz="1500" b="1">
                <a:ea typeface="+mn-lt"/>
                <a:cs typeface="+mn-lt"/>
              </a:rPr>
              <a:t>Relevance</a:t>
            </a:r>
            <a:r>
              <a:rPr lang="en-US" sz="1500">
                <a:ea typeface="+mn-lt"/>
                <a:cs typeface="+mn-lt"/>
              </a:rPr>
              <a:t>: Helps identify subreddits with high-karma users(eg: regular &amp; superusers), ideal for placing ads where credible and influential users are more likely to engage with the content.</a:t>
            </a:r>
            <a:endParaRPr lang="en-US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89267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D3C5B121-7A4C-661A-D7A8-E73B4ABBD8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378" r="15456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83833-76A2-4B96-0FDD-BABAEF41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3348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1ECF5-2877-6F83-E9A3-0EDC44F7A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416" y="2171700"/>
            <a:ext cx="6329363" cy="4686300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600" b="1"/>
              <a:t>1. Tools Used</a:t>
            </a:r>
          </a:p>
          <a:p>
            <a:pPr>
              <a:buFont typeface="Arial,Sans-Serif"/>
              <a:buChar char="•"/>
            </a:pPr>
            <a:r>
              <a:rPr lang="en-US" sz="1600" b="1"/>
              <a:t>Python:</a:t>
            </a:r>
            <a:r>
              <a:rPr lang="en-US" sz="1600"/>
              <a:t> Primary language to implement the project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err="1"/>
              <a:t>praw</a:t>
            </a:r>
            <a:r>
              <a:rPr lang="en-US" sz="1600" b="1"/>
              <a:t>:</a:t>
            </a:r>
            <a:r>
              <a:rPr lang="en-US" sz="1600"/>
              <a:t> Reddit API interaction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pandas:</a:t>
            </a:r>
            <a:r>
              <a:rPr lang="en-US" sz="1600"/>
              <a:t> Data manipulation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/>
              <a:t>matplotlib:</a:t>
            </a:r>
            <a:r>
              <a:rPr lang="en-US" sz="1600"/>
              <a:t> Visualizations</a:t>
            </a:r>
          </a:p>
          <a:p>
            <a:pPr marL="0" indent="0">
              <a:buNone/>
            </a:pPr>
            <a:r>
              <a:rPr lang="en-US" sz="1600" b="1"/>
              <a:t>2. Reddit API Integration</a:t>
            </a:r>
          </a:p>
          <a:p>
            <a:r>
              <a:rPr lang="en-US" sz="1600"/>
              <a:t>Registered on Reddit: Created app to get Client ID &amp; Client Secret</a:t>
            </a:r>
          </a:p>
          <a:p>
            <a:r>
              <a:rPr lang="en-US" sz="1600"/>
              <a:t>Connected via PRAW: </a:t>
            </a:r>
            <a:r>
              <a:rPr lang="en-US" sz="1600">
                <a:ea typeface="+mn-lt"/>
                <a:cs typeface="+mn-lt"/>
              </a:rPr>
              <a:t>Authenticated to access the API using the credentials. </a:t>
            </a:r>
            <a:endParaRPr lang="en-US" sz="1600"/>
          </a:p>
          <a:p>
            <a:pPr marL="0" indent="0">
              <a:buNone/>
            </a:pPr>
            <a:r>
              <a:rPr lang="en-US" sz="1600" b="1"/>
              <a:t>3. Data Extraction</a:t>
            </a:r>
          </a:p>
          <a:p>
            <a:pPr>
              <a:buFont typeface="Arial,Sans-Serif"/>
            </a:pPr>
            <a:r>
              <a:rPr lang="en-US" sz="1600"/>
              <a:t>Filtered subreddits with a minimum of 100,000 subscribers for higher relevance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Retrieved top subreddits by relevance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Analyzed 5 "hot" posts per subreddit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/>
              <a:t>Collected user comments and karma for insights</a:t>
            </a:r>
          </a:p>
        </p:txBody>
      </p:sp>
    </p:spTree>
    <p:extLst>
      <p:ext uri="{BB962C8B-B14F-4D97-AF65-F5344CB8AC3E}">
        <p14:creationId xmlns:p14="http://schemas.microsoft.com/office/powerpoint/2010/main" val="1705917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D3C5B121-7A4C-661A-D7A8-E73B4ABBD8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378" r="15456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83833-76A2-4B96-0FDD-BABAEF41A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5747" y="1590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1ECF5-2877-6F83-E9A3-0EDC44F7A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5373" y="1347025"/>
            <a:ext cx="6556626" cy="495578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500" b="1"/>
              <a:t>4. Metrics Computed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/>
              <a:t>Subreddit Statistics:</a:t>
            </a:r>
            <a:endParaRPr lang="en-US" sz="15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/>
              <a:t>Total posts and comments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/>
              <a:t>Comment-to-post ratio for engagement analysis</a:t>
            </a:r>
          </a:p>
          <a:p>
            <a:pPr marL="742950" lvl="1" indent="-285750"/>
            <a:r>
              <a:rPr lang="en-US" sz="1500"/>
              <a:t>Engagement rate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/>
              <a:t>User Engagement:</a:t>
            </a:r>
            <a:endParaRPr lang="en-US" sz="15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/>
              <a:t>Aggregated user karma to identify top subreddit</a:t>
            </a:r>
          </a:p>
          <a:p>
            <a:pPr marL="0" indent="0">
              <a:buNone/>
            </a:pPr>
            <a:r>
              <a:rPr lang="en-US" sz="1500" b="1"/>
              <a:t>5. Data Organization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/>
              <a:t>Two pandas </a:t>
            </a:r>
            <a:r>
              <a:rPr lang="en-US" sz="1500" err="1"/>
              <a:t>DataFrames</a:t>
            </a:r>
            <a:r>
              <a:rPr lang="en-US" sz="150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/>
              <a:t>User Data:</a:t>
            </a:r>
            <a:r>
              <a:rPr lang="en-US" sz="1500"/>
              <a:t> Username, karma, subreddit context</a:t>
            </a:r>
          </a:p>
          <a:p>
            <a:pPr marL="742950" lvl="1" indent="-285750"/>
            <a:r>
              <a:rPr lang="en-US" sz="1500" b="1"/>
              <a:t>Subreddit Stats:</a:t>
            </a:r>
            <a:r>
              <a:rPr lang="en-US" sz="1500"/>
              <a:t> Name, subscriber count, post count, comment count, comment/post ratio, and engagement rate</a:t>
            </a:r>
          </a:p>
          <a:p>
            <a:pPr marL="0" indent="0">
              <a:buNone/>
            </a:pPr>
            <a:r>
              <a:rPr lang="en-US" sz="1500" b="1"/>
              <a:t>6. Inference</a:t>
            </a:r>
            <a:endParaRPr lang="en-US" sz="1500"/>
          </a:p>
          <a:p>
            <a:pPr marL="742950" lvl="1" indent="-285750"/>
            <a:r>
              <a:rPr lang="en-US" sz="1500" b="1"/>
              <a:t>Weighted sum</a:t>
            </a:r>
            <a:r>
              <a:rPr lang="en-US" sz="1500"/>
              <a:t>: For each subreddit based on comment/post ratio, engagement rate, regular users count, and superusers count multiplied by respective constants</a:t>
            </a:r>
          </a:p>
          <a:p>
            <a:pPr marL="742950" lvl="1" indent="-285750"/>
            <a:r>
              <a:rPr lang="en-US" sz="1500" b="1"/>
              <a:t>Analysis</a:t>
            </a:r>
            <a:r>
              <a:rPr lang="en-US" sz="1500"/>
              <a:t>: Subreddit wise comparison on various parameters including weighted sum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69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3027B1-365B-28B0-DC82-9251CC2DC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77" y="348235"/>
            <a:ext cx="4977976" cy="1454051"/>
          </a:xfrm>
        </p:spPr>
        <p:txBody>
          <a:bodyPr>
            <a:normAutofit/>
          </a:bodyPr>
          <a:lstStyle/>
          <a:p>
            <a:r>
              <a:rPr lang="en-US" sz="2800">
                <a:ea typeface="+mn-ea"/>
                <a:cs typeface="Times New Roman"/>
              </a:rPr>
              <a:t>Experimental</a:t>
            </a:r>
            <a:r>
              <a:rPr lang="en-US" sz="2800">
                <a:solidFill>
                  <a:schemeClr val="tx2"/>
                </a:solidFill>
                <a:cs typeface="Times New Roman"/>
              </a:rPr>
              <a:t> Results</a:t>
            </a:r>
          </a:p>
        </p:txBody>
      </p:sp>
      <p:pic>
        <p:nvPicPr>
          <p:cNvPr id="7" name="Graphic 6" descr="Target Audience">
            <a:extLst>
              <a:ext uri="{FF2B5EF4-FFF2-40B4-BE49-F238E27FC236}">
                <a16:creationId xmlns:a16="http://schemas.microsoft.com/office/drawing/2014/main" id="{42252F01-6C20-3260-2F98-64F54A95D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205" y="2116727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C6C7C0-9687-F112-44F2-AA8D3E002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1543050"/>
            <a:ext cx="5810914" cy="451792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600" b="1">
                <a:solidFill>
                  <a:schemeClr val="tx2"/>
                </a:solidFill>
                <a:latin typeface="Aptos"/>
                <a:ea typeface="Calibri"/>
                <a:cs typeface="Calibri"/>
              </a:rPr>
              <a:t>Key Findings:</a:t>
            </a:r>
            <a:endParaRPr lang="en-US" sz="1600" b="1">
              <a:solidFill>
                <a:schemeClr val="tx2"/>
              </a:solidFill>
              <a:latin typeface="Aptos"/>
              <a:cs typeface="Times New Roman"/>
            </a:endParaRPr>
          </a:p>
          <a:p>
            <a:r>
              <a:rPr lang="en-US" sz="1600">
                <a:solidFill>
                  <a:schemeClr val="tx2"/>
                </a:solidFill>
                <a:latin typeface="Aptos"/>
                <a:ea typeface="Calibri"/>
                <a:cs typeface="Calibri"/>
              </a:rPr>
              <a:t> Analyzed topic: 'laptop'.</a:t>
            </a:r>
            <a:endParaRPr lang="en-US" sz="1600">
              <a:solidFill>
                <a:schemeClr val="tx2"/>
              </a:solidFill>
              <a:latin typeface="Aptos"/>
              <a:cs typeface="Times New Roman"/>
            </a:endParaRPr>
          </a:p>
          <a:p>
            <a:r>
              <a:rPr lang="en-US" sz="1600">
                <a:solidFill>
                  <a:schemeClr val="tx2"/>
                </a:solidFill>
                <a:latin typeface="Aptos"/>
                <a:ea typeface="Calibri"/>
                <a:cs typeface="Calibri"/>
              </a:rPr>
              <a:t> Data collected from relevant subreddits with ≥100,000 subscribers.</a:t>
            </a:r>
            <a:endParaRPr lang="en-US" sz="1600">
              <a:solidFill>
                <a:schemeClr val="tx2"/>
              </a:solidFill>
              <a:latin typeface="Aptos"/>
              <a:cs typeface="Times New Roman"/>
            </a:endParaRPr>
          </a:p>
          <a:p>
            <a:r>
              <a:rPr lang="en-US" sz="1600">
                <a:solidFill>
                  <a:schemeClr val="tx2"/>
                </a:solidFill>
                <a:latin typeface="Aptos"/>
                <a:ea typeface="Calibri"/>
                <a:cs typeface="Calibri"/>
              </a:rPr>
              <a:t> User categories identified: Lurker, Regular, Superuser.</a:t>
            </a:r>
            <a:endParaRPr lang="en-US" sz="1600">
              <a:solidFill>
                <a:schemeClr val="tx2"/>
              </a:solidFill>
              <a:latin typeface="Aptos"/>
              <a:cs typeface="Times New Roman"/>
            </a:endParaRPr>
          </a:p>
          <a:p>
            <a:r>
              <a:rPr lang="en-US" sz="1600">
                <a:solidFill>
                  <a:schemeClr val="tx2"/>
                </a:solidFill>
                <a:latin typeface="Aptos"/>
                <a:ea typeface="Calibri"/>
                <a:cs typeface="Calibri"/>
              </a:rPr>
              <a:t> Comment-to-post ratio and user categories used to calculate weighted scores.</a:t>
            </a:r>
            <a:endParaRPr lang="en-US" sz="1600">
              <a:solidFill>
                <a:schemeClr val="tx2"/>
              </a:solidFill>
              <a:latin typeface="Aptos"/>
              <a:cs typeface="Times New Roman"/>
            </a:endParaRPr>
          </a:p>
          <a:p>
            <a:pPr marL="0" indent="0">
              <a:buNone/>
            </a:pPr>
            <a:endParaRPr lang="en-US" sz="1600">
              <a:solidFill>
                <a:schemeClr val="tx2"/>
              </a:solidFill>
              <a:latin typeface="Aptos" panose="020B0004020202020204" pitchFamily="34" charset="0"/>
              <a:cs typeface="Arial"/>
            </a:endParaRPr>
          </a:p>
          <a:p>
            <a:pPr marL="0" indent="0">
              <a:buNone/>
            </a:pPr>
            <a:r>
              <a:rPr lang="en-US" sz="1600">
                <a:solidFill>
                  <a:schemeClr val="tx2"/>
                </a:solidFill>
                <a:latin typeface="Aptos"/>
                <a:ea typeface="Calibri"/>
                <a:cs typeface="Calibri"/>
              </a:rPr>
              <a:t>Results:</a:t>
            </a:r>
            <a:endParaRPr lang="en-US" sz="1600">
              <a:solidFill>
                <a:schemeClr val="tx2"/>
              </a:solidFill>
              <a:latin typeface="Aptos"/>
              <a:cs typeface="Times New Roman"/>
            </a:endParaRPr>
          </a:p>
          <a:p>
            <a:r>
              <a:rPr lang="en-US" sz="1600">
                <a:solidFill>
                  <a:schemeClr val="tx2"/>
                </a:solidFill>
                <a:latin typeface="Aptos"/>
                <a:ea typeface="Calibri"/>
                <a:cs typeface="Calibri"/>
              </a:rPr>
              <a:t> Top subreddits analyzed: 'Laptopdeals', 'GamingLaptops', 'SuggestALaptop'.</a:t>
            </a:r>
            <a:endParaRPr lang="en-US" sz="1200">
              <a:solidFill>
                <a:schemeClr val="tx2"/>
              </a:solidFill>
              <a:latin typeface="Times New Roman"/>
              <a:ea typeface="Calibri"/>
              <a:cs typeface="Times New Roman"/>
            </a:endParaRPr>
          </a:p>
          <a:p>
            <a:r>
              <a:rPr lang="en-US" sz="1600">
                <a:solidFill>
                  <a:schemeClr val="tx2"/>
                </a:solidFill>
                <a:latin typeface="Aptos"/>
                <a:ea typeface="Calibri"/>
                <a:cs typeface="Calibri"/>
              </a:rPr>
              <a:t> Best subreddit for marketing (highest weighted sum): Gadgets.</a:t>
            </a:r>
            <a:endParaRPr lang="en-US" sz="1600">
              <a:solidFill>
                <a:schemeClr val="tx2"/>
              </a:solidFill>
              <a:latin typeface="Aptos"/>
              <a:cs typeface="Times New Roman"/>
            </a:endParaRPr>
          </a:p>
          <a:p>
            <a:r>
              <a:rPr lang="en-US" sz="1600">
                <a:solidFill>
                  <a:schemeClr val="tx2"/>
                </a:solidFill>
                <a:latin typeface="Aptos"/>
                <a:ea typeface="Calibri"/>
                <a:cs typeface="Calibri"/>
              </a:rPr>
              <a:t> Visualization and analysis show '</a:t>
            </a:r>
            <a:r>
              <a:rPr lang="en-US" sz="1600" err="1">
                <a:solidFill>
                  <a:schemeClr val="tx2"/>
                </a:solidFill>
                <a:latin typeface="Aptos"/>
                <a:ea typeface="Calibri"/>
                <a:cs typeface="Calibri"/>
              </a:rPr>
              <a:t>GamingLaptops</a:t>
            </a:r>
            <a:r>
              <a:rPr lang="en-US" sz="1600">
                <a:solidFill>
                  <a:schemeClr val="tx2"/>
                </a:solidFill>
                <a:latin typeface="Aptos"/>
                <a:ea typeface="Calibri"/>
                <a:cs typeface="Calibri"/>
              </a:rPr>
              <a:t>' has higher engagement.</a:t>
            </a:r>
            <a:endParaRPr lang="en-US" sz="1600">
              <a:solidFill>
                <a:schemeClr val="tx2"/>
              </a:solidFill>
              <a:latin typeface="Aptos"/>
              <a:cs typeface="Times New Roman"/>
            </a:endParaRPr>
          </a:p>
          <a:p>
            <a:endParaRPr lang="en-US" sz="1600">
              <a:solidFill>
                <a:schemeClr val="tx2"/>
              </a:solidFill>
              <a:latin typeface="Aptos" panose="020B0004020202020204" pitchFamily="34" charset="0"/>
              <a:cs typeface="Times New Roman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334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D3565-3234-4130-C51E-AF000C68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Analysis</a:t>
            </a:r>
          </a:p>
        </p:txBody>
      </p:sp>
      <p:pic>
        <p:nvPicPr>
          <p:cNvPr id="5" name="Picture 4" descr="A graph with orange squares&#10;&#10;Description automatically generated">
            <a:extLst>
              <a:ext uri="{FF2B5EF4-FFF2-40B4-BE49-F238E27FC236}">
                <a16:creationId xmlns:a16="http://schemas.microsoft.com/office/drawing/2014/main" id="{7880EC88-494F-6D53-0A0C-1B3740AF9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727" y="2482814"/>
            <a:ext cx="5757333" cy="33240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 descr="A graph with orange squares&#10;&#10;Description automatically generated">
            <a:extLst>
              <a:ext uri="{FF2B5EF4-FFF2-40B4-BE49-F238E27FC236}">
                <a16:creationId xmlns:a16="http://schemas.microsoft.com/office/drawing/2014/main" id="{40A14EA8-12BC-6C20-4D5B-D6AFB8862F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499" b="-233"/>
          <a:stretch/>
        </p:blipFill>
        <p:spPr>
          <a:xfrm>
            <a:off x="281940" y="2472085"/>
            <a:ext cx="5724127" cy="33212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ECD1B5B-A6F4-9B8B-E0E4-403F5E287D72}"/>
              </a:ext>
            </a:extLst>
          </p:cNvPr>
          <p:cNvSpPr txBox="1"/>
          <p:nvPr/>
        </p:nvSpPr>
        <p:spPr>
          <a:xfrm>
            <a:off x="505968" y="6028943"/>
            <a:ext cx="527913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Comment/Post ratio across subreddits for 5 posts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30B71-A4F3-4754-76BF-3BA6A5CEAF0F}"/>
              </a:ext>
            </a:extLst>
          </p:cNvPr>
          <p:cNvSpPr txBox="1"/>
          <p:nvPr/>
        </p:nvSpPr>
        <p:spPr>
          <a:xfrm>
            <a:off x="6449568" y="6028943"/>
            <a:ext cx="542544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Engagement (Comment Ratio) Across Subreddits for 5 posts</a:t>
            </a:r>
          </a:p>
        </p:txBody>
      </p:sp>
    </p:spTree>
    <p:extLst>
      <p:ext uri="{BB962C8B-B14F-4D97-AF65-F5344CB8AC3E}">
        <p14:creationId xmlns:p14="http://schemas.microsoft.com/office/powerpoint/2010/main" val="259689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D3565-3234-4130-C51E-AF000C68B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CD1B5B-A6F4-9B8B-E0E4-403F5E287D72}"/>
              </a:ext>
            </a:extLst>
          </p:cNvPr>
          <p:cNvSpPr txBox="1"/>
          <p:nvPr/>
        </p:nvSpPr>
        <p:spPr>
          <a:xfrm>
            <a:off x="505968" y="6028943"/>
            <a:ext cx="527913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User Categories across Subreddits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30B71-A4F3-4754-76BF-3BA6A5CEAF0F}"/>
              </a:ext>
            </a:extLst>
          </p:cNvPr>
          <p:cNvSpPr txBox="1"/>
          <p:nvPr/>
        </p:nvSpPr>
        <p:spPr>
          <a:xfrm>
            <a:off x="6449568" y="6028943"/>
            <a:ext cx="542544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Weighted Sum of Subreddits</a:t>
            </a:r>
            <a:endParaRPr lang="en-US"/>
          </a:p>
        </p:txBody>
      </p:sp>
      <p:pic>
        <p:nvPicPr>
          <p:cNvPr id="3" name="Picture 2" descr="A graph with blue green orange and orange squares&#10;&#10;Description automatically generated">
            <a:extLst>
              <a:ext uri="{FF2B5EF4-FFF2-40B4-BE49-F238E27FC236}">
                <a16:creationId xmlns:a16="http://schemas.microsoft.com/office/drawing/2014/main" id="{663FD38A-FF01-B172-D15A-CC997E78A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68" y="2463045"/>
            <a:ext cx="5583936" cy="33644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8909A4-5017-DA72-1CC5-1E71677C2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5881" y="2462784"/>
            <a:ext cx="5416029" cy="33588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3766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F214E6-6527-6D08-6B72-B2CD22C58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208" y="857251"/>
            <a:ext cx="4747280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lay">
            <a:extLst>
              <a:ext uri="{FF2B5EF4-FFF2-40B4-BE49-F238E27FC236}">
                <a16:creationId xmlns:a16="http://schemas.microsoft.com/office/drawing/2014/main" id="{3FEAF1D2-B2C9-8A9D-63CF-69F4A7721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1874" y="2108877"/>
            <a:ext cx="2654533" cy="265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431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User Behavior Analysis in Reddit for Product Marketing  SMDM Fall 2024   </vt:lpstr>
      <vt:lpstr>Introduction</vt:lpstr>
      <vt:lpstr>Key Parameters</vt:lpstr>
      <vt:lpstr>Implementation</vt:lpstr>
      <vt:lpstr>Implementation</vt:lpstr>
      <vt:lpstr>Experimental Results</vt:lpstr>
      <vt:lpstr>Analysis</vt:lpstr>
      <vt:lpstr>Analysis</vt:lpstr>
      <vt:lpstr>DEMO</vt:lpstr>
      <vt:lpstr>Challenges</vt:lpstr>
      <vt:lpstr>Conclusion </vt:lpstr>
      <vt:lpstr>Future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Induja Sreenivasan Ragava</dc:creator>
  <cp:revision>2</cp:revision>
  <dcterms:created xsi:type="dcterms:W3CDTF">2024-12-06T00:30:20Z</dcterms:created>
  <dcterms:modified xsi:type="dcterms:W3CDTF">2024-12-16T03:54:06Z</dcterms:modified>
</cp:coreProperties>
</file>