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7" r:id="rId4"/>
    <p:sldId id="272" r:id="rId5"/>
    <p:sldId id="273" r:id="rId6"/>
    <p:sldId id="258" r:id="rId7"/>
    <p:sldId id="260" r:id="rId8"/>
    <p:sldId id="261" r:id="rId9"/>
    <p:sldId id="274" r:id="rId10"/>
    <p:sldId id="262" r:id="rId11"/>
    <p:sldId id="263" r:id="rId12"/>
    <p:sldId id="264" r:id="rId13"/>
    <p:sldId id="265" r:id="rId14"/>
    <p:sldId id="266" r:id="rId15"/>
    <p:sldId id="267" r:id="rId16"/>
    <p:sldId id="268"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3BF1C6E-9C4A-4ABD-A380-99CE3BE90D13}">
          <p14:sldIdLst>
            <p14:sldId id="256"/>
            <p14:sldId id="271"/>
            <p14:sldId id="257"/>
          </p14:sldIdLst>
        </p14:section>
        <p14:section name="Untitled Section" id="{CDE4D8BD-85D2-4442-BB54-CBB1D2AA5BAE}">
          <p14:sldIdLst>
            <p14:sldId id="272"/>
            <p14:sldId id="273"/>
          </p14:sldIdLst>
        </p14:section>
        <p14:section name="Untitled Section" id="{0555DB8B-7370-4DDB-B9E0-F45B7BBEB82E}">
          <p14:sldIdLst/>
        </p14:section>
        <p14:section name="Untitled Section" id="{2EF19F94-83E2-46B7-B72F-92E53FC84679}">
          <p14:sldIdLst>
            <p14:sldId id="258"/>
          </p14:sldIdLst>
        </p14:section>
        <p14:section name="Untitled Section" id="{81099B2C-9163-4478-8F95-0BAFDB6A2DDE}">
          <p14:sldIdLst>
            <p14:sldId id="260"/>
          </p14:sldIdLst>
        </p14:section>
        <p14:section name="Untitled Section" id="{BA1F68BF-4484-41E2-83C9-682F531CF3A8}">
          <p14:sldIdLst>
            <p14:sldId id="261"/>
            <p14:sldId id="274"/>
            <p14:sldId id="262"/>
            <p14:sldId id="263"/>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77" d="100"/>
          <a:sy n="77" d="100"/>
        </p:scale>
        <p:origin x="72" y="2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Column1</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Sheet1!$A$2:$A$5</c:f>
              <c:strCache>
                <c:ptCount val="4"/>
                <c:pt idx="0">
                  <c:v>AMUL</c:v>
                </c:pt>
                <c:pt idx="1">
                  <c:v>KWALITY WALLS</c:v>
                </c:pt>
                <c:pt idx="2">
                  <c:v>BASKIN ROBBINS</c:v>
                </c:pt>
                <c:pt idx="3">
                  <c:v>VADILAL</c:v>
                </c:pt>
              </c:strCache>
            </c:strRef>
          </c:cat>
          <c:val>
            <c:numRef>
              <c:f>Sheet1!$B$2:$B$5</c:f>
              <c:numCache>
                <c:formatCode>0%</c:formatCode>
                <c:ptCount val="4"/>
                <c:pt idx="0">
                  <c:v>0.35</c:v>
                </c:pt>
                <c:pt idx="1">
                  <c:v>0.28000000000000003</c:v>
                </c:pt>
                <c:pt idx="2">
                  <c:v>0.18</c:v>
                </c:pt>
                <c:pt idx="3">
                  <c:v>0.19</c:v>
                </c:pt>
              </c:numCache>
            </c:numRef>
          </c:val>
          <c:extLst>
            <c:ext xmlns:c16="http://schemas.microsoft.com/office/drawing/2014/chart" uri="{C3380CC4-5D6E-409C-BE32-E72D297353CC}">
              <c16:uniqueId val="{00000000-2A3C-4974-9520-B47E341FB0E5}"/>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4612986-B7FE-4BB6-B355-C35F65D8CB56}" type="datetimeFigureOut">
              <a:rPr lang="en-IN" smtClean="0"/>
              <a:t>14-10-2023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12F23D-6D99-425C-BF2B-98DCE11A259C}" type="slidenum">
              <a:rPr lang="en-IN" smtClean="0"/>
              <a:t>‹#›</a:t>
            </a:fld>
            <a:endParaRPr lang="en-IN"/>
          </a:p>
        </p:txBody>
      </p:sp>
    </p:spTree>
    <p:extLst>
      <p:ext uri="{BB962C8B-B14F-4D97-AF65-F5344CB8AC3E}">
        <p14:creationId xmlns:p14="http://schemas.microsoft.com/office/powerpoint/2010/main" val="3174281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612986-B7FE-4BB6-B355-C35F65D8CB56}" type="datetimeFigureOut">
              <a:rPr lang="en-IN" smtClean="0"/>
              <a:t>14-10-2023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12F23D-6D99-425C-BF2B-98DCE11A259C}" type="slidenum">
              <a:rPr lang="en-IN" smtClean="0"/>
              <a:t>‹#›</a:t>
            </a:fld>
            <a:endParaRPr lang="en-IN"/>
          </a:p>
        </p:txBody>
      </p:sp>
    </p:spTree>
    <p:extLst>
      <p:ext uri="{BB962C8B-B14F-4D97-AF65-F5344CB8AC3E}">
        <p14:creationId xmlns:p14="http://schemas.microsoft.com/office/powerpoint/2010/main" val="1695666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612986-B7FE-4BB6-B355-C35F65D8CB56}" type="datetimeFigureOut">
              <a:rPr lang="en-IN" smtClean="0"/>
              <a:t>14-10-2023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12F23D-6D99-425C-BF2B-98DCE11A259C}" type="slidenum">
              <a:rPr lang="en-IN" smtClean="0"/>
              <a:t>‹#›</a:t>
            </a:fld>
            <a:endParaRPr lang="en-IN"/>
          </a:p>
        </p:txBody>
      </p:sp>
    </p:spTree>
    <p:extLst>
      <p:ext uri="{BB962C8B-B14F-4D97-AF65-F5344CB8AC3E}">
        <p14:creationId xmlns:p14="http://schemas.microsoft.com/office/powerpoint/2010/main" val="1828036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612986-B7FE-4BB6-B355-C35F65D8CB56}" type="datetimeFigureOut">
              <a:rPr lang="en-IN" smtClean="0"/>
              <a:t>14-10-2023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12F23D-6D99-425C-BF2B-98DCE11A259C}" type="slidenum">
              <a:rPr lang="en-IN" smtClean="0"/>
              <a:t>‹#›</a:t>
            </a:fld>
            <a:endParaRPr lang="en-IN"/>
          </a:p>
        </p:txBody>
      </p:sp>
    </p:spTree>
    <p:extLst>
      <p:ext uri="{BB962C8B-B14F-4D97-AF65-F5344CB8AC3E}">
        <p14:creationId xmlns:p14="http://schemas.microsoft.com/office/powerpoint/2010/main" val="1708515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612986-B7FE-4BB6-B355-C35F65D8CB56}" type="datetimeFigureOut">
              <a:rPr lang="en-IN" smtClean="0"/>
              <a:t>14-10-2023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12F23D-6D99-425C-BF2B-98DCE11A259C}" type="slidenum">
              <a:rPr lang="en-IN" smtClean="0"/>
              <a:t>‹#›</a:t>
            </a:fld>
            <a:endParaRPr lang="en-IN"/>
          </a:p>
        </p:txBody>
      </p:sp>
    </p:spTree>
    <p:extLst>
      <p:ext uri="{BB962C8B-B14F-4D97-AF65-F5344CB8AC3E}">
        <p14:creationId xmlns:p14="http://schemas.microsoft.com/office/powerpoint/2010/main" val="442292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4612986-B7FE-4BB6-B355-C35F65D8CB56}" type="datetimeFigureOut">
              <a:rPr lang="en-IN" smtClean="0"/>
              <a:t>14-10-2023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12F23D-6D99-425C-BF2B-98DCE11A259C}" type="slidenum">
              <a:rPr lang="en-IN" smtClean="0"/>
              <a:t>‹#›</a:t>
            </a:fld>
            <a:endParaRPr lang="en-IN"/>
          </a:p>
        </p:txBody>
      </p:sp>
    </p:spTree>
    <p:extLst>
      <p:ext uri="{BB962C8B-B14F-4D97-AF65-F5344CB8AC3E}">
        <p14:creationId xmlns:p14="http://schemas.microsoft.com/office/powerpoint/2010/main" val="2902321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4612986-B7FE-4BB6-B355-C35F65D8CB56}" type="datetimeFigureOut">
              <a:rPr lang="en-IN" smtClean="0"/>
              <a:t>14-10-2023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12F23D-6D99-425C-BF2B-98DCE11A259C}" type="slidenum">
              <a:rPr lang="en-IN" smtClean="0"/>
              <a:t>‹#›</a:t>
            </a:fld>
            <a:endParaRPr lang="en-IN"/>
          </a:p>
        </p:txBody>
      </p:sp>
    </p:spTree>
    <p:extLst>
      <p:ext uri="{BB962C8B-B14F-4D97-AF65-F5344CB8AC3E}">
        <p14:creationId xmlns:p14="http://schemas.microsoft.com/office/powerpoint/2010/main" val="407755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4612986-B7FE-4BB6-B355-C35F65D8CB56}" type="datetimeFigureOut">
              <a:rPr lang="en-IN" smtClean="0"/>
              <a:t>14-10-2023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12F23D-6D99-425C-BF2B-98DCE11A259C}" type="slidenum">
              <a:rPr lang="en-IN" smtClean="0"/>
              <a:t>‹#›</a:t>
            </a:fld>
            <a:endParaRPr lang="en-IN"/>
          </a:p>
        </p:txBody>
      </p:sp>
    </p:spTree>
    <p:extLst>
      <p:ext uri="{BB962C8B-B14F-4D97-AF65-F5344CB8AC3E}">
        <p14:creationId xmlns:p14="http://schemas.microsoft.com/office/powerpoint/2010/main" val="840916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612986-B7FE-4BB6-B355-C35F65D8CB56}" type="datetimeFigureOut">
              <a:rPr lang="en-IN" smtClean="0"/>
              <a:t>14-10-2023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12F23D-6D99-425C-BF2B-98DCE11A259C}" type="slidenum">
              <a:rPr lang="en-IN" smtClean="0"/>
              <a:t>‹#›</a:t>
            </a:fld>
            <a:endParaRPr lang="en-IN"/>
          </a:p>
        </p:txBody>
      </p:sp>
    </p:spTree>
    <p:extLst>
      <p:ext uri="{BB962C8B-B14F-4D97-AF65-F5344CB8AC3E}">
        <p14:creationId xmlns:p14="http://schemas.microsoft.com/office/powerpoint/2010/main" val="307976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4612986-B7FE-4BB6-B355-C35F65D8CB56}" type="datetimeFigureOut">
              <a:rPr lang="en-IN" smtClean="0"/>
              <a:t>14-10-2023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12F23D-6D99-425C-BF2B-98DCE11A259C}" type="slidenum">
              <a:rPr lang="en-IN" smtClean="0"/>
              <a:t>‹#›</a:t>
            </a:fld>
            <a:endParaRPr lang="en-IN"/>
          </a:p>
        </p:txBody>
      </p:sp>
    </p:spTree>
    <p:extLst>
      <p:ext uri="{BB962C8B-B14F-4D97-AF65-F5344CB8AC3E}">
        <p14:creationId xmlns:p14="http://schemas.microsoft.com/office/powerpoint/2010/main" val="545863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4612986-B7FE-4BB6-B355-C35F65D8CB56}" type="datetimeFigureOut">
              <a:rPr lang="en-IN" smtClean="0"/>
              <a:t>14-10-2023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12F23D-6D99-425C-BF2B-98DCE11A259C}" type="slidenum">
              <a:rPr lang="en-IN" smtClean="0"/>
              <a:t>‹#›</a:t>
            </a:fld>
            <a:endParaRPr lang="en-IN"/>
          </a:p>
        </p:txBody>
      </p:sp>
    </p:spTree>
    <p:extLst>
      <p:ext uri="{BB962C8B-B14F-4D97-AF65-F5344CB8AC3E}">
        <p14:creationId xmlns:p14="http://schemas.microsoft.com/office/powerpoint/2010/main" val="2311149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612986-B7FE-4BB6-B355-C35F65D8CB56}" type="datetimeFigureOut">
              <a:rPr lang="en-IN" smtClean="0"/>
              <a:t>14-10-2023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12F23D-6D99-425C-BF2B-98DCE11A259C}" type="slidenum">
              <a:rPr lang="en-IN" smtClean="0"/>
              <a:t>‹#›</a:t>
            </a:fld>
            <a:endParaRPr lang="en-IN"/>
          </a:p>
        </p:txBody>
      </p:sp>
    </p:spTree>
    <p:extLst>
      <p:ext uri="{BB962C8B-B14F-4D97-AF65-F5344CB8AC3E}">
        <p14:creationId xmlns:p14="http://schemas.microsoft.com/office/powerpoint/2010/main" val="1323019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Amul" TargetMode="External"/><Relationship Id="rId2" Type="http://schemas.openxmlformats.org/officeDocument/2006/relationships/image" Target="../media/image4.jpeg"/><Relationship Id="rId1" Type="http://schemas.openxmlformats.org/officeDocument/2006/relationships/slideLayout" Target="../slideLayouts/slideLayout6.xml"/><Relationship Id="rId6" Type="http://schemas.openxmlformats.org/officeDocument/2006/relationships/hyperlink" Target="https://www.refresh-stage-ijcvyfy-n3wrec734r3j2.us-4.platformsh.site/milking-planet" TargetMode="External"/><Relationship Id="rId5" Type="http://schemas.openxmlformats.org/officeDocument/2006/relationships/hyperlink" Target="http://www.amuldairy.com/index.php/13-csr-initiatives?limitstart=0" TargetMode="External"/><Relationship Id="rId4" Type="http://schemas.openxmlformats.org/officeDocument/2006/relationships/hyperlink" Target="https://fr.wikipedia.org/wiki/Amul"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6.pn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smConfetti">
          <a:fgClr>
            <a:schemeClr val="accent3"/>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rgbClr val="002060"/>
                </a:solidFill>
                <a:latin typeface="Arial Black" panose="020B0A04020102020204" pitchFamily="34" charset="0"/>
              </a:rPr>
              <a:t>DIGITAL MARKERTING</a:t>
            </a:r>
            <a:r>
              <a:rPr lang="en-US" dirty="0" smtClean="0"/>
              <a:t/>
            </a:r>
            <a:br>
              <a:rPr lang="en-US" dirty="0" smtClean="0"/>
            </a:br>
            <a:endParaRPr lang="en-IN" dirty="0"/>
          </a:p>
        </p:txBody>
      </p:sp>
      <p:sp>
        <p:nvSpPr>
          <p:cNvPr id="3" name="Subtitle 2"/>
          <p:cNvSpPr>
            <a:spLocks noGrp="1"/>
          </p:cNvSpPr>
          <p:nvPr>
            <p:ph type="subTitle" idx="1"/>
          </p:nvPr>
        </p:nvSpPr>
        <p:spPr/>
        <p:txBody>
          <a:bodyPr>
            <a:normAutofit/>
          </a:bodyPr>
          <a:lstStyle/>
          <a:p>
            <a:pPr algn="r"/>
            <a:r>
              <a:rPr lang="en-US" sz="8000" dirty="0" smtClean="0">
                <a:solidFill>
                  <a:srgbClr val="00B0F0"/>
                </a:solidFill>
                <a:latin typeface="Arial Black" panose="020B0A04020102020204" pitchFamily="34" charset="0"/>
              </a:rPr>
              <a:t>Project</a:t>
            </a:r>
            <a:endParaRPr lang="en-IN" sz="8000" dirty="0">
              <a:solidFill>
                <a:srgbClr val="00B0F0"/>
              </a:solidFill>
              <a:latin typeface="Arial Black" panose="020B0A04020102020204" pitchFamily="34" charset="0"/>
            </a:endParaRPr>
          </a:p>
        </p:txBody>
      </p:sp>
    </p:spTree>
    <p:extLst>
      <p:ext uri="{BB962C8B-B14F-4D97-AF65-F5344CB8AC3E}">
        <p14:creationId xmlns:p14="http://schemas.microsoft.com/office/powerpoint/2010/main" val="1953682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836579"/>
            <a:ext cx="10515600" cy="3793787"/>
          </a:xfrm>
        </p:spPr>
        <p:txBody>
          <a:bodyPr>
            <a:normAutofit/>
          </a:bodyPr>
          <a:lstStyle/>
          <a:p>
            <a:r>
              <a:rPr lang="en-US" dirty="0" smtClean="0">
                <a:solidFill>
                  <a:srgbClr val="92D050"/>
                </a:solidFill>
                <a:latin typeface="Arial Black" panose="020B0A04020102020204" pitchFamily="34" charset="0"/>
              </a:rPr>
              <a:t>Swot analysis:</a:t>
            </a:r>
            <a:br>
              <a:rPr lang="en-US" dirty="0" smtClean="0">
                <a:solidFill>
                  <a:srgbClr val="92D050"/>
                </a:solidFill>
                <a:latin typeface="Arial Black" panose="020B0A04020102020204" pitchFamily="34" charset="0"/>
              </a:rPr>
            </a:br>
            <a:r>
              <a:rPr lang="en-US" dirty="0" smtClean="0">
                <a:solidFill>
                  <a:srgbClr val="92D050"/>
                </a:solidFill>
              </a:rPr>
              <a:t> 1.competitor analysis: </a:t>
            </a:r>
            <a:r>
              <a:rPr lang="en-US" dirty="0" err="1" smtClean="0">
                <a:solidFill>
                  <a:srgbClr val="92D050"/>
                </a:solidFill>
              </a:rPr>
              <a:t>cadbury</a:t>
            </a:r>
            <a:r>
              <a:rPr lang="en-US" dirty="0" smtClean="0">
                <a:solidFill>
                  <a:srgbClr val="92D050"/>
                </a:solidFill>
              </a:rPr>
              <a:t/>
            </a:r>
            <a:br>
              <a:rPr lang="en-US" dirty="0" smtClean="0">
                <a:solidFill>
                  <a:srgbClr val="92D050"/>
                </a:solidFill>
              </a:rPr>
            </a:br>
            <a:r>
              <a:rPr lang="en-US" dirty="0" smtClean="0">
                <a:solidFill>
                  <a:srgbClr val="92D050"/>
                </a:solidFill>
              </a:rPr>
              <a:t/>
            </a:r>
            <a:br>
              <a:rPr lang="en-US" dirty="0" smtClean="0">
                <a:solidFill>
                  <a:srgbClr val="92D050"/>
                </a:solidFill>
              </a:rPr>
            </a:br>
            <a:r>
              <a:rPr lang="en-US" dirty="0" smtClean="0">
                <a:solidFill>
                  <a:srgbClr val="92D050"/>
                </a:solidFill>
              </a:rPr>
              <a:t/>
            </a:r>
            <a:br>
              <a:rPr lang="en-US" dirty="0" smtClean="0">
                <a:solidFill>
                  <a:srgbClr val="92D050"/>
                </a:solidFill>
              </a:rPr>
            </a:br>
            <a:r>
              <a:rPr lang="en-US" dirty="0">
                <a:solidFill>
                  <a:srgbClr val="92D050"/>
                </a:solidFill>
              </a:rPr>
              <a:t> </a:t>
            </a:r>
            <a:r>
              <a:rPr lang="en-US" dirty="0" smtClean="0">
                <a:solidFill>
                  <a:srgbClr val="92D050"/>
                </a:solidFill>
              </a:rPr>
              <a:t>     </a:t>
            </a:r>
            <a:r>
              <a:rPr lang="en-US" dirty="0" smtClean="0"/>
              <a:t/>
            </a:r>
            <a:br>
              <a:rPr lang="en-US" dirty="0" smtClean="0"/>
            </a:b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202253324"/>
              </p:ext>
            </p:extLst>
          </p:nvPr>
        </p:nvGraphicFramePr>
        <p:xfrm>
          <a:off x="2023352" y="2266545"/>
          <a:ext cx="6371620" cy="3718560"/>
        </p:xfrm>
        <a:graphic>
          <a:graphicData uri="http://schemas.openxmlformats.org/drawingml/2006/table">
            <a:tbl>
              <a:tblPr firstRow="1" bandRow="1">
                <a:tableStyleId>{5C22544A-7EE6-4342-B048-85BDC9FD1C3A}</a:tableStyleId>
              </a:tblPr>
              <a:tblGrid>
                <a:gridCol w="1592905">
                  <a:extLst>
                    <a:ext uri="{9D8B030D-6E8A-4147-A177-3AD203B41FA5}">
                      <a16:colId xmlns:a16="http://schemas.microsoft.com/office/drawing/2014/main" val="1338402357"/>
                    </a:ext>
                  </a:extLst>
                </a:gridCol>
                <a:gridCol w="1592905">
                  <a:extLst>
                    <a:ext uri="{9D8B030D-6E8A-4147-A177-3AD203B41FA5}">
                      <a16:colId xmlns:a16="http://schemas.microsoft.com/office/drawing/2014/main" val="3348213896"/>
                    </a:ext>
                  </a:extLst>
                </a:gridCol>
                <a:gridCol w="1592905">
                  <a:extLst>
                    <a:ext uri="{9D8B030D-6E8A-4147-A177-3AD203B41FA5}">
                      <a16:colId xmlns:a16="http://schemas.microsoft.com/office/drawing/2014/main" val="1494826705"/>
                    </a:ext>
                  </a:extLst>
                </a:gridCol>
                <a:gridCol w="1592905">
                  <a:extLst>
                    <a:ext uri="{9D8B030D-6E8A-4147-A177-3AD203B41FA5}">
                      <a16:colId xmlns:a16="http://schemas.microsoft.com/office/drawing/2014/main" val="3167310120"/>
                    </a:ext>
                  </a:extLst>
                </a:gridCol>
              </a:tblGrid>
              <a:tr h="1342417">
                <a:tc>
                  <a:txBody>
                    <a:bodyPr/>
                    <a:lstStyle/>
                    <a:p>
                      <a:r>
                        <a:rPr lang="en-US" sz="4400" dirty="0" smtClean="0"/>
                        <a:t>STRENGTH</a:t>
                      </a:r>
                      <a:endParaRPr lang="en-IN" sz="4400" dirty="0"/>
                    </a:p>
                  </a:txBody>
                  <a:tcPr>
                    <a:solidFill>
                      <a:srgbClr val="7030A0"/>
                    </a:solidFill>
                  </a:tcPr>
                </a:tc>
                <a:tc>
                  <a:txBody>
                    <a:bodyPr/>
                    <a:lstStyle/>
                    <a:p>
                      <a:r>
                        <a:rPr lang="en-US" sz="3600" dirty="0" smtClean="0"/>
                        <a:t>WEAKNESSES</a:t>
                      </a:r>
                      <a:endParaRPr lang="en-IN" sz="3600" dirty="0"/>
                    </a:p>
                  </a:txBody>
                  <a:tcPr>
                    <a:solidFill>
                      <a:srgbClr val="7030A0"/>
                    </a:solidFill>
                  </a:tcPr>
                </a:tc>
                <a:tc>
                  <a:txBody>
                    <a:bodyPr/>
                    <a:lstStyle/>
                    <a:p>
                      <a:r>
                        <a:rPr lang="en-US" sz="3200" dirty="0" smtClean="0"/>
                        <a:t>OPPORTUNITIS</a:t>
                      </a:r>
                      <a:endParaRPr lang="en-IN" sz="3200" dirty="0"/>
                    </a:p>
                  </a:txBody>
                  <a:tcPr>
                    <a:solidFill>
                      <a:srgbClr val="7030A0"/>
                    </a:solidFill>
                  </a:tcPr>
                </a:tc>
                <a:tc>
                  <a:txBody>
                    <a:bodyPr/>
                    <a:lstStyle/>
                    <a:p>
                      <a:r>
                        <a:rPr lang="en-US" sz="4000" dirty="0" smtClean="0"/>
                        <a:t>THREATS</a:t>
                      </a:r>
                      <a:endParaRPr lang="en-IN" sz="4000" dirty="0"/>
                    </a:p>
                  </a:txBody>
                  <a:tcPr>
                    <a:solidFill>
                      <a:srgbClr val="7030A0"/>
                    </a:solidFill>
                  </a:tcPr>
                </a:tc>
                <a:extLst>
                  <a:ext uri="{0D108BD9-81ED-4DB2-BD59-A6C34878D82A}">
                    <a16:rowId xmlns:a16="http://schemas.microsoft.com/office/drawing/2014/main" val="1488527650"/>
                  </a:ext>
                </a:extLst>
              </a:tr>
              <a:tr h="1570193">
                <a:tc>
                  <a:txBody>
                    <a:bodyPr/>
                    <a:lstStyle/>
                    <a:p>
                      <a:pPr marL="285750" indent="-285750">
                        <a:buFont typeface="Arial" panose="020B0604020202020204" pitchFamily="34" charset="0"/>
                        <a:buChar char="•"/>
                      </a:pPr>
                      <a:r>
                        <a:rPr lang="en-US" dirty="0" smtClean="0"/>
                        <a:t>STRONG BRAND</a:t>
                      </a:r>
                    </a:p>
                    <a:p>
                      <a:pPr marL="285750" indent="-285750">
                        <a:buFont typeface="Arial" panose="020B0604020202020204" pitchFamily="34" charset="0"/>
                        <a:buChar char="•"/>
                      </a:pPr>
                      <a:r>
                        <a:rPr lang="en-US" dirty="0" smtClean="0"/>
                        <a:t>GLOBAL PRESENCE </a:t>
                      </a:r>
                    </a:p>
                    <a:p>
                      <a:pPr marL="285750" indent="-285750">
                        <a:buFont typeface="Arial" panose="020B0604020202020204" pitchFamily="34" charset="0"/>
                        <a:buChar char="•"/>
                      </a:pPr>
                      <a:r>
                        <a:rPr lang="en-US" dirty="0" smtClean="0"/>
                        <a:t>WEALTHY PARENT COMPANY </a:t>
                      </a:r>
                      <a:endParaRPr lang="en-IN" dirty="0"/>
                    </a:p>
                  </a:txBody>
                  <a:tcPr/>
                </a:tc>
                <a:tc>
                  <a:txBody>
                    <a:bodyPr/>
                    <a:lstStyle/>
                    <a:p>
                      <a:pPr marL="285750" indent="-285750">
                        <a:buFont typeface="Arial" panose="020B0604020202020204" pitchFamily="34" charset="0"/>
                        <a:buChar char="•"/>
                      </a:pPr>
                      <a:r>
                        <a:rPr lang="en-US" dirty="0" smtClean="0"/>
                        <a:t>LIMITED PRODUCT RANGE</a:t>
                      </a:r>
                    </a:p>
                    <a:p>
                      <a:pPr marL="285750" indent="-285750">
                        <a:buFont typeface="Arial" panose="020B0604020202020204" pitchFamily="34" charset="0"/>
                        <a:buChar char="•"/>
                      </a:pPr>
                      <a:r>
                        <a:rPr lang="en-US" dirty="0" smtClean="0"/>
                        <a:t>PRODUCT RECALLS </a:t>
                      </a:r>
                    </a:p>
                    <a:p>
                      <a:pPr marL="285750" indent="-285750">
                        <a:buFont typeface="Arial" panose="020B0604020202020204" pitchFamily="34" charset="0"/>
                        <a:buChar char="•"/>
                      </a:pPr>
                      <a:r>
                        <a:rPr lang="en-US" dirty="0" smtClean="0"/>
                        <a:t>LACK OF US RIGHTS </a:t>
                      </a:r>
                    </a:p>
                    <a:p>
                      <a:pPr marL="285750" indent="-285750">
                        <a:buFont typeface="Arial" panose="020B0604020202020204" pitchFamily="34" charset="0"/>
                        <a:buChar char="•"/>
                      </a:pPr>
                      <a:endParaRPr lang="en-IN" dirty="0"/>
                    </a:p>
                  </a:txBody>
                  <a:tcPr/>
                </a:tc>
                <a:tc>
                  <a:txBody>
                    <a:bodyPr/>
                    <a:lstStyle/>
                    <a:p>
                      <a:pPr marL="285750" indent="-285750">
                        <a:buFont typeface="Arial" panose="020B0604020202020204" pitchFamily="34" charset="0"/>
                        <a:buChar char="•"/>
                      </a:pPr>
                      <a:r>
                        <a:rPr lang="en-US" dirty="0" smtClean="0"/>
                        <a:t>EMERGING MARKETS </a:t>
                      </a:r>
                    </a:p>
                    <a:p>
                      <a:pPr marL="285750" indent="-285750">
                        <a:buFont typeface="Arial" panose="020B0604020202020204" pitchFamily="34" charset="0"/>
                        <a:buChar char="•"/>
                      </a:pPr>
                      <a:r>
                        <a:rPr lang="en-US" dirty="0" smtClean="0"/>
                        <a:t>PRODUCT RANGE</a:t>
                      </a:r>
                      <a:r>
                        <a:rPr lang="en-US" baseline="0" dirty="0" smtClean="0"/>
                        <a:t> EXPANSION</a:t>
                      </a:r>
                      <a:endParaRPr lang="en-IN" dirty="0"/>
                    </a:p>
                  </a:txBody>
                  <a:tcPr/>
                </a:tc>
                <a:tc>
                  <a:txBody>
                    <a:bodyPr/>
                    <a:lstStyle/>
                    <a:p>
                      <a:pPr marL="285750" indent="-285750">
                        <a:buFont typeface="Arial" panose="020B0604020202020204" pitchFamily="34" charset="0"/>
                        <a:buChar char="•"/>
                      </a:pPr>
                      <a:r>
                        <a:rPr lang="en-US" dirty="0" smtClean="0"/>
                        <a:t>SUGAR TAX</a:t>
                      </a:r>
                    </a:p>
                    <a:p>
                      <a:pPr marL="285750" indent="-285750">
                        <a:buFont typeface="Arial" panose="020B0604020202020204" pitchFamily="34" charset="0"/>
                        <a:buChar char="•"/>
                      </a:pPr>
                      <a:r>
                        <a:rPr lang="en-US" dirty="0" smtClean="0"/>
                        <a:t>HEALTH CONSCIOUSNESS</a:t>
                      </a:r>
                    </a:p>
                  </a:txBody>
                  <a:tcPr/>
                </a:tc>
                <a:extLst>
                  <a:ext uri="{0D108BD9-81ED-4DB2-BD59-A6C34878D82A}">
                    <a16:rowId xmlns:a16="http://schemas.microsoft.com/office/drawing/2014/main" val="3785574403"/>
                  </a:ext>
                </a:extLst>
              </a:tr>
            </a:tbl>
          </a:graphicData>
        </a:graphic>
      </p:graphicFrame>
    </p:spTree>
    <p:extLst>
      <p:ext uri="{BB962C8B-B14F-4D97-AF65-F5344CB8AC3E}">
        <p14:creationId xmlns:p14="http://schemas.microsoft.com/office/powerpoint/2010/main" val="2654463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74223"/>
          </a:xfrm>
        </p:spPr>
        <p:txBody>
          <a:bodyPr/>
          <a:lstStyle/>
          <a:p>
            <a:r>
              <a:rPr lang="en-US" dirty="0" smtClean="0">
                <a:solidFill>
                  <a:srgbClr val="00B0F0"/>
                </a:solidFill>
              </a:rPr>
              <a:t>2.Competitor analysis </a:t>
            </a:r>
            <a:r>
              <a:rPr lang="en-US" dirty="0" smtClean="0">
                <a:solidFill>
                  <a:srgbClr val="92D050"/>
                </a:solidFill>
              </a:rPr>
              <a:t>: </a:t>
            </a:r>
            <a:r>
              <a:rPr lang="en-US" dirty="0" smtClean="0">
                <a:solidFill>
                  <a:srgbClr val="00B0F0"/>
                </a:solidFill>
                <a:latin typeface="Arial Rounded MT Bold" panose="020F0704030504030204" pitchFamily="34" charset="0"/>
              </a:rPr>
              <a:t>Baskin Robbins</a:t>
            </a:r>
            <a:r>
              <a:rPr lang="en-IN" dirty="0">
                <a:solidFill>
                  <a:srgbClr val="92D050"/>
                </a:solidFill>
              </a:rPr>
              <a:t/>
            </a:r>
            <a:br>
              <a:rPr lang="en-IN" dirty="0">
                <a:solidFill>
                  <a:srgbClr val="92D050"/>
                </a:solidFill>
              </a:rPr>
            </a:br>
            <a:endParaRPr lang="en-IN" dirty="0">
              <a:solidFill>
                <a:srgbClr val="92D05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341373772"/>
              </p:ext>
            </p:extLst>
          </p:nvPr>
        </p:nvGraphicFramePr>
        <p:xfrm>
          <a:off x="1478605" y="1138134"/>
          <a:ext cx="7947496" cy="4061299"/>
        </p:xfrm>
        <a:graphic>
          <a:graphicData uri="http://schemas.openxmlformats.org/drawingml/2006/table">
            <a:tbl>
              <a:tblPr firstRow="1" bandRow="1">
                <a:tableStyleId>{5C22544A-7EE6-4342-B048-85BDC9FD1C3A}</a:tableStyleId>
              </a:tblPr>
              <a:tblGrid>
                <a:gridCol w="1986874">
                  <a:extLst>
                    <a:ext uri="{9D8B030D-6E8A-4147-A177-3AD203B41FA5}">
                      <a16:colId xmlns:a16="http://schemas.microsoft.com/office/drawing/2014/main" val="3635939300"/>
                    </a:ext>
                  </a:extLst>
                </a:gridCol>
                <a:gridCol w="1986874">
                  <a:extLst>
                    <a:ext uri="{9D8B030D-6E8A-4147-A177-3AD203B41FA5}">
                      <a16:colId xmlns:a16="http://schemas.microsoft.com/office/drawing/2014/main" val="3371732535"/>
                    </a:ext>
                  </a:extLst>
                </a:gridCol>
                <a:gridCol w="1986874">
                  <a:extLst>
                    <a:ext uri="{9D8B030D-6E8A-4147-A177-3AD203B41FA5}">
                      <a16:colId xmlns:a16="http://schemas.microsoft.com/office/drawing/2014/main" val="3186014"/>
                    </a:ext>
                  </a:extLst>
                </a:gridCol>
                <a:gridCol w="1986874">
                  <a:extLst>
                    <a:ext uri="{9D8B030D-6E8A-4147-A177-3AD203B41FA5}">
                      <a16:colId xmlns:a16="http://schemas.microsoft.com/office/drawing/2014/main" val="761796640"/>
                    </a:ext>
                  </a:extLst>
                </a:gridCol>
              </a:tblGrid>
              <a:tr h="1775299">
                <a:tc>
                  <a:txBody>
                    <a:bodyPr/>
                    <a:lstStyle/>
                    <a:p>
                      <a:r>
                        <a:rPr lang="en-US" sz="5400" b="1" dirty="0" smtClean="0"/>
                        <a:t>STRENGTH</a:t>
                      </a:r>
                      <a:endParaRPr lang="en-IN" sz="5400" b="1" dirty="0"/>
                    </a:p>
                  </a:txBody>
                  <a:tcPr>
                    <a:solidFill>
                      <a:srgbClr val="92D050"/>
                    </a:solidFill>
                  </a:tcPr>
                </a:tc>
                <a:tc>
                  <a:txBody>
                    <a:bodyPr/>
                    <a:lstStyle/>
                    <a:p>
                      <a:r>
                        <a:rPr lang="en-US" sz="4400" dirty="0" smtClean="0"/>
                        <a:t>WEAKNESSES</a:t>
                      </a:r>
                      <a:endParaRPr lang="en-IN" sz="4400" dirty="0"/>
                    </a:p>
                  </a:txBody>
                  <a:tcPr>
                    <a:solidFill>
                      <a:srgbClr val="92D050"/>
                    </a:solidFill>
                  </a:tcPr>
                </a:tc>
                <a:tc>
                  <a:txBody>
                    <a:bodyPr/>
                    <a:lstStyle/>
                    <a:p>
                      <a:r>
                        <a:rPr lang="en-US" sz="4000" dirty="0" smtClean="0"/>
                        <a:t>OPPORTUNITIES</a:t>
                      </a:r>
                      <a:endParaRPr lang="en-IN" sz="4000" dirty="0"/>
                    </a:p>
                  </a:txBody>
                  <a:tcPr>
                    <a:solidFill>
                      <a:srgbClr val="92D050"/>
                    </a:solidFill>
                  </a:tcPr>
                </a:tc>
                <a:tc>
                  <a:txBody>
                    <a:bodyPr/>
                    <a:lstStyle/>
                    <a:p>
                      <a:r>
                        <a:rPr lang="en-US" sz="5400" dirty="0" smtClean="0"/>
                        <a:t>THREATS</a:t>
                      </a:r>
                      <a:endParaRPr lang="en-IN" sz="5400" dirty="0"/>
                    </a:p>
                  </a:txBody>
                  <a:tcPr>
                    <a:solidFill>
                      <a:srgbClr val="92D050"/>
                    </a:solidFill>
                  </a:tcPr>
                </a:tc>
                <a:extLst>
                  <a:ext uri="{0D108BD9-81ED-4DB2-BD59-A6C34878D82A}">
                    <a16:rowId xmlns:a16="http://schemas.microsoft.com/office/drawing/2014/main" val="2603466256"/>
                  </a:ext>
                </a:extLst>
              </a:tr>
              <a:tr h="1775299">
                <a:tc>
                  <a:txBody>
                    <a:bodyPr/>
                    <a:lstStyle/>
                    <a:p>
                      <a:pPr marL="285750" indent="-285750">
                        <a:buFont typeface="Arial" panose="020B0604020202020204" pitchFamily="34" charset="0"/>
                        <a:buChar char="•"/>
                      </a:pPr>
                      <a:r>
                        <a:rPr lang="en-US" dirty="0" smtClean="0"/>
                        <a:t>VARITIES OF FLAVOURS</a:t>
                      </a:r>
                      <a:r>
                        <a:rPr lang="en-US" baseline="0" dirty="0" smtClean="0"/>
                        <a:t> </a:t>
                      </a:r>
                    </a:p>
                    <a:p>
                      <a:pPr marL="285750" indent="-285750">
                        <a:buFont typeface="Arial" panose="020B0604020202020204" pitchFamily="34" charset="0"/>
                        <a:buChar char="•"/>
                      </a:pPr>
                      <a:r>
                        <a:rPr lang="en-US" baseline="0" dirty="0" smtClean="0"/>
                        <a:t>QUALITY PRODUCTS</a:t>
                      </a:r>
                    </a:p>
                    <a:p>
                      <a:pPr marL="285750" indent="-285750">
                        <a:buFont typeface="Arial" panose="020B0604020202020204" pitchFamily="34" charset="0"/>
                        <a:buChar char="•"/>
                      </a:pPr>
                      <a:r>
                        <a:rPr lang="en-US" baseline="0" dirty="0" smtClean="0"/>
                        <a:t>GREAT CUSTOMER SERVICE</a:t>
                      </a:r>
                      <a:endParaRPr lang="en-IN" dirty="0"/>
                    </a:p>
                  </a:txBody>
                  <a:tcPr/>
                </a:tc>
                <a:tc>
                  <a:txBody>
                    <a:bodyPr/>
                    <a:lstStyle/>
                    <a:p>
                      <a:pPr marL="285750" indent="-285750">
                        <a:buFont typeface="Arial" panose="020B0604020202020204" pitchFamily="34" charset="0"/>
                        <a:buChar char="•"/>
                      </a:pPr>
                      <a:r>
                        <a:rPr lang="en-US" dirty="0" smtClean="0"/>
                        <a:t>EXPENSIVE </a:t>
                      </a:r>
                      <a:r>
                        <a:rPr lang="en-IN" dirty="0" smtClean="0"/>
                        <a:t>PRICE</a:t>
                      </a:r>
                    </a:p>
                    <a:p>
                      <a:pPr marL="285750" indent="-285750">
                        <a:buFont typeface="Arial" panose="020B0604020202020204" pitchFamily="34" charset="0"/>
                        <a:buChar char="•"/>
                      </a:pPr>
                      <a:r>
                        <a:rPr lang="en-US" dirty="0" smtClean="0"/>
                        <a:t>LESS</a:t>
                      </a:r>
                      <a:r>
                        <a:rPr lang="en-US" baseline="0" dirty="0" smtClean="0"/>
                        <a:t> VEGAN OPTIONS AND THEIR AVAILABILTY</a:t>
                      </a:r>
                      <a:endParaRPr lang="en-US" dirty="0" smtClean="0"/>
                    </a:p>
                  </a:txBody>
                  <a:tcPr/>
                </a:tc>
                <a:tc>
                  <a:txBody>
                    <a:bodyPr/>
                    <a:lstStyle/>
                    <a:p>
                      <a:pPr marL="285750" indent="-285750">
                        <a:buFont typeface="Arial" panose="020B0604020202020204" pitchFamily="34" charset="0"/>
                        <a:buChar char="•"/>
                      </a:pPr>
                      <a:r>
                        <a:rPr lang="en-US" dirty="0" smtClean="0"/>
                        <a:t>INCREASING MORE</a:t>
                      </a:r>
                      <a:r>
                        <a:rPr lang="en-US" baseline="0" dirty="0" smtClean="0"/>
                        <a:t> INTERNATIONALLY</a:t>
                      </a:r>
                    </a:p>
                    <a:p>
                      <a:pPr marL="285750" indent="-285750">
                        <a:buFont typeface="Arial" panose="020B0604020202020204" pitchFamily="34" charset="0"/>
                        <a:buChar char="•"/>
                      </a:pPr>
                      <a:r>
                        <a:rPr lang="en-US" baseline="0" dirty="0" smtClean="0"/>
                        <a:t>BETTER ADVERTISING </a:t>
                      </a:r>
                      <a:endParaRPr lang="en-IN" dirty="0"/>
                    </a:p>
                  </a:txBody>
                  <a:tcPr/>
                </a:tc>
                <a:tc>
                  <a:txBody>
                    <a:bodyPr/>
                    <a:lstStyle/>
                    <a:p>
                      <a:pPr marL="285750" indent="-285750">
                        <a:buFont typeface="Arial" panose="020B0604020202020204" pitchFamily="34" charset="0"/>
                        <a:buChar char="•"/>
                      </a:pPr>
                      <a:r>
                        <a:rPr lang="en-US" dirty="0" smtClean="0"/>
                        <a:t>NEGATIVITY ASSOCIATED WITH SUGAR AND DAIRY </a:t>
                      </a:r>
                    </a:p>
                    <a:p>
                      <a:pPr marL="285750" indent="-285750">
                        <a:buFont typeface="Arial" panose="020B0604020202020204" pitchFamily="34" charset="0"/>
                        <a:buChar char="•"/>
                      </a:pPr>
                      <a:r>
                        <a:rPr lang="en-US" dirty="0" smtClean="0"/>
                        <a:t>AVAILABILITY</a:t>
                      </a:r>
                      <a:r>
                        <a:rPr lang="en-US" baseline="0" dirty="0" smtClean="0"/>
                        <a:t> OF ALTERNATIVE ICE CREAM</a:t>
                      </a:r>
                      <a:endParaRPr lang="en-IN" dirty="0"/>
                    </a:p>
                  </a:txBody>
                  <a:tcPr/>
                </a:tc>
                <a:extLst>
                  <a:ext uri="{0D108BD9-81ED-4DB2-BD59-A6C34878D82A}">
                    <a16:rowId xmlns:a16="http://schemas.microsoft.com/office/drawing/2014/main" val="503599894"/>
                  </a:ext>
                </a:extLst>
              </a:tr>
            </a:tbl>
          </a:graphicData>
        </a:graphic>
      </p:graphicFrame>
    </p:spTree>
    <p:extLst>
      <p:ext uri="{BB962C8B-B14F-4D97-AF65-F5344CB8AC3E}">
        <p14:creationId xmlns:p14="http://schemas.microsoft.com/office/powerpoint/2010/main" val="3425250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3.</a:t>
            </a:r>
            <a:r>
              <a:rPr lang="en-US" dirty="0" smtClean="0">
                <a:solidFill>
                  <a:srgbClr val="00B050"/>
                </a:solidFill>
                <a:latin typeface="Arial Black" panose="020B0A04020102020204" pitchFamily="34" charset="0"/>
              </a:rPr>
              <a:t>Comptitor</a:t>
            </a:r>
            <a:r>
              <a:rPr lang="en-US" dirty="0" smtClean="0">
                <a:solidFill>
                  <a:srgbClr val="00B050"/>
                </a:solidFill>
              </a:rPr>
              <a:t> </a:t>
            </a:r>
            <a:r>
              <a:rPr lang="en-US" dirty="0" err="1" smtClean="0">
                <a:solidFill>
                  <a:srgbClr val="00B050"/>
                </a:solidFill>
                <a:latin typeface="Arial Black" panose="020B0A04020102020204" pitchFamily="34" charset="0"/>
              </a:rPr>
              <a:t>analysis:kwality</a:t>
            </a:r>
            <a:r>
              <a:rPr lang="en-US" dirty="0" smtClean="0">
                <a:solidFill>
                  <a:srgbClr val="00B050"/>
                </a:solidFill>
                <a:latin typeface="Arial Black" panose="020B0A04020102020204" pitchFamily="34" charset="0"/>
              </a:rPr>
              <a:t> walls</a:t>
            </a:r>
            <a:endParaRPr lang="en-IN" dirty="0">
              <a:solidFill>
                <a:srgbClr val="00B050"/>
              </a:solidFill>
              <a:latin typeface="Arial Black" panose="020B0A040201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233902950"/>
              </p:ext>
            </p:extLst>
          </p:nvPr>
        </p:nvGraphicFramePr>
        <p:xfrm>
          <a:off x="2032000" y="1361872"/>
          <a:ext cx="8128000" cy="32918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039269768"/>
                    </a:ext>
                  </a:extLst>
                </a:gridCol>
                <a:gridCol w="2032000">
                  <a:extLst>
                    <a:ext uri="{9D8B030D-6E8A-4147-A177-3AD203B41FA5}">
                      <a16:colId xmlns:a16="http://schemas.microsoft.com/office/drawing/2014/main" val="2547739585"/>
                    </a:ext>
                  </a:extLst>
                </a:gridCol>
                <a:gridCol w="2032000">
                  <a:extLst>
                    <a:ext uri="{9D8B030D-6E8A-4147-A177-3AD203B41FA5}">
                      <a16:colId xmlns:a16="http://schemas.microsoft.com/office/drawing/2014/main" val="419136203"/>
                    </a:ext>
                  </a:extLst>
                </a:gridCol>
                <a:gridCol w="2032000">
                  <a:extLst>
                    <a:ext uri="{9D8B030D-6E8A-4147-A177-3AD203B41FA5}">
                      <a16:colId xmlns:a16="http://schemas.microsoft.com/office/drawing/2014/main" val="2808006463"/>
                    </a:ext>
                  </a:extLst>
                </a:gridCol>
              </a:tblGrid>
              <a:tr h="1459149">
                <a:tc>
                  <a:txBody>
                    <a:bodyPr/>
                    <a:lstStyle/>
                    <a:p>
                      <a:r>
                        <a:rPr lang="en-US" sz="4800" dirty="0" smtClean="0"/>
                        <a:t>STRENGTH</a:t>
                      </a:r>
                      <a:endParaRPr lang="en-IN" sz="4800" dirty="0"/>
                    </a:p>
                  </a:txBody>
                  <a:tcPr>
                    <a:solidFill>
                      <a:srgbClr val="00B0F0"/>
                    </a:solidFill>
                  </a:tcPr>
                </a:tc>
                <a:tc>
                  <a:txBody>
                    <a:bodyPr/>
                    <a:lstStyle/>
                    <a:p>
                      <a:r>
                        <a:rPr lang="en-US" sz="4400" dirty="0" smtClean="0"/>
                        <a:t>WEAKNESSES</a:t>
                      </a:r>
                      <a:endParaRPr lang="en-IN" sz="4400" dirty="0"/>
                    </a:p>
                  </a:txBody>
                  <a:tcPr>
                    <a:solidFill>
                      <a:srgbClr val="00B0F0"/>
                    </a:solidFill>
                  </a:tcPr>
                </a:tc>
                <a:tc>
                  <a:txBody>
                    <a:bodyPr/>
                    <a:lstStyle/>
                    <a:p>
                      <a:r>
                        <a:rPr lang="en-US" sz="4000" dirty="0" smtClean="0"/>
                        <a:t>OPPORTUNITIES</a:t>
                      </a:r>
                      <a:endParaRPr lang="en-IN" sz="4000" dirty="0"/>
                    </a:p>
                  </a:txBody>
                  <a:tcPr>
                    <a:solidFill>
                      <a:srgbClr val="00B0F0"/>
                    </a:solidFill>
                  </a:tcPr>
                </a:tc>
                <a:tc>
                  <a:txBody>
                    <a:bodyPr/>
                    <a:lstStyle/>
                    <a:p>
                      <a:r>
                        <a:rPr lang="en-US" sz="4800" dirty="0" smtClean="0"/>
                        <a:t>THREATS</a:t>
                      </a:r>
                      <a:endParaRPr lang="en-IN" sz="4800" dirty="0"/>
                    </a:p>
                  </a:txBody>
                  <a:tcPr>
                    <a:solidFill>
                      <a:srgbClr val="00B0F0"/>
                    </a:solidFill>
                  </a:tcPr>
                </a:tc>
                <a:extLst>
                  <a:ext uri="{0D108BD9-81ED-4DB2-BD59-A6C34878D82A}">
                    <a16:rowId xmlns:a16="http://schemas.microsoft.com/office/drawing/2014/main" val="3905699480"/>
                  </a:ext>
                </a:extLst>
              </a:tr>
              <a:tr h="1459149">
                <a:tc>
                  <a:txBody>
                    <a:bodyPr/>
                    <a:lstStyle/>
                    <a:p>
                      <a:pPr marL="285750" indent="-285750">
                        <a:buFont typeface="Arial" panose="020B0604020202020204" pitchFamily="34" charset="0"/>
                        <a:buChar char="•"/>
                      </a:pPr>
                      <a:r>
                        <a:rPr lang="en-US" dirty="0" smtClean="0"/>
                        <a:t>BACKING OF HUL</a:t>
                      </a:r>
                    </a:p>
                    <a:p>
                      <a:pPr marL="285750" indent="-285750">
                        <a:buFont typeface="Arial" panose="020B0604020202020204" pitchFamily="34" charset="0"/>
                        <a:buChar char="•"/>
                      </a:pPr>
                      <a:r>
                        <a:rPr lang="en-US" dirty="0" smtClean="0"/>
                        <a:t>WIDE RANGE OF PRODUCTS</a:t>
                      </a:r>
                    </a:p>
                    <a:p>
                      <a:pPr marL="285750" indent="-285750">
                        <a:buFont typeface="Arial" panose="020B0604020202020204" pitchFamily="34" charset="0"/>
                        <a:buChar char="•"/>
                      </a:pPr>
                      <a:r>
                        <a:rPr lang="en-US" dirty="0" smtClean="0"/>
                        <a:t>POSITIONING</a:t>
                      </a:r>
                    </a:p>
                    <a:p>
                      <a:pPr marL="285750" indent="-285750">
                        <a:buFont typeface="Arial" panose="020B0604020202020204" pitchFamily="34" charset="0"/>
                        <a:buChar char="•"/>
                      </a:pPr>
                      <a:r>
                        <a:rPr lang="en-US" dirty="0" smtClean="0"/>
                        <a:t>PRICING </a:t>
                      </a:r>
                      <a:endParaRPr lang="en-IN" dirty="0"/>
                    </a:p>
                  </a:txBody>
                  <a:tcPr/>
                </a:tc>
                <a:tc>
                  <a:txBody>
                    <a:bodyPr/>
                    <a:lstStyle/>
                    <a:p>
                      <a:pPr marL="285750" indent="-285750">
                        <a:buFont typeface="Arial" panose="020B0604020202020204" pitchFamily="34" charset="0"/>
                        <a:buChar char="•"/>
                      </a:pPr>
                      <a:r>
                        <a:rPr lang="en-US" dirty="0" smtClean="0"/>
                        <a:t>FOCOUS OF METROS ONLY</a:t>
                      </a:r>
                    </a:p>
                    <a:p>
                      <a:pPr marL="285750" indent="-285750">
                        <a:buFont typeface="Arial" panose="020B0604020202020204" pitchFamily="34" charset="0"/>
                        <a:buChar char="•"/>
                      </a:pPr>
                      <a:r>
                        <a:rPr lang="en-US" dirty="0" smtClean="0"/>
                        <a:t>LEGAL WARS </a:t>
                      </a:r>
                    </a:p>
                    <a:p>
                      <a:pPr marL="285750" indent="-285750">
                        <a:buFont typeface="Arial" panose="020B0604020202020204" pitchFamily="34" charset="0"/>
                        <a:buChar char="•"/>
                      </a:pPr>
                      <a:r>
                        <a:rPr lang="en-US" dirty="0" smtClean="0"/>
                        <a:t>IMAGE</a:t>
                      </a:r>
                      <a:r>
                        <a:rPr lang="en-US" baseline="0" dirty="0" smtClean="0"/>
                        <a:t> OF MULTINATIONAL</a:t>
                      </a:r>
                      <a:endParaRPr lang="en-IN" dirty="0"/>
                    </a:p>
                  </a:txBody>
                  <a:tcPr/>
                </a:tc>
                <a:tc>
                  <a:txBody>
                    <a:bodyPr/>
                    <a:lstStyle/>
                    <a:p>
                      <a:pPr marL="285750" indent="-285750">
                        <a:buFont typeface="Arial" panose="020B0604020202020204" pitchFamily="34" charset="0"/>
                        <a:buChar char="•"/>
                      </a:pPr>
                      <a:r>
                        <a:rPr lang="en-US" dirty="0" smtClean="0"/>
                        <a:t>DEMAND FOR HEALTHY ICE CREAMS</a:t>
                      </a:r>
                      <a:r>
                        <a:rPr lang="en-US" baseline="0" dirty="0" smtClean="0"/>
                        <a:t> </a:t>
                      </a:r>
                    </a:p>
                    <a:p>
                      <a:pPr marL="285750" indent="-285750">
                        <a:buFont typeface="Arial" panose="020B0604020202020204" pitchFamily="34" charset="0"/>
                        <a:buChar char="•"/>
                      </a:pPr>
                      <a:r>
                        <a:rPr lang="en-US" baseline="0" dirty="0" smtClean="0"/>
                        <a:t>CHANGE OF CONSUMER PREFERENCES </a:t>
                      </a:r>
                      <a:endParaRPr lang="en-IN" dirty="0"/>
                    </a:p>
                  </a:txBody>
                  <a:tcPr/>
                </a:tc>
                <a:tc>
                  <a:txBody>
                    <a:bodyPr/>
                    <a:lstStyle/>
                    <a:p>
                      <a:pPr marL="285750" indent="-285750">
                        <a:buFont typeface="Arial" panose="020B0604020202020204" pitchFamily="34" charset="0"/>
                        <a:buChar char="•"/>
                      </a:pPr>
                      <a:r>
                        <a:rPr lang="en-US" dirty="0" smtClean="0"/>
                        <a:t>COMPETITION</a:t>
                      </a:r>
                    </a:p>
                    <a:p>
                      <a:pPr marL="285750" indent="-285750">
                        <a:buFont typeface="Arial" panose="020B0604020202020204" pitchFamily="34" charset="0"/>
                        <a:buChar char="•"/>
                      </a:pPr>
                      <a:r>
                        <a:rPr lang="en-US" dirty="0" smtClean="0"/>
                        <a:t>CONTEST</a:t>
                      </a:r>
                      <a:endParaRPr lang="en-IN" dirty="0"/>
                    </a:p>
                  </a:txBody>
                  <a:tcPr/>
                </a:tc>
                <a:extLst>
                  <a:ext uri="{0D108BD9-81ED-4DB2-BD59-A6C34878D82A}">
                    <a16:rowId xmlns:a16="http://schemas.microsoft.com/office/drawing/2014/main" val="2529170092"/>
                  </a:ext>
                </a:extLst>
              </a:tr>
            </a:tbl>
          </a:graphicData>
        </a:graphic>
      </p:graphicFrame>
    </p:spTree>
    <p:extLst>
      <p:ext uri="{BB962C8B-B14F-4D97-AF65-F5344CB8AC3E}">
        <p14:creationId xmlns:p14="http://schemas.microsoft.com/office/powerpoint/2010/main" val="355947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16220"/>
          </a:xfrm>
          <a:blipFill>
            <a:blip r:embed="rId2"/>
            <a:tile tx="0" ty="0" sx="100000" sy="100000" flip="none" algn="tl"/>
          </a:blipFill>
        </p:spPr>
        <p:txBody>
          <a:bodyPr/>
          <a:lstStyle/>
          <a:p>
            <a:r>
              <a:rPr lang="en-US" dirty="0" smtClean="0">
                <a:solidFill>
                  <a:srgbClr val="00B0F0"/>
                </a:solidFill>
              </a:rPr>
              <a:t>           </a:t>
            </a:r>
            <a:r>
              <a:rPr lang="en-US" dirty="0" smtClean="0">
                <a:solidFill>
                  <a:srgbClr val="00B0F0"/>
                </a:solidFill>
                <a:latin typeface="Bahnschrift SemiBold" panose="020B0502040204020203" pitchFamily="34" charset="0"/>
              </a:rPr>
              <a:t>SEO&amp;KEYWORD REASEARCH</a:t>
            </a:r>
            <a:r>
              <a:rPr lang="en-US" dirty="0" smtClean="0">
                <a:solidFill>
                  <a:srgbClr val="00B0F0"/>
                </a:solidFill>
              </a:rPr>
              <a:t/>
            </a:r>
            <a:br>
              <a:rPr lang="en-US" dirty="0" smtClean="0">
                <a:solidFill>
                  <a:srgbClr val="00B0F0"/>
                </a:solidFill>
              </a:rPr>
            </a:br>
            <a:r>
              <a:rPr lang="en-US" sz="2000" dirty="0" smtClean="0"/>
              <a:t>SEO AUDIT</a:t>
            </a:r>
            <a:r>
              <a:rPr lang="en-US" sz="2000" dirty="0"/>
              <a:t>: </a:t>
            </a:r>
            <a:r>
              <a:rPr lang="en-US" sz="2000" dirty="0">
                <a:hlinkClick r:id="rId3"/>
              </a:rPr>
              <a:t>https://</a:t>
            </a:r>
            <a:r>
              <a:rPr lang="en-US" sz="2000" dirty="0" smtClean="0">
                <a:hlinkClick r:id="rId3"/>
              </a:rPr>
              <a:t>en.wikipedia.org/wiki/Amul</a:t>
            </a:r>
            <a:r>
              <a:rPr lang="en-US" sz="2000" dirty="0" smtClean="0"/>
              <a:t/>
            </a:r>
            <a:br>
              <a:rPr lang="en-US" sz="2000" dirty="0" smtClean="0"/>
            </a:br>
            <a:r>
              <a:rPr lang="en-US" sz="2000" dirty="0"/>
              <a:t/>
            </a:r>
            <a:br>
              <a:rPr lang="en-US" sz="2000" dirty="0"/>
            </a:br>
            <a:r>
              <a:rPr lang="en-US" sz="2000" dirty="0"/>
              <a:t>                    </a:t>
            </a:r>
            <a:r>
              <a:rPr lang="en-US" sz="2000" dirty="0">
                <a:hlinkClick r:id="rId4"/>
              </a:rPr>
              <a:t>https://</a:t>
            </a:r>
            <a:r>
              <a:rPr lang="en-US" sz="2000" dirty="0" smtClean="0">
                <a:hlinkClick r:id="rId4"/>
              </a:rPr>
              <a:t>fr.wikipedia.org/wiki/Amul</a:t>
            </a:r>
            <a:r>
              <a:rPr lang="en-US" sz="2000" dirty="0" smtClean="0"/>
              <a:t/>
            </a:r>
            <a:br>
              <a:rPr lang="en-US" sz="2000" dirty="0" smtClean="0"/>
            </a:br>
            <a:r>
              <a:rPr lang="en-US" sz="2000" dirty="0"/>
              <a:t> </a:t>
            </a:r>
            <a:r>
              <a:rPr lang="en-US" sz="2000" dirty="0" smtClean="0"/>
              <a:t>     </a:t>
            </a:r>
            <a:r>
              <a:rPr lang="en-US" dirty="0">
                <a:solidFill>
                  <a:srgbClr val="00B0F0"/>
                </a:solidFill>
              </a:rPr>
              <a:t/>
            </a:r>
            <a:br>
              <a:rPr lang="en-US" dirty="0">
                <a:solidFill>
                  <a:srgbClr val="00B0F0"/>
                </a:solidFill>
              </a:rPr>
            </a:br>
            <a:r>
              <a:rPr lang="en-US" dirty="0">
                <a:solidFill>
                  <a:srgbClr val="00B0F0"/>
                </a:solidFill>
              </a:rPr>
              <a:t> </a:t>
            </a:r>
            <a:r>
              <a:rPr lang="en-US" sz="2400" dirty="0">
                <a:solidFill>
                  <a:srgbClr val="00B0F0"/>
                </a:solidFill>
                <a:hlinkClick r:id="rId5"/>
              </a:rPr>
              <a:t>http://</a:t>
            </a:r>
            <a:r>
              <a:rPr lang="en-US" sz="2400" dirty="0" smtClean="0">
                <a:solidFill>
                  <a:srgbClr val="00B0F0"/>
                </a:solidFill>
                <a:hlinkClick r:id="rId5"/>
              </a:rPr>
              <a:t>www.amuldairy.com/index.php/13-csr-initiatives?limitstart=0</a:t>
            </a:r>
            <a:r>
              <a:rPr lang="en-US" sz="2400" dirty="0" smtClean="0">
                <a:solidFill>
                  <a:srgbClr val="00B0F0"/>
                </a:solidFill>
              </a:rPr>
              <a:t/>
            </a:r>
            <a:br>
              <a:rPr lang="en-US" sz="2400" dirty="0" smtClean="0">
                <a:solidFill>
                  <a:srgbClr val="00B0F0"/>
                </a:solidFill>
              </a:rPr>
            </a:br>
            <a:r>
              <a:rPr lang="en-US" sz="2400" dirty="0">
                <a:solidFill>
                  <a:srgbClr val="00B0F0"/>
                </a:solidFill>
              </a:rPr>
              <a:t> </a:t>
            </a:r>
            <a:r>
              <a:rPr lang="en-US" sz="2400" dirty="0" smtClean="0">
                <a:solidFill>
                  <a:srgbClr val="00B0F0"/>
                </a:solidFill>
              </a:rPr>
              <a:t>           </a:t>
            </a:r>
            <a:r>
              <a:rPr lang="en-US" sz="1800" dirty="0" smtClean="0">
                <a:solidFill>
                  <a:srgbClr val="00B0F0"/>
                </a:solidFill>
              </a:rPr>
              <a:t/>
            </a:r>
            <a:br>
              <a:rPr lang="en-US" sz="1800" dirty="0" smtClean="0">
                <a:solidFill>
                  <a:srgbClr val="00B0F0"/>
                </a:solidFill>
              </a:rPr>
            </a:br>
            <a:r>
              <a:rPr lang="en-US" sz="1800" dirty="0">
                <a:solidFill>
                  <a:srgbClr val="00B0F0"/>
                </a:solidFill>
              </a:rPr>
              <a:t> </a:t>
            </a:r>
            <a:r>
              <a:rPr lang="en-US" sz="1800" dirty="0">
                <a:solidFill>
                  <a:srgbClr val="00B0F0"/>
                </a:solidFill>
                <a:hlinkClick r:id="rId6"/>
              </a:rPr>
              <a:t>https://</a:t>
            </a:r>
            <a:r>
              <a:rPr lang="en-US" sz="1800" dirty="0" smtClean="0">
                <a:solidFill>
                  <a:srgbClr val="00B0F0"/>
                </a:solidFill>
                <a:hlinkClick r:id="rId6"/>
              </a:rPr>
              <a:t>www.refresh-stage-ijcvyfy-n3wrec734r3j2.us-4.platformsh.site/milking-planet</a:t>
            </a:r>
            <a:r>
              <a:rPr lang="en-US" sz="1800" dirty="0">
                <a:solidFill>
                  <a:srgbClr val="00B0F0"/>
                </a:solidFill>
              </a:rPr>
              <a:t/>
            </a:r>
            <a:br>
              <a:rPr lang="en-US" sz="1800" dirty="0">
                <a:solidFill>
                  <a:srgbClr val="00B0F0"/>
                </a:solidFill>
              </a:rPr>
            </a:br>
            <a:r>
              <a:rPr lang="en-US" sz="1800" dirty="0">
                <a:solidFill>
                  <a:srgbClr val="00B0F0"/>
                </a:solidFill>
              </a:rPr>
              <a:t/>
            </a:r>
            <a:br>
              <a:rPr lang="en-US" sz="1800" dirty="0">
                <a:solidFill>
                  <a:srgbClr val="00B0F0"/>
                </a:solidFill>
              </a:rPr>
            </a:br>
            <a:r>
              <a:rPr lang="en-US" sz="1800" dirty="0">
                <a:solidFill>
                  <a:srgbClr val="00B0F0"/>
                </a:solidFill>
                <a:hlinkClick r:id="rId6"/>
              </a:rPr>
              <a:t>https://</a:t>
            </a:r>
            <a:r>
              <a:rPr lang="en-US" sz="1800" dirty="0" smtClean="0">
                <a:solidFill>
                  <a:srgbClr val="00B0F0"/>
                </a:solidFill>
                <a:hlinkClick r:id="rId6"/>
              </a:rPr>
              <a:t>www.refresh-stage-ijcvyfy-n3wrec734r3j2.us-4.platformsh.site/milking-planet</a:t>
            </a:r>
            <a:r>
              <a:rPr lang="en-US" sz="1800" dirty="0" smtClean="0">
                <a:solidFill>
                  <a:srgbClr val="00B0F0"/>
                </a:solidFill>
              </a:rPr>
              <a:t/>
            </a:r>
            <a:br>
              <a:rPr lang="en-US" sz="1800" dirty="0" smtClean="0">
                <a:solidFill>
                  <a:srgbClr val="00B0F0"/>
                </a:solidFill>
              </a:rPr>
            </a:br>
            <a:endParaRPr lang="en-IN" dirty="0">
              <a:solidFill>
                <a:srgbClr val="00B0F0"/>
              </a:solidFill>
            </a:endParaRPr>
          </a:p>
        </p:txBody>
      </p:sp>
    </p:spTree>
    <p:extLst>
      <p:ext uri="{BB962C8B-B14F-4D97-AF65-F5344CB8AC3E}">
        <p14:creationId xmlns:p14="http://schemas.microsoft.com/office/powerpoint/2010/main" val="1002338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591538"/>
          </a:xfrm>
          <a:blipFill>
            <a:blip r:embed="rId2"/>
            <a:tile tx="0" ty="0" sx="100000" sy="100000" flip="none" algn="tl"/>
          </a:blipFill>
        </p:spPr>
        <p:txBody>
          <a:bodyPr>
            <a:normAutofit/>
          </a:bodyPr>
          <a:lstStyle/>
          <a:p>
            <a:r>
              <a:rPr lang="en-US" dirty="0" smtClean="0">
                <a:latin typeface="Arial Black" panose="020B0A04020102020204" pitchFamily="34" charset="0"/>
              </a:rPr>
              <a:t>KEY WORD RESEARCH</a:t>
            </a:r>
            <a:r>
              <a:rPr lang="en-US" dirty="0" smtClean="0"/>
              <a:t>:</a:t>
            </a:r>
            <a:br>
              <a:rPr lang="en-US" dirty="0" smtClean="0"/>
            </a:br>
            <a:r>
              <a:rPr lang="en-US" dirty="0" smtClean="0"/>
              <a:t>          </a:t>
            </a:r>
            <a:r>
              <a:rPr lang="en-US" dirty="0" smtClean="0">
                <a:latin typeface="+mn-lt"/>
              </a:rPr>
              <a:t>1.amulets</a:t>
            </a:r>
            <a:br>
              <a:rPr lang="en-US" dirty="0" smtClean="0">
                <a:latin typeface="+mn-lt"/>
              </a:rPr>
            </a:br>
            <a:r>
              <a:rPr lang="en-US" dirty="0">
                <a:latin typeface="+mn-lt"/>
              </a:rPr>
              <a:t> </a:t>
            </a:r>
            <a:r>
              <a:rPr lang="en-US" dirty="0" smtClean="0">
                <a:latin typeface="+mn-lt"/>
              </a:rPr>
              <a:t>         2.amulet</a:t>
            </a:r>
            <a:br>
              <a:rPr lang="en-US" dirty="0" smtClean="0">
                <a:latin typeface="+mn-lt"/>
              </a:rPr>
            </a:br>
            <a:r>
              <a:rPr lang="en-US" dirty="0">
                <a:latin typeface="+mn-lt"/>
              </a:rPr>
              <a:t> </a:t>
            </a:r>
            <a:r>
              <a:rPr lang="en-US" dirty="0" smtClean="0">
                <a:latin typeface="+mn-lt"/>
              </a:rPr>
              <a:t>         3.samulesing</a:t>
            </a:r>
            <a:br>
              <a:rPr lang="en-US" dirty="0" smtClean="0">
                <a:latin typeface="+mn-lt"/>
              </a:rPr>
            </a:br>
            <a:r>
              <a:rPr lang="en-US" dirty="0">
                <a:latin typeface="+mn-lt"/>
              </a:rPr>
              <a:t> </a:t>
            </a:r>
            <a:r>
              <a:rPr lang="en-US" dirty="0" smtClean="0">
                <a:latin typeface="+mn-lt"/>
              </a:rPr>
              <a:t>         4.amule</a:t>
            </a:r>
            <a:br>
              <a:rPr lang="en-US" dirty="0" smtClean="0">
                <a:latin typeface="+mn-lt"/>
              </a:rPr>
            </a:br>
            <a:r>
              <a:rPr lang="en-US" dirty="0">
                <a:latin typeface="+mn-lt"/>
              </a:rPr>
              <a:t> </a:t>
            </a:r>
            <a:r>
              <a:rPr lang="en-US" dirty="0" smtClean="0">
                <a:latin typeface="+mn-lt"/>
              </a:rPr>
              <a:t>         5.jamul ca </a:t>
            </a:r>
            <a:r>
              <a:rPr lang="en-US" dirty="0" err="1" smtClean="0">
                <a:latin typeface="+mn-lt"/>
              </a:rPr>
              <a:t>sino</a:t>
            </a:r>
            <a:r>
              <a:rPr lang="en-US" dirty="0" smtClean="0">
                <a:latin typeface="+mn-lt"/>
              </a:rPr>
              <a:t>  </a:t>
            </a:r>
            <a:r>
              <a:rPr lang="en-US" dirty="0" smtClean="0"/>
              <a:t/>
            </a:r>
            <a:br>
              <a:rPr lang="en-US" dirty="0" smtClean="0"/>
            </a:br>
            <a:r>
              <a:rPr lang="en-US" dirty="0" smtClean="0"/>
              <a:t/>
            </a:r>
            <a:br>
              <a:rPr lang="en-US" dirty="0" smtClean="0"/>
            </a:br>
            <a:endParaRPr lang="en-IN" dirty="0"/>
          </a:p>
        </p:txBody>
      </p:sp>
    </p:spTree>
    <p:extLst>
      <p:ext uri="{BB962C8B-B14F-4D97-AF65-F5344CB8AC3E}">
        <p14:creationId xmlns:p14="http://schemas.microsoft.com/office/powerpoint/2010/main" val="2806809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81344"/>
          </a:xfrm>
          <a:blipFill>
            <a:blip r:embed="rId2"/>
            <a:tile tx="0" ty="0" sx="100000" sy="100000" flip="none" algn="tl"/>
          </a:blipFill>
        </p:spPr>
        <p:txBody>
          <a:bodyPr/>
          <a:lstStyle/>
          <a:p>
            <a:r>
              <a:rPr lang="en-US" dirty="0" smtClean="0"/>
              <a:t>                </a:t>
            </a:r>
            <a:r>
              <a:rPr lang="en-US" dirty="0" smtClean="0">
                <a:solidFill>
                  <a:srgbClr val="00B0F0"/>
                </a:solidFill>
                <a:latin typeface="Arial Black" panose="020B0A04020102020204" pitchFamily="34" charset="0"/>
              </a:rPr>
              <a:t>On page optimization</a:t>
            </a:r>
            <a:r>
              <a:rPr lang="en-US" dirty="0"/>
              <a:t/>
            </a:r>
            <a:br>
              <a:rPr lang="en-US" dirty="0"/>
            </a:br>
            <a:r>
              <a:rPr lang="en-US" dirty="0">
                <a:solidFill>
                  <a:srgbClr val="002060"/>
                </a:solidFill>
              </a:rPr>
              <a:t>https://www.seoptimer.com/amul.com#hasTwitterTags38665957</a:t>
            </a:r>
            <a:r>
              <a:rPr lang="en-US" dirty="0" smtClean="0"/>
              <a:t/>
            </a:r>
            <a:br>
              <a:rPr lang="en-US" dirty="0" smtClean="0"/>
            </a:br>
            <a:r>
              <a:rPr lang="en-US" dirty="0" smtClean="0"/>
              <a:t> </a:t>
            </a:r>
            <a:endParaRPr lang="en-IN" dirty="0"/>
          </a:p>
        </p:txBody>
      </p:sp>
    </p:spTree>
    <p:extLst>
      <p:ext uri="{BB962C8B-B14F-4D97-AF65-F5344CB8AC3E}">
        <p14:creationId xmlns:p14="http://schemas.microsoft.com/office/powerpoint/2010/main" val="3131203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112566"/>
          </a:xfrm>
        </p:spPr>
        <p:txBody>
          <a:bodyPr/>
          <a:lstStyle/>
          <a:p>
            <a:r>
              <a:rPr lang="en-US" dirty="0" smtClean="0">
                <a:solidFill>
                  <a:srgbClr val="00B0F0"/>
                </a:solidFill>
                <a:latin typeface="Arial Black" panose="020B0A04020102020204" pitchFamily="34" charset="0"/>
              </a:rPr>
              <a:t>Content </a:t>
            </a:r>
            <a:r>
              <a:rPr lang="en-US" dirty="0" err="1" smtClean="0">
                <a:solidFill>
                  <a:srgbClr val="00B0F0"/>
                </a:solidFill>
                <a:latin typeface="Arial Black" panose="020B0A04020102020204" pitchFamily="34" charset="0"/>
              </a:rPr>
              <a:t>calnder</a:t>
            </a:r>
            <a:r>
              <a:rPr lang="en-US" dirty="0" smtClean="0">
                <a:solidFill>
                  <a:srgbClr val="00B0F0"/>
                </a:solidFill>
                <a:latin typeface="Arial Black" panose="020B0A04020102020204" pitchFamily="34" charset="0"/>
              </a:rPr>
              <a:t/>
            </a:r>
            <a:br>
              <a:rPr lang="en-US" dirty="0" smtClean="0">
                <a:solidFill>
                  <a:srgbClr val="00B0F0"/>
                </a:solidFill>
                <a:latin typeface="Arial Black" panose="020B0A04020102020204" pitchFamily="34" charset="0"/>
              </a:rPr>
            </a:br>
            <a:endParaRPr lang="en-IN" dirty="0">
              <a:solidFill>
                <a:srgbClr val="00B0F0"/>
              </a:solidFill>
              <a:latin typeface="Arial Black" panose="020B0A04020102020204" pitchFamily="34" charset="0"/>
            </a:endParaRPr>
          </a:p>
        </p:txBody>
      </p:sp>
      <p:sp>
        <p:nvSpPr>
          <p:cNvPr id="4" name="AutoShape 4" descr="blob:https://web.whatsapp.com/bdef5faa-92ea-4ae9-bc6c-e7de5ce9188f"/>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stretch>
            <a:fillRect/>
          </a:stretch>
        </p:blipFill>
        <p:spPr>
          <a:xfrm>
            <a:off x="6096000" y="1724297"/>
            <a:ext cx="3857625" cy="4511040"/>
          </a:xfrm>
          <a:prstGeom prst="rect">
            <a:avLst/>
          </a:prstGeom>
        </p:spPr>
      </p:pic>
    </p:spTree>
    <p:extLst>
      <p:ext uri="{BB962C8B-B14F-4D97-AF65-F5344CB8AC3E}">
        <p14:creationId xmlns:p14="http://schemas.microsoft.com/office/powerpoint/2010/main" val="1607906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11378"/>
          </a:xfrm>
          <a:blipFill>
            <a:blip r:embed="rId2"/>
            <a:tile tx="0" ty="0" sx="100000" sy="100000" flip="none" algn="tl"/>
          </a:blipFill>
        </p:spPr>
        <p:txBody>
          <a:bodyPr>
            <a:normAutofit/>
          </a:bodyPr>
          <a:lstStyle/>
          <a:p>
            <a:r>
              <a:rPr lang="en-US" dirty="0" smtClean="0">
                <a:solidFill>
                  <a:srgbClr val="002060"/>
                </a:solidFill>
              </a:rPr>
              <a:t>                    </a:t>
            </a:r>
            <a:r>
              <a:rPr lang="en-US" dirty="0" smtClean="0">
                <a:solidFill>
                  <a:srgbClr val="002060"/>
                </a:solidFill>
                <a:latin typeface="Arial Black" panose="020B0A04020102020204" pitchFamily="34" charset="0"/>
              </a:rPr>
              <a:t>INSTAGRAM STORY</a:t>
            </a:r>
            <a:r>
              <a:rPr lang="en-US" dirty="0" smtClean="0">
                <a:solidFill>
                  <a:srgbClr val="002060"/>
                </a:solidFill>
              </a:rPr>
              <a:t/>
            </a:r>
            <a:br>
              <a:rPr lang="en-US" dirty="0" smtClean="0">
                <a:solidFill>
                  <a:srgbClr val="002060"/>
                </a:solidFill>
              </a:rPr>
            </a:br>
            <a:r>
              <a:rPr lang="en-US" sz="3600" dirty="0" err="1" smtClean="0">
                <a:solidFill>
                  <a:srgbClr val="002060"/>
                </a:solidFill>
                <a:latin typeface="Arial Black" panose="020B0A04020102020204" pitchFamily="34" charset="0"/>
              </a:rPr>
              <a:t>Story</a:t>
            </a:r>
            <a:r>
              <a:rPr lang="en-US" sz="3600" dirty="0">
                <a:solidFill>
                  <a:srgbClr val="002060"/>
                </a:solidFill>
                <a:latin typeface="Arial Black" panose="020B0A04020102020204" pitchFamily="34" charset="0"/>
              </a:rPr>
              <a:t> link</a:t>
            </a:r>
            <a:r>
              <a:rPr lang="en-US" dirty="0">
                <a:solidFill>
                  <a:srgbClr val="002060"/>
                </a:solidFill>
              </a:rPr>
              <a:t>:</a:t>
            </a:r>
            <a:br>
              <a:rPr lang="en-US" dirty="0">
                <a:solidFill>
                  <a:srgbClr val="002060"/>
                </a:solidFill>
              </a:rPr>
            </a:br>
            <a:r>
              <a:rPr lang="en-US" sz="2800" dirty="0">
                <a:solidFill>
                  <a:srgbClr val="002060"/>
                </a:solidFill>
              </a:rPr>
              <a:t>https://instagram.com/stories/cream._.stone/3212476772818227371?utm_source=ig_story_item_share&amp;igshid=NjZiM2M3MzIxNA</a:t>
            </a:r>
            <a:r>
              <a:rPr lang="en-US" sz="2800" dirty="0" smtClean="0">
                <a:solidFill>
                  <a:srgbClr val="002060"/>
                </a:solidFill>
              </a:rPr>
              <a:t>==</a:t>
            </a:r>
            <a:br>
              <a:rPr lang="en-US" sz="2800" dirty="0" smtClean="0">
                <a:solidFill>
                  <a:srgbClr val="002060"/>
                </a:solidFill>
              </a:rPr>
            </a:br>
            <a:r>
              <a:rPr lang="en-US" sz="3600" dirty="0" smtClean="0">
                <a:solidFill>
                  <a:srgbClr val="002060"/>
                </a:solidFill>
                <a:latin typeface="Arial Black" panose="020B0A04020102020204" pitchFamily="34" charset="0"/>
              </a:rPr>
              <a:t>profile link</a:t>
            </a:r>
            <a:r>
              <a:rPr lang="en-US" dirty="0" smtClean="0">
                <a:solidFill>
                  <a:srgbClr val="002060"/>
                </a:solidFill>
              </a:rPr>
              <a:t>:</a:t>
            </a:r>
            <a:r>
              <a:rPr lang="en-US" sz="2800" dirty="0">
                <a:solidFill>
                  <a:srgbClr val="002060"/>
                </a:solidFill>
              </a:rPr>
              <a:t/>
            </a:r>
            <a:br>
              <a:rPr lang="en-US" sz="2800" dirty="0">
                <a:solidFill>
                  <a:srgbClr val="002060"/>
                </a:solidFill>
              </a:rPr>
            </a:br>
            <a:r>
              <a:rPr lang="en-US" sz="2800" dirty="0">
                <a:solidFill>
                  <a:srgbClr val="002060"/>
                </a:solidFill>
              </a:rPr>
              <a:t>https://instagram.com/cream._.stone?igshid=OGQ5ZDc2ODk2ZA==</a:t>
            </a:r>
            <a:endParaRPr lang="en-IN" sz="2800" dirty="0">
              <a:solidFill>
                <a:srgbClr val="002060"/>
              </a:solidFill>
            </a:endParaRPr>
          </a:p>
        </p:txBody>
      </p:sp>
    </p:spTree>
    <p:extLst>
      <p:ext uri="{BB962C8B-B14F-4D97-AF65-F5344CB8AC3E}">
        <p14:creationId xmlns:p14="http://schemas.microsoft.com/office/powerpoint/2010/main" val="658218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4"/>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latin typeface="Arial Black" panose="020B0A04020102020204" pitchFamily="34" charset="0"/>
              </a:rPr>
              <a:t>DESIGNS/VIDEO EDITING</a:t>
            </a:r>
            <a:br>
              <a:rPr lang="en-US" dirty="0" smtClean="0">
                <a:latin typeface="Arial Black" panose="020B0A04020102020204" pitchFamily="34" charset="0"/>
              </a:rPr>
            </a:br>
            <a:endParaRPr lang="en-IN" dirty="0">
              <a:latin typeface="Arial Black" panose="020B0A04020102020204" pitchFamily="34" charset="0"/>
            </a:endParaRPr>
          </a:p>
        </p:txBody>
      </p:sp>
      <p:pic>
        <p:nvPicPr>
          <p:cNvPr id="3" name="WhatsApp Video 2023-10-13 at 11.58.22 AM">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838200" y="1534125"/>
            <a:ext cx="11022874" cy="5049789"/>
          </a:xfrm>
          <a:prstGeom prst="rect">
            <a:avLst/>
          </a:prstGeom>
        </p:spPr>
      </p:pic>
    </p:spTree>
    <p:extLst>
      <p:ext uri="{BB962C8B-B14F-4D97-AF65-F5344CB8AC3E}">
        <p14:creationId xmlns:p14="http://schemas.microsoft.com/office/powerpoint/2010/main" val="96966551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fill="hold" display="0">
                  <p:stCondLst>
                    <p:cond delay="indefinite"/>
                  </p:stCondLst>
                </p:cTn>
                <p:tgtEl>
                  <p:spTgt spid="3"/>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472791"/>
          </a:xfrm>
        </p:spPr>
        <p:txBody>
          <a:bodyPr/>
          <a:lstStyle/>
          <a:p>
            <a:r>
              <a:rPr lang="en-US" dirty="0" smtClean="0">
                <a:solidFill>
                  <a:schemeClr val="accent1"/>
                </a:solidFill>
                <a:latin typeface="Arial Black" panose="020B0A04020102020204" pitchFamily="34" charset="0"/>
              </a:rPr>
              <a:t>TEAM DETAILS</a:t>
            </a:r>
            <a:endParaRPr lang="en-IN" dirty="0">
              <a:solidFill>
                <a:schemeClr val="accent1"/>
              </a:solidFill>
              <a:latin typeface="Arial Black" panose="020B0A04020102020204" pitchFamily="34" charset="0"/>
            </a:endParaRPr>
          </a:p>
        </p:txBody>
      </p:sp>
      <p:sp>
        <p:nvSpPr>
          <p:cNvPr id="3" name="Subtitle 2"/>
          <p:cNvSpPr>
            <a:spLocks noGrp="1"/>
          </p:cNvSpPr>
          <p:nvPr>
            <p:ph type="subTitle" idx="1"/>
          </p:nvPr>
        </p:nvSpPr>
        <p:spPr>
          <a:xfrm>
            <a:off x="2821577" y="2899953"/>
            <a:ext cx="6940731" cy="2194559"/>
          </a:xfrm>
        </p:spPr>
        <p:txBody>
          <a:bodyPr>
            <a:normAutofit lnSpcReduction="10000"/>
          </a:bodyPr>
          <a:lstStyle/>
          <a:p>
            <a:pPr algn="l"/>
            <a:r>
              <a:rPr lang="en-US" dirty="0" smtClean="0">
                <a:solidFill>
                  <a:schemeClr val="tx2"/>
                </a:solidFill>
                <a:latin typeface="Bahnschrift SemiBold" panose="020B0502040204020203" pitchFamily="34" charset="0"/>
              </a:rPr>
              <a:t>SANDURU KUSUMA (TEAM LEADER)</a:t>
            </a:r>
          </a:p>
          <a:p>
            <a:pPr algn="l"/>
            <a:r>
              <a:rPr lang="en-US" dirty="0" smtClean="0">
                <a:solidFill>
                  <a:schemeClr val="tx2"/>
                </a:solidFill>
                <a:latin typeface="Bahnschrift SemiBold" panose="020B0502040204020203" pitchFamily="34" charset="0"/>
              </a:rPr>
              <a:t>UJJURU INDHU(TEAM MEMBER)</a:t>
            </a:r>
          </a:p>
          <a:p>
            <a:pPr algn="l"/>
            <a:r>
              <a:rPr lang="en-US" dirty="0" smtClean="0">
                <a:solidFill>
                  <a:schemeClr val="tx2"/>
                </a:solidFill>
                <a:latin typeface="Bahnschrift SemiBold" panose="020B0502040204020203" pitchFamily="34" charset="0"/>
              </a:rPr>
              <a:t>VADAVALASA PUSPHA LATHA(TEAM MEMBER)</a:t>
            </a:r>
          </a:p>
          <a:p>
            <a:pPr algn="l"/>
            <a:r>
              <a:rPr lang="en-US" dirty="0" smtClean="0">
                <a:solidFill>
                  <a:schemeClr val="tx2"/>
                </a:solidFill>
                <a:latin typeface="Bahnschrift SemiBold" panose="020B0502040204020203" pitchFamily="34" charset="0"/>
              </a:rPr>
              <a:t>VANA LATHA (TEAM MEMBER)</a:t>
            </a:r>
          </a:p>
          <a:p>
            <a:pPr algn="l"/>
            <a:r>
              <a:rPr lang="en-US" dirty="0" smtClean="0">
                <a:solidFill>
                  <a:schemeClr val="tx2"/>
                </a:solidFill>
                <a:latin typeface="Bahnschrift SemiBold" panose="020B0502040204020203" pitchFamily="34" charset="0"/>
              </a:rPr>
              <a:t>VAYIBOYINA MOUNIKA(TEAM MEMBER) </a:t>
            </a:r>
          </a:p>
        </p:txBody>
      </p:sp>
      <p:sp>
        <p:nvSpPr>
          <p:cNvPr id="4" name="Rectangle 3"/>
          <p:cNvSpPr/>
          <p:nvPr/>
        </p:nvSpPr>
        <p:spPr>
          <a:xfrm>
            <a:off x="2368731" y="2595154"/>
            <a:ext cx="7393577" cy="2873829"/>
          </a:xfrm>
          <a:prstGeom prst="rect">
            <a:avLst/>
          </a:prstGeom>
          <a:no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57151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6287"/>
            <a:ext cx="10515600" cy="1959427"/>
          </a:xfrm>
        </p:spPr>
        <p:txBody>
          <a:bodyPr>
            <a:noAutofit/>
          </a:bodyPr>
          <a:lstStyle/>
          <a:p>
            <a:pPr algn="ctr"/>
            <a:r>
              <a:rPr lang="en-US" sz="5400" dirty="0" smtClean="0">
                <a:solidFill>
                  <a:srgbClr val="0070C0"/>
                </a:solidFill>
                <a:latin typeface="Arial Black" panose="020B0A04020102020204" pitchFamily="34" charset="0"/>
              </a:rPr>
              <a:t>RESEARCH BRAND:AMUL</a:t>
            </a:r>
            <a:r>
              <a:rPr lang="en-US" sz="5400" dirty="0" smtClean="0">
                <a:latin typeface="Arial Black" panose="020B0A04020102020204" pitchFamily="34" charset="0"/>
              </a:rPr>
              <a:t/>
            </a:r>
            <a:br>
              <a:rPr lang="en-US" sz="5400" dirty="0" smtClean="0">
                <a:latin typeface="Arial Black" panose="020B0A04020102020204" pitchFamily="34" charset="0"/>
              </a:rPr>
            </a:br>
            <a:endParaRPr lang="en-IN" sz="5400" dirty="0">
              <a:latin typeface="Arial Black" panose="020B0A04020102020204" pitchFamily="34" charset="0"/>
            </a:endParaRPr>
          </a:p>
        </p:txBody>
      </p:sp>
      <p:pic>
        <p:nvPicPr>
          <p:cNvPr id="3" name="Picture 2"/>
          <p:cNvPicPr>
            <a:picLocks noChangeAspect="1"/>
          </p:cNvPicPr>
          <p:nvPr/>
        </p:nvPicPr>
        <p:blipFill>
          <a:blip r:embed="rId2"/>
          <a:stretch>
            <a:fillRect/>
          </a:stretch>
        </p:blipFill>
        <p:spPr>
          <a:xfrm>
            <a:off x="2738164" y="2412275"/>
            <a:ext cx="6240372" cy="3796937"/>
          </a:xfrm>
          <a:prstGeom prst="rect">
            <a:avLst/>
          </a:prstGeom>
        </p:spPr>
      </p:pic>
    </p:spTree>
    <p:extLst>
      <p:ext uri="{BB962C8B-B14F-4D97-AF65-F5344CB8AC3E}">
        <p14:creationId xmlns:p14="http://schemas.microsoft.com/office/powerpoint/2010/main" val="485278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6000" b="-4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8661"/>
            <a:ext cx="9144000" cy="2007704"/>
          </a:xfrm>
          <a:noFill/>
        </p:spPr>
        <p:txBody>
          <a:bodyPr>
            <a:normAutofit/>
          </a:bodyPr>
          <a:lstStyle/>
          <a:p>
            <a:r>
              <a:rPr lang="en-US" dirty="0" smtClean="0">
                <a:solidFill>
                  <a:schemeClr val="accent6"/>
                </a:solidFill>
                <a:latin typeface="Arial Black" panose="020B0A04020102020204" pitchFamily="34" charset="0"/>
              </a:rPr>
              <a:t>AMUL</a:t>
            </a:r>
            <a:r>
              <a:rPr lang="en-US" dirty="0" smtClean="0"/>
              <a:t/>
            </a:r>
            <a:br>
              <a:rPr lang="en-US" dirty="0" smtClean="0"/>
            </a:br>
            <a:endParaRPr lang="en-IN" dirty="0"/>
          </a:p>
        </p:txBody>
      </p:sp>
      <p:sp>
        <p:nvSpPr>
          <p:cNvPr id="3" name="Subtitle 2"/>
          <p:cNvSpPr>
            <a:spLocks noGrp="1"/>
          </p:cNvSpPr>
          <p:nvPr>
            <p:ph type="subTitle" idx="1"/>
          </p:nvPr>
        </p:nvSpPr>
        <p:spPr>
          <a:xfrm>
            <a:off x="1524000" y="1997765"/>
            <a:ext cx="9144000" cy="3140765"/>
          </a:xfrm>
        </p:spPr>
        <p:txBody>
          <a:bodyPr>
            <a:normAutofit/>
          </a:bodyPr>
          <a:lstStyle/>
          <a:p>
            <a:r>
              <a:rPr lang="en-US" i="1" dirty="0"/>
              <a:t>Amul is one of the most popular and successful brands in India. With its wide range of dairy products, Amul has now become a household name in the minds of Indian families</a:t>
            </a:r>
            <a:r>
              <a:rPr lang="en-US" i="1" dirty="0" smtClean="0"/>
              <a:t>.</a:t>
            </a:r>
          </a:p>
          <a:p>
            <a:r>
              <a:rPr lang="en-US" i="1" dirty="0" smtClean="0"/>
              <a:t> </a:t>
            </a:r>
            <a:r>
              <a:rPr lang="en-US" i="1" dirty="0"/>
              <a:t>Amul was established in 1946 not merely as a brand but as a movement too. A movement that gave the farmers of Gujarat the courage to Dream, Hope, and Live. It was founded with the purpose to stop the exploitation done by the middlemen “Pestonjee Edulji” who marketed Polson butter.</a:t>
            </a:r>
            <a:endParaRPr lang="en-IN" i="1" dirty="0"/>
          </a:p>
        </p:txBody>
      </p:sp>
    </p:spTree>
    <p:extLst>
      <p:ext uri="{BB962C8B-B14F-4D97-AF65-F5344CB8AC3E}">
        <p14:creationId xmlns:p14="http://schemas.microsoft.com/office/powerpoint/2010/main" val="2188324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5435" y="546653"/>
            <a:ext cx="9273208" cy="1073426"/>
          </a:xfrm>
        </p:spPr>
        <p:txBody>
          <a:bodyPr/>
          <a:lstStyle/>
          <a:p>
            <a:r>
              <a:rPr lang="en-US" dirty="0" smtClean="0">
                <a:solidFill>
                  <a:srgbClr val="92D050"/>
                </a:solidFill>
                <a:latin typeface="Arial Black" panose="020B0A04020102020204" pitchFamily="34" charset="0"/>
              </a:rPr>
              <a:t>INTRODUCTION</a:t>
            </a:r>
            <a:endParaRPr lang="en-IN" dirty="0">
              <a:solidFill>
                <a:srgbClr val="92D050"/>
              </a:solidFill>
              <a:latin typeface="Arial Black" panose="020B0A04020102020204" pitchFamily="34" charset="0"/>
            </a:endParaRPr>
          </a:p>
        </p:txBody>
      </p:sp>
      <p:sp>
        <p:nvSpPr>
          <p:cNvPr id="3" name="Subtitle 2"/>
          <p:cNvSpPr>
            <a:spLocks noGrp="1"/>
          </p:cNvSpPr>
          <p:nvPr>
            <p:ph type="subTitle" idx="1"/>
          </p:nvPr>
        </p:nvSpPr>
        <p:spPr>
          <a:xfrm>
            <a:off x="496958" y="2286000"/>
            <a:ext cx="6559826" cy="2852530"/>
          </a:xfrm>
        </p:spPr>
        <p:txBody>
          <a:bodyPr>
            <a:normAutofit fontScale="92500"/>
          </a:bodyPr>
          <a:lstStyle/>
          <a:p>
            <a:r>
              <a:rPr lang="en-US" sz="3600" dirty="0"/>
              <a:t>Dr. Verghese Kurein, who is known as the “Milkman of India”, was responsible for turning India from a milk-deficient country to the largest producer of milk in the world today in which Amul has played a key role</a:t>
            </a:r>
            <a:r>
              <a:rPr lang="en-US" dirty="0"/>
              <a:t>.</a:t>
            </a:r>
            <a:endParaRPr lang="en-IN" dirty="0"/>
          </a:p>
        </p:txBody>
      </p:sp>
      <p:pic>
        <p:nvPicPr>
          <p:cNvPr id="4" name="Picture 3"/>
          <p:cNvPicPr>
            <a:picLocks noChangeAspect="1"/>
          </p:cNvPicPr>
          <p:nvPr/>
        </p:nvPicPr>
        <p:blipFill>
          <a:blip r:embed="rId2"/>
          <a:stretch>
            <a:fillRect/>
          </a:stretch>
        </p:blipFill>
        <p:spPr>
          <a:xfrm>
            <a:off x="7305262" y="1729409"/>
            <a:ext cx="4333460" cy="4247528"/>
          </a:xfrm>
          <a:prstGeom prst="rect">
            <a:avLst/>
          </a:prstGeom>
        </p:spPr>
      </p:pic>
    </p:spTree>
    <p:extLst>
      <p:ext uri="{BB962C8B-B14F-4D97-AF65-F5344CB8AC3E}">
        <p14:creationId xmlns:p14="http://schemas.microsoft.com/office/powerpoint/2010/main" val="4073965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111" y="337930"/>
            <a:ext cx="10515600" cy="4846912"/>
          </a:xfrm>
          <a:blipFill>
            <a:blip r:embed="rId2"/>
            <a:tile tx="0" ty="0" sx="100000" sy="100000" flip="none" algn="tl"/>
          </a:blipFill>
        </p:spPr>
        <p:txBody>
          <a:bodyPr>
            <a:normAutofit/>
          </a:bodyPr>
          <a:lstStyle/>
          <a:p>
            <a:pPr algn="just"/>
            <a:r>
              <a:rPr lang="en-US" u="sng" dirty="0" smtClean="0">
                <a:solidFill>
                  <a:srgbClr val="0070C0"/>
                </a:solidFill>
                <a:latin typeface="Arial Black" panose="020B0A04020102020204" pitchFamily="34" charset="0"/>
              </a:rPr>
              <a:t>Mission/values:-</a:t>
            </a:r>
            <a:r>
              <a:rPr lang="en-US" dirty="0" smtClean="0">
                <a:latin typeface="Arial Black" panose="020B0A04020102020204" pitchFamily="34" charset="0"/>
              </a:rPr>
              <a:t/>
            </a:r>
            <a:br>
              <a:rPr lang="en-US" dirty="0" smtClean="0">
                <a:latin typeface="Arial Black" panose="020B0A04020102020204" pitchFamily="34" charset="0"/>
              </a:rPr>
            </a:br>
            <a:r>
              <a:rPr lang="en-US" dirty="0"/>
              <a:t>   </a:t>
            </a:r>
            <a:r>
              <a:rPr lang="en-US" sz="2400" dirty="0" smtClean="0">
                <a:latin typeface="Arial" panose="020B0604020202020204" pitchFamily="34" charset="0"/>
                <a:cs typeface="Arial" panose="020B0604020202020204" pitchFamily="34" charset="0"/>
              </a:rPr>
              <a:t>Amul's </a:t>
            </a:r>
            <a:r>
              <a:rPr lang="en-US" sz="2400" dirty="0">
                <a:latin typeface="Arial" panose="020B0604020202020204" pitchFamily="34" charset="0"/>
                <a:cs typeface="Arial" panose="020B0604020202020204" pitchFamily="34" charset="0"/>
              </a:rPr>
              <a:t>vision is to provide more and more satisfaction to the farmers, employees and distributers” Mission </a:t>
            </a: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GCMMF endeavour to satisfy the taste and nutritional requirements of the customer of the world through excellence in the marketing by the committed </a:t>
            </a:r>
            <a:r>
              <a:rPr lang="en-US" sz="2400" dirty="0" smtClean="0">
                <a:latin typeface="Arial" panose="020B0604020202020204" pitchFamily="34" charset="0"/>
                <a:cs typeface="Arial" panose="020B0604020202020204" pitchFamily="34" charset="0"/>
              </a:rPr>
              <a:t>team</a:t>
            </a:r>
            <a:r>
              <a:rPr lang="en-US" sz="2400" dirty="0" smtClean="0"/>
              <a:t>.</a:t>
            </a:r>
            <a:endParaRPr lang="en-IN" sz="2200" dirty="0"/>
          </a:p>
        </p:txBody>
      </p:sp>
      <p:pic>
        <p:nvPicPr>
          <p:cNvPr id="6" name="Picture 5"/>
          <p:cNvPicPr>
            <a:picLocks noChangeAspect="1"/>
          </p:cNvPicPr>
          <p:nvPr/>
        </p:nvPicPr>
        <p:blipFill>
          <a:blip r:embed="rId3"/>
          <a:stretch>
            <a:fillRect/>
          </a:stretch>
        </p:blipFill>
        <p:spPr>
          <a:xfrm>
            <a:off x="9770165" y="5184842"/>
            <a:ext cx="2421835" cy="1673158"/>
          </a:xfrm>
          <a:prstGeom prst="rect">
            <a:avLst/>
          </a:prstGeom>
        </p:spPr>
      </p:pic>
    </p:spTree>
    <p:extLst>
      <p:ext uri="{BB962C8B-B14F-4D97-AF65-F5344CB8AC3E}">
        <p14:creationId xmlns:p14="http://schemas.microsoft.com/office/powerpoint/2010/main" val="673040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78084"/>
          </a:xfrm>
          <a:blipFill>
            <a:blip r:embed="rId2"/>
            <a:tile tx="0" ty="0" sx="100000" sy="100000" flip="none" algn="tl"/>
          </a:blipFill>
        </p:spPr>
        <p:txBody>
          <a:bodyPr/>
          <a:lstStyle/>
          <a:p>
            <a:r>
              <a:rPr lang="en-US" dirty="0" smtClean="0">
                <a:solidFill>
                  <a:srgbClr val="00B0F0"/>
                </a:solidFill>
                <a:latin typeface="Arial Black" panose="020B0A04020102020204" pitchFamily="34" charset="0"/>
              </a:rPr>
              <a:t>Brand Tone and </a:t>
            </a:r>
            <a:r>
              <a:rPr lang="en-US" dirty="0">
                <a:solidFill>
                  <a:srgbClr val="00B0F0"/>
                </a:solidFill>
                <a:latin typeface="Arial Black" panose="020B0A04020102020204" pitchFamily="34" charset="0"/>
              </a:rPr>
              <a:t>identity:</a:t>
            </a:r>
            <a:r>
              <a:rPr lang="en-US" dirty="0">
                <a:latin typeface="Arial Black" panose="020B0A04020102020204" pitchFamily="34" charset="0"/>
              </a:rPr>
              <a:t/>
            </a:r>
            <a:br>
              <a:rPr lang="en-US" dirty="0">
                <a:latin typeface="Arial Black" panose="020B0A04020102020204" pitchFamily="34" charset="0"/>
              </a:rPr>
            </a:br>
            <a:r>
              <a:rPr lang="en-US" sz="4000" dirty="0"/>
              <a:t>Amul's brand identity is centred around the iconic “Amul girl,” a young girl in a polka-dot dress who has become synonymous with the brand</a:t>
            </a:r>
            <a:r>
              <a:rPr lang="en-US" sz="4000" dirty="0" smtClean="0"/>
              <a:t/>
            </a:r>
            <a:br>
              <a:rPr lang="en-US" sz="4000" dirty="0" smtClean="0"/>
            </a:br>
            <a:endParaRPr lang="en-IN" dirty="0"/>
          </a:p>
        </p:txBody>
      </p:sp>
      <p:pic>
        <p:nvPicPr>
          <p:cNvPr id="3" name="Picture 2"/>
          <p:cNvPicPr>
            <a:picLocks noChangeAspect="1"/>
          </p:cNvPicPr>
          <p:nvPr/>
        </p:nvPicPr>
        <p:blipFill>
          <a:blip r:embed="rId3"/>
          <a:stretch>
            <a:fillRect/>
          </a:stretch>
        </p:blipFill>
        <p:spPr>
          <a:xfrm>
            <a:off x="9491870" y="5243208"/>
            <a:ext cx="2428666" cy="1523889"/>
          </a:xfrm>
          <a:prstGeom prst="rect">
            <a:avLst/>
          </a:prstGeom>
        </p:spPr>
      </p:pic>
    </p:spTree>
    <p:extLst>
      <p:ext uri="{BB962C8B-B14F-4D97-AF65-F5344CB8AC3E}">
        <p14:creationId xmlns:p14="http://schemas.microsoft.com/office/powerpoint/2010/main" val="2405264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4"/>
            <a:ext cx="10515600" cy="5296373"/>
          </a:xfrm>
          <a:blipFill>
            <a:blip r:embed="rId2"/>
            <a:tile tx="0" ty="0" sx="100000" sy="100000" flip="none" algn="tl"/>
          </a:blipFill>
        </p:spPr>
        <p:txBody>
          <a:bodyPr>
            <a:normAutofit fontScale="90000"/>
          </a:bodyPr>
          <a:lstStyle/>
          <a:p>
            <a:r>
              <a:rPr lang="en-US" dirty="0" smtClean="0">
                <a:solidFill>
                  <a:srgbClr val="0070C0"/>
                </a:solidFill>
                <a:latin typeface="Arial Black" panose="020B0A04020102020204" pitchFamily="34" charset="0"/>
              </a:rPr>
              <a:t>Smart goals and kpi’s</a:t>
            </a:r>
            <a:r>
              <a:rPr lang="en-US" dirty="0" smtClean="0">
                <a:solidFill>
                  <a:srgbClr val="0070C0"/>
                </a:solidFill>
              </a:rPr>
              <a:t>:</a:t>
            </a:r>
            <a:br>
              <a:rPr lang="en-US" dirty="0" smtClean="0">
                <a:solidFill>
                  <a:srgbClr val="0070C0"/>
                </a:solidFill>
              </a:rPr>
            </a:br>
            <a:r>
              <a:rPr lang="en-US" dirty="0" smtClean="0">
                <a:solidFill>
                  <a:srgbClr val="0070C0"/>
                </a:solidFill>
              </a:rPr>
              <a:t>      </a:t>
            </a:r>
            <a:r>
              <a:rPr lang="en-US" dirty="0" smtClean="0">
                <a:solidFill>
                  <a:srgbClr val="002060"/>
                </a:solidFill>
              </a:rPr>
              <a:t>Goals:</a:t>
            </a:r>
            <a:r>
              <a:rPr lang="en-US" dirty="0" smtClean="0"/>
              <a:t>Amul</a:t>
            </a:r>
            <a:r>
              <a:rPr lang="en-US" dirty="0"/>
              <a:t> </a:t>
            </a:r>
            <a:r>
              <a:rPr lang="en-US" sz="3600" dirty="0"/>
              <a:t>to provide remunerative returns to the farmers and also serve the interest of consumers by providing quality products which are good value for </a:t>
            </a:r>
            <a:r>
              <a:rPr lang="en-US" sz="3600" dirty="0" smtClean="0"/>
              <a:t>money.</a:t>
            </a:r>
            <a:br>
              <a:rPr lang="en-US" sz="3600" dirty="0" smtClean="0"/>
            </a:br>
            <a:r>
              <a:rPr lang="en-US" sz="3600" dirty="0">
                <a:solidFill>
                  <a:srgbClr val="0070C0"/>
                </a:solidFill>
                <a:latin typeface="Arial Black" panose="020B0A04020102020204" pitchFamily="34" charset="0"/>
              </a:rPr>
              <a:t>Kpi(key performance indicators):</a:t>
            </a:r>
            <a:br>
              <a:rPr lang="en-US" sz="3600" dirty="0">
                <a:solidFill>
                  <a:srgbClr val="0070C0"/>
                </a:solidFill>
                <a:latin typeface="Arial Black" panose="020B0A04020102020204" pitchFamily="34" charset="0"/>
              </a:rPr>
            </a:br>
            <a:r>
              <a:rPr lang="en-US" sz="3600" dirty="0" smtClean="0"/>
              <a:t>1.New </a:t>
            </a:r>
            <a:r>
              <a:rPr lang="en-US" sz="3600" dirty="0"/>
              <a:t>Product </a:t>
            </a:r>
            <a:r>
              <a:rPr lang="en-US" sz="3600" dirty="0" smtClean="0"/>
              <a:t>Releases </a:t>
            </a:r>
            <a:br>
              <a:rPr lang="en-US" sz="3600" dirty="0" smtClean="0"/>
            </a:br>
            <a:r>
              <a:rPr lang="en-US" sz="3600" dirty="0" smtClean="0"/>
              <a:t>2.CustomerSatisfaction </a:t>
            </a:r>
            <a:r>
              <a:rPr lang="en-US" sz="3600" dirty="0"/>
              <a:t>Score (CSAT) </a:t>
            </a:r>
            <a:r>
              <a:rPr lang="en-US" sz="3600" dirty="0" smtClean="0"/>
              <a:t/>
            </a:r>
            <a:br>
              <a:rPr lang="en-US" sz="3600" dirty="0" smtClean="0"/>
            </a:br>
            <a:r>
              <a:rPr lang="en-US" sz="3600" dirty="0" smtClean="0"/>
              <a:t>3.Research </a:t>
            </a:r>
            <a:r>
              <a:rPr lang="en-US" sz="3600" dirty="0"/>
              <a:t>&amp; Development as a Percentage of </a:t>
            </a:r>
            <a:r>
              <a:rPr lang="en-US" sz="3600" dirty="0" smtClean="0"/>
              <a:t>SalesTeam 4.Team Velocity</a:t>
            </a:r>
            <a:br>
              <a:rPr lang="en-US" sz="3600" dirty="0" smtClean="0"/>
            </a:br>
            <a:r>
              <a:rPr lang="en-US" sz="3600" dirty="0" smtClean="0"/>
              <a:t>5.New product sales</a:t>
            </a:r>
            <a:endParaRPr lang="en-IN" dirty="0"/>
          </a:p>
        </p:txBody>
      </p:sp>
    </p:spTree>
    <p:extLst>
      <p:ext uri="{BB962C8B-B14F-4D97-AF65-F5344CB8AC3E}">
        <p14:creationId xmlns:p14="http://schemas.microsoft.com/office/powerpoint/2010/main" val="168811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92D050"/>
            </a:gs>
            <a:gs pos="74000">
              <a:srgbClr val="92D050"/>
            </a:gs>
            <a:gs pos="83000">
              <a:srgbClr val="92D050"/>
            </a:gs>
            <a:gs pos="100000">
              <a:srgbClr val="92D050"/>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rgbClr val="92D050"/>
              </a:gs>
              <a:gs pos="74000">
                <a:srgbClr val="92D050"/>
              </a:gs>
              <a:gs pos="83000">
                <a:srgbClr val="92D050"/>
              </a:gs>
              <a:gs pos="100000">
                <a:srgbClr val="92D050"/>
              </a:gs>
            </a:gsLst>
            <a:lin ang="5400000" scaled="1"/>
          </a:gradFill>
        </p:spPr>
        <p:txBody>
          <a:bodyPr/>
          <a:lstStyle/>
          <a:p>
            <a:r>
              <a:rPr lang="en-US" dirty="0" smtClean="0">
                <a:latin typeface="Arial Black" panose="020B0A04020102020204" pitchFamily="34" charset="0"/>
              </a:rPr>
              <a:t>        AUDIENCE RESPONSE </a:t>
            </a:r>
            <a:r>
              <a:rPr lang="en-US" dirty="0" smtClean="0">
                <a:solidFill>
                  <a:srgbClr val="92D050"/>
                </a:solidFill>
                <a:latin typeface="Arial Black" panose="020B0A04020102020204" pitchFamily="34" charset="0"/>
              </a:rPr>
              <a:t/>
            </a:r>
            <a:br>
              <a:rPr lang="en-US" dirty="0" smtClean="0">
                <a:solidFill>
                  <a:srgbClr val="92D050"/>
                </a:solidFill>
                <a:latin typeface="Arial Black" panose="020B0A04020102020204" pitchFamily="34" charset="0"/>
              </a:rPr>
            </a:br>
            <a:endParaRPr lang="en-IN" dirty="0">
              <a:solidFill>
                <a:srgbClr val="92D050"/>
              </a:solidFill>
              <a:latin typeface="Arial Black" panose="020B0A04020102020204" pitchFamily="34" charset="0"/>
            </a:endParaRPr>
          </a:p>
        </p:txBody>
      </p:sp>
      <p:graphicFrame>
        <p:nvGraphicFramePr>
          <p:cNvPr id="5" name="Chart 4"/>
          <p:cNvGraphicFramePr/>
          <p:nvPr>
            <p:extLst>
              <p:ext uri="{D42A27DB-BD31-4B8C-83A1-F6EECF244321}">
                <p14:modId xmlns:p14="http://schemas.microsoft.com/office/powerpoint/2010/main" val="1185216398"/>
              </p:ext>
            </p:extLst>
          </p:nvPr>
        </p:nvGraphicFramePr>
        <p:xfrm>
          <a:off x="1576251" y="1105989"/>
          <a:ext cx="8583749" cy="53035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35522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481</TotalTime>
  <Words>314</Words>
  <Application>Microsoft Office PowerPoint</Application>
  <PresentationFormat>Widescreen</PresentationFormat>
  <Paragraphs>70</Paragraphs>
  <Slides>18</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Black</vt:lpstr>
      <vt:lpstr>Arial Rounded MT Bold</vt:lpstr>
      <vt:lpstr>Bahnschrift SemiBold</vt:lpstr>
      <vt:lpstr>Calibri</vt:lpstr>
      <vt:lpstr>Calibri Light</vt:lpstr>
      <vt:lpstr>Office Theme</vt:lpstr>
      <vt:lpstr>DIGITAL MARKERTING </vt:lpstr>
      <vt:lpstr>TEAM DETAILS</vt:lpstr>
      <vt:lpstr>RESEARCH BRAND:AMUL </vt:lpstr>
      <vt:lpstr>AMUL </vt:lpstr>
      <vt:lpstr>INTRODUCTION</vt:lpstr>
      <vt:lpstr>Mission/values:-    Amul's vision is to provide more and more satisfaction to the farmers, employees and distributers” Mission . GCMMF endeavour to satisfy the taste and nutritional requirements of the customer of the world through excellence in the marketing by the committed team.</vt:lpstr>
      <vt:lpstr>Brand Tone and identity: Amul's brand identity is centred around the iconic “Amul girl,” a young girl in a polka-dot dress who has become synonymous with the brand </vt:lpstr>
      <vt:lpstr>Smart goals and kpi’s:       Goals:Amul to provide remunerative returns to the farmers and also serve the interest of consumers by providing quality products which are good value for money. Kpi(key performance indicators): 1.New Product Releases  2.CustomerSatisfaction Score (CSAT)  3.Research &amp; Development as a Percentage of SalesTeam 4.Team Velocity 5.New product sales</vt:lpstr>
      <vt:lpstr>        AUDIENCE RESPONSE  </vt:lpstr>
      <vt:lpstr>Swot analysis:  1.competitor analysis: cadbury          </vt:lpstr>
      <vt:lpstr>2.Competitor analysis : Baskin Robbins </vt:lpstr>
      <vt:lpstr>3.Comptitor analysis:kwality walls</vt:lpstr>
      <vt:lpstr>           SEO&amp;KEYWORD REASEARCH SEO AUDIT: https://en.wikipedia.org/wiki/Amul                      https://fr.wikipedia.org/wiki/Amul         http://www.amuldairy.com/index.php/13-csr-initiatives?limitstart=0               https://www.refresh-stage-ijcvyfy-n3wrec734r3j2.us-4.platformsh.site/milking-planet  https://www.refresh-stage-ijcvyfy-n3wrec734r3j2.us-4.platformsh.site/milking-planet </vt:lpstr>
      <vt:lpstr>KEY WORD RESEARCH:           1.amulets           2.amulet           3.samulesing           4.amule           5.jamul ca sino    </vt:lpstr>
      <vt:lpstr>                On page optimization https://www.seoptimer.com/amul.com#hasTwitterTags38665957  </vt:lpstr>
      <vt:lpstr>Content calnder </vt:lpstr>
      <vt:lpstr>                    INSTAGRAM STORY Story link: https://instagram.com/stories/cream._.stone/3212476772818227371?utm_source=ig_story_item_share&amp;igshid=NjZiM2M3MzIxNA== profile link: https://instagram.com/cream._.stone?igshid=OGQ5ZDc2ODk2ZA==</vt:lpstr>
      <vt:lpstr> DESIGNS/VIDEO EDITING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MARKERTING</dc:title>
  <dc:creator>Hareesh</dc:creator>
  <cp:lastModifiedBy>Hareesh</cp:lastModifiedBy>
  <cp:revision>40</cp:revision>
  <dcterms:created xsi:type="dcterms:W3CDTF">2023-10-12T13:33:19Z</dcterms:created>
  <dcterms:modified xsi:type="dcterms:W3CDTF">2023-10-14T11:57:58Z</dcterms:modified>
</cp:coreProperties>
</file>