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82" r:id="rId2"/>
    <p:sldId id="332" r:id="rId3"/>
    <p:sldId id="333" r:id="rId4"/>
    <p:sldId id="283" r:id="rId5"/>
    <p:sldId id="284" r:id="rId6"/>
    <p:sldId id="286" r:id="rId7"/>
    <p:sldId id="287" r:id="rId8"/>
    <p:sldId id="288" r:id="rId9"/>
    <p:sldId id="289" r:id="rId10"/>
    <p:sldId id="290" r:id="rId11"/>
    <p:sldId id="291" r:id="rId12"/>
    <p:sldId id="298" r:id="rId13"/>
    <p:sldId id="257" r:id="rId14"/>
    <p:sldId id="258" r:id="rId15"/>
    <p:sldId id="299" r:id="rId16"/>
    <p:sldId id="297" r:id="rId17"/>
    <p:sldId id="259" r:id="rId18"/>
    <p:sldId id="260" r:id="rId19"/>
    <p:sldId id="261" r:id="rId20"/>
    <p:sldId id="262" r:id="rId21"/>
    <p:sldId id="292" r:id="rId22"/>
    <p:sldId id="293" r:id="rId23"/>
    <p:sldId id="295" r:id="rId24"/>
    <p:sldId id="296"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8" r:id="rId66"/>
    <p:sldId id="324" r:id="rId67"/>
    <p:sldId id="325" r:id="rId68"/>
    <p:sldId id="326" r:id="rId69"/>
    <p:sldId id="327" r:id="rId70"/>
    <p:sldId id="329" r:id="rId71"/>
    <p:sldId id="330" r:id="rId72"/>
    <p:sldId id="331" r:id="rId73"/>
    <p:sldId id="334" r:id="rId74"/>
    <p:sldId id="335" r:id="rId75"/>
    <p:sldId id="336" r:id="rId76"/>
    <p:sldId id="390" r:id="rId77"/>
    <p:sldId id="337" r:id="rId78"/>
    <p:sldId id="338" r:id="rId79"/>
    <p:sldId id="340" r:id="rId80"/>
    <p:sldId id="341" r:id="rId81"/>
    <p:sldId id="339" r:id="rId82"/>
    <p:sldId id="342" r:id="rId83"/>
    <p:sldId id="343" r:id="rId84"/>
    <p:sldId id="344" r:id="rId85"/>
    <p:sldId id="345" r:id="rId86"/>
    <p:sldId id="347" r:id="rId87"/>
    <p:sldId id="346"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1" r:id="rId101"/>
    <p:sldId id="360" r:id="rId102"/>
    <p:sldId id="365" r:id="rId103"/>
    <p:sldId id="362" r:id="rId104"/>
    <p:sldId id="363" r:id="rId105"/>
    <p:sldId id="364"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4" r:id="rId124"/>
    <p:sldId id="383" r:id="rId125"/>
    <p:sldId id="385" r:id="rId126"/>
    <p:sldId id="386" r:id="rId127"/>
    <p:sldId id="387" r:id="rId128"/>
    <p:sldId id="388" r:id="rId129"/>
    <p:sldId id="389" r:id="rId130"/>
    <p:sldId id="391" r:id="rId131"/>
    <p:sldId id="392" r:id="rId132"/>
    <p:sldId id="393" r:id="rId133"/>
    <p:sldId id="394" r:id="rId134"/>
    <p:sldId id="395" r:id="rId135"/>
    <p:sldId id="396" r:id="rId136"/>
    <p:sldId id="397" r:id="rId137"/>
    <p:sldId id="398" r:id="rId138"/>
    <p:sldId id="399" r:id="rId139"/>
    <p:sldId id="400" r:id="rId140"/>
    <p:sldId id="401" r:id="rId141"/>
    <p:sldId id="403" r:id="rId1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7855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462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713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197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8676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7753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45285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3525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603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059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590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834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391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271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92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44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26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4/3/2022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2540749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hyperlink" Target="https://docs.python.org/3/library/exceptions.html"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hyperlink" Target="https://docs.python.org/3/librar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0.wmf"/></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31.wm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ython.org/downloads/release/python-397/" TargetMode="External"/><Relationship Id="rId2" Type="http://schemas.openxmlformats.org/officeDocument/2006/relationships/hyperlink" Target="https://www.python.org/downloads/windows/"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2.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hyperlink" Target="https://docs.python.org/3/library/time.html#time.strftime" TargetMode="External"/><Relationship Id="rId2" Type="http://schemas.openxmlformats.org/officeDocument/2006/relationships/hyperlink" Target="https://docs.python.org/3/library/logging.html#logrecord-attributes"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pypi.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etbrains.com/pycharm/download/#section=windows" TargetMode="External"/><Relationship Id="rId2" Type="http://schemas.openxmlformats.org/officeDocument/2006/relationships/hyperlink" Target="https://www.pydev.org/" TargetMode="External"/><Relationship Id="rId1" Type="http://schemas.openxmlformats.org/officeDocument/2006/relationships/slideLayout" Target="../slideLayouts/slideLayout2.xml"/><Relationship Id="rId4" Type="http://schemas.openxmlformats.org/officeDocument/2006/relationships/hyperlink" Target="https://www.jetbrains.com/pycharm/download/#section=ma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docs.python.org/3/library/random.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upyter.readthedocs.org/en/latest/install.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3E53-F361-4CCD-B219-932D4CDF547F}"/>
              </a:ext>
            </a:extLst>
          </p:cNvPr>
          <p:cNvSpPr>
            <a:spLocks noGrp="1"/>
          </p:cNvSpPr>
          <p:nvPr>
            <p:ph type="ctrTitle"/>
          </p:nvPr>
        </p:nvSpPr>
        <p:spPr/>
        <p:txBody>
          <a:bodyPr>
            <a:normAutofit/>
          </a:bodyPr>
          <a:lstStyle/>
          <a:p>
            <a:r>
              <a:rPr lang="en-US" sz="8000" dirty="0"/>
              <a:t>Python Language</a:t>
            </a:r>
          </a:p>
        </p:txBody>
      </p:sp>
      <p:sp>
        <p:nvSpPr>
          <p:cNvPr id="3" name="Subtitle 2">
            <a:extLst>
              <a:ext uri="{FF2B5EF4-FFF2-40B4-BE49-F238E27FC236}">
                <a16:creationId xmlns:a16="http://schemas.microsoft.com/office/drawing/2014/main" id="{F6959C7B-3F08-4DDB-935D-43116317384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435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F6E3-832A-4919-9FCF-C8E4E5ADA1AE}"/>
              </a:ext>
            </a:extLst>
          </p:cNvPr>
          <p:cNvSpPr>
            <a:spLocks noGrp="1"/>
          </p:cNvSpPr>
          <p:nvPr>
            <p:ph type="title"/>
          </p:nvPr>
        </p:nvSpPr>
        <p:spPr>
          <a:xfrm>
            <a:off x="1251678" y="382385"/>
            <a:ext cx="10178322" cy="795251"/>
          </a:xfrm>
        </p:spPr>
        <p:txBody>
          <a:bodyPr/>
          <a:lstStyle/>
          <a:p>
            <a:r>
              <a:rPr lang="en-US" dirty="0"/>
              <a:t>Certain FAQs</a:t>
            </a:r>
          </a:p>
        </p:txBody>
      </p:sp>
      <p:sp>
        <p:nvSpPr>
          <p:cNvPr id="3" name="Content Placeholder 2">
            <a:extLst>
              <a:ext uri="{FF2B5EF4-FFF2-40B4-BE49-F238E27FC236}">
                <a16:creationId xmlns:a16="http://schemas.microsoft.com/office/drawing/2014/main" id="{B23C3495-355A-4F8B-8385-9E1A12EBA38E}"/>
              </a:ext>
            </a:extLst>
          </p:cNvPr>
          <p:cNvSpPr>
            <a:spLocks noGrp="1"/>
          </p:cNvSpPr>
          <p:nvPr>
            <p:ph idx="1"/>
          </p:nvPr>
        </p:nvSpPr>
        <p:spPr>
          <a:xfrm>
            <a:off x="1251678" y="1607127"/>
            <a:ext cx="10178322" cy="4868488"/>
          </a:xfrm>
        </p:spPr>
        <p:txBody>
          <a:bodyPr>
            <a:normAutofit/>
          </a:bodyPr>
          <a:lstStyle/>
          <a:p>
            <a:pPr marL="0" indent="0">
              <a:buNone/>
            </a:pPr>
            <a:r>
              <a:rPr lang="en-US" b="1" dirty="0"/>
              <a:t>10. How do I get help if I'm stuck on something?</a:t>
            </a:r>
            <a:endParaRPr lang="en-US" dirty="0"/>
          </a:p>
          <a:p>
            <a:pPr marL="400050" lvl="1" indent="0">
              <a:buNone/>
            </a:pPr>
            <a:r>
              <a:rPr lang="en-US" dirty="0"/>
              <a:t>Do the following:</a:t>
            </a:r>
            <a:br>
              <a:rPr lang="en-US" dirty="0"/>
            </a:br>
            <a:endParaRPr lang="en-US" dirty="0"/>
          </a:p>
          <a:p>
            <a:pPr marL="857250" lvl="2" indent="0">
              <a:buNone/>
            </a:pPr>
            <a:r>
              <a:rPr lang="en-US" dirty="0"/>
              <a:t>1. Search Google and </a:t>
            </a:r>
            <a:r>
              <a:rPr lang="en-US" dirty="0" err="1"/>
              <a:t>StackOverflow</a:t>
            </a:r>
            <a:r>
              <a:rPr lang="en-US" dirty="0"/>
              <a:t> for your error and see if you can find a posted solution</a:t>
            </a:r>
          </a:p>
          <a:p>
            <a:pPr marL="857250" lvl="2" indent="0">
              <a:buNone/>
            </a:pPr>
            <a:r>
              <a:rPr lang="en-US" dirty="0"/>
              <a:t>2. Still can't find the answer? No worries! Post a new question and the other students and I are happy to help out!</a:t>
            </a:r>
          </a:p>
          <a:p>
            <a:pPr marL="457200" lvl="1" indent="0">
              <a:buNone/>
            </a:pPr>
            <a:br>
              <a:rPr lang="en-US" dirty="0"/>
            </a:br>
            <a:endParaRPr lang="en-US" dirty="0"/>
          </a:p>
          <a:p>
            <a:endParaRPr lang="en-US" dirty="0"/>
          </a:p>
        </p:txBody>
      </p:sp>
    </p:spTree>
    <p:extLst>
      <p:ext uri="{BB962C8B-B14F-4D97-AF65-F5344CB8AC3E}">
        <p14:creationId xmlns:p14="http://schemas.microsoft.com/office/powerpoint/2010/main" val="21430367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82E7-A08B-45E0-9112-2C34EF0E198F}"/>
              </a:ext>
            </a:extLst>
          </p:cNvPr>
          <p:cNvSpPr>
            <a:spLocks noGrp="1"/>
          </p:cNvSpPr>
          <p:nvPr>
            <p:ph type="title"/>
          </p:nvPr>
        </p:nvSpPr>
        <p:spPr>
          <a:xfrm>
            <a:off x="187929" y="0"/>
            <a:ext cx="9404723" cy="835755"/>
          </a:xfrm>
        </p:spPr>
        <p:txBody>
          <a:bodyPr/>
          <a:lstStyle/>
          <a:p>
            <a:r>
              <a:rPr lang="en-US" dirty="0"/>
              <a:t>Create the class</a:t>
            </a:r>
          </a:p>
        </p:txBody>
      </p:sp>
      <p:sp>
        <p:nvSpPr>
          <p:cNvPr id="3" name="Content Placeholder 2">
            <a:extLst>
              <a:ext uri="{FF2B5EF4-FFF2-40B4-BE49-F238E27FC236}">
                <a16:creationId xmlns:a16="http://schemas.microsoft.com/office/drawing/2014/main" id="{D0AB3105-BDEE-41E3-A836-50B60C0169A5}"/>
              </a:ext>
            </a:extLst>
          </p:cNvPr>
          <p:cNvSpPr>
            <a:spLocks noGrp="1"/>
          </p:cNvSpPr>
          <p:nvPr>
            <p:ph idx="1"/>
          </p:nvPr>
        </p:nvSpPr>
        <p:spPr>
          <a:xfrm>
            <a:off x="457200" y="1205346"/>
            <a:ext cx="11291455" cy="5652654"/>
          </a:xfrm>
        </p:spPr>
        <p:txBody>
          <a:bodyPr>
            <a:normAutofit fontScale="92500" lnSpcReduction="10000"/>
          </a:bodyPr>
          <a:lstStyle/>
          <a:p>
            <a:r>
              <a:rPr lang="en-US" dirty="0"/>
              <a:t>Use the </a:t>
            </a:r>
            <a:r>
              <a:rPr lang="en-US" dirty="0">
                <a:solidFill>
                  <a:srgbClr val="AAF91B"/>
                </a:solidFill>
              </a:rPr>
              <a:t>class</a:t>
            </a:r>
            <a:r>
              <a:rPr lang="en-US" dirty="0"/>
              <a:t> keyword:</a:t>
            </a:r>
          </a:p>
          <a:p>
            <a:pPr marL="400050" lvl="1" indent="0">
              <a:buNone/>
            </a:pPr>
            <a:r>
              <a:rPr lang="en-US" dirty="0"/>
              <a:t>class </a:t>
            </a:r>
            <a:r>
              <a:rPr lang="en-US" dirty="0" err="1"/>
              <a:t>HumanBeing</a:t>
            </a:r>
            <a:r>
              <a:rPr lang="en-US" dirty="0"/>
              <a:t>():</a:t>
            </a:r>
          </a:p>
          <a:p>
            <a:pPr marL="1314450" lvl="3" indent="0">
              <a:buNone/>
            </a:pPr>
            <a:r>
              <a:rPr lang="en-US" dirty="0"/>
              <a:t>def __</a:t>
            </a:r>
            <a:r>
              <a:rPr lang="en-US" dirty="0" err="1"/>
              <a:t>init</a:t>
            </a:r>
            <a:r>
              <a:rPr lang="en-US" dirty="0"/>
              <a:t>__(self, name, hands, legs, lips, </a:t>
            </a:r>
            <a:r>
              <a:rPr lang="en-US" dirty="0" err="1"/>
              <a:t>hairColour</a:t>
            </a:r>
            <a:r>
              <a:rPr lang="en-US" dirty="0"/>
              <a:t>, </a:t>
            </a:r>
            <a:r>
              <a:rPr lang="en-US" dirty="0" err="1"/>
              <a:t>skinColour</a:t>
            </a:r>
            <a:r>
              <a:rPr lang="en-US" dirty="0"/>
              <a:t> ):</a:t>
            </a:r>
          </a:p>
          <a:p>
            <a:pPr marL="1314450" lvl="3" indent="0">
              <a:buNone/>
            </a:pPr>
            <a:r>
              <a:rPr lang="en-US" dirty="0"/>
              <a:t>        self.name = name</a:t>
            </a:r>
          </a:p>
          <a:p>
            <a:pPr marL="1314450" lvl="3" indent="0">
              <a:buNone/>
            </a:pPr>
            <a:r>
              <a:rPr lang="en-US" dirty="0"/>
              <a:t>        self. hands = hands</a:t>
            </a:r>
          </a:p>
          <a:p>
            <a:pPr marL="1314450" lvl="3" indent="0">
              <a:buNone/>
            </a:pPr>
            <a:r>
              <a:rPr lang="en-US" dirty="0"/>
              <a:t>        self. legs = legs</a:t>
            </a:r>
          </a:p>
          <a:p>
            <a:pPr marL="1314450" lvl="3" indent="0">
              <a:buNone/>
            </a:pPr>
            <a:r>
              <a:rPr lang="en-US" dirty="0"/>
              <a:t>        self. lips = lips</a:t>
            </a:r>
          </a:p>
          <a:p>
            <a:pPr marL="1314450" lvl="3" indent="0">
              <a:buNone/>
            </a:pPr>
            <a:r>
              <a:rPr lang="en-US" dirty="0"/>
              <a:t>	       self. </a:t>
            </a:r>
            <a:r>
              <a:rPr lang="en-US" dirty="0" err="1"/>
              <a:t>hairColour</a:t>
            </a:r>
            <a:r>
              <a:rPr lang="en-US" dirty="0"/>
              <a:t> = </a:t>
            </a:r>
            <a:r>
              <a:rPr lang="en-US" dirty="0" err="1"/>
              <a:t>hairColour</a:t>
            </a:r>
            <a:endParaRPr lang="en-US" dirty="0"/>
          </a:p>
          <a:p>
            <a:pPr marL="1314450" lvl="3" indent="0">
              <a:buNone/>
            </a:pPr>
            <a:r>
              <a:rPr lang="en-US" dirty="0"/>
              <a:t>	       self. </a:t>
            </a:r>
            <a:r>
              <a:rPr lang="en-US" dirty="0" err="1"/>
              <a:t>skinColour</a:t>
            </a:r>
            <a:r>
              <a:rPr lang="en-US" dirty="0"/>
              <a:t> = </a:t>
            </a:r>
            <a:r>
              <a:rPr lang="en-US" dirty="0" err="1"/>
              <a:t>skinColour</a:t>
            </a:r>
            <a:endParaRPr lang="en-US" dirty="0"/>
          </a:p>
          <a:p>
            <a:pPr marL="57150" indent="0">
              <a:buNone/>
            </a:pPr>
            <a:r>
              <a:rPr lang="en-US" dirty="0">
                <a:solidFill>
                  <a:srgbClr val="AAF91B"/>
                </a:solidFill>
              </a:rPr>
              <a:t># </a:t>
            </a:r>
            <a:r>
              <a:rPr lang="en-US" sz="1400" dirty="0"/>
              <a:t>class HUMAN BEING will perform certain common actions i.e. METHODS like  </a:t>
            </a:r>
            <a:r>
              <a:rPr lang="en-US" sz="1400" dirty="0">
                <a:solidFill>
                  <a:srgbClr val="AAF91B"/>
                </a:solidFill>
              </a:rPr>
              <a:t>- Walking, Talking, Running. </a:t>
            </a:r>
            <a:r>
              <a:rPr lang="en-US" sz="1400" dirty="0"/>
              <a:t>They need to be defined in BODY OF THE CLASS.</a:t>
            </a:r>
          </a:p>
          <a:p>
            <a:pPr marL="914400" lvl="2" indent="0">
              <a:buNone/>
            </a:pPr>
            <a:r>
              <a:rPr lang="en-US" dirty="0"/>
              <a:t>        def Walking(self):</a:t>
            </a:r>
          </a:p>
          <a:p>
            <a:pPr marL="914400" lvl="2" indent="0">
              <a:buNone/>
            </a:pPr>
            <a:r>
              <a:rPr lang="en-US" dirty="0"/>
              <a:t>		print(self.name, “is walking”)</a:t>
            </a:r>
          </a:p>
          <a:p>
            <a:pPr marL="1371600" lvl="3" indent="0">
              <a:buNone/>
            </a:pPr>
            <a:r>
              <a:rPr lang="en-US" dirty="0"/>
              <a:t> def Talking(self):</a:t>
            </a:r>
          </a:p>
          <a:p>
            <a:pPr marL="1371600" lvl="3" indent="0">
              <a:buNone/>
            </a:pPr>
            <a:r>
              <a:rPr lang="en-US" dirty="0"/>
              <a:t>		print(self.name, “is talking”)</a:t>
            </a:r>
          </a:p>
          <a:p>
            <a:pPr marL="1371600" lvl="3" indent="0">
              <a:buNone/>
            </a:pPr>
            <a:r>
              <a:rPr lang="en-US" dirty="0"/>
              <a:t>def Running(self):</a:t>
            </a:r>
          </a:p>
          <a:p>
            <a:pPr marL="1371600" lvl="3" indent="0">
              <a:buNone/>
            </a:pPr>
            <a:r>
              <a:rPr lang="en-US" dirty="0"/>
              <a:t>		print(self.name, “is running”)</a:t>
            </a:r>
          </a:p>
          <a:p>
            <a:pPr marL="1371600" lvl="3" indent="0">
              <a:buNone/>
            </a:pPr>
            <a:endParaRPr lang="en-US" dirty="0"/>
          </a:p>
        </p:txBody>
      </p:sp>
      <p:sp>
        <p:nvSpPr>
          <p:cNvPr id="4" name="Right Brace 3">
            <a:extLst>
              <a:ext uri="{FF2B5EF4-FFF2-40B4-BE49-F238E27FC236}">
                <a16:creationId xmlns:a16="http://schemas.microsoft.com/office/drawing/2014/main" id="{A40B7813-5D2B-44E2-BF74-BC3CDD0A6922}"/>
              </a:ext>
            </a:extLst>
          </p:cNvPr>
          <p:cNvSpPr/>
          <p:nvPr/>
        </p:nvSpPr>
        <p:spPr>
          <a:xfrm>
            <a:off x="8659090" y="1925783"/>
            <a:ext cx="193964" cy="21058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A17B347-F641-47FA-9290-7F0C4FAEAFBA}"/>
              </a:ext>
            </a:extLst>
          </p:cNvPr>
          <p:cNvSpPr txBox="1"/>
          <p:nvPr/>
        </p:nvSpPr>
        <p:spPr>
          <a:xfrm>
            <a:off x="9592652" y="2604655"/>
            <a:ext cx="1865057" cy="646331"/>
          </a:xfrm>
          <a:prstGeom prst="rect">
            <a:avLst/>
          </a:prstGeom>
          <a:noFill/>
        </p:spPr>
        <p:txBody>
          <a:bodyPr wrap="square" rtlCol="0">
            <a:spAutoFit/>
          </a:bodyPr>
          <a:lstStyle/>
          <a:p>
            <a:pPr algn="ctr"/>
            <a:r>
              <a:rPr lang="en-US" b="1" dirty="0">
                <a:solidFill>
                  <a:srgbClr val="AAF91B"/>
                </a:solidFill>
              </a:rPr>
              <a:t>BODY OF THE CLASS</a:t>
            </a:r>
          </a:p>
        </p:txBody>
      </p:sp>
      <p:sp>
        <p:nvSpPr>
          <p:cNvPr id="6" name="Right Brace 5">
            <a:extLst>
              <a:ext uri="{FF2B5EF4-FFF2-40B4-BE49-F238E27FC236}">
                <a16:creationId xmlns:a16="http://schemas.microsoft.com/office/drawing/2014/main" id="{D3B658BF-EBC3-4CAE-BF54-0488D89D085A}"/>
              </a:ext>
            </a:extLst>
          </p:cNvPr>
          <p:cNvSpPr/>
          <p:nvPr/>
        </p:nvSpPr>
        <p:spPr>
          <a:xfrm>
            <a:off x="8756072" y="4932215"/>
            <a:ext cx="138546" cy="17872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DCA17D2-4D67-47D6-8B7D-95298031D1CB}"/>
              </a:ext>
            </a:extLst>
          </p:cNvPr>
          <p:cNvSpPr txBox="1"/>
          <p:nvPr/>
        </p:nvSpPr>
        <p:spPr>
          <a:xfrm>
            <a:off x="9592651" y="5502669"/>
            <a:ext cx="1865057" cy="646331"/>
          </a:xfrm>
          <a:prstGeom prst="rect">
            <a:avLst/>
          </a:prstGeom>
          <a:noFill/>
        </p:spPr>
        <p:txBody>
          <a:bodyPr wrap="square" rtlCol="0">
            <a:spAutoFit/>
          </a:bodyPr>
          <a:lstStyle/>
          <a:p>
            <a:pPr algn="ctr"/>
            <a:r>
              <a:rPr lang="en-US" b="1" dirty="0">
                <a:solidFill>
                  <a:srgbClr val="AAF91B"/>
                </a:solidFill>
              </a:rPr>
              <a:t>BODY OF THE CLASS</a:t>
            </a:r>
          </a:p>
        </p:txBody>
      </p:sp>
    </p:spTree>
    <p:extLst>
      <p:ext uri="{BB962C8B-B14F-4D97-AF65-F5344CB8AC3E}">
        <p14:creationId xmlns:p14="http://schemas.microsoft.com/office/powerpoint/2010/main" val="34531696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FF12-55D2-40F9-B3F5-A681BFE67D3C}"/>
              </a:ext>
            </a:extLst>
          </p:cNvPr>
          <p:cNvSpPr>
            <a:spLocks noGrp="1"/>
          </p:cNvSpPr>
          <p:nvPr>
            <p:ph type="title"/>
          </p:nvPr>
        </p:nvSpPr>
        <p:spPr/>
        <p:txBody>
          <a:bodyPr/>
          <a:lstStyle/>
          <a:p>
            <a:r>
              <a:rPr lang="en-US" dirty="0"/>
              <a:t>Object of the Class</a:t>
            </a:r>
          </a:p>
        </p:txBody>
      </p:sp>
      <p:sp>
        <p:nvSpPr>
          <p:cNvPr id="3" name="Content Placeholder 2">
            <a:extLst>
              <a:ext uri="{FF2B5EF4-FFF2-40B4-BE49-F238E27FC236}">
                <a16:creationId xmlns:a16="http://schemas.microsoft.com/office/drawing/2014/main" id="{67196723-B41D-41E7-8794-657575FC3BE6}"/>
              </a:ext>
            </a:extLst>
          </p:cNvPr>
          <p:cNvSpPr>
            <a:spLocks noGrp="1"/>
          </p:cNvSpPr>
          <p:nvPr>
            <p:ph idx="1"/>
          </p:nvPr>
        </p:nvSpPr>
        <p:spPr>
          <a:xfrm>
            <a:off x="429491" y="2133600"/>
            <a:ext cx="11333017" cy="4488873"/>
          </a:xfrm>
        </p:spPr>
        <p:txBody>
          <a:bodyPr>
            <a:normAutofit/>
          </a:bodyPr>
          <a:lstStyle/>
          <a:p>
            <a:r>
              <a:rPr lang="en-US" dirty="0"/>
              <a:t>Let’s create the First Instance of the HUMAN BEING class i.e. an object of HUMAN BEING class. Whenever we create OBJECT, the OBJECT has to be INITIALISED Initialization is an important step for an OBJECT created.</a:t>
            </a:r>
          </a:p>
          <a:p>
            <a:pPr lvl="1"/>
            <a:r>
              <a:rPr lang="en-US" dirty="0"/>
              <a:t>First object of HUMAN BEING class</a:t>
            </a:r>
          </a:p>
          <a:p>
            <a:pPr marL="457200" lvl="1" indent="0">
              <a:buNone/>
            </a:pPr>
            <a:r>
              <a:rPr lang="en-US" dirty="0"/>
              <a:t>    		h1 = </a:t>
            </a:r>
            <a:r>
              <a:rPr lang="en-US" dirty="0" err="1"/>
              <a:t>HumanBeing</a:t>
            </a:r>
            <a:r>
              <a:rPr lang="en-US" dirty="0"/>
              <a:t>(Subhash, 2,2,2,black, </a:t>
            </a:r>
            <a:r>
              <a:rPr lang="en-US" dirty="0" err="1"/>
              <a:t>wheatish</a:t>
            </a:r>
            <a:r>
              <a:rPr lang="en-US" dirty="0"/>
              <a:t>)  </a:t>
            </a:r>
            <a:r>
              <a:rPr lang="en-US" dirty="0">
                <a:sym typeface="Wingdings" panose="05000000000000000000" pitchFamily="2" charset="2"/>
              </a:rPr>
              <a:t> </a:t>
            </a:r>
            <a:r>
              <a:rPr lang="en-US" dirty="0">
                <a:solidFill>
                  <a:srgbClr val="AAF91B"/>
                </a:solidFill>
                <a:sym typeface="Wingdings" panose="05000000000000000000" pitchFamily="2" charset="2"/>
              </a:rPr>
              <a:t>First Object of HUMAN BEING </a:t>
            </a:r>
            <a:r>
              <a:rPr lang="en-US" dirty="0">
                <a:sym typeface="Wingdings" panose="05000000000000000000" pitchFamily="2" charset="2"/>
              </a:rPr>
              <a:t>CLASS. </a:t>
            </a:r>
            <a:r>
              <a:rPr lang="en-US" dirty="0">
                <a:solidFill>
                  <a:srgbClr val="AAF91B"/>
                </a:solidFill>
                <a:sym typeface="Wingdings" panose="05000000000000000000" pitchFamily="2" charset="2"/>
              </a:rPr>
              <a:t>When we create the object the values for FIELDS (</a:t>
            </a:r>
            <a:r>
              <a:rPr lang="en-US" dirty="0">
                <a:solidFill>
                  <a:srgbClr val="AAF91B"/>
                </a:solidFill>
              </a:rPr>
              <a:t>name, hands, legs, lips, </a:t>
            </a:r>
            <a:r>
              <a:rPr lang="en-US" dirty="0" err="1">
                <a:solidFill>
                  <a:srgbClr val="AAF91B"/>
                </a:solidFill>
              </a:rPr>
              <a:t>hairColour</a:t>
            </a:r>
            <a:r>
              <a:rPr lang="en-US" dirty="0">
                <a:solidFill>
                  <a:srgbClr val="AAF91B"/>
                </a:solidFill>
              </a:rPr>
              <a:t>, </a:t>
            </a:r>
            <a:r>
              <a:rPr lang="en-US" dirty="0" err="1">
                <a:solidFill>
                  <a:srgbClr val="AAF91B"/>
                </a:solidFill>
              </a:rPr>
              <a:t>skinColour</a:t>
            </a:r>
            <a:r>
              <a:rPr lang="en-US" dirty="0">
                <a:solidFill>
                  <a:srgbClr val="AAF91B"/>
                </a:solidFill>
              </a:rPr>
              <a:t>  ) are passed. </a:t>
            </a:r>
            <a:endParaRPr lang="en-US" dirty="0">
              <a:solidFill>
                <a:srgbClr val="AAF91B"/>
              </a:solidFill>
              <a:sym typeface="Wingdings" panose="05000000000000000000" pitchFamily="2" charset="2"/>
            </a:endParaRPr>
          </a:p>
          <a:p>
            <a:pPr lvl="1"/>
            <a:r>
              <a:rPr lang="en-US" dirty="0"/>
              <a:t>Second object of HUMAN BEING class</a:t>
            </a:r>
          </a:p>
          <a:p>
            <a:pPr marL="457200" lvl="1" indent="0">
              <a:buNone/>
            </a:pPr>
            <a:r>
              <a:rPr lang="en-US" dirty="0"/>
              <a:t>    		h2 = </a:t>
            </a:r>
            <a:r>
              <a:rPr lang="en-US" dirty="0" err="1"/>
              <a:t>HumanBeing</a:t>
            </a:r>
            <a:r>
              <a:rPr lang="en-US" dirty="0"/>
              <a:t>(Suresh, 2,2,2,brown, white)  </a:t>
            </a:r>
            <a:r>
              <a:rPr lang="en-US" dirty="0">
                <a:sym typeface="Wingdings" panose="05000000000000000000" pitchFamily="2" charset="2"/>
              </a:rPr>
              <a:t> </a:t>
            </a:r>
            <a:r>
              <a:rPr lang="en-US" dirty="0">
                <a:solidFill>
                  <a:srgbClr val="AAF91B"/>
                </a:solidFill>
                <a:sym typeface="Wingdings" panose="05000000000000000000" pitchFamily="2" charset="2"/>
              </a:rPr>
              <a:t>Second Object of HUMAN BEING CLASS</a:t>
            </a:r>
          </a:p>
          <a:p>
            <a:r>
              <a:rPr lang="en-US" dirty="0">
                <a:solidFill>
                  <a:srgbClr val="AAF91B"/>
                </a:solidFill>
              </a:rPr>
              <a:t>h1</a:t>
            </a:r>
            <a:r>
              <a:rPr lang="en-US" dirty="0"/>
              <a:t>  and </a:t>
            </a:r>
            <a:r>
              <a:rPr lang="en-US" dirty="0">
                <a:solidFill>
                  <a:srgbClr val="AAF91B"/>
                </a:solidFill>
              </a:rPr>
              <a:t>h2</a:t>
            </a:r>
            <a:r>
              <a:rPr lang="en-US" dirty="0"/>
              <a:t> are called as </a:t>
            </a:r>
            <a:r>
              <a:rPr lang="en-US" dirty="0">
                <a:solidFill>
                  <a:srgbClr val="AAF91B"/>
                </a:solidFill>
              </a:rPr>
              <a:t>INSTANCE VARIABLE / REFERENCE VARIABLE .</a:t>
            </a:r>
          </a:p>
          <a:p>
            <a:r>
              <a:rPr lang="en-US" dirty="0"/>
              <a:t>Reference variable can have duplicate names; but it is good to give different reference variable name</a:t>
            </a:r>
          </a:p>
        </p:txBody>
      </p:sp>
    </p:spTree>
    <p:extLst>
      <p:ext uri="{BB962C8B-B14F-4D97-AF65-F5344CB8AC3E}">
        <p14:creationId xmlns:p14="http://schemas.microsoft.com/office/powerpoint/2010/main" val="33604020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8642-0909-4D2D-9FFA-6B1453BBA51C}"/>
              </a:ext>
            </a:extLst>
          </p:cNvPr>
          <p:cNvSpPr>
            <a:spLocks noGrp="1"/>
          </p:cNvSpPr>
          <p:nvPr>
            <p:ph type="title"/>
          </p:nvPr>
        </p:nvSpPr>
        <p:spPr/>
        <p:txBody>
          <a:bodyPr/>
          <a:lstStyle/>
          <a:p>
            <a:r>
              <a:rPr lang="en-US" dirty="0"/>
              <a:t>Object of the Class – contd.</a:t>
            </a:r>
          </a:p>
        </p:txBody>
      </p:sp>
      <p:sp>
        <p:nvSpPr>
          <p:cNvPr id="3" name="Content Placeholder 2">
            <a:extLst>
              <a:ext uri="{FF2B5EF4-FFF2-40B4-BE49-F238E27FC236}">
                <a16:creationId xmlns:a16="http://schemas.microsoft.com/office/drawing/2014/main" id="{F68C0361-EB64-4374-8558-3D715C72CD7E}"/>
              </a:ext>
            </a:extLst>
          </p:cNvPr>
          <p:cNvSpPr>
            <a:spLocks noGrp="1"/>
          </p:cNvSpPr>
          <p:nvPr>
            <p:ph idx="1"/>
          </p:nvPr>
        </p:nvSpPr>
        <p:spPr>
          <a:xfrm>
            <a:off x="831274" y="2052918"/>
            <a:ext cx="10335490" cy="4195481"/>
          </a:xfrm>
        </p:spPr>
        <p:txBody>
          <a:bodyPr/>
          <a:lstStyle/>
          <a:p>
            <a:r>
              <a:rPr lang="en-US" dirty="0"/>
              <a:t>We can create "n" number of objects in a class.</a:t>
            </a:r>
          </a:p>
          <a:p>
            <a:r>
              <a:rPr lang="en-US" dirty="0"/>
              <a:t>User defined classes should inherit the Object class. Object is an in-built of python and is considered as super class/ parent class/Base class.</a:t>
            </a:r>
          </a:p>
        </p:txBody>
      </p:sp>
    </p:spTree>
    <p:extLst>
      <p:ext uri="{BB962C8B-B14F-4D97-AF65-F5344CB8AC3E}">
        <p14:creationId xmlns:p14="http://schemas.microsoft.com/office/powerpoint/2010/main" val="33918376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236E-AA21-42E7-ABF5-E4E8DC907AE4}"/>
              </a:ext>
            </a:extLst>
          </p:cNvPr>
          <p:cNvSpPr>
            <a:spLocks noGrp="1"/>
          </p:cNvSpPr>
          <p:nvPr>
            <p:ph type="title"/>
          </p:nvPr>
        </p:nvSpPr>
        <p:spPr>
          <a:xfrm>
            <a:off x="299747" y="254069"/>
            <a:ext cx="9404723" cy="711064"/>
          </a:xfrm>
        </p:spPr>
        <p:txBody>
          <a:bodyPr/>
          <a:lstStyle/>
          <a:p>
            <a:r>
              <a:rPr lang="en-US" dirty="0"/>
              <a:t>Initialize the Objects</a:t>
            </a:r>
          </a:p>
        </p:txBody>
      </p:sp>
      <p:sp>
        <p:nvSpPr>
          <p:cNvPr id="3" name="Content Placeholder 2">
            <a:extLst>
              <a:ext uri="{FF2B5EF4-FFF2-40B4-BE49-F238E27FC236}">
                <a16:creationId xmlns:a16="http://schemas.microsoft.com/office/drawing/2014/main" id="{BFBE0F18-3FA8-4018-AAA5-DEAF076D0208}"/>
              </a:ext>
            </a:extLst>
          </p:cNvPr>
          <p:cNvSpPr>
            <a:spLocks noGrp="1"/>
          </p:cNvSpPr>
          <p:nvPr>
            <p:ph idx="1"/>
          </p:nvPr>
        </p:nvSpPr>
        <p:spPr>
          <a:xfrm>
            <a:off x="471055" y="1288473"/>
            <a:ext cx="11194471" cy="5315457"/>
          </a:xfrm>
        </p:spPr>
        <p:txBody>
          <a:bodyPr>
            <a:normAutofit/>
          </a:bodyPr>
          <a:lstStyle/>
          <a:p>
            <a:r>
              <a:rPr lang="en-US" dirty="0"/>
              <a:t>INITIALIZE the first instance of HUMAN BEING  by the properties of the HUMAN BEING class</a:t>
            </a:r>
          </a:p>
          <a:p>
            <a:pPr marL="457200" lvl="1" indent="0">
              <a:buNone/>
            </a:pPr>
            <a:r>
              <a:rPr lang="en-US" dirty="0"/>
              <a:t>Properties of HUMAN BEING CLASS are the following : name, hands, legs, lips, hair colour, skin colour  PLUS methods like Walking, Talking, Running.</a:t>
            </a:r>
          </a:p>
          <a:p>
            <a:pPr marL="857250" lvl="2" indent="0">
              <a:buNone/>
            </a:pPr>
            <a:r>
              <a:rPr lang="en-US" sz="1400"/>
              <a:t>h1 </a:t>
            </a:r>
            <a:r>
              <a:rPr lang="en-US" sz="1400" dirty="0"/>
              <a:t>= </a:t>
            </a:r>
            <a:r>
              <a:rPr lang="en-US" sz="1400" dirty="0" err="1"/>
              <a:t>HumanBeing</a:t>
            </a:r>
            <a:r>
              <a:rPr lang="en-US" sz="1400" dirty="0"/>
              <a:t>(Subhash, 2,2,2,black, </a:t>
            </a:r>
            <a:r>
              <a:rPr lang="en-US" sz="1400" dirty="0" err="1"/>
              <a:t>wheatish</a:t>
            </a:r>
            <a:r>
              <a:rPr lang="en-US" sz="1400" dirty="0"/>
              <a:t>)</a:t>
            </a:r>
          </a:p>
          <a:p>
            <a:pPr marL="857250" lvl="2" indent="0">
              <a:buNone/>
            </a:pPr>
            <a:r>
              <a:rPr lang="en-US" sz="1400"/>
              <a:t>print(h1.</a:t>
            </a:r>
            <a:r>
              <a:rPr lang="en-US" sz="1400" dirty="0"/>
              <a:t>name, “has</a:t>
            </a:r>
            <a:r>
              <a:rPr lang="en-US" sz="1400"/>
              <a:t>”, h1.</a:t>
            </a:r>
            <a:r>
              <a:rPr lang="en-US" sz="1400" dirty="0"/>
              <a:t>hands, “hands, </a:t>
            </a:r>
            <a:r>
              <a:rPr lang="en-US" sz="1400"/>
              <a:t>”, h1.</a:t>
            </a:r>
            <a:r>
              <a:rPr lang="en-US" sz="1400" dirty="0"/>
              <a:t>legs, “legs and</a:t>
            </a:r>
            <a:r>
              <a:rPr lang="en-US" sz="1400"/>
              <a:t>“, h1.</a:t>
            </a:r>
            <a:r>
              <a:rPr lang="en-US" sz="1400" dirty="0"/>
              <a:t>lips,”lips) </a:t>
            </a:r>
            <a:r>
              <a:rPr lang="en-US" sz="1400" dirty="0">
                <a:sym typeface="Wingdings" panose="05000000000000000000" pitchFamily="2" charset="2"/>
              </a:rPr>
              <a:t> this will print </a:t>
            </a:r>
            <a:r>
              <a:rPr lang="en-US" sz="1400" dirty="0">
                <a:solidFill>
                  <a:srgbClr val="AAF91B"/>
                </a:solidFill>
                <a:sym typeface="Wingdings" panose="05000000000000000000" pitchFamily="2" charset="2"/>
              </a:rPr>
              <a:t>“Subhash has 2 hands, 2 legs and 2 lips”</a:t>
            </a:r>
          </a:p>
          <a:p>
            <a:pPr marL="857250" lvl="2" indent="0">
              <a:buNone/>
            </a:pPr>
            <a:r>
              <a:rPr lang="en-US" sz="1400">
                <a:sym typeface="Wingdings" panose="05000000000000000000" pitchFamily="2" charset="2"/>
              </a:rPr>
              <a:t>print(</a:t>
            </a:r>
            <a:r>
              <a:rPr lang="en-US" sz="1400"/>
              <a:t>h1.</a:t>
            </a:r>
            <a:r>
              <a:rPr lang="en-US" sz="1400" dirty="0"/>
              <a:t>name, “has</a:t>
            </a:r>
            <a:r>
              <a:rPr lang="en-US" sz="1400"/>
              <a:t>”, h1.</a:t>
            </a:r>
            <a:r>
              <a:rPr lang="en-US" sz="1400" dirty="0"/>
              <a:t>hairColour, “hair colour and</a:t>
            </a:r>
            <a:r>
              <a:rPr lang="en-US" sz="1400"/>
              <a:t>”, h1.</a:t>
            </a:r>
            <a:r>
              <a:rPr lang="en-US" sz="1400" dirty="0"/>
              <a:t>skinColour, “skin colour) </a:t>
            </a:r>
            <a:r>
              <a:rPr lang="en-US" sz="1400" dirty="0">
                <a:sym typeface="Wingdings" panose="05000000000000000000" pitchFamily="2" charset="2"/>
              </a:rPr>
              <a:t> this will print “</a:t>
            </a:r>
            <a:r>
              <a:rPr lang="en-US" sz="1400" dirty="0">
                <a:solidFill>
                  <a:srgbClr val="AAF91B"/>
                </a:solidFill>
                <a:sym typeface="Wingdings" panose="05000000000000000000" pitchFamily="2" charset="2"/>
              </a:rPr>
              <a:t>Subhash has black hair colour and </a:t>
            </a:r>
            <a:r>
              <a:rPr lang="en-US" sz="1400" dirty="0" err="1">
                <a:solidFill>
                  <a:srgbClr val="AAF91B"/>
                </a:solidFill>
                <a:sym typeface="Wingdings" panose="05000000000000000000" pitchFamily="2" charset="2"/>
              </a:rPr>
              <a:t>wheatish</a:t>
            </a:r>
            <a:r>
              <a:rPr lang="en-US" sz="1400" dirty="0">
                <a:solidFill>
                  <a:srgbClr val="AAF91B"/>
                </a:solidFill>
                <a:sym typeface="Wingdings" panose="05000000000000000000" pitchFamily="2" charset="2"/>
              </a:rPr>
              <a:t> skin colour”.</a:t>
            </a:r>
            <a:endParaRPr lang="en-US" sz="1400" dirty="0">
              <a:solidFill>
                <a:srgbClr val="AAF91B"/>
              </a:solidFill>
            </a:endParaRPr>
          </a:p>
          <a:p>
            <a:pPr marL="400050" lvl="1" indent="0">
              <a:buNone/>
            </a:pPr>
            <a:r>
              <a:rPr lang="en-US" sz="1400"/>
              <a:t>          h1.</a:t>
            </a:r>
            <a:r>
              <a:rPr lang="en-US" sz="1400" dirty="0"/>
              <a:t>Walking() </a:t>
            </a:r>
            <a:r>
              <a:rPr lang="en-US" sz="1400" dirty="0">
                <a:sym typeface="Wingdings" panose="05000000000000000000" pitchFamily="2" charset="2"/>
              </a:rPr>
              <a:t>  will print what is defined in the Walking() method body defined inside CLASS . Will print    </a:t>
            </a:r>
            <a:r>
              <a:rPr lang="en-US" sz="1400" dirty="0">
                <a:solidFill>
                  <a:srgbClr val="AAF91B"/>
                </a:solidFill>
                <a:sym typeface="Wingdings" panose="05000000000000000000" pitchFamily="2" charset="2"/>
              </a:rPr>
              <a:t>“Subhash is</a:t>
            </a:r>
          </a:p>
          <a:p>
            <a:pPr marL="400050" lvl="1" indent="0">
              <a:buNone/>
            </a:pPr>
            <a:r>
              <a:rPr lang="en-US" sz="1400" dirty="0">
                <a:solidFill>
                  <a:srgbClr val="AAF91B"/>
                </a:solidFill>
                <a:sym typeface="Wingdings" panose="05000000000000000000" pitchFamily="2" charset="2"/>
              </a:rPr>
              <a:t>          walking”.</a:t>
            </a:r>
          </a:p>
          <a:p>
            <a:pPr marL="400050" lvl="1" indent="0">
              <a:buNone/>
            </a:pPr>
            <a:r>
              <a:rPr lang="en-US" sz="1400" dirty="0">
                <a:sym typeface="Wingdings" panose="05000000000000000000" pitchFamily="2" charset="2"/>
              </a:rPr>
              <a:t>	</a:t>
            </a:r>
            <a:r>
              <a:rPr lang="en-US" sz="1400">
                <a:sym typeface="Wingdings" panose="05000000000000000000" pitchFamily="2" charset="2"/>
              </a:rPr>
              <a:t>         h1.</a:t>
            </a:r>
            <a:r>
              <a:rPr lang="en-US" sz="1400" dirty="0">
                <a:sym typeface="Wingdings" panose="05000000000000000000" pitchFamily="2" charset="2"/>
              </a:rPr>
              <a:t>Talking() </a:t>
            </a:r>
            <a:r>
              <a:rPr lang="en-US" sz="1400" dirty="0">
                <a:solidFill>
                  <a:srgbClr val="AAF91B"/>
                </a:solidFill>
                <a:sym typeface="Wingdings" panose="05000000000000000000" pitchFamily="2" charset="2"/>
              </a:rPr>
              <a:t> </a:t>
            </a:r>
            <a:r>
              <a:rPr lang="en-US" sz="1400" dirty="0">
                <a:sym typeface="Wingdings" panose="05000000000000000000" pitchFamily="2" charset="2"/>
              </a:rPr>
              <a:t>will print what is defined in the Talking() method body defined inside CLASS. Will print </a:t>
            </a:r>
            <a:r>
              <a:rPr lang="en-US" sz="1400" dirty="0">
                <a:solidFill>
                  <a:srgbClr val="AAF91B"/>
                </a:solidFill>
                <a:sym typeface="Wingdings" panose="05000000000000000000" pitchFamily="2" charset="2"/>
              </a:rPr>
              <a:t>“Subhash is </a:t>
            </a:r>
          </a:p>
          <a:p>
            <a:pPr marL="400050" lvl="1" indent="0">
              <a:buNone/>
            </a:pPr>
            <a:r>
              <a:rPr lang="en-US" sz="1400" dirty="0">
                <a:solidFill>
                  <a:srgbClr val="AAF91B"/>
                </a:solidFill>
                <a:sym typeface="Wingdings" panose="05000000000000000000" pitchFamily="2" charset="2"/>
              </a:rPr>
              <a:t>          talking”.</a:t>
            </a:r>
          </a:p>
          <a:p>
            <a:pPr marL="400050" lvl="1" indent="0">
              <a:buNone/>
            </a:pPr>
            <a:r>
              <a:rPr lang="en-US" sz="1400">
                <a:sym typeface="Wingdings" panose="05000000000000000000" pitchFamily="2" charset="2"/>
              </a:rPr>
              <a:t>          h1.</a:t>
            </a:r>
            <a:r>
              <a:rPr lang="en-US" sz="1400" dirty="0">
                <a:sym typeface="Wingdings" panose="05000000000000000000" pitchFamily="2" charset="2"/>
              </a:rPr>
              <a:t>Running() </a:t>
            </a:r>
            <a:r>
              <a:rPr lang="en-US" sz="1400" dirty="0">
                <a:solidFill>
                  <a:srgbClr val="AAF91B"/>
                </a:solidFill>
                <a:sym typeface="Wingdings" panose="05000000000000000000" pitchFamily="2" charset="2"/>
              </a:rPr>
              <a:t> </a:t>
            </a:r>
            <a:r>
              <a:rPr lang="en-US" sz="1400" dirty="0">
                <a:sym typeface="Wingdings" panose="05000000000000000000" pitchFamily="2" charset="2"/>
              </a:rPr>
              <a:t>will print what is defined in the Running() method body defined inside CLASS. Will print </a:t>
            </a:r>
            <a:r>
              <a:rPr lang="en-US" sz="1400" dirty="0">
                <a:solidFill>
                  <a:srgbClr val="AAF91B"/>
                </a:solidFill>
                <a:sym typeface="Wingdings" panose="05000000000000000000" pitchFamily="2" charset="2"/>
              </a:rPr>
              <a:t>“Subhash is</a:t>
            </a:r>
          </a:p>
          <a:p>
            <a:pPr marL="400050" lvl="1" indent="0">
              <a:buNone/>
            </a:pPr>
            <a:r>
              <a:rPr lang="en-US" sz="1400" dirty="0">
                <a:solidFill>
                  <a:srgbClr val="AAF91B"/>
                </a:solidFill>
                <a:sym typeface="Wingdings" panose="05000000000000000000" pitchFamily="2" charset="2"/>
              </a:rPr>
              <a:t>          running”.</a:t>
            </a:r>
          </a:p>
          <a:p>
            <a:pPr marL="0" indent="0">
              <a:buNone/>
            </a:pPr>
            <a:endParaRPr lang="en-US" sz="1400" dirty="0">
              <a:solidFill>
                <a:srgbClr val="AAF91B"/>
              </a:solidFill>
              <a:sym typeface="Wingdings" panose="05000000000000000000" pitchFamily="2" charset="2"/>
            </a:endParaRPr>
          </a:p>
          <a:p>
            <a:pPr marL="0" indent="0">
              <a:buNone/>
            </a:pPr>
            <a:endParaRPr lang="en-US" dirty="0">
              <a:solidFill>
                <a:srgbClr val="AAF91B"/>
              </a:solidFill>
            </a:endParaRPr>
          </a:p>
        </p:txBody>
      </p:sp>
    </p:spTree>
    <p:extLst>
      <p:ext uri="{BB962C8B-B14F-4D97-AF65-F5344CB8AC3E}">
        <p14:creationId xmlns:p14="http://schemas.microsoft.com/office/powerpoint/2010/main" val="17437456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4236E-AA21-42E7-ABF5-E4E8DC907AE4}"/>
              </a:ext>
            </a:extLst>
          </p:cNvPr>
          <p:cNvSpPr>
            <a:spLocks noGrp="1"/>
          </p:cNvSpPr>
          <p:nvPr>
            <p:ph type="title"/>
          </p:nvPr>
        </p:nvSpPr>
        <p:spPr>
          <a:xfrm>
            <a:off x="299747" y="254069"/>
            <a:ext cx="9404723" cy="711064"/>
          </a:xfrm>
        </p:spPr>
        <p:txBody>
          <a:bodyPr/>
          <a:lstStyle/>
          <a:p>
            <a:r>
              <a:rPr lang="en-US" dirty="0"/>
              <a:t>Initialize the Objects – Contd.</a:t>
            </a:r>
          </a:p>
        </p:txBody>
      </p:sp>
      <p:sp>
        <p:nvSpPr>
          <p:cNvPr id="3" name="Content Placeholder 2">
            <a:extLst>
              <a:ext uri="{FF2B5EF4-FFF2-40B4-BE49-F238E27FC236}">
                <a16:creationId xmlns:a16="http://schemas.microsoft.com/office/drawing/2014/main" id="{BFBE0F18-3FA8-4018-AAA5-DEAF076D0208}"/>
              </a:ext>
            </a:extLst>
          </p:cNvPr>
          <p:cNvSpPr>
            <a:spLocks noGrp="1"/>
          </p:cNvSpPr>
          <p:nvPr>
            <p:ph idx="1"/>
          </p:nvPr>
        </p:nvSpPr>
        <p:spPr>
          <a:xfrm>
            <a:off x="471055" y="1288473"/>
            <a:ext cx="11194471" cy="5315457"/>
          </a:xfrm>
        </p:spPr>
        <p:txBody>
          <a:bodyPr>
            <a:normAutofit/>
          </a:bodyPr>
          <a:lstStyle/>
          <a:p>
            <a:r>
              <a:rPr lang="en-US" dirty="0"/>
              <a:t>INITIALIZE the second instance of HUMAN BEING  by the properties of the HUMAN BEING class</a:t>
            </a:r>
          </a:p>
          <a:p>
            <a:pPr marL="457200" lvl="1" indent="0">
              <a:buNone/>
            </a:pPr>
            <a:r>
              <a:rPr lang="en-US" dirty="0"/>
              <a:t>Properties of HUMAN BEING CLASS are the following : name, hands, legs, lips, hair colour, skin colour  PLUS methods like Walking, Talking, Running.</a:t>
            </a:r>
          </a:p>
          <a:p>
            <a:pPr marL="857250" lvl="2" indent="0">
              <a:buNone/>
            </a:pPr>
            <a:r>
              <a:rPr lang="en-US" sz="1400" dirty="0"/>
              <a:t>h2 = </a:t>
            </a:r>
            <a:r>
              <a:rPr lang="en-US" sz="1400" dirty="0" err="1"/>
              <a:t>HumanBeing</a:t>
            </a:r>
            <a:r>
              <a:rPr lang="en-US" sz="1400" dirty="0"/>
              <a:t>(Suresh, 2,2,2,brown, white)</a:t>
            </a:r>
          </a:p>
          <a:p>
            <a:pPr marL="857250" lvl="2" indent="0">
              <a:buNone/>
            </a:pPr>
            <a:r>
              <a:rPr lang="en-US" sz="1400" dirty="0"/>
              <a:t>print(h2.name, “has”, h2.hands, “hands, ”, h2.legs, “legs and“, h2.lips,”lips) </a:t>
            </a:r>
            <a:r>
              <a:rPr lang="en-US" sz="1400" dirty="0">
                <a:sym typeface="Wingdings" panose="05000000000000000000" pitchFamily="2" charset="2"/>
              </a:rPr>
              <a:t> this will print </a:t>
            </a:r>
            <a:r>
              <a:rPr lang="en-US" sz="1400" dirty="0">
                <a:solidFill>
                  <a:srgbClr val="AAF91B"/>
                </a:solidFill>
                <a:sym typeface="Wingdings" panose="05000000000000000000" pitchFamily="2" charset="2"/>
              </a:rPr>
              <a:t>“Suresh has 2 hands, 2 legs and 2 lips”</a:t>
            </a:r>
          </a:p>
          <a:p>
            <a:pPr marL="857250" lvl="2" indent="0">
              <a:buNone/>
            </a:pPr>
            <a:r>
              <a:rPr lang="en-US" sz="1400" dirty="0">
                <a:sym typeface="Wingdings" panose="05000000000000000000" pitchFamily="2" charset="2"/>
              </a:rPr>
              <a:t>print(</a:t>
            </a:r>
            <a:r>
              <a:rPr lang="en-US" sz="1400" dirty="0"/>
              <a:t>h2.name, “has”, h2.hairColour, “hair colour and”, h2.skinColour, “skin colour) </a:t>
            </a:r>
            <a:r>
              <a:rPr lang="en-US" sz="1400" dirty="0">
                <a:sym typeface="Wingdings" panose="05000000000000000000" pitchFamily="2" charset="2"/>
              </a:rPr>
              <a:t> this will print “</a:t>
            </a:r>
            <a:r>
              <a:rPr lang="en-US" sz="1400" dirty="0">
                <a:solidFill>
                  <a:srgbClr val="AAF91B"/>
                </a:solidFill>
                <a:sym typeface="Wingdings" panose="05000000000000000000" pitchFamily="2" charset="2"/>
              </a:rPr>
              <a:t>Suresh has brown hair colour and white skin colour”.</a:t>
            </a:r>
            <a:endParaRPr lang="en-US" sz="1400" dirty="0">
              <a:solidFill>
                <a:srgbClr val="AAF91B"/>
              </a:solidFill>
            </a:endParaRPr>
          </a:p>
          <a:p>
            <a:pPr marL="400050" lvl="1" indent="0">
              <a:buNone/>
            </a:pPr>
            <a:r>
              <a:rPr lang="en-US" sz="1400" dirty="0"/>
              <a:t>         h2.Walking() </a:t>
            </a:r>
            <a:r>
              <a:rPr lang="en-US" sz="1400" dirty="0">
                <a:sym typeface="Wingdings" panose="05000000000000000000" pitchFamily="2" charset="2"/>
              </a:rPr>
              <a:t>  will print what is defined in the Walking() method body defined inside CLASS . Will print    </a:t>
            </a:r>
            <a:r>
              <a:rPr lang="en-US" sz="1400" dirty="0">
                <a:solidFill>
                  <a:srgbClr val="AAF91B"/>
                </a:solidFill>
                <a:sym typeface="Wingdings" panose="05000000000000000000" pitchFamily="2" charset="2"/>
              </a:rPr>
              <a:t>“Suresh is</a:t>
            </a:r>
          </a:p>
          <a:p>
            <a:pPr marL="400050" lvl="1" indent="0">
              <a:buNone/>
            </a:pPr>
            <a:r>
              <a:rPr lang="en-US" sz="1400" dirty="0">
                <a:solidFill>
                  <a:srgbClr val="AAF91B"/>
                </a:solidFill>
                <a:sym typeface="Wingdings" panose="05000000000000000000" pitchFamily="2" charset="2"/>
              </a:rPr>
              <a:t>          walking”.</a:t>
            </a:r>
          </a:p>
          <a:p>
            <a:pPr marL="400050" lvl="1" indent="0">
              <a:buNone/>
            </a:pPr>
            <a:r>
              <a:rPr lang="en-US" sz="1400" dirty="0">
                <a:sym typeface="Wingdings" panose="05000000000000000000" pitchFamily="2" charset="2"/>
              </a:rPr>
              <a:t>	         </a:t>
            </a:r>
            <a:r>
              <a:rPr lang="en-US" sz="1400" dirty="0"/>
              <a:t>h2</a:t>
            </a:r>
            <a:r>
              <a:rPr lang="en-US" sz="1400" dirty="0">
                <a:sym typeface="Wingdings" panose="05000000000000000000" pitchFamily="2" charset="2"/>
              </a:rPr>
              <a:t>.Talking() </a:t>
            </a:r>
            <a:r>
              <a:rPr lang="en-US" sz="1400" dirty="0">
                <a:solidFill>
                  <a:srgbClr val="AAF91B"/>
                </a:solidFill>
                <a:sym typeface="Wingdings" panose="05000000000000000000" pitchFamily="2" charset="2"/>
              </a:rPr>
              <a:t> </a:t>
            </a:r>
            <a:r>
              <a:rPr lang="en-US" sz="1400" dirty="0">
                <a:sym typeface="Wingdings" panose="05000000000000000000" pitchFamily="2" charset="2"/>
              </a:rPr>
              <a:t>will print what is defined in the Talking() method body defined inside CLASS. Will print </a:t>
            </a:r>
            <a:r>
              <a:rPr lang="en-US" sz="1400" dirty="0">
                <a:solidFill>
                  <a:srgbClr val="AAF91B"/>
                </a:solidFill>
                <a:sym typeface="Wingdings" panose="05000000000000000000" pitchFamily="2" charset="2"/>
              </a:rPr>
              <a:t>“Suresh is </a:t>
            </a:r>
          </a:p>
          <a:p>
            <a:pPr marL="400050" lvl="1" indent="0">
              <a:buNone/>
            </a:pPr>
            <a:r>
              <a:rPr lang="en-US" sz="1400" dirty="0">
                <a:solidFill>
                  <a:srgbClr val="AAF91B"/>
                </a:solidFill>
                <a:sym typeface="Wingdings" panose="05000000000000000000" pitchFamily="2" charset="2"/>
              </a:rPr>
              <a:t>          talking”.</a:t>
            </a:r>
          </a:p>
          <a:p>
            <a:pPr marL="400050" lvl="1" indent="0">
              <a:buNone/>
            </a:pPr>
            <a:r>
              <a:rPr lang="en-US" sz="1400" dirty="0">
                <a:sym typeface="Wingdings" panose="05000000000000000000" pitchFamily="2" charset="2"/>
              </a:rPr>
              <a:t>          h2.Running() </a:t>
            </a:r>
            <a:r>
              <a:rPr lang="en-US" sz="1400" dirty="0">
                <a:solidFill>
                  <a:srgbClr val="AAF91B"/>
                </a:solidFill>
                <a:sym typeface="Wingdings" panose="05000000000000000000" pitchFamily="2" charset="2"/>
              </a:rPr>
              <a:t> </a:t>
            </a:r>
            <a:r>
              <a:rPr lang="en-US" sz="1400" dirty="0">
                <a:sym typeface="Wingdings" panose="05000000000000000000" pitchFamily="2" charset="2"/>
              </a:rPr>
              <a:t>will print what is defined in the Running() method body defined inside CLASS. Will print </a:t>
            </a:r>
            <a:r>
              <a:rPr lang="en-US" sz="1400" dirty="0">
                <a:solidFill>
                  <a:srgbClr val="AAF91B"/>
                </a:solidFill>
                <a:sym typeface="Wingdings" panose="05000000000000000000" pitchFamily="2" charset="2"/>
              </a:rPr>
              <a:t>“Suresh is</a:t>
            </a:r>
          </a:p>
          <a:p>
            <a:pPr marL="400050" lvl="1" indent="0">
              <a:buNone/>
            </a:pPr>
            <a:r>
              <a:rPr lang="en-US" sz="1400" dirty="0">
                <a:solidFill>
                  <a:srgbClr val="AAF91B"/>
                </a:solidFill>
                <a:sym typeface="Wingdings" panose="05000000000000000000" pitchFamily="2" charset="2"/>
              </a:rPr>
              <a:t>          running”.</a:t>
            </a:r>
          </a:p>
          <a:p>
            <a:pPr marL="0" indent="0">
              <a:buNone/>
            </a:pPr>
            <a:endParaRPr lang="en-US" sz="1400" dirty="0">
              <a:solidFill>
                <a:srgbClr val="AAF91B"/>
              </a:solidFill>
              <a:sym typeface="Wingdings" panose="05000000000000000000" pitchFamily="2" charset="2"/>
            </a:endParaRPr>
          </a:p>
          <a:p>
            <a:pPr marL="0" indent="0">
              <a:buNone/>
            </a:pPr>
            <a:endParaRPr lang="en-US" dirty="0">
              <a:solidFill>
                <a:srgbClr val="AAF91B"/>
              </a:solidFill>
            </a:endParaRPr>
          </a:p>
        </p:txBody>
      </p:sp>
    </p:spTree>
    <p:extLst>
      <p:ext uri="{BB962C8B-B14F-4D97-AF65-F5344CB8AC3E}">
        <p14:creationId xmlns:p14="http://schemas.microsoft.com/office/powerpoint/2010/main" val="13290287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4E1F-E96B-40DF-B2E1-DEE8A86A3754}"/>
              </a:ext>
            </a:extLst>
          </p:cNvPr>
          <p:cNvSpPr>
            <a:spLocks noGrp="1"/>
          </p:cNvSpPr>
          <p:nvPr>
            <p:ph type="title"/>
          </p:nvPr>
        </p:nvSpPr>
        <p:spPr/>
        <p:txBody>
          <a:bodyPr/>
          <a:lstStyle/>
          <a:p>
            <a:r>
              <a:rPr lang="en-US" dirty="0"/>
              <a:t>Member Variable</a:t>
            </a:r>
          </a:p>
        </p:txBody>
      </p:sp>
      <p:sp>
        <p:nvSpPr>
          <p:cNvPr id="3" name="Content Placeholder 2">
            <a:extLst>
              <a:ext uri="{FF2B5EF4-FFF2-40B4-BE49-F238E27FC236}">
                <a16:creationId xmlns:a16="http://schemas.microsoft.com/office/drawing/2014/main" id="{7160F407-8B88-4AFB-8579-C63E4C4532B4}"/>
              </a:ext>
            </a:extLst>
          </p:cNvPr>
          <p:cNvSpPr>
            <a:spLocks noGrp="1"/>
          </p:cNvSpPr>
          <p:nvPr>
            <p:ph idx="1"/>
          </p:nvPr>
        </p:nvSpPr>
        <p:spPr>
          <a:xfrm>
            <a:off x="263236" y="1454727"/>
            <a:ext cx="11430000" cy="5237017"/>
          </a:xfrm>
        </p:spPr>
        <p:txBody>
          <a:bodyPr>
            <a:normAutofit fontScale="77500" lnSpcReduction="20000"/>
          </a:bodyPr>
          <a:lstStyle/>
          <a:p>
            <a:r>
              <a:rPr lang="en-US" dirty="0"/>
              <a:t>Member variable are part of the class file and they are globalized .That is they can be used with each object</a:t>
            </a:r>
          </a:p>
          <a:p>
            <a:r>
              <a:rPr lang="en-US" dirty="0"/>
              <a:t>Member variable should be called with the class name. Don't call member variable with the instance variable, but nobody stops you.</a:t>
            </a:r>
          </a:p>
          <a:p>
            <a:pPr marL="400050" lvl="1" indent="0">
              <a:buNone/>
            </a:pPr>
            <a:r>
              <a:rPr lang="en-US" dirty="0"/>
              <a:t>class Car(object):</a:t>
            </a:r>
          </a:p>
          <a:p>
            <a:pPr marL="800100" lvl="2" indent="0">
              <a:buNone/>
            </a:pPr>
            <a:r>
              <a:rPr lang="en-US" dirty="0"/>
              <a:t>Wheel = 4</a:t>
            </a:r>
          </a:p>
          <a:p>
            <a:pPr marL="800100" lvl="2" indent="0">
              <a:buNone/>
            </a:pPr>
            <a:r>
              <a:rPr lang="en-US" dirty="0"/>
              <a:t>def __</a:t>
            </a:r>
            <a:r>
              <a:rPr lang="en-US" dirty="0" err="1"/>
              <a:t>init</a:t>
            </a:r>
            <a:r>
              <a:rPr lang="en-US" dirty="0"/>
              <a:t>__(self, colour, </a:t>
            </a:r>
            <a:r>
              <a:rPr lang="en-US" dirty="0" err="1"/>
              <a:t>yearOfManufacturiong</a:t>
            </a:r>
            <a:r>
              <a:rPr lang="en-US" dirty="0"/>
              <a:t>):</a:t>
            </a:r>
          </a:p>
          <a:p>
            <a:pPr marL="800100" lvl="2" indent="0">
              <a:buNone/>
            </a:pPr>
            <a:r>
              <a:rPr lang="en-US" dirty="0"/>
              <a:t>        #print("This </a:t>
            </a:r>
            <a:r>
              <a:rPr lang="en-US" dirty="0" err="1"/>
              <a:t>init</a:t>
            </a:r>
            <a:r>
              <a:rPr lang="en-US" dirty="0"/>
              <a:t> function will </a:t>
            </a:r>
            <a:r>
              <a:rPr lang="en-US" dirty="0" err="1"/>
              <a:t>initialise</a:t>
            </a:r>
            <a:r>
              <a:rPr lang="en-US" dirty="0"/>
              <a:t> the objects of the car class")</a:t>
            </a:r>
          </a:p>
          <a:p>
            <a:pPr marL="800100" lvl="2" indent="0">
              <a:buNone/>
            </a:pPr>
            <a:r>
              <a:rPr lang="en-US" dirty="0"/>
              <a:t>        </a:t>
            </a:r>
            <a:r>
              <a:rPr lang="en-US" dirty="0" err="1"/>
              <a:t>self.colour</a:t>
            </a:r>
            <a:r>
              <a:rPr lang="en-US" dirty="0"/>
              <a:t> = colour</a:t>
            </a:r>
          </a:p>
          <a:p>
            <a:pPr marL="800100" lvl="2" indent="0">
              <a:buNone/>
            </a:pPr>
            <a:r>
              <a:rPr lang="en-US" dirty="0"/>
              <a:t>        </a:t>
            </a:r>
            <a:r>
              <a:rPr lang="en-US" dirty="0" err="1"/>
              <a:t>self.yearOfManufacturiong</a:t>
            </a:r>
            <a:r>
              <a:rPr lang="en-US" dirty="0"/>
              <a:t> = </a:t>
            </a:r>
            <a:r>
              <a:rPr lang="en-US" dirty="0" err="1"/>
              <a:t>yearOfManufacturiong</a:t>
            </a:r>
            <a:endParaRPr lang="en-US" dirty="0"/>
          </a:p>
          <a:p>
            <a:pPr marL="800100" lvl="2" indent="0">
              <a:buNone/>
            </a:pPr>
            <a:endParaRPr lang="en-US" dirty="0"/>
          </a:p>
          <a:p>
            <a:pPr marL="400050" lvl="1" indent="0">
              <a:buNone/>
            </a:pPr>
            <a:r>
              <a:rPr lang="en-US" dirty="0"/>
              <a:t>      #Methods of the Car class</a:t>
            </a:r>
          </a:p>
          <a:p>
            <a:pPr marL="400050" lvl="1" indent="0">
              <a:buNone/>
            </a:pPr>
            <a:r>
              <a:rPr lang="en-US" dirty="0"/>
              <a:t>      def info(self):</a:t>
            </a:r>
          </a:p>
          <a:p>
            <a:pPr marL="400050" lvl="1" indent="0">
              <a:buNone/>
            </a:pPr>
            <a:r>
              <a:rPr lang="en-US" dirty="0"/>
              <a:t>          print("The colour of the car is "+ </a:t>
            </a:r>
            <a:r>
              <a:rPr lang="en-US" dirty="0" err="1"/>
              <a:t>self.colour</a:t>
            </a:r>
            <a:r>
              <a:rPr lang="en-US" dirty="0"/>
              <a:t>)</a:t>
            </a:r>
          </a:p>
          <a:p>
            <a:pPr marL="400050" lvl="1" indent="0">
              <a:buNone/>
            </a:pPr>
            <a:r>
              <a:rPr lang="en-US" dirty="0"/>
              <a:t>          print("The year of manufacturing of the car is "+</a:t>
            </a:r>
            <a:r>
              <a:rPr lang="en-US" dirty="0" err="1"/>
              <a:t>self.yearOfManufacturiong</a:t>
            </a:r>
            <a:r>
              <a:rPr lang="en-US" dirty="0"/>
              <a:t>)</a:t>
            </a:r>
          </a:p>
          <a:p>
            <a:pPr marL="400050" lvl="1" indent="0">
              <a:buNone/>
            </a:pPr>
            <a:r>
              <a:rPr lang="en-US" dirty="0"/>
              <a:t>      def drive(self):</a:t>
            </a:r>
          </a:p>
          <a:p>
            <a:pPr marL="400050" lvl="1" indent="0">
              <a:buNone/>
            </a:pPr>
            <a:r>
              <a:rPr lang="en-US" dirty="0"/>
              <a:t>          print("Cars are driver by putting accelerator and changing gears")</a:t>
            </a:r>
          </a:p>
          <a:p>
            <a:pPr marL="400050" lvl="1" indent="0">
              <a:buNone/>
            </a:pPr>
            <a:r>
              <a:rPr lang="en-US" dirty="0"/>
              <a:t>      def stop(self0):</a:t>
            </a:r>
          </a:p>
          <a:p>
            <a:pPr marL="400050" lvl="1" indent="0">
              <a:buNone/>
            </a:pPr>
            <a:r>
              <a:rPr lang="en-US" dirty="0"/>
              <a:t>          print("Cars can be stopped by </a:t>
            </a:r>
            <a:r>
              <a:rPr lang="en-US" dirty="0" err="1"/>
              <a:t>appyling</a:t>
            </a:r>
            <a:r>
              <a:rPr lang="en-US" dirty="0"/>
              <a:t> brakes")</a:t>
            </a:r>
          </a:p>
          <a:p>
            <a:endParaRPr lang="en-US" dirty="0"/>
          </a:p>
          <a:p>
            <a:endParaRPr lang="en-US" dirty="0"/>
          </a:p>
        </p:txBody>
      </p:sp>
    </p:spTree>
    <p:extLst>
      <p:ext uri="{BB962C8B-B14F-4D97-AF65-F5344CB8AC3E}">
        <p14:creationId xmlns:p14="http://schemas.microsoft.com/office/powerpoint/2010/main" val="23032781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E286-1230-4E8B-8DEA-EE958E27D383}"/>
              </a:ext>
            </a:extLst>
          </p:cNvPr>
          <p:cNvSpPr>
            <a:spLocks noGrp="1"/>
          </p:cNvSpPr>
          <p:nvPr>
            <p:ph type="title"/>
          </p:nvPr>
        </p:nvSpPr>
        <p:spPr/>
        <p:txBody>
          <a:bodyPr/>
          <a:lstStyle/>
          <a:p>
            <a:r>
              <a:rPr lang="en-US" dirty="0"/>
              <a:t>Member Variable – Contd.</a:t>
            </a:r>
          </a:p>
        </p:txBody>
      </p:sp>
      <p:sp>
        <p:nvSpPr>
          <p:cNvPr id="3" name="Content Placeholder 2">
            <a:extLst>
              <a:ext uri="{FF2B5EF4-FFF2-40B4-BE49-F238E27FC236}">
                <a16:creationId xmlns:a16="http://schemas.microsoft.com/office/drawing/2014/main" id="{D349587F-D439-4EC0-9E09-68C261140873}"/>
              </a:ext>
            </a:extLst>
          </p:cNvPr>
          <p:cNvSpPr>
            <a:spLocks noGrp="1"/>
          </p:cNvSpPr>
          <p:nvPr>
            <p:ph idx="1"/>
          </p:nvPr>
        </p:nvSpPr>
        <p:spPr>
          <a:xfrm>
            <a:off x="332509" y="2052918"/>
            <a:ext cx="11028217" cy="4805082"/>
          </a:xfrm>
        </p:spPr>
        <p:txBody>
          <a:bodyPr>
            <a:normAutofit/>
          </a:bodyPr>
          <a:lstStyle/>
          <a:p>
            <a:pPr>
              <a:buFont typeface="Wingdings" panose="05000000000000000000" pitchFamily="2" charset="2"/>
              <a:buChar char="Ø"/>
            </a:pPr>
            <a:r>
              <a:rPr lang="en-US" dirty="0"/>
              <a:t>Creating an object of the Car class. C1 is the reference variable or instance variable pin-pointing to the object of the car class</a:t>
            </a:r>
          </a:p>
          <a:p>
            <a:pPr marL="800100" lvl="2" indent="0">
              <a:buNone/>
            </a:pPr>
            <a:r>
              <a:rPr lang="en-US" dirty="0"/>
              <a:t>c1 = Car("White", "1972")</a:t>
            </a:r>
          </a:p>
          <a:p>
            <a:pPr marL="800100" lvl="2" indent="0">
              <a:buNone/>
            </a:pPr>
            <a:r>
              <a:rPr lang="en-US" dirty="0">
                <a:solidFill>
                  <a:srgbClr val="AAF91B"/>
                </a:solidFill>
              </a:rPr>
              <a:t># Initializing Object 1 of the car class</a:t>
            </a:r>
          </a:p>
          <a:p>
            <a:pPr marL="800100" lvl="2" indent="0">
              <a:buNone/>
            </a:pPr>
            <a:r>
              <a:rPr lang="en-US" dirty="0"/>
              <a:t>c1.info()</a:t>
            </a:r>
          </a:p>
          <a:p>
            <a:pPr marL="800100" lvl="2" indent="0">
              <a:buNone/>
            </a:pPr>
            <a:r>
              <a:rPr lang="en-US" dirty="0"/>
              <a:t>c1.drive()</a:t>
            </a:r>
          </a:p>
          <a:p>
            <a:pPr marL="800100" lvl="2" indent="0">
              <a:buNone/>
            </a:pPr>
            <a:r>
              <a:rPr lang="en-US" dirty="0"/>
              <a:t>c1.stop()</a:t>
            </a:r>
          </a:p>
          <a:p>
            <a:pPr marL="800100" lvl="2" indent="0">
              <a:buNone/>
            </a:pPr>
            <a:r>
              <a:rPr lang="en-US" dirty="0">
                <a:solidFill>
                  <a:srgbClr val="AAF91B"/>
                </a:solidFill>
              </a:rPr>
              <a:t># Member variable can be called with the class name</a:t>
            </a:r>
          </a:p>
          <a:p>
            <a:pPr marL="800100" lvl="2" indent="0">
              <a:buNone/>
            </a:pPr>
            <a:r>
              <a:rPr lang="en-US" dirty="0"/>
              <a:t>print("The car has "+str(</a:t>
            </a:r>
            <a:r>
              <a:rPr lang="en-US" dirty="0" err="1"/>
              <a:t>Car.Wheel</a:t>
            </a:r>
            <a:r>
              <a:rPr lang="en-US" dirty="0"/>
              <a:t>)+" wheels")</a:t>
            </a:r>
          </a:p>
          <a:p>
            <a:pPr marL="800100" lvl="2" indent="0">
              <a:buNone/>
            </a:pPr>
            <a:r>
              <a:rPr lang="en-US" dirty="0">
                <a:solidFill>
                  <a:srgbClr val="AAF91B"/>
                </a:solidFill>
              </a:rPr>
              <a:t># Member variable called with instance variable</a:t>
            </a:r>
          </a:p>
          <a:p>
            <a:pPr marL="800100" lvl="2" indent="0">
              <a:buNone/>
            </a:pPr>
            <a:r>
              <a:rPr lang="en-US" dirty="0"/>
              <a:t>c1.Wheel = 3</a:t>
            </a:r>
          </a:p>
          <a:p>
            <a:pPr marL="800100" lvl="2" indent="0">
              <a:buNone/>
            </a:pPr>
            <a:r>
              <a:rPr lang="en-US" dirty="0"/>
              <a:t>print("The car has "+str(c1.Wheel)+" wheels")</a:t>
            </a:r>
          </a:p>
          <a:p>
            <a:endParaRPr lang="en-US" dirty="0"/>
          </a:p>
        </p:txBody>
      </p:sp>
    </p:spTree>
    <p:extLst>
      <p:ext uri="{BB962C8B-B14F-4D97-AF65-F5344CB8AC3E}">
        <p14:creationId xmlns:p14="http://schemas.microsoft.com/office/powerpoint/2010/main" val="30394509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3441-B880-4679-B26E-DA0089DD6A1E}"/>
              </a:ext>
            </a:extLst>
          </p:cNvPr>
          <p:cNvSpPr>
            <a:spLocks noGrp="1"/>
          </p:cNvSpPr>
          <p:nvPr>
            <p:ph type="title"/>
          </p:nvPr>
        </p:nvSpPr>
        <p:spPr/>
        <p:txBody>
          <a:bodyPr/>
          <a:lstStyle/>
          <a:p>
            <a:r>
              <a:rPr lang="en-US" dirty="0"/>
              <a:t>Exercise on Class and Objects – 15 min</a:t>
            </a:r>
          </a:p>
        </p:txBody>
      </p:sp>
      <p:graphicFrame>
        <p:nvGraphicFramePr>
          <p:cNvPr id="6" name="Content Placeholder 5">
            <a:extLst>
              <a:ext uri="{FF2B5EF4-FFF2-40B4-BE49-F238E27FC236}">
                <a16:creationId xmlns:a16="http://schemas.microsoft.com/office/drawing/2014/main" id="{A825F144-FCB8-4D4D-A669-8E27E7DE526D}"/>
              </a:ext>
            </a:extLst>
          </p:cNvPr>
          <p:cNvGraphicFramePr>
            <a:graphicFrameLocks noGrp="1" noChangeAspect="1"/>
          </p:cNvGraphicFramePr>
          <p:nvPr>
            <p:ph idx="1"/>
            <p:extLst/>
          </p:nvPr>
        </p:nvGraphicFramePr>
        <p:xfrm>
          <a:off x="5059363" y="3152775"/>
          <a:ext cx="914400" cy="771525"/>
        </p:xfrm>
        <a:graphic>
          <a:graphicData uri="http://schemas.openxmlformats.org/presentationml/2006/ole">
            <mc:AlternateContent xmlns:mc="http://schemas.openxmlformats.org/markup-compatibility/2006">
              <mc:Choice xmlns:v="urn:schemas-microsoft-com:vml" Requires="v">
                <p:oleObj spid="_x0000_s14342" name="Document" showAsIcon="1" r:id="rId3" imgW="914400" imgH="771480" progId="Word.Document.12">
                  <p:embed/>
                </p:oleObj>
              </mc:Choice>
              <mc:Fallback>
                <p:oleObj name="Document" showAsIcon="1" r:id="rId3" imgW="914400" imgH="771480" progId="Word.Document.12">
                  <p:embed/>
                  <p:pic>
                    <p:nvPicPr>
                      <p:cNvPr id="6" name="Content Placeholder 5">
                        <a:extLst>
                          <a:ext uri="{FF2B5EF4-FFF2-40B4-BE49-F238E27FC236}">
                            <a16:creationId xmlns:a16="http://schemas.microsoft.com/office/drawing/2014/main" id="{A825F144-FCB8-4D4D-A669-8E27E7DE526D}"/>
                          </a:ext>
                        </a:extLst>
                      </p:cNvPr>
                      <p:cNvPicPr/>
                      <p:nvPr/>
                    </p:nvPicPr>
                    <p:blipFill>
                      <a:blip r:embed="rId4"/>
                      <a:stretch>
                        <a:fillRect/>
                      </a:stretch>
                    </p:blipFill>
                    <p:spPr>
                      <a:xfrm>
                        <a:off x="5059363" y="31527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390023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BE76-1DDA-4A59-80B8-EE47BBD81AB7}"/>
              </a:ext>
            </a:extLst>
          </p:cNvPr>
          <p:cNvSpPr>
            <a:spLocks noGrp="1"/>
          </p:cNvSpPr>
          <p:nvPr>
            <p:ph type="title"/>
          </p:nvPr>
        </p:nvSpPr>
        <p:spPr>
          <a:xfrm>
            <a:off x="1241856" y="2728735"/>
            <a:ext cx="9404723" cy="1400530"/>
          </a:xfrm>
        </p:spPr>
        <p:txBody>
          <a:bodyPr/>
          <a:lstStyle/>
          <a:p>
            <a:r>
              <a:rPr lang="en-US" dirty="0"/>
              <a:t>Solutions to Exercise on Class and Objects</a:t>
            </a:r>
          </a:p>
        </p:txBody>
      </p:sp>
    </p:spTree>
    <p:extLst>
      <p:ext uri="{BB962C8B-B14F-4D97-AF65-F5344CB8AC3E}">
        <p14:creationId xmlns:p14="http://schemas.microsoft.com/office/powerpoint/2010/main" val="29027846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2F60-6D4C-40CE-9FAC-E5BA0EA6DD8C}"/>
              </a:ext>
            </a:extLst>
          </p:cNvPr>
          <p:cNvSpPr>
            <a:spLocks noGrp="1"/>
          </p:cNvSpPr>
          <p:nvPr>
            <p:ph type="title"/>
          </p:nvPr>
        </p:nvSpPr>
        <p:spPr>
          <a:xfrm>
            <a:off x="1141412" y="258299"/>
            <a:ext cx="9905998" cy="1478570"/>
          </a:xfrm>
        </p:spPr>
        <p:txBody>
          <a:bodyPr/>
          <a:lstStyle/>
          <a:p>
            <a:r>
              <a:rPr lang="en-US" dirty="0"/>
              <a:t>Inheritance </a:t>
            </a:r>
          </a:p>
        </p:txBody>
      </p:sp>
      <p:sp>
        <p:nvSpPr>
          <p:cNvPr id="3" name="Content Placeholder 2">
            <a:extLst>
              <a:ext uri="{FF2B5EF4-FFF2-40B4-BE49-F238E27FC236}">
                <a16:creationId xmlns:a16="http://schemas.microsoft.com/office/drawing/2014/main" id="{73163510-5AF7-4859-BAF8-9D6FA1750471}"/>
              </a:ext>
            </a:extLst>
          </p:cNvPr>
          <p:cNvSpPr>
            <a:spLocks noGrp="1"/>
          </p:cNvSpPr>
          <p:nvPr>
            <p:ph idx="1"/>
          </p:nvPr>
        </p:nvSpPr>
        <p:spPr>
          <a:xfrm>
            <a:off x="1141412" y="1607128"/>
            <a:ext cx="10399423" cy="5140036"/>
          </a:xfrm>
        </p:spPr>
        <p:txBody>
          <a:bodyPr>
            <a:normAutofit fontScale="92500" lnSpcReduction="20000"/>
          </a:bodyPr>
          <a:lstStyle/>
          <a:p>
            <a:r>
              <a:rPr lang="en-US" dirty="0"/>
              <a:t>Inheritance is a concept where the properties of the parent class are inherited by the child class.</a:t>
            </a:r>
          </a:p>
          <a:p>
            <a:r>
              <a:rPr lang="en-US" dirty="0"/>
              <a:t>Python allows single level inheritance, multi-level inheritance, hierarchical inheritance, multiple inheritance and hybrid inheritance. </a:t>
            </a:r>
          </a:p>
          <a:p>
            <a:r>
              <a:rPr lang="en-US" dirty="0"/>
              <a:t>Class which is inherited is called base class/super class/parent class.</a:t>
            </a:r>
          </a:p>
          <a:p>
            <a:r>
              <a:rPr lang="en-US" dirty="0"/>
              <a:t>Class which inherits the base class is called as child class/sub class. The child class can have its own property too.</a:t>
            </a:r>
          </a:p>
          <a:p>
            <a:pPr lvl="1"/>
            <a:r>
              <a:rPr lang="en-US" dirty="0"/>
              <a:t># The car class inherits the OBJECT class</a:t>
            </a:r>
          </a:p>
          <a:p>
            <a:pPr lvl="1"/>
            <a:r>
              <a:rPr lang="en-US" dirty="0"/>
              <a:t># Object class is a super class in python</a:t>
            </a:r>
          </a:p>
          <a:p>
            <a:pPr lvl="1"/>
            <a:r>
              <a:rPr lang="en-US" dirty="0"/>
              <a:t>class Car(object):</a:t>
            </a:r>
          </a:p>
          <a:p>
            <a:pPr marL="914400" lvl="2" indent="0">
              <a:buNone/>
            </a:pPr>
            <a:r>
              <a:rPr lang="en-US" dirty="0"/>
              <a:t>def __</a:t>
            </a:r>
            <a:r>
              <a:rPr lang="en-US" dirty="0" err="1"/>
              <a:t>init</a:t>
            </a:r>
            <a:r>
              <a:rPr lang="en-US" dirty="0"/>
              <a:t>__(self):</a:t>
            </a:r>
          </a:p>
          <a:p>
            <a:pPr marL="914400" lvl="2" indent="0">
              <a:buNone/>
            </a:pPr>
            <a:r>
              <a:rPr lang="en-US" dirty="0"/>
              <a:t>        print("You just created the car instance")</a:t>
            </a:r>
          </a:p>
          <a:p>
            <a:pPr marL="914400" lvl="2" indent="0">
              <a:buNone/>
            </a:pPr>
            <a:r>
              <a:rPr lang="en-US" dirty="0"/>
              <a:t>def drive(self):</a:t>
            </a:r>
          </a:p>
          <a:p>
            <a:pPr marL="914400" lvl="2" indent="0">
              <a:buNone/>
            </a:pPr>
            <a:r>
              <a:rPr lang="en-US" dirty="0"/>
              <a:t>        print("Car started...")</a:t>
            </a:r>
          </a:p>
          <a:p>
            <a:pPr marL="914400" lvl="2" indent="0">
              <a:buNone/>
            </a:pPr>
            <a:r>
              <a:rPr lang="en-US" dirty="0"/>
              <a:t>def stop(self):</a:t>
            </a:r>
          </a:p>
          <a:p>
            <a:pPr marL="914400" lvl="2" indent="0">
              <a:buNone/>
            </a:pPr>
            <a:r>
              <a:rPr lang="en-US" dirty="0"/>
              <a:t>        print("Car stopped")</a:t>
            </a:r>
          </a:p>
        </p:txBody>
      </p:sp>
    </p:spTree>
    <p:extLst>
      <p:ext uri="{BB962C8B-B14F-4D97-AF65-F5344CB8AC3E}">
        <p14:creationId xmlns:p14="http://schemas.microsoft.com/office/powerpoint/2010/main" val="71487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3E53-F361-4CCD-B219-932D4CDF547F}"/>
              </a:ext>
            </a:extLst>
          </p:cNvPr>
          <p:cNvSpPr>
            <a:spLocks noGrp="1"/>
          </p:cNvSpPr>
          <p:nvPr>
            <p:ph type="ctrTitle"/>
          </p:nvPr>
        </p:nvSpPr>
        <p:spPr>
          <a:xfrm>
            <a:off x="1154955" y="1447801"/>
            <a:ext cx="10108790" cy="1309254"/>
          </a:xfrm>
        </p:spPr>
        <p:txBody>
          <a:bodyPr/>
          <a:lstStyle/>
          <a:p>
            <a:r>
              <a:rPr lang="en-US" sz="8000" dirty="0"/>
              <a:t>Environment Set-up</a:t>
            </a:r>
          </a:p>
        </p:txBody>
      </p:sp>
      <p:sp>
        <p:nvSpPr>
          <p:cNvPr id="3" name="Subtitle 2">
            <a:extLst>
              <a:ext uri="{FF2B5EF4-FFF2-40B4-BE49-F238E27FC236}">
                <a16:creationId xmlns:a16="http://schemas.microsoft.com/office/drawing/2014/main" id="{F6959C7B-3F08-4DDB-935D-431163173841}"/>
              </a:ext>
            </a:extLst>
          </p:cNvPr>
          <p:cNvSpPr>
            <a:spLocks noGrp="1"/>
          </p:cNvSpPr>
          <p:nvPr>
            <p:ph type="subTitle" idx="1"/>
          </p:nvPr>
        </p:nvSpPr>
        <p:spPr>
          <a:xfrm>
            <a:off x="1154955" y="3075709"/>
            <a:ext cx="6783700" cy="3671455"/>
          </a:xfrm>
        </p:spPr>
        <p:txBody>
          <a:bodyPr>
            <a:normAutofit fontScale="85000" lnSpcReduction="20000"/>
          </a:bodyPr>
          <a:lstStyle/>
          <a:p>
            <a:pPr marL="342900" indent="-342900">
              <a:buFont typeface="Wingdings" panose="05000000000000000000" pitchFamily="2" charset="2"/>
              <a:buChar char="ü"/>
            </a:pPr>
            <a:r>
              <a:rPr lang="en-US" dirty="0"/>
              <a:t>Java Set up for Windows</a:t>
            </a:r>
          </a:p>
          <a:p>
            <a:pPr marL="342900" indent="-342900">
              <a:buFont typeface="Wingdings" panose="05000000000000000000" pitchFamily="2" charset="2"/>
              <a:buChar char="ü"/>
            </a:pPr>
            <a:r>
              <a:rPr lang="en-US" dirty="0"/>
              <a:t>Java Set up for Mac</a:t>
            </a:r>
          </a:p>
          <a:p>
            <a:pPr marL="342900" indent="-342900">
              <a:buFont typeface="Wingdings" panose="05000000000000000000" pitchFamily="2" charset="2"/>
              <a:buChar char="ü"/>
            </a:pPr>
            <a:r>
              <a:rPr lang="en-US" dirty="0"/>
              <a:t>Python Interpreter set up and Environment Variable set up for Windows</a:t>
            </a:r>
          </a:p>
          <a:p>
            <a:pPr marL="342900" indent="-342900">
              <a:buFont typeface="Wingdings" panose="05000000000000000000" pitchFamily="2" charset="2"/>
              <a:buChar char="ü"/>
            </a:pPr>
            <a:r>
              <a:rPr lang="en-US" dirty="0"/>
              <a:t>Python Interpreter set up and Environment Variable set up for Mac</a:t>
            </a:r>
          </a:p>
          <a:p>
            <a:pPr marL="342900" indent="-342900">
              <a:buFont typeface="Wingdings" panose="05000000000000000000" pitchFamily="2" charset="2"/>
              <a:buChar char="ü"/>
            </a:pPr>
            <a:r>
              <a:rPr lang="en-US" dirty="0"/>
              <a:t>PyCharm for Windows</a:t>
            </a:r>
          </a:p>
          <a:p>
            <a:pPr marL="342900" indent="-342900">
              <a:buFont typeface="Wingdings" panose="05000000000000000000" pitchFamily="2" charset="2"/>
              <a:buChar char="ü"/>
            </a:pPr>
            <a:r>
              <a:rPr lang="en-US" dirty="0"/>
              <a:t>PyCharm for Mac</a:t>
            </a:r>
          </a:p>
          <a:p>
            <a:pPr marL="342900" indent="-342900">
              <a:buFont typeface="Wingdings" panose="05000000000000000000" pitchFamily="2" charset="2"/>
              <a:buChar char="ü"/>
            </a:pPr>
            <a:r>
              <a:rPr lang="en-US" dirty="0"/>
              <a:t>PIP</a:t>
            </a:r>
          </a:p>
          <a:p>
            <a:pPr marL="342900" indent="-342900">
              <a:buFont typeface="Wingdings" panose="05000000000000000000" pitchFamily="2" charset="2"/>
              <a:buChar char="ü"/>
            </a:pPr>
            <a:r>
              <a:rPr lang="en-US" dirty="0"/>
              <a:t>IPython</a:t>
            </a:r>
          </a:p>
          <a:p>
            <a:pPr marL="342900" indent="-342900">
              <a:buFont typeface="Wingdings" panose="05000000000000000000" pitchFamily="2" charset="2"/>
              <a:buChar char="ü"/>
            </a:pPr>
            <a:r>
              <a:rPr lang="en-US" dirty="0"/>
              <a:t>Anaconda In Installation for Windows / Mac</a:t>
            </a:r>
          </a:p>
          <a:p>
            <a:endParaRPr lang="en-US" dirty="0"/>
          </a:p>
          <a:p>
            <a:endParaRPr lang="en-US" dirty="0"/>
          </a:p>
        </p:txBody>
      </p:sp>
    </p:spTree>
    <p:extLst>
      <p:ext uri="{BB962C8B-B14F-4D97-AF65-F5344CB8AC3E}">
        <p14:creationId xmlns:p14="http://schemas.microsoft.com/office/powerpoint/2010/main" val="42572796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4ABF-8D74-4C89-A007-D9071730F714}"/>
              </a:ext>
            </a:extLst>
          </p:cNvPr>
          <p:cNvSpPr>
            <a:spLocks noGrp="1"/>
          </p:cNvSpPr>
          <p:nvPr>
            <p:ph type="title"/>
          </p:nvPr>
        </p:nvSpPr>
        <p:spPr>
          <a:xfrm>
            <a:off x="187929" y="177869"/>
            <a:ext cx="9404723" cy="863464"/>
          </a:xfrm>
        </p:spPr>
        <p:txBody>
          <a:bodyPr/>
          <a:lstStyle/>
          <a:p>
            <a:r>
              <a:rPr lang="en-US" dirty="0"/>
              <a:t>Inheritance  - Continued</a:t>
            </a:r>
          </a:p>
        </p:txBody>
      </p:sp>
      <p:sp>
        <p:nvSpPr>
          <p:cNvPr id="3" name="Content Placeholder 2">
            <a:extLst>
              <a:ext uri="{FF2B5EF4-FFF2-40B4-BE49-F238E27FC236}">
                <a16:creationId xmlns:a16="http://schemas.microsoft.com/office/drawing/2014/main" id="{6636A456-3504-4AB0-85B8-519E7EF00240}"/>
              </a:ext>
            </a:extLst>
          </p:cNvPr>
          <p:cNvSpPr>
            <a:spLocks noGrp="1"/>
          </p:cNvSpPr>
          <p:nvPr>
            <p:ph idx="1"/>
          </p:nvPr>
        </p:nvSpPr>
        <p:spPr>
          <a:xfrm>
            <a:off x="1274618" y="1399309"/>
            <a:ext cx="10446328" cy="5140035"/>
          </a:xfrm>
        </p:spPr>
        <p:txBody>
          <a:bodyPr>
            <a:normAutofit fontScale="92500" lnSpcReduction="20000"/>
          </a:bodyPr>
          <a:lstStyle/>
          <a:p>
            <a:pPr marL="0" indent="0">
              <a:buNone/>
            </a:pPr>
            <a:r>
              <a:rPr lang="en-US" dirty="0"/>
              <a:t># The class BMW  inherits the car class. BMW is the child </a:t>
            </a:r>
            <a:r>
              <a:rPr lang="en-US" dirty="0" err="1"/>
              <a:t>clas</a:t>
            </a:r>
            <a:r>
              <a:rPr lang="en-US" dirty="0"/>
              <a:t> and Cr becomes the parent class.</a:t>
            </a:r>
          </a:p>
          <a:p>
            <a:pPr marL="0" indent="0">
              <a:buNone/>
            </a:pPr>
            <a:r>
              <a:rPr lang="en-US" dirty="0"/>
              <a:t>class BMW(Car):  </a:t>
            </a:r>
          </a:p>
          <a:p>
            <a:pPr marL="0" indent="0">
              <a:buNone/>
            </a:pPr>
            <a:r>
              <a:rPr lang="en-US" dirty="0"/>
              <a:t>    def __</a:t>
            </a:r>
            <a:r>
              <a:rPr lang="en-US" dirty="0" err="1"/>
              <a:t>init</a:t>
            </a:r>
            <a:r>
              <a:rPr lang="en-US" dirty="0"/>
              <a:t>__(self):</a:t>
            </a:r>
          </a:p>
          <a:p>
            <a:pPr marL="0" indent="0">
              <a:buNone/>
            </a:pPr>
            <a:r>
              <a:rPr lang="en-US" dirty="0"/>
              <a:t>        """</a:t>
            </a:r>
          </a:p>
          <a:p>
            <a:pPr marL="0" indent="0">
              <a:buNone/>
            </a:pPr>
            <a:r>
              <a:rPr lang="en-US" dirty="0"/>
              <a:t>        Above shows warning if we hover </a:t>
            </a:r>
            <a:r>
              <a:rPr lang="en-US" dirty="0" err="1"/>
              <a:t>mouse..says</a:t>
            </a:r>
            <a:r>
              <a:rPr lang="en-US" dirty="0"/>
              <a:t> call to super constructor in class is missed</a:t>
            </a:r>
          </a:p>
          <a:p>
            <a:pPr marL="0" indent="0">
              <a:buNone/>
            </a:pPr>
            <a:r>
              <a:rPr lang="en-US" dirty="0"/>
              <a:t>        To remove warning, the below line is defined and because of below line, console shows 	'You just created the car instance'</a:t>
            </a:r>
          </a:p>
          <a:p>
            <a:pPr marL="0" indent="0">
              <a:buNone/>
            </a:pPr>
            <a:r>
              <a:rPr lang="en-US" dirty="0"/>
              <a:t>        """</a:t>
            </a:r>
          </a:p>
          <a:p>
            <a:pPr marL="0" indent="0">
              <a:buNone/>
            </a:pPr>
            <a:r>
              <a:rPr lang="en-US" dirty="0"/>
              <a:t>        Car.__</a:t>
            </a:r>
            <a:r>
              <a:rPr lang="en-US" dirty="0" err="1"/>
              <a:t>init</a:t>
            </a:r>
            <a:r>
              <a:rPr lang="en-US" dirty="0"/>
              <a:t>__(self)</a:t>
            </a:r>
          </a:p>
          <a:p>
            <a:pPr marL="0" indent="0">
              <a:buNone/>
            </a:pPr>
            <a:r>
              <a:rPr lang="en-US" dirty="0"/>
              <a:t>        print("You just created the BMW instance")</a:t>
            </a:r>
          </a:p>
          <a:p>
            <a:pPr marL="0" indent="0">
              <a:buNone/>
            </a:pPr>
            <a:endParaRPr lang="en-US" dirty="0"/>
          </a:p>
          <a:p>
            <a:pPr marL="0" indent="0">
              <a:buNone/>
            </a:pPr>
            <a:r>
              <a:rPr lang="en-US" dirty="0"/>
              <a:t>    # def drive(self):</a:t>
            </a:r>
          </a:p>
          <a:p>
            <a:pPr marL="0" indent="0">
              <a:buNone/>
            </a:pPr>
            <a:r>
              <a:rPr lang="en-US" dirty="0"/>
              <a:t>    #     print("BMW started...")</a:t>
            </a:r>
          </a:p>
        </p:txBody>
      </p:sp>
    </p:spTree>
    <p:extLst>
      <p:ext uri="{BB962C8B-B14F-4D97-AF65-F5344CB8AC3E}">
        <p14:creationId xmlns:p14="http://schemas.microsoft.com/office/powerpoint/2010/main" val="5778425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D500-7F34-499F-A983-FFFACE5B40B7}"/>
              </a:ext>
            </a:extLst>
          </p:cNvPr>
          <p:cNvSpPr>
            <a:spLocks noGrp="1"/>
          </p:cNvSpPr>
          <p:nvPr>
            <p:ph type="title"/>
          </p:nvPr>
        </p:nvSpPr>
        <p:spPr>
          <a:xfrm>
            <a:off x="646111" y="207818"/>
            <a:ext cx="9404723" cy="789709"/>
          </a:xfrm>
        </p:spPr>
        <p:txBody>
          <a:bodyPr/>
          <a:lstStyle/>
          <a:p>
            <a:r>
              <a:rPr lang="en-US" dirty="0"/>
              <a:t>Inheritance  - Continued</a:t>
            </a:r>
          </a:p>
        </p:txBody>
      </p:sp>
      <p:sp>
        <p:nvSpPr>
          <p:cNvPr id="3" name="Content Placeholder 2">
            <a:extLst>
              <a:ext uri="{FF2B5EF4-FFF2-40B4-BE49-F238E27FC236}">
                <a16:creationId xmlns:a16="http://schemas.microsoft.com/office/drawing/2014/main" id="{FA985657-9247-44CD-BB05-2A967509D6C2}"/>
              </a:ext>
            </a:extLst>
          </p:cNvPr>
          <p:cNvSpPr>
            <a:spLocks noGrp="1"/>
          </p:cNvSpPr>
          <p:nvPr>
            <p:ph idx="1"/>
          </p:nvPr>
        </p:nvSpPr>
        <p:spPr>
          <a:xfrm>
            <a:off x="1288472" y="1177636"/>
            <a:ext cx="10335491" cy="5472546"/>
          </a:xfrm>
        </p:spPr>
        <p:txBody>
          <a:bodyPr>
            <a:normAutofit/>
          </a:bodyPr>
          <a:lstStyle/>
          <a:p>
            <a:r>
              <a:rPr lang="en-US" dirty="0"/>
              <a:t>The '</a:t>
            </a:r>
            <a:r>
              <a:rPr lang="en-US" dirty="0" err="1"/>
              <a:t>init</a:t>
            </a:r>
            <a:r>
              <a:rPr lang="en-US" dirty="0"/>
              <a:t>' method defined in CAR class gets initialized as the car object is created below</a:t>
            </a:r>
          </a:p>
          <a:p>
            <a:r>
              <a:rPr lang="en-US" dirty="0"/>
              <a:t>Below line will print 'You just created the car instance'</a:t>
            </a:r>
          </a:p>
          <a:p>
            <a:pPr marL="0" indent="0">
              <a:buNone/>
            </a:pPr>
            <a:r>
              <a:rPr lang="en-US" dirty="0"/>
              <a:t>c = Car()</a:t>
            </a:r>
          </a:p>
          <a:p>
            <a:pPr marL="0" indent="0">
              <a:buNone/>
            </a:pPr>
            <a:r>
              <a:rPr lang="en-US" dirty="0" err="1"/>
              <a:t>c.drive</a:t>
            </a:r>
            <a:r>
              <a:rPr lang="en-US" dirty="0"/>
              <a:t>() # will print 'Car started...'</a:t>
            </a:r>
          </a:p>
          <a:p>
            <a:pPr marL="0" indent="0">
              <a:buNone/>
            </a:pPr>
            <a:r>
              <a:rPr lang="en-US" dirty="0" err="1"/>
              <a:t>c.stop</a:t>
            </a:r>
            <a:r>
              <a:rPr lang="en-US" dirty="0"/>
              <a:t>() # will print 'Car stopped'</a:t>
            </a:r>
          </a:p>
          <a:p>
            <a:pPr marL="0" indent="0">
              <a:buNone/>
            </a:pPr>
            <a:endParaRPr lang="en-US" dirty="0"/>
          </a:p>
          <a:p>
            <a:r>
              <a:rPr lang="en-US" dirty="0"/>
              <a:t>Creating an object of BMW i.e. b is the object of BMW class</a:t>
            </a:r>
          </a:p>
          <a:p>
            <a:pPr marL="0" indent="0">
              <a:buNone/>
            </a:pPr>
            <a:r>
              <a:rPr lang="en-US" dirty="0"/>
              <a:t>b = BMW()</a:t>
            </a:r>
          </a:p>
          <a:p>
            <a:pPr marL="0" indent="0">
              <a:buNone/>
            </a:pPr>
            <a:r>
              <a:rPr lang="en-US" dirty="0"/>
              <a:t># BMW should have the drive method and stop method coming from CAR class</a:t>
            </a:r>
          </a:p>
          <a:p>
            <a:pPr marL="0" indent="0">
              <a:buNone/>
            </a:pPr>
            <a:r>
              <a:rPr lang="en-US" dirty="0" err="1"/>
              <a:t>b.drive</a:t>
            </a:r>
            <a:r>
              <a:rPr lang="en-US" dirty="0"/>
              <a:t>()</a:t>
            </a:r>
          </a:p>
          <a:p>
            <a:pPr marL="0" indent="0">
              <a:buNone/>
            </a:pPr>
            <a:r>
              <a:rPr lang="en-US" dirty="0" err="1"/>
              <a:t>b.stop</a:t>
            </a:r>
            <a:r>
              <a:rPr lang="en-US" dirty="0"/>
              <a:t>()</a:t>
            </a:r>
          </a:p>
        </p:txBody>
      </p:sp>
    </p:spTree>
    <p:extLst>
      <p:ext uri="{BB962C8B-B14F-4D97-AF65-F5344CB8AC3E}">
        <p14:creationId xmlns:p14="http://schemas.microsoft.com/office/powerpoint/2010/main" val="13853104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7ABA-F37E-469C-9B49-9FFBEFF66349}"/>
              </a:ext>
            </a:extLst>
          </p:cNvPr>
          <p:cNvSpPr>
            <a:spLocks noGrp="1"/>
          </p:cNvSpPr>
          <p:nvPr>
            <p:ph type="title"/>
          </p:nvPr>
        </p:nvSpPr>
        <p:spPr>
          <a:xfrm>
            <a:off x="1143001" y="110836"/>
            <a:ext cx="9905998" cy="1478570"/>
          </a:xfrm>
        </p:spPr>
        <p:txBody>
          <a:bodyPr/>
          <a:lstStyle/>
          <a:p>
            <a:r>
              <a:rPr lang="en-US" dirty="0"/>
              <a:t>Method Overriding</a:t>
            </a:r>
          </a:p>
        </p:txBody>
      </p:sp>
      <p:sp>
        <p:nvSpPr>
          <p:cNvPr id="3" name="Content Placeholder 2">
            <a:extLst>
              <a:ext uri="{FF2B5EF4-FFF2-40B4-BE49-F238E27FC236}">
                <a16:creationId xmlns:a16="http://schemas.microsoft.com/office/drawing/2014/main" id="{DE3EEE55-B854-4B9D-818D-A18165A78A35}"/>
              </a:ext>
            </a:extLst>
          </p:cNvPr>
          <p:cNvSpPr>
            <a:spLocks noGrp="1"/>
          </p:cNvSpPr>
          <p:nvPr>
            <p:ph idx="1"/>
          </p:nvPr>
        </p:nvSpPr>
        <p:spPr>
          <a:xfrm>
            <a:off x="1143001" y="1316182"/>
            <a:ext cx="10730343" cy="5430982"/>
          </a:xfrm>
        </p:spPr>
        <p:txBody>
          <a:bodyPr>
            <a:normAutofit/>
          </a:bodyPr>
          <a:lstStyle/>
          <a:p>
            <a:r>
              <a:rPr lang="en-US" dirty="0"/>
              <a:t>Method Overriding is only allowed if there is INHERITANCE.</a:t>
            </a:r>
          </a:p>
          <a:p>
            <a:r>
              <a:rPr lang="en-US" dirty="0"/>
              <a:t>Method Overriding can be applied in child class only.</a:t>
            </a:r>
          </a:p>
          <a:p>
            <a:r>
              <a:rPr lang="en-US" dirty="0"/>
              <a:t>It is a process in which the child class will have a different body for the method inherited from the parent class. The body of the inherited method in child class is defined based on the requirement .</a:t>
            </a:r>
          </a:p>
          <a:p>
            <a:pPr marL="400050" lvl="1" indent="0">
              <a:buNone/>
            </a:pPr>
            <a:r>
              <a:rPr lang="en-US" dirty="0"/>
              <a:t>class Car(object):</a:t>
            </a:r>
          </a:p>
          <a:p>
            <a:pPr marL="400050" lvl="1" indent="0">
              <a:buNone/>
            </a:pPr>
            <a:r>
              <a:rPr lang="en-US" dirty="0"/>
              <a:t>    def __</a:t>
            </a:r>
            <a:r>
              <a:rPr lang="en-US" dirty="0" err="1"/>
              <a:t>init</a:t>
            </a:r>
            <a:r>
              <a:rPr lang="en-US" dirty="0"/>
              <a:t>__(self):</a:t>
            </a:r>
          </a:p>
          <a:p>
            <a:pPr marL="400050" lvl="1" indent="0">
              <a:buNone/>
            </a:pPr>
            <a:r>
              <a:rPr lang="en-US" dirty="0"/>
              <a:t>        print("You just created the car instance")</a:t>
            </a:r>
          </a:p>
          <a:p>
            <a:pPr marL="400050" lvl="1" indent="0">
              <a:buNone/>
            </a:pPr>
            <a:r>
              <a:rPr lang="en-US" dirty="0"/>
              <a:t>    def drive(self):</a:t>
            </a:r>
          </a:p>
          <a:p>
            <a:pPr marL="400050" lvl="1" indent="0">
              <a:buNone/>
            </a:pPr>
            <a:r>
              <a:rPr lang="en-US" dirty="0"/>
              <a:t>        print("Car started...")</a:t>
            </a:r>
          </a:p>
          <a:p>
            <a:pPr marL="400050" lvl="1" indent="0">
              <a:buNone/>
            </a:pPr>
            <a:r>
              <a:rPr lang="en-US" dirty="0"/>
              <a:t>    def stop(self):</a:t>
            </a:r>
          </a:p>
          <a:p>
            <a:pPr marL="400050" lvl="1" indent="0">
              <a:buNone/>
            </a:pPr>
            <a:r>
              <a:rPr lang="en-US" dirty="0"/>
              <a:t>        print("Car stopped")</a:t>
            </a:r>
          </a:p>
          <a:p>
            <a:endParaRPr lang="en-US" dirty="0"/>
          </a:p>
        </p:txBody>
      </p:sp>
    </p:spTree>
    <p:extLst>
      <p:ext uri="{BB962C8B-B14F-4D97-AF65-F5344CB8AC3E}">
        <p14:creationId xmlns:p14="http://schemas.microsoft.com/office/powerpoint/2010/main" val="32337761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7E5D-3600-4A24-8735-4AD04A2AE46E}"/>
              </a:ext>
            </a:extLst>
          </p:cNvPr>
          <p:cNvSpPr>
            <a:spLocks noGrp="1"/>
          </p:cNvSpPr>
          <p:nvPr>
            <p:ph type="title"/>
          </p:nvPr>
        </p:nvSpPr>
        <p:spPr>
          <a:xfrm>
            <a:off x="1219200" y="369591"/>
            <a:ext cx="9404723" cy="530955"/>
          </a:xfrm>
        </p:spPr>
        <p:txBody>
          <a:bodyPr>
            <a:normAutofit fontScale="90000"/>
          </a:bodyPr>
          <a:lstStyle/>
          <a:p>
            <a:r>
              <a:rPr lang="en-US" dirty="0"/>
              <a:t>Method Overriding – Contd.</a:t>
            </a:r>
          </a:p>
        </p:txBody>
      </p:sp>
      <p:sp>
        <p:nvSpPr>
          <p:cNvPr id="3" name="Content Placeholder 2">
            <a:extLst>
              <a:ext uri="{FF2B5EF4-FFF2-40B4-BE49-F238E27FC236}">
                <a16:creationId xmlns:a16="http://schemas.microsoft.com/office/drawing/2014/main" id="{8BDF9CFD-06DC-475D-83E5-32402C9B8070}"/>
              </a:ext>
            </a:extLst>
          </p:cNvPr>
          <p:cNvSpPr>
            <a:spLocks noGrp="1"/>
          </p:cNvSpPr>
          <p:nvPr>
            <p:ph idx="1"/>
          </p:nvPr>
        </p:nvSpPr>
        <p:spPr>
          <a:xfrm>
            <a:off x="1122218" y="1066800"/>
            <a:ext cx="10474038" cy="5569527"/>
          </a:xfrm>
        </p:spPr>
        <p:txBody>
          <a:bodyPr>
            <a:normAutofit fontScale="92500" lnSpcReduction="20000"/>
          </a:bodyPr>
          <a:lstStyle/>
          <a:p>
            <a:pPr marL="0" indent="0">
              <a:buNone/>
            </a:pPr>
            <a:endParaRPr lang="en-US" dirty="0"/>
          </a:p>
          <a:p>
            <a:pPr marL="0" indent="0">
              <a:buNone/>
            </a:pPr>
            <a:r>
              <a:rPr lang="en-US" dirty="0"/>
              <a:t>class BMW(Car):</a:t>
            </a:r>
          </a:p>
          <a:p>
            <a:pPr marL="0" indent="0">
              <a:buNone/>
            </a:pPr>
            <a:r>
              <a:rPr lang="en-US" dirty="0"/>
              <a:t>    def __</a:t>
            </a:r>
            <a:r>
              <a:rPr lang="en-US" dirty="0" err="1"/>
              <a:t>init</a:t>
            </a:r>
            <a:r>
              <a:rPr lang="en-US" dirty="0"/>
              <a:t>__(self):</a:t>
            </a:r>
          </a:p>
          <a:p>
            <a:pPr marL="0" indent="0">
              <a:buNone/>
            </a:pPr>
            <a:r>
              <a:rPr lang="en-US" dirty="0"/>
              <a:t>        Car.__</a:t>
            </a:r>
            <a:r>
              <a:rPr lang="en-US" dirty="0" err="1"/>
              <a:t>init</a:t>
            </a:r>
            <a:r>
              <a:rPr lang="en-US" dirty="0"/>
              <a:t>__(self)</a:t>
            </a:r>
          </a:p>
          <a:p>
            <a:pPr marL="0" indent="0">
              <a:buNone/>
            </a:pPr>
            <a:r>
              <a:rPr lang="en-US" dirty="0"/>
              <a:t>        print("You just created the BMW instance")</a:t>
            </a:r>
          </a:p>
          <a:p>
            <a:pPr marL="0" indent="0">
              <a:buNone/>
            </a:pPr>
            <a:r>
              <a:rPr lang="en-US" dirty="0">
                <a:solidFill>
                  <a:srgbClr val="AAF91B"/>
                </a:solidFill>
              </a:rPr>
              <a:t>    # Drive method present in car class is overridden in the BMW class</a:t>
            </a:r>
          </a:p>
          <a:p>
            <a:pPr marL="0" indent="0">
              <a:buNone/>
            </a:pPr>
            <a:r>
              <a:rPr lang="en-US" dirty="0"/>
              <a:t>    def drive(self):</a:t>
            </a:r>
          </a:p>
          <a:p>
            <a:pPr marL="0" indent="0">
              <a:buNone/>
            </a:pPr>
            <a:r>
              <a:rPr lang="en-US" dirty="0">
                <a:solidFill>
                  <a:srgbClr val="AAF91B"/>
                </a:solidFill>
              </a:rPr>
              <a:t>        # Want to get the drive method from car class apart from overriding it</a:t>
            </a:r>
          </a:p>
          <a:p>
            <a:pPr marL="0" indent="0">
              <a:buNone/>
            </a:pPr>
            <a:r>
              <a:rPr lang="en-US" dirty="0"/>
              <a:t>        super(BMW, self).drive()</a:t>
            </a:r>
          </a:p>
          <a:p>
            <a:pPr marL="0" indent="0">
              <a:buNone/>
            </a:pPr>
            <a:r>
              <a:rPr lang="en-US" dirty="0"/>
              <a:t>        </a:t>
            </a:r>
            <a:r>
              <a:rPr lang="en-US" dirty="0">
                <a:solidFill>
                  <a:srgbClr val="AAF91B"/>
                </a:solidFill>
              </a:rPr>
              <a:t># Instead of 'car started...we will see that 'You are driving a BMW, Enjoy...' will be printed</a:t>
            </a:r>
          </a:p>
          <a:p>
            <a:pPr marL="0" indent="0">
              <a:buNone/>
            </a:pPr>
            <a:r>
              <a:rPr lang="en-US" dirty="0"/>
              <a:t>        print("You are driving a BMW, Enjoy...")</a:t>
            </a:r>
          </a:p>
          <a:p>
            <a:pPr marL="0" indent="0">
              <a:buNone/>
            </a:pPr>
            <a:r>
              <a:rPr lang="en-US" dirty="0"/>
              <a:t>    </a:t>
            </a:r>
            <a:r>
              <a:rPr lang="en-US" dirty="0">
                <a:solidFill>
                  <a:srgbClr val="AAF91B"/>
                </a:solidFill>
              </a:rPr>
              <a:t># BMW class has its own method called </a:t>
            </a:r>
            <a:r>
              <a:rPr lang="en-US" dirty="0" err="1">
                <a:solidFill>
                  <a:srgbClr val="AAF91B"/>
                </a:solidFill>
              </a:rPr>
              <a:t>headsup_display</a:t>
            </a:r>
            <a:r>
              <a:rPr lang="en-US" dirty="0">
                <a:solidFill>
                  <a:srgbClr val="AAF91B"/>
                </a:solidFill>
              </a:rPr>
              <a:t> method</a:t>
            </a:r>
          </a:p>
          <a:p>
            <a:pPr marL="0" indent="0">
              <a:buNone/>
            </a:pPr>
            <a:r>
              <a:rPr lang="en-US" dirty="0"/>
              <a:t>    def </a:t>
            </a:r>
            <a:r>
              <a:rPr lang="en-US" dirty="0" err="1"/>
              <a:t>headsup_display</a:t>
            </a:r>
            <a:r>
              <a:rPr lang="en-US" dirty="0"/>
              <a:t>(self):</a:t>
            </a:r>
          </a:p>
          <a:p>
            <a:pPr marL="0" indent="0">
              <a:buNone/>
            </a:pPr>
            <a:r>
              <a:rPr lang="en-US" dirty="0"/>
              <a:t>        print("This is a unique feature")</a:t>
            </a:r>
          </a:p>
          <a:p>
            <a:endParaRPr lang="en-US" dirty="0"/>
          </a:p>
        </p:txBody>
      </p:sp>
    </p:spTree>
    <p:extLst>
      <p:ext uri="{BB962C8B-B14F-4D97-AF65-F5344CB8AC3E}">
        <p14:creationId xmlns:p14="http://schemas.microsoft.com/office/powerpoint/2010/main" val="7426215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3441-B880-4679-B26E-DA0089DD6A1E}"/>
              </a:ext>
            </a:extLst>
          </p:cNvPr>
          <p:cNvSpPr>
            <a:spLocks noGrp="1"/>
          </p:cNvSpPr>
          <p:nvPr>
            <p:ph type="title"/>
          </p:nvPr>
        </p:nvSpPr>
        <p:spPr/>
        <p:txBody>
          <a:bodyPr/>
          <a:lstStyle/>
          <a:p>
            <a:r>
              <a:rPr lang="en-US" dirty="0"/>
              <a:t>Exercise on Inheritance and Method Overriding– 25 min</a:t>
            </a:r>
          </a:p>
        </p:txBody>
      </p:sp>
      <p:graphicFrame>
        <p:nvGraphicFramePr>
          <p:cNvPr id="5" name="Content Placeholder 4">
            <a:extLst>
              <a:ext uri="{FF2B5EF4-FFF2-40B4-BE49-F238E27FC236}">
                <a16:creationId xmlns:a16="http://schemas.microsoft.com/office/drawing/2014/main" id="{FD0C98FC-BAD2-40B5-A221-02B24D7B3CB8}"/>
              </a:ext>
            </a:extLst>
          </p:cNvPr>
          <p:cNvGraphicFramePr>
            <a:graphicFrameLocks noGrp="1" noChangeAspect="1"/>
          </p:cNvGraphicFramePr>
          <p:nvPr>
            <p:ph idx="1"/>
            <p:extLst/>
          </p:nvPr>
        </p:nvGraphicFramePr>
        <p:xfrm>
          <a:off x="5184775" y="3594100"/>
          <a:ext cx="914400" cy="771525"/>
        </p:xfrm>
        <a:graphic>
          <a:graphicData uri="http://schemas.openxmlformats.org/presentationml/2006/ole">
            <mc:AlternateContent xmlns:mc="http://schemas.openxmlformats.org/markup-compatibility/2006">
              <mc:Choice xmlns:v="urn:schemas-microsoft-com:vml" Requires="v">
                <p:oleObj spid="_x0000_s15366" name="Document" showAsIcon="1" r:id="rId3" imgW="914400" imgH="771480" progId="Word.Document.12">
                  <p:embed/>
                </p:oleObj>
              </mc:Choice>
              <mc:Fallback>
                <p:oleObj name="Document" showAsIcon="1" r:id="rId3" imgW="914400" imgH="771480" progId="Word.Document.12">
                  <p:embed/>
                  <p:pic>
                    <p:nvPicPr>
                      <p:cNvPr id="5" name="Content Placeholder 4">
                        <a:extLst>
                          <a:ext uri="{FF2B5EF4-FFF2-40B4-BE49-F238E27FC236}">
                            <a16:creationId xmlns:a16="http://schemas.microsoft.com/office/drawing/2014/main" id="{FD0C98FC-BAD2-40B5-A221-02B24D7B3CB8}"/>
                          </a:ext>
                        </a:extLst>
                      </p:cNvPr>
                      <p:cNvPicPr/>
                      <p:nvPr/>
                    </p:nvPicPr>
                    <p:blipFill>
                      <a:blip r:embed="rId4"/>
                      <a:stretch>
                        <a:fillRect/>
                      </a:stretch>
                    </p:blipFill>
                    <p:spPr>
                      <a:xfrm>
                        <a:off x="5184775" y="35941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5905577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BE76-1DDA-4A59-80B8-EE47BBD81AB7}"/>
              </a:ext>
            </a:extLst>
          </p:cNvPr>
          <p:cNvSpPr>
            <a:spLocks noGrp="1"/>
          </p:cNvSpPr>
          <p:nvPr>
            <p:ph type="title"/>
          </p:nvPr>
        </p:nvSpPr>
        <p:spPr>
          <a:xfrm>
            <a:off x="1241856" y="2728735"/>
            <a:ext cx="9404723" cy="1400530"/>
          </a:xfrm>
        </p:spPr>
        <p:txBody>
          <a:bodyPr/>
          <a:lstStyle/>
          <a:p>
            <a:r>
              <a:rPr lang="en-US" dirty="0"/>
              <a:t>Solutions to Exercise on Inheritance and Method Overriding</a:t>
            </a:r>
          </a:p>
        </p:txBody>
      </p:sp>
    </p:spTree>
    <p:extLst>
      <p:ext uri="{BB962C8B-B14F-4D97-AF65-F5344CB8AC3E}">
        <p14:creationId xmlns:p14="http://schemas.microsoft.com/office/powerpoint/2010/main" val="38182183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226701" y="1740189"/>
            <a:ext cx="11480390" cy="2556164"/>
          </a:xfrm>
        </p:spPr>
        <p:txBody>
          <a:bodyPr/>
          <a:lstStyle/>
          <a:p>
            <a:r>
              <a:rPr lang="en-US" sz="4400" dirty="0"/>
              <a:t>Exception Handling</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573063" y="4038600"/>
            <a:ext cx="5910863" cy="2556164"/>
          </a:xfrm>
        </p:spPr>
        <p:txBody>
          <a:bodyPr>
            <a:normAutofit fontScale="400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5600" dirty="0"/>
              <a:t>Exception handling –  in built</a:t>
            </a:r>
          </a:p>
          <a:p>
            <a:pPr marL="685800" indent="-685800">
              <a:buFont typeface="Wingdings" panose="05000000000000000000" pitchFamily="2" charset="2"/>
              <a:buChar char="ü"/>
            </a:pPr>
            <a:r>
              <a:rPr lang="en-US" sz="5600" dirty="0"/>
              <a:t>Finally Block </a:t>
            </a:r>
          </a:p>
          <a:p>
            <a:pPr marL="685800" indent="-685800">
              <a:buFont typeface="Wingdings" panose="05000000000000000000" pitchFamily="2" charset="2"/>
              <a:buChar char="ü"/>
            </a:pPr>
            <a:r>
              <a:rPr lang="en-US" sz="5600" dirty="0"/>
              <a:t>Else Block</a:t>
            </a:r>
          </a:p>
          <a:p>
            <a:pPr marL="685800" indent="-685800">
              <a:buFont typeface="Wingdings" panose="05000000000000000000" pitchFamily="2" charset="2"/>
              <a:buChar char="ü"/>
            </a:pPr>
            <a:r>
              <a:rPr lang="en-US" sz="5600" dirty="0"/>
              <a:t>Raise keyword</a:t>
            </a:r>
          </a:p>
          <a:p>
            <a:pPr marL="685800" indent="-685800">
              <a:buFont typeface="Wingdings" panose="05000000000000000000" pitchFamily="2" charset="2"/>
              <a:buChar char="ü"/>
            </a:pPr>
            <a:endParaRPr lang="en-US" sz="5600" dirty="0"/>
          </a:p>
          <a:p>
            <a:endParaRPr lang="en-US" dirty="0"/>
          </a:p>
        </p:txBody>
      </p:sp>
    </p:spTree>
    <p:extLst>
      <p:ext uri="{BB962C8B-B14F-4D97-AF65-F5344CB8AC3E}">
        <p14:creationId xmlns:p14="http://schemas.microsoft.com/office/powerpoint/2010/main" val="2684855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7E0E-90E0-4768-B731-1BD6BB2A785C}"/>
              </a:ext>
            </a:extLst>
          </p:cNvPr>
          <p:cNvSpPr>
            <a:spLocks noGrp="1"/>
          </p:cNvSpPr>
          <p:nvPr>
            <p:ph type="title"/>
          </p:nvPr>
        </p:nvSpPr>
        <p:spPr>
          <a:xfrm>
            <a:off x="646111" y="452718"/>
            <a:ext cx="9404723" cy="766482"/>
          </a:xfrm>
        </p:spPr>
        <p:txBody>
          <a:bodyPr>
            <a:normAutofit fontScale="90000"/>
          </a:bodyPr>
          <a:lstStyle/>
          <a:p>
            <a:r>
              <a:rPr lang="en-US" dirty="0"/>
              <a:t>Exception Handling, else block, </a:t>
            </a:r>
            <a:r>
              <a:rPr lang="en-US"/>
              <a:t>finally block , </a:t>
            </a:r>
            <a:r>
              <a:rPr lang="en-US" dirty="0"/>
              <a:t>raise keyword</a:t>
            </a:r>
          </a:p>
        </p:txBody>
      </p:sp>
      <p:sp>
        <p:nvSpPr>
          <p:cNvPr id="3" name="Content Placeholder 2">
            <a:extLst>
              <a:ext uri="{FF2B5EF4-FFF2-40B4-BE49-F238E27FC236}">
                <a16:creationId xmlns:a16="http://schemas.microsoft.com/office/drawing/2014/main" id="{217D5C5E-CD3F-42DE-8994-31E3C80C0877}"/>
              </a:ext>
            </a:extLst>
          </p:cNvPr>
          <p:cNvSpPr>
            <a:spLocks noGrp="1"/>
          </p:cNvSpPr>
          <p:nvPr>
            <p:ph idx="1"/>
          </p:nvPr>
        </p:nvSpPr>
        <p:spPr>
          <a:xfrm>
            <a:off x="443346" y="1884218"/>
            <a:ext cx="11346872" cy="4752108"/>
          </a:xfrm>
        </p:spPr>
        <p:txBody>
          <a:bodyPr>
            <a:normAutofit fontScale="92500" lnSpcReduction="20000"/>
          </a:bodyPr>
          <a:lstStyle/>
          <a:p>
            <a:r>
              <a:rPr lang="en-US" dirty="0"/>
              <a:t>Exceptions and errors stop the execution of the code. And if there are some important coding line they won't be interpreted by the interpreter as Exception or errors would exist in the lines of codes.</a:t>
            </a:r>
          </a:p>
          <a:p>
            <a:r>
              <a:rPr lang="en-US" dirty="0"/>
              <a:t>It is important to handle exceptions and errors so that important line of codes gets executed.</a:t>
            </a:r>
          </a:p>
          <a:p>
            <a:r>
              <a:rPr lang="en-US" dirty="0"/>
              <a:t>Built-in exceptions of Python</a:t>
            </a:r>
            <a:r>
              <a:rPr lang="en-US" dirty="0">
                <a:sym typeface="Wingdings" panose="05000000000000000000" pitchFamily="2" charset="2"/>
              </a:rPr>
              <a:t> </a:t>
            </a:r>
            <a:r>
              <a:rPr lang="en-US" dirty="0">
                <a:hlinkClick r:id="rId2"/>
              </a:rPr>
              <a:t>https://docs.python.org/3/library/exceptions.html</a:t>
            </a:r>
            <a:endParaRPr lang="en-US" dirty="0"/>
          </a:p>
          <a:p>
            <a:r>
              <a:rPr lang="en-US" dirty="0">
                <a:solidFill>
                  <a:srgbClr val="AAF91B"/>
                </a:solidFill>
              </a:rPr>
              <a:t>TRY EXCEPT </a:t>
            </a:r>
            <a:r>
              <a:rPr lang="en-US" dirty="0"/>
              <a:t>block is used for handling exception.</a:t>
            </a:r>
          </a:p>
          <a:p>
            <a:r>
              <a:rPr lang="en-US" dirty="0"/>
              <a:t>If an exception is caught in the TRY block,  it get handled and the EXCEPT block gets executed.</a:t>
            </a:r>
          </a:p>
          <a:p>
            <a:r>
              <a:rPr lang="en-US" dirty="0"/>
              <a:t>If an exception is not caught in the TRY block, the EXCEPT block gets ignored by the interpreter..</a:t>
            </a:r>
          </a:p>
          <a:p>
            <a:r>
              <a:rPr lang="en-US" dirty="0">
                <a:solidFill>
                  <a:srgbClr val="AAF91B"/>
                </a:solidFill>
              </a:rPr>
              <a:t>else</a:t>
            </a:r>
            <a:r>
              <a:rPr lang="en-US" dirty="0"/>
              <a:t> block - will come into play when the try block does not have error or exception.</a:t>
            </a:r>
          </a:p>
          <a:p>
            <a:r>
              <a:rPr lang="en-US" dirty="0">
                <a:solidFill>
                  <a:srgbClr val="AAF91B"/>
                </a:solidFill>
              </a:rPr>
              <a:t>finally</a:t>
            </a:r>
            <a:r>
              <a:rPr lang="en-US" dirty="0"/>
              <a:t>  - This block will be executed whether or not the try block has exception</a:t>
            </a:r>
          </a:p>
          <a:p>
            <a:r>
              <a:rPr lang="en-US" dirty="0"/>
              <a:t>“</a:t>
            </a:r>
            <a:r>
              <a:rPr lang="en-US" dirty="0">
                <a:solidFill>
                  <a:srgbClr val="AAF91B"/>
                </a:solidFill>
              </a:rPr>
              <a:t>raise</a:t>
            </a:r>
            <a:r>
              <a:rPr lang="en-US" dirty="0"/>
              <a:t>” keyword is used to find the exception that we have handled and plus it shows the origin of the exception or error. “raise” keyword is used in EXCEPT  block</a:t>
            </a:r>
          </a:p>
        </p:txBody>
      </p:sp>
    </p:spTree>
    <p:extLst>
      <p:ext uri="{BB962C8B-B14F-4D97-AF65-F5344CB8AC3E}">
        <p14:creationId xmlns:p14="http://schemas.microsoft.com/office/powerpoint/2010/main" val="9283348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1607127" y="1740189"/>
            <a:ext cx="10099964" cy="2556164"/>
          </a:xfrm>
        </p:spPr>
        <p:txBody>
          <a:bodyPr/>
          <a:lstStyle/>
          <a:p>
            <a:r>
              <a:rPr lang="en-US" sz="4800" dirty="0"/>
              <a:t>Modules</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2831356" y="4296353"/>
            <a:ext cx="5259701" cy="1371600"/>
          </a:xfrm>
        </p:spPr>
        <p:txBody>
          <a:bodyPr>
            <a:normAutofit fontScale="92500" lnSpcReduction="10000"/>
          </a:bodyPr>
          <a:lstStyle/>
          <a:p>
            <a:endParaRPr lang="en-US" dirty="0"/>
          </a:p>
          <a:p>
            <a:r>
              <a:rPr lang="en-US" dirty="0"/>
              <a:t> </a:t>
            </a:r>
            <a:endParaRPr lang="en-US" sz="5600" dirty="0"/>
          </a:p>
          <a:p>
            <a:pPr marL="685800" indent="-685800">
              <a:buFont typeface="Wingdings" panose="05000000000000000000" pitchFamily="2" charset="2"/>
              <a:buChar char="ü"/>
            </a:pPr>
            <a:r>
              <a:rPr lang="en-US" sz="1400" dirty="0"/>
              <a:t>Built-in modules</a:t>
            </a:r>
          </a:p>
          <a:p>
            <a:pPr marL="685800" indent="-685800">
              <a:buFont typeface="Wingdings" panose="05000000000000000000" pitchFamily="2" charset="2"/>
              <a:buChar char="ü"/>
            </a:pPr>
            <a:r>
              <a:rPr lang="en-US" sz="1400" dirty="0"/>
              <a:t>Creating Own modules</a:t>
            </a:r>
          </a:p>
          <a:p>
            <a:pPr marL="685800" indent="-685800">
              <a:buFont typeface="Wingdings" panose="05000000000000000000" pitchFamily="2" charset="2"/>
              <a:buChar char="ü"/>
            </a:pPr>
            <a:endParaRPr lang="en-US" sz="5600" dirty="0"/>
          </a:p>
          <a:p>
            <a:endParaRPr lang="en-US" dirty="0"/>
          </a:p>
        </p:txBody>
      </p:sp>
    </p:spTree>
    <p:extLst>
      <p:ext uri="{BB962C8B-B14F-4D97-AF65-F5344CB8AC3E}">
        <p14:creationId xmlns:p14="http://schemas.microsoft.com/office/powerpoint/2010/main" val="32696557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C234-D643-4C53-9382-09E285841592}"/>
              </a:ext>
            </a:extLst>
          </p:cNvPr>
          <p:cNvSpPr>
            <a:spLocks noGrp="1"/>
          </p:cNvSpPr>
          <p:nvPr>
            <p:ph type="title"/>
          </p:nvPr>
        </p:nvSpPr>
        <p:spPr>
          <a:xfrm>
            <a:off x="1143001" y="189027"/>
            <a:ext cx="9905998" cy="1478570"/>
          </a:xfrm>
        </p:spPr>
        <p:txBody>
          <a:bodyPr/>
          <a:lstStyle/>
          <a:p>
            <a:r>
              <a:rPr lang="en-US" dirty="0"/>
              <a:t>Built In Modules</a:t>
            </a:r>
          </a:p>
        </p:txBody>
      </p:sp>
      <p:sp>
        <p:nvSpPr>
          <p:cNvPr id="3" name="Content Placeholder 2">
            <a:extLst>
              <a:ext uri="{FF2B5EF4-FFF2-40B4-BE49-F238E27FC236}">
                <a16:creationId xmlns:a16="http://schemas.microsoft.com/office/drawing/2014/main" id="{DFAEF350-E839-4D9A-B6F5-EA9494C055EA}"/>
              </a:ext>
            </a:extLst>
          </p:cNvPr>
          <p:cNvSpPr>
            <a:spLocks noGrp="1"/>
          </p:cNvSpPr>
          <p:nvPr>
            <p:ph idx="1"/>
          </p:nvPr>
        </p:nvSpPr>
        <p:spPr>
          <a:xfrm>
            <a:off x="1288472" y="1482436"/>
            <a:ext cx="10141527" cy="4765963"/>
          </a:xfrm>
        </p:spPr>
        <p:txBody>
          <a:bodyPr/>
          <a:lstStyle/>
          <a:p>
            <a:r>
              <a:rPr lang="en-US" dirty="0"/>
              <a:t>We can import the built –in modules and use all functions, properties, class present in the module.</a:t>
            </a:r>
          </a:p>
          <a:p>
            <a:r>
              <a:rPr lang="en-US" dirty="0"/>
              <a:t>We need to use the IMPORT keyword followed by module name. This will load all use all functions, properties, class present in the module.</a:t>
            </a:r>
          </a:p>
          <a:p>
            <a:r>
              <a:rPr lang="en-US" dirty="0"/>
              <a:t>If we want to use a specific function of a module. We can use the FROM keyword. FROM keyword is followed by MODULE name and then IMPORT the module.</a:t>
            </a:r>
          </a:p>
          <a:p>
            <a:r>
              <a:rPr lang="en-US" dirty="0"/>
              <a:t>We can find BUILT-IN modules at </a:t>
            </a:r>
            <a:r>
              <a:rPr lang="en-US" dirty="0">
                <a:hlinkClick r:id="rId2"/>
              </a:rPr>
              <a:t>https://docs.python.org/3/library/</a:t>
            </a:r>
            <a:endParaRPr lang="en-US" dirty="0"/>
          </a:p>
          <a:p>
            <a:endParaRPr lang="en-US" dirty="0"/>
          </a:p>
        </p:txBody>
      </p:sp>
    </p:spTree>
    <p:extLst>
      <p:ext uri="{BB962C8B-B14F-4D97-AF65-F5344CB8AC3E}">
        <p14:creationId xmlns:p14="http://schemas.microsoft.com/office/powerpoint/2010/main" val="270792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8E325-564B-4683-889C-94920DF07310}"/>
              </a:ext>
            </a:extLst>
          </p:cNvPr>
          <p:cNvSpPr>
            <a:spLocks noGrp="1"/>
          </p:cNvSpPr>
          <p:nvPr>
            <p:ph type="title"/>
          </p:nvPr>
        </p:nvSpPr>
        <p:spPr/>
        <p:txBody>
          <a:bodyPr/>
          <a:lstStyle/>
          <a:p>
            <a:r>
              <a:rPr lang="en-US" dirty="0"/>
              <a:t>Java Installation  - Windows</a:t>
            </a:r>
          </a:p>
        </p:txBody>
      </p:sp>
      <p:sp>
        <p:nvSpPr>
          <p:cNvPr id="3" name="Content Placeholder 2">
            <a:extLst>
              <a:ext uri="{FF2B5EF4-FFF2-40B4-BE49-F238E27FC236}">
                <a16:creationId xmlns:a16="http://schemas.microsoft.com/office/drawing/2014/main" id="{39908ACC-95FD-4716-A39B-977AD7CA66DD}"/>
              </a:ext>
            </a:extLst>
          </p:cNvPr>
          <p:cNvSpPr>
            <a:spLocks noGrp="1"/>
          </p:cNvSpPr>
          <p:nvPr>
            <p:ph idx="1"/>
          </p:nvPr>
        </p:nvSpPr>
        <p:spPr/>
        <p:txBody>
          <a:bodyPr/>
          <a:lstStyle/>
          <a:p>
            <a:pPr lvl="0"/>
            <a:r>
              <a:rPr lang="en-IN" sz="2500" dirty="0"/>
              <a:t>Download Java and set JAVA_HOME in environmental variables and value as C:\Program Files\Java\jdk1.8.0_291</a:t>
            </a:r>
          </a:p>
          <a:p>
            <a:pPr lvl="1"/>
            <a:r>
              <a:rPr lang="en-IN" sz="2100" dirty="0"/>
              <a:t>Existing Path variable give the value as: C:\Program Files\Java\jdk1.8.0_291\bin</a:t>
            </a:r>
          </a:p>
          <a:p>
            <a:endParaRPr lang="en-US" dirty="0"/>
          </a:p>
        </p:txBody>
      </p:sp>
    </p:spTree>
    <p:extLst>
      <p:ext uri="{BB962C8B-B14F-4D97-AF65-F5344CB8AC3E}">
        <p14:creationId xmlns:p14="http://schemas.microsoft.com/office/powerpoint/2010/main" val="37214549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53B9-8428-4276-B33F-1A577A22AE46}"/>
              </a:ext>
            </a:extLst>
          </p:cNvPr>
          <p:cNvSpPr>
            <a:spLocks noGrp="1"/>
          </p:cNvSpPr>
          <p:nvPr>
            <p:ph type="title"/>
          </p:nvPr>
        </p:nvSpPr>
        <p:spPr>
          <a:xfrm>
            <a:off x="1143001" y="202882"/>
            <a:ext cx="9905998" cy="1478570"/>
          </a:xfrm>
        </p:spPr>
        <p:txBody>
          <a:bodyPr/>
          <a:lstStyle/>
          <a:p>
            <a:r>
              <a:rPr lang="en-US" dirty="0"/>
              <a:t>Creating Own Modules</a:t>
            </a:r>
          </a:p>
        </p:txBody>
      </p:sp>
      <p:sp>
        <p:nvSpPr>
          <p:cNvPr id="3" name="Content Placeholder 2">
            <a:extLst>
              <a:ext uri="{FF2B5EF4-FFF2-40B4-BE49-F238E27FC236}">
                <a16:creationId xmlns:a16="http://schemas.microsoft.com/office/drawing/2014/main" id="{C20D5BFD-BD80-42A3-B25B-B7923EC88983}"/>
              </a:ext>
            </a:extLst>
          </p:cNvPr>
          <p:cNvSpPr>
            <a:spLocks noGrp="1"/>
          </p:cNvSpPr>
          <p:nvPr>
            <p:ph idx="1"/>
          </p:nvPr>
        </p:nvSpPr>
        <p:spPr>
          <a:xfrm>
            <a:off x="1025236" y="1233056"/>
            <a:ext cx="10958946" cy="5015344"/>
          </a:xfrm>
        </p:spPr>
        <p:txBody>
          <a:bodyPr>
            <a:normAutofit lnSpcReduction="10000"/>
          </a:bodyPr>
          <a:lstStyle/>
          <a:p>
            <a:r>
              <a:rPr lang="en-US" dirty="0"/>
              <a:t>We can create out own Module also.</a:t>
            </a:r>
          </a:p>
          <a:p>
            <a:r>
              <a:rPr lang="en-US" dirty="0"/>
              <a:t>We need to create a package followed by a python </a:t>
            </a:r>
            <a:r>
              <a:rPr lang="en-US" dirty="0" err="1"/>
              <a:t>file.The</a:t>
            </a:r>
            <a:r>
              <a:rPr lang="en-US" dirty="0"/>
              <a:t> python file can contain a function / functions</a:t>
            </a:r>
          </a:p>
          <a:p>
            <a:pPr lvl="1"/>
            <a:r>
              <a:rPr lang="en-US" dirty="0"/>
              <a:t>Let the package name be: </a:t>
            </a:r>
            <a:r>
              <a:rPr lang="en-US" dirty="0" err="1"/>
              <a:t>ModuleExternal</a:t>
            </a:r>
            <a:endParaRPr lang="en-US" dirty="0"/>
          </a:p>
          <a:p>
            <a:pPr lvl="1"/>
            <a:r>
              <a:rPr lang="en-US" dirty="0"/>
              <a:t>Let the Python file be : car</a:t>
            </a:r>
          </a:p>
          <a:p>
            <a:pPr lvl="1"/>
            <a:r>
              <a:rPr lang="en-US" dirty="0"/>
              <a:t>Let the CAR python file contains a function called as: info()</a:t>
            </a:r>
          </a:p>
          <a:p>
            <a:r>
              <a:rPr lang="en-US" dirty="0"/>
              <a:t>We can call </a:t>
            </a:r>
            <a:r>
              <a:rPr lang="en-US" dirty="0" err="1"/>
              <a:t>ModuleExternal</a:t>
            </a:r>
            <a:r>
              <a:rPr lang="en-US" dirty="0"/>
              <a:t> from another Python file as below:</a:t>
            </a:r>
          </a:p>
          <a:p>
            <a:pPr lvl="1"/>
            <a:r>
              <a:rPr lang="en-US" dirty="0"/>
              <a:t>Import the package '</a:t>
            </a:r>
            <a:r>
              <a:rPr lang="en-US" dirty="0" err="1"/>
              <a:t>ModuleExternal</a:t>
            </a:r>
            <a:r>
              <a:rPr lang="en-US" dirty="0"/>
              <a:t>' and the 'car' module from it as car. Then we can use:       </a:t>
            </a:r>
            <a:r>
              <a:rPr lang="en-US" dirty="0">
                <a:solidFill>
                  <a:srgbClr val="AAF91B"/>
                </a:solidFill>
              </a:rPr>
              <a:t>import </a:t>
            </a:r>
            <a:r>
              <a:rPr lang="en-US" dirty="0" err="1">
                <a:solidFill>
                  <a:srgbClr val="AAF91B"/>
                </a:solidFill>
              </a:rPr>
              <a:t>ModuleExternal.car</a:t>
            </a:r>
            <a:r>
              <a:rPr lang="en-US" dirty="0">
                <a:solidFill>
                  <a:srgbClr val="AAF91B"/>
                </a:solidFill>
              </a:rPr>
              <a:t> as car</a:t>
            </a:r>
          </a:p>
          <a:p>
            <a:pPr lvl="2"/>
            <a:r>
              <a:rPr lang="en-US" dirty="0"/>
              <a:t>Here “as” is an ALIAS</a:t>
            </a:r>
          </a:p>
          <a:p>
            <a:pPr lvl="1"/>
            <a:r>
              <a:rPr lang="en-US" dirty="0"/>
              <a:t>Another way to import only the info() function from  the package '</a:t>
            </a:r>
            <a:r>
              <a:rPr lang="en-US" dirty="0" err="1"/>
              <a:t>ModuleExternal</a:t>
            </a:r>
            <a:r>
              <a:rPr lang="en-US" dirty="0"/>
              <a:t>' and the 'car' module. We can use:       </a:t>
            </a:r>
            <a:r>
              <a:rPr lang="en-US" dirty="0">
                <a:solidFill>
                  <a:srgbClr val="AAF91B"/>
                </a:solidFill>
              </a:rPr>
              <a:t>from  </a:t>
            </a:r>
            <a:r>
              <a:rPr lang="en-US" dirty="0" err="1">
                <a:solidFill>
                  <a:srgbClr val="AAF91B"/>
                </a:solidFill>
              </a:rPr>
              <a:t>ModuleExternal.car</a:t>
            </a:r>
            <a:r>
              <a:rPr lang="en-US" dirty="0">
                <a:solidFill>
                  <a:srgbClr val="AAF91B"/>
                </a:solidFill>
              </a:rPr>
              <a:t> import info</a:t>
            </a:r>
          </a:p>
          <a:p>
            <a:pPr lvl="1"/>
            <a:r>
              <a:rPr lang="en-US" dirty="0"/>
              <a:t>Another way to import only the car module from  the package '</a:t>
            </a:r>
            <a:r>
              <a:rPr lang="en-US" dirty="0" err="1"/>
              <a:t>ModuleExternal</a:t>
            </a:r>
            <a:r>
              <a:rPr lang="en-US" dirty="0"/>
              <a:t>'. We can use:       </a:t>
            </a:r>
            <a:r>
              <a:rPr lang="en-US" dirty="0">
                <a:solidFill>
                  <a:srgbClr val="AAF91B"/>
                </a:solidFill>
              </a:rPr>
              <a:t>from  </a:t>
            </a:r>
            <a:r>
              <a:rPr lang="en-US" dirty="0" err="1">
                <a:solidFill>
                  <a:srgbClr val="AAF91B"/>
                </a:solidFill>
              </a:rPr>
              <a:t>ModuleExternal.car</a:t>
            </a:r>
            <a:r>
              <a:rPr lang="en-US" dirty="0">
                <a:solidFill>
                  <a:srgbClr val="AAF91B"/>
                </a:solidFill>
              </a:rPr>
              <a:t> import car</a:t>
            </a:r>
          </a:p>
          <a:p>
            <a:pPr lvl="1"/>
            <a:endParaRPr lang="en-US" dirty="0">
              <a:solidFill>
                <a:srgbClr val="AAF91B"/>
              </a:solidFill>
            </a:endParaRPr>
          </a:p>
        </p:txBody>
      </p:sp>
    </p:spTree>
    <p:extLst>
      <p:ext uri="{BB962C8B-B14F-4D97-AF65-F5344CB8AC3E}">
        <p14:creationId xmlns:p14="http://schemas.microsoft.com/office/powerpoint/2010/main" val="21575649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3441-B880-4679-B26E-DA0089DD6A1E}"/>
              </a:ext>
            </a:extLst>
          </p:cNvPr>
          <p:cNvSpPr>
            <a:spLocks noGrp="1"/>
          </p:cNvSpPr>
          <p:nvPr>
            <p:ph type="title"/>
          </p:nvPr>
        </p:nvSpPr>
        <p:spPr/>
        <p:txBody>
          <a:bodyPr/>
          <a:lstStyle/>
          <a:p>
            <a:r>
              <a:rPr lang="en-US" dirty="0"/>
              <a:t>Exercise on Modules – 15 min</a:t>
            </a:r>
          </a:p>
        </p:txBody>
      </p:sp>
      <p:graphicFrame>
        <p:nvGraphicFramePr>
          <p:cNvPr id="6" name="Content Placeholder 5">
            <a:extLst>
              <a:ext uri="{FF2B5EF4-FFF2-40B4-BE49-F238E27FC236}">
                <a16:creationId xmlns:a16="http://schemas.microsoft.com/office/drawing/2014/main" id="{778C1003-F790-49BF-90F0-AD3CA3D7932A}"/>
              </a:ext>
            </a:extLst>
          </p:cNvPr>
          <p:cNvGraphicFramePr>
            <a:graphicFrameLocks noGrp="1" noChangeAspect="1"/>
          </p:cNvGraphicFramePr>
          <p:nvPr>
            <p:ph idx="1"/>
            <p:extLst/>
          </p:nvPr>
        </p:nvGraphicFramePr>
        <p:xfrm>
          <a:off x="5638800" y="3413125"/>
          <a:ext cx="914400" cy="771525"/>
        </p:xfrm>
        <a:graphic>
          <a:graphicData uri="http://schemas.openxmlformats.org/presentationml/2006/ole">
            <mc:AlternateContent xmlns:mc="http://schemas.openxmlformats.org/markup-compatibility/2006">
              <mc:Choice xmlns:v="urn:schemas-microsoft-com:vml" Requires="v">
                <p:oleObj spid="_x0000_s16390" name="Document" showAsIcon="1" r:id="rId3" imgW="914400" imgH="771480" progId="Word.Document.12">
                  <p:embed/>
                </p:oleObj>
              </mc:Choice>
              <mc:Fallback>
                <p:oleObj name="Document" showAsIcon="1" r:id="rId3" imgW="914400" imgH="771480" progId="Word.Document.12">
                  <p:embed/>
                  <p:pic>
                    <p:nvPicPr>
                      <p:cNvPr id="6" name="Content Placeholder 5">
                        <a:extLst>
                          <a:ext uri="{FF2B5EF4-FFF2-40B4-BE49-F238E27FC236}">
                            <a16:creationId xmlns:a16="http://schemas.microsoft.com/office/drawing/2014/main" id="{778C1003-F790-49BF-90F0-AD3CA3D7932A}"/>
                          </a:ext>
                        </a:extLst>
                      </p:cNvPr>
                      <p:cNvPicPr/>
                      <p:nvPr/>
                    </p:nvPicPr>
                    <p:blipFill>
                      <a:blip r:embed="rId4"/>
                      <a:stretch>
                        <a:fillRect/>
                      </a:stretch>
                    </p:blipFill>
                    <p:spPr>
                      <a:xfrm>
                        <a:off x="5638800" y="341312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849744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9E42-6275-4D6F-81DB-94BFAF3CAAF3}"/>
              </a:ext>
            </a:extLst>
          </p:cNvPr>
          <p:cNvSpPr>
            <a:spLocks noGrp="1"/>
          </p:cNvSpPr>
          <p:nvPr>
            <p:ph type="title"/>
          </p:nvPr>
        </p:nvSpPr>
        <p:spPr>
          <a:xfrm>
            <a:off x="1643639" y="2728735"/>
            <a:ext cx="9404723" cy="1400530"/>
          </a:xfrm>
        </p:spPr>
        <p:txBody>
          <a:bodyPr/>
          <a:lstStyle/>
          <a:p>
            <a:r>
              <a:rPr lang="en-US" dirty="0"/>
              <a:t>Solutions to Exercise on Modules </a:t>
            </a:r>
          </a:p>
        </p:txBody>
      </p:sp>
    </p:spTree>
    <p:extLst>
      <p:ext uri="{BB962C8B-B14F-4D97-AF65-F5344CB8AC3E}">
        <p14:creationId xmlns:p14="http://schemas.microsoft.com/office/powerpoint/2010/main" val="5247608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226701" y="1740189"/>
            <a:ext cx="11480390" cy="2556164"/>
          </a:xfrm>
        </p:spPr>
        <p:txBody>
          <a:bodyPr/>
          <a:lstStyle/>
          <a:p>
            <a:r>
              <a:rPr lang="en-US" sz="4800" dirty="0"/>
              <a:t>Working with Files and Excel</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226701" y="4405745"/>
            <a:ext cx="6340354" cy="1981199"/>
          </a:xfrm>
        </p:spPr>
        <p:txBody>
          <a:bodyPr>
            <a:normAutofit fontScale="550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2300" dirty="0"/>
              <a:t>Read a text file</a:t>
            </a:r>
          </a:p>
          <a:p>
            <a:pPr marL="685800" indent="-685800">
              <a:buFont typeface="Wingdings" panose="05000000000000000000" pitchFamily="2" charset="2"/>
              <a:buChar char="ü"/>
            </a:pPr>
            <a:r>
              <a:rPr lang="en-US" sz="2300" dirty="0"/>
              <a:t>Write to Text file</a:t>
            </a:r>
          </a:p>
          <a:p>
            <a:pPr marL="685800" indent="-685800">
              <a:buFont typeface="Wingdings" panose="05000000000000000000" pitchFamily="2" charset="2"/>
              <a:buChar char="ü"/>
            </a:pPr>
            <a:r>
              <a:rPr lang="en-US" sz="2300" dirty="0"/>
              <a:t>“With” and “As”  Keywords to read /write text file</a:t>
            </a:r>
          </a:p>
          <a:p>
            <a:pPr marL="685800" indent="-685800">
              <a:buFont typeface="Wingdings" panose="05000000000000000000" pitchFamily="2" charset="2"/>
              <a:buChar char="ü"/>
            </a:pPr>
            <a:r>
              <a:rPr lang="en-US" sz="2300" dirty="0"/>
              <a:t>The OpenPyxl package</a:t>
            </a:r>
          </a:p>
          <a:p>
            <a:pPr marL="685800" indent="-685800">
              <a:buFont typeface="Wingdings" panose="05000000000000000000" pitchFamily="2" charset="2"/>
              <a:buChar char="ü"/>
            </a:pPr>
            <a:r>
              <a:rPr lang="en-US" sz="2300" dirty="0"/>
              <a:t>Reading and writing from Excel Workbook</a:t>
            </a:r>
          </a:p>
          <a:p>
            <a:pPr marL="685800" indent="-685800">
              <a:buFont typeface="Wingdings" panose="05000000000000000000" pitchFamily="2" charset="2"/>
              <a:buChar char="ü"/>
            </a:pPr>
            <a:endParaRPr lang="en-US" sz="5600" dirty="0"/>
          </a:p>
          <a:p>
            <a:endParaRPr lang="en-US" dirty="0"/>
          </a:p>
        </p:txBody>
      </p:sp>
    </p:spTree>
    <p:extLst>
      <p:ext uri="{BB962C8B-B14F-4D97-AF65-F5344CB8AC3E}">
        <p14:creationId xmlns:p14="http://schemas.microsoft.com/office/powerpoint/2010/main" val="40387413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7918-41E6-4E29-B4DA-924A770D8AA4}"/>
              </a:ext>
            </a:extLst>
          </p:cNvPr>
          <p:cNvSpPr>
            <a:spLocks noGrp="1"/>
          </p:cNvSpPr>
          <p:nvPr>
            <p:ph type="title"/>
          </p:nvPr>
        </p:nvSpPr>
        <p:spPr/>
        <p:txBody>
          <a:bodyPr/>
          <a:lstStyle/>
          <a:p>
            <a:r>
              <a:rPr lang="en-US" dirty="0"/>
              <a:t>Writing and Reading from Text File</a:t>
            </a:r>
          </a:p>
        </p:txBody>
      </p:sp>
      <p:sp>
        <p:nvSpPr>
          <p:cNvPr id="3" name="Content Placeholder 2">
            <a:extLst>
              <a:ext uri="{FF2B5EF4-FFF2-40B4-BE49-F238E27FC236}">
                <a16:creationId xmlns:a16="http://schemas.microsoft.com/office/drawing/2014/main" id="{E6EDE521-0DF9-4BFA-933B-87168D4A28C4}"/>
              </a:ext>
            </a:extLst>
          </p:cNvPr>
          <p:cNvSpPr>
            <a:spLocks noGrp="1"/>
          </p:cNvSpPr>
          <p:nvPr>
            <p:ph idx="1"/>
          </p:nvPr>
        </p:nvSpPr>
        <p:spPr>
          <a:xfrm>
            <a:off x="512618" y="1288473"/>
            <a:ext cx="11249891" cy="5444836"/>
          </a:xfrm>
        </p:spPr>
        <p:txBody>
          <a:bodyPr>
            <a:normAutofit fontScale="85000" lnSpcReduction="20000"/>
          </a:bodyPr>
          <a:lstStyle/>
          <a:p>
            <a:r>
              <a:rPr lang="en-US" dirty="0"/>
              <a:t>File I/O mode are:</a:t>
            </a:r>
          </a:p>
          <a:p>
            <a:pPr lvl="1"/>
            <a:r>
              <a:rPr lang="en-US" dirty="0"/>
              <a:t>'w' -&gt; Write-Only Mode</a:t>
            </a:r>
          </a:p>
          <a:p>
            <a:pPr lvl="1"/>
            <a:r>
              <a:rPr lang="en-US" dirty="0"/>
              <a:t>'r' -&gt; Read-only Mode</a:t>
            </a:r>
          </a:p>
          <a:p>
            <a:pPr lvl="1"/>
            <a:r>
              <a:rPr lang="en-US" dirty="0"/>
              <a:t>'r+' -&gt; Read And Write Mode</a:t>
            </a:r>
          </a:p>
          <a:p>
            <a:pPr lvl="1"/>
            <a:r>
              <a:rPr lang="en-US" dirty="0"/>
              <a:t>'a' -&gt; Append Mode</a:t>
            </a:r>
          </a:p>
          <a:p>
            <a:r>
              <a:rPr lang="en-US" dirty="0"/>
              <a:t>open(argument 1, argument 2) -</a:t>
            </a:r>
            <a:r>
              <a:rPr lang="en-US" dirty="0">
                <a:sym typeface="Wingdings" panose="05000000000000000000" pitchFamily="2" charset="2"/>
              </a:rPr>
              <a:t> The open method is used to create the text file  in the current package. Open method open file and return a stream.</a:t>
            </a:r>
          </a:p>
          <a:p>
            <a:pPr lvl="1"/>
            <a:r>
              <a:rPr lang="en-US" dirty="0"/>
              <a:t>argument 1 </a:t>
            </a:r>
            <a:r>
              <a:rPr lang="en-US" dirty="0">
                <a:sym typeface="Wingdings" panose="05000000000000000000" pitchFamily="2" charset="2"/>
              </a:rPr>
              <a:t> The path with name of the text file to be created. Extension </a:t>
            </a:r>
            <a:r>
              <a:rPr lang="en-US" dirty="0" err="1">
                <a:sym typeface="Wingdings" panose="05000000000000000000" pitchFamily="2" charset="2"/>
              </a:rPr>
              <a:t>nof</a:t>
            </a:r>
            <a:r>
              <a:rPr lang="en-US" dirty="0">
                <a:sym typeface="Wingdings" panose="05000000000000000000" pitchFamily="2" charset="2"/>
              </a:rPr>
              <a:t> the file should be DOT txt (.txt). If we do not give the full path , but only the file name, the file will be created in current package.</a:t>
            </a:r>
          </a:p>
          <a:p>
            <a:pPr lvl="1"/>
            <a:r>
              <a:rPr lang="en-US" dirty="0"/>
              <a:t>argument 2 </a:t>
            </a:r>
            <a:r>
              <a:rPr lang="en-US" dirty="0">
                <a:sym typeface="Wingdings" panose="05000000000000000000" pitchFamily="2" charset="2"/>
              </a:rPr>
              <a:t> the File I/O mode. </a:t>
            </a:r>
          </a:p>
          <a:p>
            <a:pPr lvl="1"/>
            <a:r>
              <a:rPr lang="en-US" dirty="0" err="1"/>
              <a:t>My_file</a:t>
            </a:r>
            <a:r>
              <a:rPr lang="en-US" dirty="0"/>
              <a:t> = open(arg1, ‘w’)</a:t>
            </a:r>
          </a:p>
          <a:p>
            <a:r>
              <a:rPr lang="en-US" dirty="0"/>
              <a:t>write(arg1, arg2) </a:t>
            </a:r>
            <a:r>
              <a:rPr lang="en-US" dirty="0">
                <a:sym typeface="Wingdings" panose="05000000000000000000" pitchFamily="2" charset="2"/>
              </a:rPr>
              <a:t> method to write down n the file created.</a:t>
            </a:r>
          </a:p>
          <a:p>
            <a:pPr lvl="1"/>
            <a:r>
              <a:rPr lang="en-US" dirty="0">
                <a:sym typeface="Wingdings" panose="05000000000000000000" pitchFamily="2" charset="2"/>
              </a:rPr>
              <a:t>arg1  string argument for the data to be written in the file</a:t>
            </a:r>
          </a:p>
          <a:p>
            <a:pPr lvl="1"/>
            <a:r>
              <a:rPr lang="en-US" dirty="0">
                <a:sym typeface="Wingdings" panose="05000000000000000000" pitchFamily="2" charset="2"/>
              </a:rPr>
              <a:t>arg2  to write the data in newline or in same line.</a:t>
            </a:r>
          </a:p>
          <a:p>
            <a:r>
              <a:rPr lang="en-US" dirty="0">
                <a:sym typeface="Wingdings" panose="05000000000000000000" pitchFamily="2" charset="2"/>
              </a:rPr>
              <a:t>close()   It is important to close the file which will kill the buffer memory whether we are writing or reading.</a:t>
            </a:r>
          </a:p>
          <a:p>
            <a:pPr lvl="1"/>
            <a:r>
              <a:rPr lang="en-US" dirty="0">
                <a:sym typeface="Wingdings" panose="05000000000000000000" pitchFamily="2" charset="2"/>
              </a:rPr>
              <a:t>Buffer memory gets created when the open method is used</a:t>
            </a:r>
          </a:p>
          <a:p>
            <a:pPr lvl="1"/>
            <a:r>
              <a:rPr lang="en-US" dirty="0">
                <a:sym typeface="Wingdings" panose="05000000000000000000" pitchFamily="2" charset="2"/>
              </a:rPr>
              <a:t>If we do not close the file, the buffer memory will not be killed and fishy result will come</a:t>
            </a:r>
            <a:endParaRPr lang="en-US" dirty="0"/>
          </a:p>
        </p:txBody>
      </p:sp>
    </p:spTree>
    <p:extLst>
      <p:ext uri="{BB962C8B-B14F-4D97-AF65-F5344CB8AC3E}">
        <p14:creationId xmlns:p14="http://schemas.microsoft.com/office/powerpoint/2010/main" val="35648995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8241-4C49-48BB-9E8B-C5673171FA8A}"/>
              </a:ext>
            </a:extLst>
          </p:cNvPr>
          <p:cNvSpPr>
            <a:spLocks noGrp="1"/>
          </p:cNvSpPr>
          <p:nvPr>
            <p:ph type="title"/>
          </p:nvPr>
        </p:nvSpPr>
        <p:spPr>
          <a:xfrm>
            <a:off x="193965" y="452718"/>
            <a:ext cx="9856870" cy="1154409"/>
          </a:xfrm>
        </p:spPr>
        <p:txBody>
          <a:bodyPr/>
          <a:lstStyle/>
          <a:p>
            <a:r>
              <a:rPr lang="en-US" dirty="0"/>
              <a:t>Writing and Reading from Text File – contd.</a:t>
            </a:r>
          </a:p>
        </p:txBody>
      </p:sp>
      <p:sp>
        <p:nvSpPr>
          <p:cNvPr id="3" name="Content Placeholder 2">
            <a:extLst>
              <a:ext uri="{FF2B5EF4-FFF2-40B4-BE49-F238E27FC236}">
                <a16:creationId xmlns:a16="http://schemas.microsoft.com/office/drawing/2014/main" id="{4A791519-C868-44C5-9A48-F334A0FE96E0}"/>
              </a:ext>
            </a:extLst>
          </p:cNvPr>
          <p:cNvSpPr>
            <a:spLocks noGrp="1"/>
          </p:cNvSpPr>
          <p:nvPr>
            <p:ph idx="1"/>
          </p:nvPr>
        </p:nvSpPr>
        <p:spPr>
          <a:xfrm>
            <a:off x="415636" y="2052918"/>
            <a:ext cx="11360728" cy="4624973"/>
          </a:xfrm>
        </p:spPr>
        <p:txBody>
          <a:bodyPr/>
          <a:lstStyle/>
          <a:p>
            <a:r>
              <a:rPr lang="en-US" dirty="0" err="1"/>
              <a:t>readline</a:t>
            </a:r>
            <a:r>
              <a:rPr lang="en-US" dirty="0"/>
              <a:t>() </a:t>
            </a:r>
            <a:r>
              <a:rPr lang="en-US" dirty="0">
                <a:sym typeface="Wingdings" panose="05000000000000000000" pitchFamily="2" charset="2"/>
              </a:rPr>
              <a:t> </a:t>
            </a:r>
            <a:r>
              <a:rPr lang="en-US" dirty="0" err="1">
                <a:sym typeface="Wingdings" panose="05000000000000000000" pitchFamily="2" charset="2"/>
              </a:rPr>
              <a:t>peadline</a:t>
            </a:r>
            <a:r>
              <a:rPr lang="en-US" dirty="0">
                <a:sym typeface="Wingdings" panose="05000000000000000000" pitchFamily="2" charset="2"/>
              </a:rPr>
              <a:t>() method will read each line at a time. Can be used with print command but the read data should be converted to string format using str() function</a:t>
            </a:r>
            <a:endParaRPr lang="en-US" dirty="0"/>
          </a:p>
        </p:txBody>
      </p:sp>
    </p:spTree>
    <p:extLst>
      <p:ext uri="{BB962C8B-B14F-4D97-AF65-F5344CB8AC3E}">
        <p14:creationId xmlns:p14="http://schemas.microsoft.com/office/powerpoint/2010/main" val="9498686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8573-EE79-4115-850C-69D362124378}"/>
              </a:ext>
            </a:extLst>
          </p:cNvPr>
          <p:cNvSpPr>
            <a:spLocks noGrp="1"/>
          </p:cNvSpPr>
          <p:nvPr>
            <p:ph type="title"/>
          </p:nvPr>
        </p:nvSpPr>
        <p:spPr>
          <a:xfrm>
            <a:off x="1413164" y="147918"/>
            <a:ext cx="8180470" cy="1400530"/>
          </a:xfrm>
        </p:spPr>
        <p:txBody>
          <a:bodyPr/>
          <a:lstStyle/>
          <a:p>
            <a:r>
              <a:rPr lang="en-US" dirty="0"/>
              <a:t>“With” and “as’ keyword to read and write in text file</a:t>
            </a:r>
          </a:p>
        </p:txBody>
      </p:sp>
      <p:sp>
        <p:nvSpPr>
          <p:cNvPr id="3" name="Content Placeholder 2">
            <a:extLst>
              <a:ext uri="{FF2B5EF4-FFF2-40B4-BE49-F238E27FC236}">
                <a16:creationId xmlns:a16="http://schemas.microsoft.com/office/drawing/2014/main" id="{9AEF285B-E8CB-4468-80F8-E6768C4AB8B4}"/>
              </a:ext>
            </a:extLst>
          </p:cNvPr>
          <p:cNvSpPr>
            <a:spLocks noGrp="1"/>
          </p:cNvSpPr>
          <p:nvPr>
            <p:ph idx="1"/>
          </p:nvPr>
        </p:nvSpPr>
        <p:spPr>
          <a:xfrm>
            <a:off x="1122218" y="1548448"/>
            <a:ext cx="10598726" cy="5060170"/>
          </a:xfrm>
        </p:spPr>
        <p:txBody>
          <a:bodyPr>
            <a:normAutofit fontScale="85000" lnSpcReduction="20000"/>
          </a:bodyPr>
          <a:lstStyle/>
          <a:p>
            <a:pPr marL="0" indent="0">
              <a:buNone/>
            </a:pPr>
            <a:endParaRPr lang="en-US" dirty="0"/>
          </a:p>
          <a:p>
            <a:r>
              <a:rPr lang="en-US" dirty="0">
                <a:solidFill>
                  <a:srgbClr val="AAF91B"/>
                </a:solidFill>
              </a:rPr>
              <a:t>To write using 'with' and 'as' keyword, we don't need to use close method to kill the buffer as used with normal behaviour to write and read from file</a:t>
            </a:r>
          </a:p>
          <a:p>
            <a:pPr marL="0" indent="0">
              <a:buNone/>
            </a:pPr>
            <a:endParaRPr lang="en-US" dirty="0"/>
          </a:p>
          <a:p>
            <a:r>
              <a:rPr lang="en-US" dirty="0"/>
              <a:t>print("With As Write Start")</a:t>
            </a:r>
          </a:p>
          <a:p>
            <a:r>
              <a:rPr lang="en-US" dirty="0"/>
              <a:t>with open("withas.txt", "w") as </a:t>
            </a:r>
            <a:r>
              <a:rPr lang="en-US" dirty="0" err="1"/>
              <a:t>with_as_write</a:t>
            </a:r>
            <a:r>
              <a:rPr lang="en-US" dirty="0"/>
              <a:t>:</a:t>
            </a:r>
          </a:p>
          <a:p>
            <a:r>
              <a:rPr lang="en-US" dirty="0"/>
              <a:t>    </a:t>
            </a:r>
            <a:r>
              <a:rPr lang="en-US" dirty="0" err="1"/>
              <a:t>with_as_write.write</a:t>
            </a:r>
            <a:r>
              <a:rPr lang="en-US" dirty="0"/>
              <a:t>("This is an example of with as write/read")</a:t>
            </a:r>
          </a:p>
          <a:p>
            <a:pPr marL="0" indent="0">
              <a:buNone/>
            </a:pPr>
            <a:endParaRPr lang="en-US" dirty="0"/>
          </a:p>
          <a:p>
            <a:pPr marL="0" indent="0">
              <a:buNone/>
            </a:pPr>
            <a:endParaRPr lang="en-US" dirty="0"/>
          </a:p>
          <a:p>
            <a:r>
              <a:rPr lang="en-US" dirty="0">
                <a:solidFill>
                  <a:srgbClr val="AAF91B"/>
                </a:solidFill>
              </a:rPr>
              <a:t>To read using 'with' and 'as' keyword. Here we don't need to use close method to kill the buffer as used with normal behaviour to write and read from file</a:t>
            </a:r>
          </a:p>
          <a:p>
            <a:pPr marL="0" indent="0">
              <a:buNone/>
            </a:pPr>
            <a:endParaRPr lang="en-US" dirty="0"/>
          </a:p>
          <a:p>
            <a:r>
              <a:rPr lang="en-US" dirty="0"/>
              <a:t>print("With As Read Start")</a:t>
            </a:r>
          </a:p>
          <a:p>
            <a:r>
              <a:rPr lang="en-US" dirty="0"/>
              <a:t>with open("withas.txt", "r") as </a:t>
            </a:r>
            <a:r>
              <a:rPr lang="en-US" dirty="0" err="1"/>
              <a:t>with_as_read</a:t>
            </a:r>
            <a:r>
              <a:rPr lang="en-US" dirty="0"/>
              <a:t>:</a:t>
            </a:r>
          </a:p>
          <a:p>
            <a:r>
              <a:rPr lang="en-US" dirty="0"/>
              <a:t>    print(str(</a:t>
            </a:r>
            <a:r>
              <a:rPr lang="en-US" dirty="0" err="1"/>
              <a:t>with_as_read.read</a:t>
            </a:r>
            <a:r>
              <a:rPr lang="en-US" dirty="0"/>
              <a:t>()))</a:t>
            </a:r>
          </a:p>
        </p:txBody>
      </p:sp>
    </p:spTree>
    <p:extLst>
      <p:ext uri="{BB962C8B-B14F-4D97-AF65-F5344CB8AC3E}">
        <p14:creationId xmlns:p14="http://schemas.microsoft.com/office/powerpoint/2010/main" val="277718270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BA7A-3C69-4147-807F-F4CD0F93E9BB}"/>
              </a:ext>
            </a:extLst>
          </p:cNvPr>
          <p:cNvSpPr>
            <a:spLocks noGrp="1"/>
          </p:cNvSpPr>
          <p:nvPr>
            <p:ph type="title"/>
          </p:nvPr>
        </p:nvSpPr>
        <p:spPr>
          <a:xfrm>
            <a:off x="1413164" y="452718"/>
            <a:ext cx="8637670" cy="863464"/>
          </a:xfrm>
        </p:spPr>
        <p:txBody>
          <a:bodyPr>
            <a:normAutofit fontScale="90000"/>
          </a:bodyPr>
          <a:lstStyle/>
          <a:p>
            <a:r>
              <a:rPr lang="en-US" dirty="0"/>
              <a:t>OpenPyxl</a:t>
            </a:r>
            <a:br>
              <a:rPr lang="en-US" dirty="0"/>
            </a:br>
            <a:endParaRPr lang="en-US" dirty="0"/>
          </a:p>
        </p:txBody>
      </p:sp>
      <p:sp>
        <p:nvSpPr>
          <p:cNvPr id="3" name="Content Placeholder 2">
            <a:extLst>
              <a:ext uri="{FF2B5EF4-FFF2-40B4-BE49-F238E27FC236}">
                <a16:creationId xmlns:a16="http://schemas.microsoft.com/office/drawing/2014/main" id="{81BA3FF7-B1EB-46D3-B078-48ADB04E74D6}"/>
              </a:ext>
            </a:extLst>
          </p:cNvPr>
          <p:cNvSpPr>
            <a:spLocks noGrp="1"/>
          </p:cNvSpPr>
          <p:nvPr>
            <p:ph idx="1"/>
          </p:nvPr>
        </p:nvSpPr>
        <p:spPr>
          <a:xfrm>
            <a:off x="1551708" y="1413165"/>
            <a:ext cx="9975273" cy="5167744"/>
          </a:xfrm>
        </p:spPr>
        <p:txBody>
          <a:bodyPr>
            <a:normAutofit fontScale="92500" lnSpcReduction="20000"/>
          </a:bodyPr>
          <a:lstStyle/>
          <a:p>
            <a:r>
              <a:rPr lang="en-US" dirty="0"/>
              <a:t>Download and install OPENPYXL package:</a:t>
            </a:r>
          </a:p>
          <a:p>
            <a:pPr lvl="1"/>
            <a:r>
              <a:rPr lang="en-US" dirty="0" err="1"/>
              <a:t>conda</a:t>
            </a:r>
            <a:r>
              <a:rPr lang="en-US" dirty="0"/>
              <a:t> install </a:t>
            </a:r>
            <a:r>
              <a:rPr lang="en-US" dirty="0" err="1"/>
              <a:t>openpyxl</a:t>
            </a:r>
            <a:r>
              <a:rPr lang="en-US" dirty="0"/>
              <a:t> </a:t>
            </a:r>
            <a:r>
              <a:rPr lang="en-US" dirty="0">
                <a:sym typeface="Wingdings" panose="05000000000000000000" pitchFamily="2" charset="2"/>
              </a:rPr>
              <a:t> </a:t>
            </a:r>
            <a:r>
              <a:rPr lang="en-US" dirty="0" err="1">
                <a:sym typeface="Wingdings" panose="05000000000000000000" pitchFamily="2" charset="2"/>
              </a:rPr>
              <a:t>Annaconda</a:t>
            </a:r>
            <a:r>
              <a:rPr lang="en-US" dirty="0">
                <a:sym typeface="Wingdings" panose="05000000000000000000" pitchFamily="2" charset="2"/>
              </a:rPr>
              <a:t> distribution of Python</a:t>
            </a:r>
            <a:endParaRPr lang="en-US" dirty="0"/>
          </a:p>
          <a:p>
            <a:pPr lvl="1"/>
            <a:r>
              <a:rPr lang="en-US" dirty="0"/>
              <a:t>Pip install </a:t>
            </a:r>
            <a:r>
              <a:rPr lang="en-US" dirty="0" err="1"/>
              <a:t>openpyxl</a:t>
            </a:r>
            <a:r>
              <a:rPr lang="en-US" dirty="0"/>
              <a:t> </a:t>
            </a:r>
            <a:r>
              <a:rPr lang="en-US" dirty="0">
                <a:sym typeface="Wingdings" panose="05000000000000000000" pitchFamily="2" charset="2"/>
              </a:rPr>
              <a:t> Non- </a:t>
            </a:r>
            <a:r>
              <a:rPr lang="en-US" dirty="0" err="1">
                <a:sym typeface="Wingdings" panose="05000000000000000000" pitchFamily="2" charset="2"/>
              </a:rPr>
              <a:t>Annaconda</a:t>
            </a:r>
            <a:r>
              <a:rPr lang="en-US" dirty="0">
                <a:sym typeface="Wingdings" panose="05000000000000000000" pitchFamily="2" charset="2"/>
              </a:rPr>
              <a:t> distribution of Python</a:t>
            </a:r>
            <a:endParaRPr lang="en-US" dirty="0"/>
          </a:p>
          <a:p>
            <a:r>
              <a:rPr lang="en-US" dirty="0"/>
              <a:t>To check the current working directory </a:t>
            </a:r>
            <a:r>
              <a:rPr lang="en-US" dirty="0">
                <a:sym typeface="Wingdings" panose="05000000000000000000" pitchFamily="2" charset="2"/>
              </a:rPr>
              <a:t>  </a:t>
            </a:r>
            <a:r>
              <a:rPr lang="en-US" dirty="0" err="1">
                <a:solidFill>
                  <a:srgbClr val="AAF91B"/>
                </a:solidFill>
                <a:sym typeface="Wingdings" panose="05000000000000000000" pitchFamily="2" charset="2"/>
              </a:rPr>
              <a:t>getcwd</a:t>
            </a:r>
            <a:r>
              <a:rPr lang="en-US" dirty="0">
                <a:solidFill>
                  <a:srgbClr val="AAF91B"/>
                </a:solidFill>
                <a:sym typeface="Wingdings" panose="05000000000000000000" pitchFamily="2" charset="2"/>
              </a:rPr>
              <a:t>() </a:t>
            </a:r>
            <a:r>
              <a:rPr lang="en-US" dirty="0">
                <a:sym typeface="Wingdings" panose="05000000000000000000" pitchFamily="2" charset="2"/>
              </a:rPr>
              <a:t>method of “</a:t>
            </a:r>
            <a:r>
              <a:rPr lang="en-US" dirty="0" err="1">
                <a:sym typeface="Wingdings" panose="05000000000000000000" pitchFamily="2" charset="2"/>
              </a:rPr>
              <a:t>os</a:t>
            </a:r>
            <a:r>
              <a:rPr lang="en-US" dirty="0">
                <a:sym typeface="Wingdings" panose="05000000000000000000" pitchFamily="2" charset="2"/>
              </a:rPr>
              <a:t>” package</a:t>
            </a:r>
          </a:p>
          <a:p>
            <a:pPr lvl="1"/>
            <a:r>
              <a:rPr lang="en-US" dirty="0"/>
              <a:t>In this current working directory , we can put an excel file  with xlsx extension.</a:t>
            </a:r>
          </a:p>
          <a:p>
            <a:r>
              <a:rPr lang="en-US" dirty="0"/>
              <a:t>To change the working directory </a:t>
            </a:r>
            <a:r>
              <a:rPr lang="en-US" dirty="0">
                <a:sym typeface="Wingdings" panose="05000000000000000000" pitchFamily="2" charset="2"/>
              </a:rPr>
              <a:t> </a:t>
            </a:r>
            <a:r>
              <a:rPr lang="en-US" dirty="0" err="1">
                <a:solidFill>
                  <a:srgbClr val="AAF91B"/>
                </a:solidFill>
                <a:sym typeface="Wingdings" panose="05000000000000000000" pitchFamily="2" charset="2"/>
              </a:rPr>
              <a:t>chdir</a:t>
            </a:r>
            <a:r>
              <a:rPr lang="en-US" dirty="0">
                <a:sym typeface="Wingdings" panose="05000000000000000000" pitchFamily="2" charset="2"/>
              </a:rPr>
              <a:t>(“Path of the directory"). This is the method of “</a:t>
            </a:r>
            <a:r>
              <a:rPr lang="en-US" dirty="0" err="1">
                <a:sym typeface="Wingdings" panose="05000000000000000000" pitchFamily="2" charset="2"/>
              </a:rPr>
              <a:t>os</a:t>
            </a:r>
            <a:r>
              <a:rPr lang="en-US" dirty="0">
                <a:sym typeface="Wingdings" panose="05000000000000000000" pitchFamily="2" charset="2"/>
              </a:rPr>
              <a:t>” package. </a:t>
            </a:r>
            <a:r>
              <a:rPr lang="en-US" dirty="0"/>
              <a:t>Then after changing the working directory, we can put the excel file in this folder.</a:t>
            </a:r>
          </a:p>
          <a:p>
            <a:r>
              <a:rPr lang="en-US" dirty="0"/>
              <a:t>To load the Excel Workbook </a:t>
            </a:r>
            <a:r>
              <a:rPr lang="en-US" dirty="0">
                <a:sym typeface="Wingdings" panose="05000000000000000000" pitchFamily="2" charset="2"/>
              </a:rPr>
              <a:t> </a:t>
            </a:r>
            <a:r>
              <a:rPr lang="en-US" dirty="0" err="1">
                <a:solidFill>
                  <a:srgbClr val="AAF91B"/>
                </a:solidFill>
                <a:sym typeface="Wingdings" panose="05000000000000000000" pitchFamily="2" charset="2"/>
              </a:rPr>
              <a:t>load_workbook</a:t>
            </a:r>
            <a:r>
              <a:rPr lang="en-US" dirty="0">
                <a:sym typeface="Wingdings" panose="05000000000000000000" pitchFamily="2" charset="2"/>
              </a:rPr>
              <a:t>(“name of the excel file") method. It is a method of “</a:t>
            </a:r>
            <a:r>
              <a:rPr lang="en-US" dirty="0" err="1">
                <a:sym typeface="Wingdings" panose="05000000000000000000" pitchFamily="2" charset="2"/>
              </a:rPr>
              <a:t>openpyxl</a:t>
            </a:r>
            <a:r>
              <a:rPr lang="en-US" dirty="0">
                <a:sym typeface="Wingdings" panose="05000000000000000000" pitchFamily="2" charset="2"/>
              </a:rPr>
              <a:t>” package.</a:t>
            </a:r>
          </a:p>
          <a:p>
            <a:r>
              <a:rPr lang="en-US" dirty="0"/>
              <a:t>To print how many sheets are present in the excel file ; whether filled with data or not, we use </a:t>
            </a:r>
            <a:r>
              <a:rPr lang="en-US" dirty="0">
                <a:sym typeface="Wingdings" panose="05000000000000000000" pitchFamily="2" charset="2"/>
              </a:rPr>
              <a:t> </a:t>
            </a:r>
            <a:r>
              <a:rPr lang="en-US" dirty="0" err="1">
                <a:solidFill>
                  <a:srgbClr val="AAF91B"/>
                </a:solidFill>
                <a:sym typeface="Wingdings" panose="05000000000000000000" pitchFamily="2" charset="2"/>
              </a:rPr>
              <a:t>sheetnames</a:t>
            </a:r>
            <a:r>
              <a:rPr lang="en-US" dirty="0">
                <a:solidFill>
                  <a:srgbClr val="AAF91B"/>
                </a:solidFill>
                <a:sym typeface="Wingdings" panose="05000000000000000000" pitchFamily="2" charset="2"/>
              </a:rPr>
              <a:t>() </a:t>
            </a:r>
            <a:r>
              <a:rPr lang="en-US" dirty="0">
                <a:sym typeface="Wingdings" panose="05000000000000000000" pitchFamily="2" charset="2"/>
              </a:rPr>
              <a:t>method of Workbook class.</a:t>
            </a:r>
          </a:p>
          <a:p>
            <a:r>
              <a:rPr lang="en-US" dirty="0"/>
              <a:t>To check which sheet name is active </a:t>
            </a:r>
            <a:r>
              <a:rPr lang="en-US" dirty="0">
                <a:sym typeface="Wingdings" panose="05000000000000000000" pitchFamily="2" charset="2"/>
              </a:rPr>
              <a:t> </a:t>
            </a:r>
            <a:r>
              <a:rPr lang="en-US" dirty="0" err="1">
                <a:solidFill>
                  <a:srgbClr val="AAF91B"/>
                </a:solidFill>
                <a:sym typeface="Wingdings" panose="05000000000000000000" pitchFamily="2" charset="2"/>
              </a:rPr>
              <a:t>get_active_sheet</a:t>
            </a:r>
            <a:r>
              <a:rPr lang="en-US" dirty="0">
                <a:solidFill>
                  <a:srgbClr val="AAF91B"/>
                </a:solidFill>
                <a:sym typeface="Wingdings" panose="05000000000000000000" pitchFamily="2" charset="2"/>
              </a:rPr>
              <a:t>() </a:t>
            </a:r>
            <a:r>
              <a:rPr lang="en-US" dirty="0">
                <a:sym typeface="Wingdings" panose="05000000000000000000" pitchFamily="2" charset="2"/>
              </a:rPr>
              <a:t>method of workbook class or </a:t>
            </a:r>
            <a:r>
              <a:rPr lang="en-US" dirty="0">
                <a:solidFill>
                  <a:srgbClr val="AAF91B"/>
                </a:solidFill>
                <a:sym typeface="Wingdings" panose="05000000000000000000" pitchFamily="2" charset="2"/>
              </a:rPr>
              <a:t>active</a:t>
            </a:r>
            <a:r>
              <a:rPr lang="en-US" dirty="0">
                <a:sym typeface="Wingdings" panose="05000000000000000000" pitchFamily="2" charset="2"/>
              </a:rPr>
              <a:t> property of workbook class.</a:t>
            </a:r>
          </a:p>
          <a:p>
            <a:r>
              <a:rPr lang="en-US" dirty="0">
                <a:sym typeface="Wingdings" panose="05000000000000000000" pitchFamily="2" charset="2"/>
              </a:rPr>
              <a:t>Need to go to particular Excel Sheet   </a:t>
            </a:r>
            <a:r>
              <a:rPr lang="en-US" dirty="0" err="1">
                <a:solidFill>
                  <a:srgbClr val="AAF91B"/>
                </a:solidFill>
                <a:sym typeface="Wingdings" panose="05000000000000000000" pitchFamily="2" charset="2"/>
              </a:rPr>
              <a:t>get_sheet_by_name</a:t>
            </a:r>
            <a:r>
              <a:rPr lang="en-US" dirty="0">
                <a:solidFill>
                  <a:srgbClr val="AAF91B"/>
                </a:solidFill>
                <a:sym typeface="Wingdings" panose="05000000000000000000" pitchFamily="2" charset="2"/>
              </a:rPr>
              <a:t>(“Name of the sheet") </a:t>
            </a:r>
            <a:r>
              <a:rPr lang="en-US" dirty="0">
                <a:sym typeface="Wingdings" panose="05000000000000000000" pitchFamily="2" charset="2"/>
              </a:rPr>
              <a:t>of the workbook class.</a:t>
            </a: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2432900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DE60-EEAF-46C5-B840-5C4D3B81AF05}"/>
              </a:ext>
            </a:extLst>
          </p:cNvPr>
          <p:cNvSpPr>
            <a:spLocks noGrp="1"/>
          </p:cNvSpPr>
          <p:nvPr>
            <p:ph type="title"/>
          </p:nvPr>
        </p:nvSpPr>
        <p:spPr>
          <a:xfrm>
            <a:off x="175057" y="180109"/>
            <a:ext cx="9404723" cy="752627"/>
          </a:xfrm>
        </p:spPr>
        <p:txBody>
          <a:bodyPr/>
          <a:lstStyle/>
          <a:p>
            <a:r>
              <a:rPr lang="en-US" dirty="0"/>
              <a:t>OpenPyxl – contd.</a:t>
            </a:r>
          </a:p>
        </p:txBody>
      </p:sp>
      <p:sp>
        <p:nvSpPr>
          <p:cNvPr id="3" name="Content Placeholder 2">
            <a:extLst>
              <a:ext uri="{FF2B5EF4-FFF2-40B4-BE49-F238E27FC236}">
                <a16:creationId xmlns:a16="http://schemas.microsoft.com/office/drawing/2014/main" id="{CB5913F7-CCB5-4BB9-87E2-928EE2217EA8}"/>
              </a:ext>
            </a:extLst>
          </p:cNvPr>
          <p:cNvSpPr>
            <a:spLocks noGrp="1"/>
          </p:cNvSpPr>
          <p:nvPr>
            <p:ph idx="1"/>
          </p:nvPr>
        </p:nvSpPr>
        <p:spPr>
          <a:xfrm>
            <a:off x="387927" y="1219200"/>
            <a:ext cx="11263745" cy="5458691"/>
          </a:xfrm>
        </p:spPr>
        <p:txBody>
          <a:bodyPr>
            <a:normAutofit fontScale="77500" lnSpcReduction="20000"/>
          </a:bodyPr>
          <a:lstStyle/>
          <a:p>
            <a:r>
              <a:rPr lang="en-US" dirty="0"/>
              <a:t>In the particular excel sheet, maximum row filled with data </a:t>
            </a:r>
            <a:r>
              <a:rPr lang="en-US" dirty="0">
                <a:sym typeface="Wingdings" panose="05000000000000000000" pitchFamily="2" charset="2"/>
              </a:rPr>
              <a:t> </a:t>
            </a:r>
            <a:r>
              <a:rPr lang="en-US" dirty="0" err="1">
                <a:solidFill>
                  <a:srgbClr val="AAF91B"/>
                </a:solidFill>
                <a:sym typeface="Wingdings" panose="05000000000000000000" pitchFamily="2" charset="2"/>
              </a:rPr>
              <a:t>max_row</a:t>
            </a:r>
            <a:r>
              <a:rPr lang="en-US" dirty="0">
                <a:solidFill>
                  <a:srgbClr val="AAF91B"/>
                </a:solidFill>
                <a:sym typeface="Wingdings" panose="05000000000000000000" pitchFamily="2" charset="2"/>
              </a:rPr>
              <a:t> </a:t>
            </a:r>
            <a:r>
              <a:rPr lang="en-US" dirty="0">
                <a:sym typeface="Wingdings" panose="05000000000000000000" pitchFamily="2" charset="2"/>
              </a:rPr>
              <a:t>property of the Worksheet class.</a:t>
            </a:r>
          </a:p>
          <a:p>
            <a:r>
              <a:rPr lang="en-US" dirty="0"/>
              <a:t>In the particular excel sheet, maximum row filled with data </a:t>
            </a:r>
            <a:r>
              <a:rPr lang="en-US" dirty="0">
                <a:sym typeface="Wingdings" panose="05000000000000000000" pitchFamily="2" charset="2"/>
              </a:rPr>
              <a:t> </a:t>
            </a:r>
            <a:r>
              <a:rPr lang="en-US" dirty="0" err="1">
                <a:solidFill>
                  <a:srgbClr val="AAF91B"/>
                </a:solidFill>
                <a:sym typeface="Wingdings" panose="05000000000000000000" pitchFamily="2" charset="2"/>
              </a:rPr>
              <a:t>max_column</a:t>
            </a:r>
            <a:r>
              <a:rPr lang="en-US" dirty="0">
                <a:solidFill>
                  <a:srgbClr val="AAF91B"/>
                </a:solidFill>
                <a:sym typeface="Wingdings" panose="05000000000000000000" pitchFamily="2" charset="2"/>
              </a:rPr>
              <a:t> </a:t>
            </a:r>
            <a:r>
              <a:rPr lang="en-US" dirty="0">
                <a:sym typeface="Wingdings" panose="05000000000000000000" pitchFamily="2" charset="2"/>
              </a:rPr>
              <a:t>property of the Worksheet class.</a:t>
            </a:r>
          </a:p>
          <a:p>
            <a:endParaRPr lang="en-US" dirty="0"/>
          </a:p>
          <a:p>
            <a:r>
              <a:rPr lang="en-US" dirty="0"/>
              <a:t>From this sheet read the data at column 1 and row 1 </a:t>
            </a:r>
            <a:r>
              <a:rPr lang="en-US" dirty="0">
                <a:sym typeface="Wingdings" panose="05000000000000000000" pitchFamily="2" charset="2"/>
              </a:rPr>
              <a:t> </a:t>
            </a:r>
            <a:r>
              <a:rPr lang="en-US" dirty="0"/>
              <a:t>Name - First way is by using the </a:t>
            </a:r>
            <a:r>
              <a:rPr lang="en-US" dirty="0">
                <a:solidFill>
                  <a:srgbClr val="AAF91B"/>
                </a:solidFill>
              </a:rPr>
              <a:t>value</a:t>
            </a:r>
            <a:r>
              <a:rPr lang="en-US" dirty="0"/>
              <a:t> variable</a:t>
            </a:r>
          </a:p>
          <a:p>
            <a:pPr lvl="1"/>
            <a:r>
              <a:rPr lang="en-US" dirty="0"/>
              <a:t>data1 = </a:t>
            </a:r>
            <a:r>
              <a:rPr lang="en-US" dirty="0" err="1"/>
              <a:t>specificSheet</a:t>
            </a:r>
            <a:r>
              <a:rPr lang="en-US" dirty="0"/>
              <a:t>["A1"]# The sheet name followed by the address of the CELL</a:t>
            </a:r>
          </a:p>
          <a:p>
            <a:pPr lvl="1"/>
            <a:r>
              <a:rPr lang="en-US" dirty="0"/>
              <a:t>print(data1)</a:t>
            </a:r>
          </a:p>
          <a:p>
            <a:pPr lvl="1"/>
            <a:r>
              <a:rPr lang="en-US" dirty="0"/>
              <a:t>data2 = </a:t>
            </a:r>
            <a:r>
              <a:rPr lang="en-US" dirty="0" err="1"/>
              <a:t>specificSheet</a:t>
            </a:r>
            <a:r>
              <a:rPr lang="en-US" dirty="0"/>
              <a:t>["A1"].value #The value in the cell A1</a:t>
            </a:r>
          </a:p>
          <a:p>
            <a:pPr lvl="1"/>
            <a:r>
              <a:rPr lang="en-US" dirty="0"/>
              <a:t>print("Data in column 1 and row 1 is ",data2)</a:t>
            </a:r>
          </a:p>
          <a:p>
            <a:endParaRPr lang="en-US" dirty="0"/>
          </a:p>
          <a:p>
            <a:r>
              <a:rPr lang="en-US" dirty="0"/>
              <a:t> From this sheet read the data at column 1 and row 1 </a:t>
            </a:r>
            <a:r>
              <a:rPr lang="en-US" dirty="0">
                <a:sym typeface="Wingdings" panose="05000000000000000000" pitchFamily="2" charset="2"/>
              </a:rPr>
              <a:t> </a:t>
            </a:r>
            <a:r>
              <a:rPr lang="en-US" dirty="0"/>
              <a:t> Name - Second way by using the </a:t>
            </a:r>
            <a:r>
              <a:rPr lang="en-US" dirty="0">
                <a:solidFill>
                  <a:srgbClr val="AAF91B"/>
                </a:solidFill>
              </a:rPr>
              <a:t>Cell</a:t>
            </a:r>
            <a:r>
              <a:rPr lang="en-US" dirty="0"/>
              <a:t> method</a:t>
            </a:r>
          </a:p>
          <a:p>
            <a:pPr lvl="1"/>
            <a:r>
              <a:rPr lang="en-US" dirty="0"/>
              <a:t>data3 = </a:t>
            </a:r>
            <a:r>
              <a:rPr lang="en-US" dirty="0" err="1"/>
              <a:t>specificSheet.cell</a:t>
            </a:r>
            <a:r>
              <a:rPr lang="en-US" dirty="0"/>
              <a:t>(row=1, column=1).value</a:t>
            </a:r>
          </a:p>
          <a:p>
            <a:pPr lvl="1"/>
            <a:r>
              <a:rPr lang="en-US" dirty="0"/>
              <a:t>print(data3)</a:t>
            </a:r>
          </a:p>
          <a:p>
            <a:endParaRPr lang="en-US" dirty="0"/>
          </a:p>
          <a:p>
            <a:r>
              <a:rPr lang="en-US" dirty="0"/>
              <a:t>To get data from A2 to B7</a:t>
            </a:r>
          </a:p>
          <a:p>
            <a:r>
              <a:rPr lang="en-US" dirty="0"/>
              <a:t>alldata1  = tuple(</a:t>
            </a:r>
            <a:r>
              <a:rPr lang="en-US" dirty="0" err="1"/>
              <a:t>specificSheet</a:t>
            </a:r>
            <a:r>
              <a:rPr lang="en-US" dirty="0"/>
              <a:t>['A2':'B7'])# gives the address of the cell</a:t>
            </a:r>
          </a:p>
          <a:p>
            <a:r>
              <a:rPr lang="en-US" dirty="0"/>
              <a:t>print(alldata1)</a:t>
            </a:r>
          </a:p>
          <a:p>
            <a:endParaRPr lang="en-US" dirty="0"/>
          </a:p>
          <a:p>
            <a:endParaRPr lang="en-US" dirty="0"/>
          </a:p>
        </p:txBody>
      </p:sp>
      <p:graphicFrame>
        <p:nvGraphicFramePr>
          <p:cNvPr id="5" name="Object 4">
            <a:extLst>
              <a:ext uri="{FF2B5EF4-FFF2-40B4-BE49-F238E27FC236}">
                <a16:creationId xmlns:a16="http://schemas.microsoft.com/office/drawing/2014/main" id="{24C7B3AB-148A-4004-8BBC-A977EC857086}"/>
              </a:ext>
            </a:extLst>
          </p:cNvPr>
          <p:cNvGraphicFramePr>
            <a:graphicFrameLocks noChangeAspect="1"/>
          </p:cNvGraphicFramePr>
          <p:nvPr>
            <p:extLst/>
          </p:nvPr>
        </p:nvGraphicFramePr>
        <p:xfrm>
          <a:off x="8800781" y="4580549"/>
          <a:ext cx="1557998" cy="1314561"/>
        </p:xfrm>
        <a:graphic>
          <a:graphicData uri="http://schemas.openxmlformats.org/presentationml/2006/ole">
            <mc:AlternateContent xmlns:mc="http://schemas.openxmlformats.org/markup-compatibility/2006">
              <mc:Choice xmlns:v="urn:schemas-microsoft-com:vml" Requires="v">
                <p:oleObj spid="_x0000_s17414" name="Worksheet" showAsIcon="1" r:id="rId3" imgW="914400" imgH="771480" progId="Excel.Sheet.12">
                  <p:embed/>
                </p:oleObj>
              </mc:Choice>
              <mc:Fallback>
                <p:oleObj name="Worksheet" showAsIcon="1" r:id="rId3" imgW="914400" imgH="771480" progId="Excel.Sheet.12">
                  <p:embed/>
                  <p:pic>
                    <p:nvPicPr>
                      <p:cNvPr id="5" name="Object 4">
                        <a:extLst>
                          <a:ext uri="{FF2B5EF4-FFF2-40B4-BE49-F238E27FC236}">
                            <a16:creationId xmlns:a16="http://schemas.microsoft.com/office/drawing/2014/main" id="{24C7B3AB-148A-4004-8BBC-A977EC857086}"/>
                          </a:ext>
                        </a:extLst>
                      </p:cNvPr>
                      <p:cNvPicPr/>
                      <p:nvPr/>
                    </p:nvPicPr>
                    <p:blipFill>
                      <a:blip r:embed="rId4"/>
                      <a:stretch>
                        <a:fillRect/>
                      </a:stretch>
                    </p:blipFill>
                    <p:spPr>
                      <a:xfrm>
                        <a:off x="8800781" y="4580549"/>
                        <a:ext cx="1557998" cy="1314561"/>
                      </a:xfrm>
                      <a:prstGeom prst="rect">
                        <a:avLst/>
                      </a:prstGeom>
                    </p:spPr>
                  </p:pic>
                </p:oleObj>
              </mc:Fallback>
            </mc:AlternateContent>
          </a:graphicData>
        </a:graphic>
      </p:graphicFrame>
    </p:spTree>
    <p:extLst>
      <p:ext uri="{BB962C8B-B14F-4D97-AF65-F5344CB8AC3E}">
        <p14:creationId xmlns:p14="http://schemas.microsoft.com/office/powerpoint/2010/main" val="30080553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D5AF-2D43-4C33-8978-024759BFEB05}"/>
              </a:ext>
            </a:extLst>
          </p:cNvPr>
          <p:cNvSpPr>
            <a:spLocks noGrp="1"/>
          </p:cNvSpPr>
          <p:nvPr>
            <p:ph type="title"/>
          </p:nvPr>
        </p:nvSpPr>
        <p:spPr/>
        <p:txBody>
          <a:bodyPr/>
          <a:lstStyle/>
          <a:p>
            <a:r>
              <a:rPr lang="en-US" dirty="0"/>
              <a:t>OpenPyxl – contd.</a:t>
            </a:r>
          </a:p>
        </p:txBody>
      </p:sp>
      <p:sp>
        <p:nvSpPr>
          <p:cNvPr id="3" name="Content Placeholder 2">
            <a:extLst>
              <a:ext uri="{FF2B5EF4-FFF2-40B4-BE49-F238E27FC236}">
                <a16:creationId xmlns:a16="http://schemas.microsoft.com/office/drawing/2014/main" id="{F12EB64B-03F6-4DC9-B588-9A4385FF0A0C}"/>
              </a:ext>
            </a:extLst>
          </p:cNvPr>
          <p:cNvSpPr>
            <a:spLocks noGrp="1"/>
          </p:cNvSpPr>
          <p:nvPr>
            <p:ph idx="1"/>
          </p:nvPr>
        </p:nvSpPr>
        <p:spPr/>
        <p:txBody>
          <a:bodyPr/>
          <a:lstStyle/>
          <a:p>
            <a:r>
              <a:rPr lang="en-US" dirty="0"/>
              <a:t>To get data from A2 to B7:</a:t>
            </a:r>
          </a:p>
          <a:p>
            <a:pPr marL="457200" lvl="1" indent="0">
              <a:buNone/>
            </a:pPr>
            <a:r>
              <a:rPr lang="en-US" dirty="0"/>
              <a:t>for rows in </a:t>
            </a:r>
            <a:r>
              <a:rPr lang="en-US" dirty="0" err="1"/>
              <a:t>specificSheet</a:t>
            </a:r>
            <a:r>
              <a:rPr lang="en-US" dirty="0"/>
              <a:t>['A2':'B7']:</a:t>
            </a:r>
          </a:p>
          <a:p>
            <a:pPr marL="457200" lvl="1" indent="0">
              <a:buNone/>
            </a:pPr>
            <a:r>
              <a:rPr lang="en-US" dirty="0"/>
              <a:t>    for columns in rows:</a:t>
            </a:r>
          </a:p>
          <a:p>
            <a:pPr marL="457200" lvl="1" indent="0">
              <a:buNone/>
            </a:pPr>
            <a:r>
              <a:rPr lang="en-US" dirty="0"/>
              <a:t>        print("--"+</a:t>
            </a:r>
            <a:r>
              <a:rPr lang="en-US" dirty="0" err="1"/>
              <a:t>columns.coordinate</a:t>
            </a:r>
            <a:r>
              <a:rPr lang="en-US" dirty="0"/>
              <a:t>+"----"+</a:t>
            </a:r>
            <a:r>
              <a:rPr lang="en-US" dirty="0" err="1"/>
              <a:t>columns.value</a:t>
            </a:r>
            <a:r>
              <a:rPr lang="en-US" dirty="0"/>
              <a:t>, end='')</a:t>
            </a:r>
          </a:p>
          <a:p>
            <a:pPr marL="457200" lvl="1" indent="0">
              <a:buNone/>
            </a:pPr>
            <a:r>
              <a:rPr lang="en-US" dirty="0"/>
              <a:t>    print()</a:t>
            </a:r>
          </a:p>
          <a:p>
            <a:pPr marL="457200" lvl="1" indent="0">
              <a:buNone/>
            </a:pPr>
            <a:r>
              <a:rPr lang="en-US" dirty="0"/>
              <a:t>print('--- END OF ROW ---')</a:t>
            </a:r>
          </a:p>
          <a:p>
            <a:endParaRPr lang="en-US" dirty="0"/>
          </a:p>
        </p:txBody>
      </p:sp>
    </p:spTree>
    <p:extLst>
      <p:ext uri="{BB962C8B-B14F-4D97-AF65-F5344CB8AC3E}">
        <p14:creationId xmlns:p14="http://schemas.microsoft.com/office/powerpoint/2010/main" val="1461218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BDDE-6E29-4CB0-8E0D-B114C9D51EE8}"/>
              </a:ext>
            </a:extLst>
          </p:cNvPr>
          <p:cNvSpPr>
            <a:spLocks noGrp="1"/>
          </p:cNvSpPr>
          <p:nvPr>
            <p:ph type="title"/>
          </p:nvPr>
        </p:nvSpPr>
        <p:spPr/>
        <p:txBody>
          <a:bodyPr/>
          <a:lstStyle/>
          <a:p>
            <a:r>
              <a:rPr lang="en-US" dirty="0"/>
              <a:t>Python Installation – Windows / Mac</a:t>
            </a:r>
          </a:p>
        </p:txBody>
      </p:sp>
      <p:sp>
        <p:nvSpPr>
          <p:cNvPr id="3" name="Content Placeholder 2">
            <a:extLst>
              <a:ext uri="{FF2B5EF4-FFF2-40B4-BE49-F238E27FC236}">
                <a16:creationId xmlns:a16="http://schemas.microsoft.com/office/drawing/2014/main" id="{69A8B563-F6C3-48D4-9EFD-27D655138A8D}"/>
              </a:ext>
            </a:extLst>
          </p:cNvPr>
          <p:cNvSpPr>
            <a:spLocks noGrp="1"/>
          </p:cNvSpPr>
          <p:nvPr>
            <p:ph idx="1"/>
          </p:nvPr>
        </p:nvSpPr>
        <p:spPr/>
        <p:txBody>
          <a:bodyPr>
            <a:normAutofit/>
          </a:bodyPr>
          <a:lstStyle/>
          <a:p>
            <a:endParaRPr lang="en-US" dirty="0"/>
          </a:p>
          <a:p>
            <a:r>
              <a:rPr lang="en-US" dirty="0"/>
              <a:t>Create a PYTHON folder in the drive where OS is installed.</a:t>
            </a:r>
          </a:p>
          <a:p>
            <a:pPr lvl="1"/>
            <a:r>
              <a:rPr lang="en-US" dirty="0"/>
              <a:t>Windows </a:t>
            </a:r>
            <a:r>
              <a:rPr lang="en-US" dirty="0">
                <a:sym typeface="Wingdings" panose="05000000000000000000" pitchFamily="2" charset="2"/>
              </a:rPr>
              <a:t> </a:t>
            </a:r>
            <a:r>
              <a:rPr lang="en-US" dirty="0"/>
              <a:t>Download the Python Interpreter from</a:t>
            </a:r>
            <a:r>
              <a:rPr lang="en-US" dirty="0">
                <a:hlinkClick r:id="rId2"/>
              </a:rPr>
              <a:t> https://www.python.org/downloads/windows/</a:t>
            </a:r>
            <a:endParaRPr lang="en-US" dirty="0"/>
          </a:p>
          <a:p>
            <a:pPr lvl="1"/>
            <a:r>
              <a:rPr lang="en-US" dirty="0"/>
              <a:t>Mac </a:t>
            </a:r>
            <a:r>
              <a:rPr lang="en-US" dirty="0">
                <a:sym typeface="Wingdings" panose="05000000000000000000" pitchFamily="2" charset="2"/>
              </a:rPr>
              <a:t> Download the Python interpreter from </a:t>
            </a:r>
            <a:r>
              <a:rPr lang="en-US" dirty="0">
                <a:sym typeface="Wingdings" panose="05000000000000000000" pitchFamily="2" charset="2"/>
                <a:hlinkClick r:id="rId3"/>
              </a:rPr>
              <a:t>https://www.python.org/downloads/release/python-397/</a:t>
            </a:r>
            <a:endParaRPr lang="en-US" dirty="0"/>
          </a:p>
          <a:p>
            <a:r>
              <a:rPr lang="en-US" dirty="0"/>
              <a:t>Install the Python Interpreter in the folder created above.</a:t>
            </a:r>
          </a:p>
          <a:p>
            <a:endParaRPr lang="en-US" dirty="0"/>
          </a:p>
        </p:txBody>
      </p:sp>
    </p:spTree>
    <p:extLst>
      <p:ext uri="{BB962C8B-B14F-4D97-AF65-F5344CB8AC3E}">
        <p14:creationId xmlns:p14="http://schemas.microsoft.com/office/powerpoint/2010/main" val="253580139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3441-B880-4679-B26E-DA0089DD6A1E}"/>
              </a:ext>
            </a:extLst>
          </p:cNvPr>
          <p:cNvSpPr>
            <a:spLocks noGrp="1"/>
          </p:cNvSpPr>
          <p:nvPr>
            <p:ph type="title"/>
          </p:nvPr>
        </p:nvSpPr>
        <p:spPr/>
        <p:txBody>
          <a:bodyPr/>
          <a:lstStyle/>
          <a:p>
            <a:r>
              <a:rPr lang="en-US" dirty="0"/>
              <a:t>Exercise on reading and writing to a text file and Excel sheet – 20 min</a:t>
            </a:r>
          </a:p>
        </p:txBody>
      </p:sp>
      <p:graphicFrame>
        <p:nvGraphicFramePr>
          <p:cNvPr id="5" name="Content Placeholder 4">
            <a:extLst>
              <a:ext uri="{FF2B5EF4-FFF2-40B4-BE49-F238E27FC236}">
                <a16:creationId xmlns:a16="http://schemas.microsoft.com/office/drawing/2014/main" id="{A5B2C828-D53A-4C63-B4AA-F88432AF4FFB}"/>
              </a:ext>
            </a:extLst>
          </p:cNvPr>
          <p:cNvGraphicFramePr>
            <a:graphicFrameLocks noGrp="1" noChangeAspect="1"/>
          </p:cNvGraphicFramePr>
          <p:nvPr>
            <p:ph idx="1"/>
            <p:extLst/>
          </p:nvPr>
        </p:nvGraphicFramePr>
        <p:xfrm>
          <a:off x="5378450" y="3589338"/>
          <a:ext cx="914400" cy="771525"/>
        </p:xfrm>
        <a:graphic>
          <a:graphicData uri="http://schemas.openxmlformats.org/presentationml/2006/ole">
            <mc:AlternateContent xmlns:mc="http://schemas.openxmlformats.org/markup-compatibility/2006">
              <mc:Choice xmlns:v="urn:schemas-microsoft-com:vml" Requires="v">
                <p:oleObj spid="_x0000_s18438" name="Document" showAsIcon="1" r:id="rId3" imgW="914400" imgH="771480" progId="Word.Document.12">
                  <p:embed/>
                </p:oleObj>
              </mc:Choice>
              <mc:Fallback>
                <p:oleObj name="Document" showAsIcon="1" r:id="rId3" imgW="914400" imgH="771480" progId="Word.Document.12">
                  <p:embed/>
                  <p:pic>
                    <p:nvPicPr>
                      <p:cNvPr id="5" name="Content Placeholder 4">
                        <a:extLst>
                          <a:ext uri="{FF2B5EF4-FFF2-40B4-BE49-F238E27FC236}">
                            <a16:creationId xmlns:a16="http://schemas.microsoft.com/office/drawing/2014/main" id="{A5B2C828-D53A-4C63-B4AA-F88432AF4FFB}"/>
                          </a:ext>
                        </a:extLst>
                      </p:cNvPr>
                      <p:cNvPicPr/>
                      <p:nvPr/>
                    </p:nvPicPr>
                    <p:blipFill>
                      <a:blip r:embed="rId4"/>
                      <a:stretch>
                        <a:fillRect/>
                      </a:stretch>
                    </p:blipFill>
                    <p:spPr>
                      <a:xfrm>
                        <a:off x="5378450" y="35893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0327414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9E42-6275-4D6F-81DB-94BFAF3CAAF3}"/>
              </a:ext>
            </a:extLst>
          </p:cNvPr>
          <p:cNvSpPr>
            <a:spLocks noGrp="1"/>
          </p:cNvSpPr>
          <p:nvPr>
            <p:ph type="title"/>
          </p:nvPr>
        </p:nvSpPr>
        <p:spPr>
          <a:xfrm>
            <a:off x="1643639" y="2728735"/>
            <a:ext cx="9404723" cy="1400530"/>
          </a:xfrm>
        </p:spPr>
        <p:txBody>
          <a:bodyPr/>
          <a:lstStyle/>
          <a:p>
            <a:r>
              <a:rPr lang="en-US" dirty="0"/>
              <a:t>Solutions to Exercise on reading and writing to a text file and Excel sheet </a:t>
            </a:r>
          </a:p>
        </p:txBody>
      </p:sp>
    </p:spTree>
    <p:extLst>
      <p:ext uri="{BB962C8B-B14F-4D97-AF65-F5344CB8AC3E}">
        <p14:creationId xmlns:p14="http://schemas.microsoft.com/office/powerpoint/2010/main" val="35397842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226701" y="1740189"/>
            <a:ext cx="11480390" cy="2556164"/>
          </a:xfrm>
        </p:spPr>
        <p:txBody>
          <a:bodyPr/>
          <a:lstStyle/>
          <a:p>
            <a:r>
              <a:rPr lang="en-US" sz="4800" dirty="0"/>
              <a:t>Logging with Python</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226701" y="4405745"/>
            <a:ext cx="6340354" cy="1981199"/>
          </a:xfrm>
        </p:spPr>
        <p:txBody>
          <a:bodyPr>
            <a:normAutofit fontScale="700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2300" dirty="0"/>
              <a:t>Introduction to logging infrastructure</a:t>
            </a:r>
          </a:p>
          <a:p>
            <a:pPr marL="685800" indent="-685800">
              <a:buFont typeface="Wingdings" panose="05000000000000000000" pitchFamily="2" charset="2"/>
              <a:buChar char="ü"/>
            </a:pPr>
            <a:r>
              <a:rPr lang="en-US" sz="2300" dirty="0"/>
              <a:t>Changing the format of logs</a:t>
            </a:r>
          </a:p>
          <a:p>
            <a:pPr marL="685800" indent="-685800">
              <a:buFont typeface="Wingdings" panose="05000000000000000000" pitchFamily="2" charset="2"/>
              <a:buChar char="ü"/>
            </a:pPr>
            <a:r>
              <a:rPr lang="en-US" sz="2300" dirty="0"/>
              <a:t>Logger – Console Example</a:t>
            </a:r>
          </a:p>
          <a:p>
            <a:pPr marL="685800" indent="-685800">
              <a:buFont typeface="Wingdings" panose="05000000000000000000" pitchFamily="2" charset="2"/>
              <a:buChar char="ü"/>
            </a:pPr>
            <a:r>
              <a:rPr lang="en-US" sz="2300" dirty="0"/>
              <a:t>Logger – Configuration File example</a:t>
            </a:r>
          </a:p>
          <a:p>
            <a:pPr marL="685800" indent="-685800">
              <a:buFont typeface="Wingdings" panose="05000000000000000000" pitchFamily="2" charset="2"/>
              <a:buChar char="ü"/>
            </a:pPr>
            <a:endParaRPr lang="en-US" sz="2300" dirty="0"/>
          </a:p>
          <a:p>
            <a:pPr marL="685800" indent="-685800">
              <a:buFont typeface="Wingdings" panose="05000000000000000000" pitchFamily="2" charset="2"/>
              <a:buChar char="ü"/>
            </a:pPr>
            <a:endParaRPr lang="en-US" sz="5600" dirty="0"/>
          </a:p>
          <a:p>
            <a:endParaRPr lang="en-US" dirty="0"/>
          </a:p>
        </p:txBody>
      </p:sp>
    </p:spTree>
    <p:extLst>
      <p:ext uri="{BB962C8B-B14F-4D97-AF65-F5344CB8AC3E}">
        <p14:creationId xmlns:p14="http://schemas.microsoft.com/office/powerpoint/2010/main" val="21501310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7B44-AB87-4C3E-9293-9B465119705F}"/>
              </a:ext>
            </a:extLst>
          </p:cNvPr>
          <p:cNvSpPr>
            <a:spLocks noGrp="1"/>
          </p:cNvSpPr>
          <p:nvPr>
            <p:ph type="title"/>
          </p:nvPr>
        </p:nvSpPr>
        <p:spPr/>
        <p:txBody>
          <a:bodyPr/>
          <a:lstStyle/>
          <a:p>
            <a:r>
              <a:rPr lang="en-US" dirty="0"/>
              <a:t>Introduction to Logging Infrastructure</a:t>
            </a:r>
          </a:p>
        </p:txBody>
      </p:sp>
      <p:sp>
        <p:nvSpPr>
          <p:cNvPr id="3" name="Content Placeholder 2">
            <a:extLst>
              <a:ext uri="{FF2B5EF4-FFF2-40B4-BE49-F238E27FC236}">
                <a16:creationId xmlns:a16="http://schemas.microsoft.com/office/drawing/2014/main" id="{71B1D522-07F0-4C36-997F-52148CCFB63B}"/>
              </a:ext>
            </a:extLst>
          </p:cNvPr>
          <p:cNvSpPr>
            <a:spLocks noGrp="1"/>
          </p:cNvSpPr>
          <p:nvPr>
            <p:ph idx="1"/>
          </p:nvPr>
        </p:nvSpPr>
        <p:spPr>
          <a:xfrm>
            <a:off x="646111" y="2052918"/>
            <a:ext cx="10568427" cy="4195481"/>
          </a:xfrm>
        </p:spPr>
        <p:txBody>
          <a:bodyPr>
            <a:normAutofit fontScale="92500" lnSpcReduction="10000"/>
          </a:bodyPr>
          <a:lstStyle/>
          <a:p>
            <a:r>
              <a:rPr lang="en-US" dirty="0"/>
              <a:t>Logging is specifically used for debugging and finding the root cause of problems</a:t>
            </a:r>
          </a:p>
          <a:p>
            <a:r>
              <a:rPr lang="en-US" dirty="0"/>
              <a:t>It is different from PRINT command as the PRINT command prints in the console but is not available for debugging purpose .</a:t>
            </a:r>
          </a:p>
          <a:p>
            <a:r>
              <a:rPr lang="en-US" dirty="0"/>
              <a:t>There are different logging levels:</a:t>
            </a:r>
          </a:p>
          <a:p>
            <a:pPr lvl="1"/>
            <a:r>
              <a:rPr lang="en-US" dirty="0"/>
              <a:t>Debug – used for defining bugs or problems and to be seen when debugging the codes</a:t>
            </a:r>
          </a:p>
          <a:p>
            <a:pPr lvl="1"/>
            <a:r>
              <a:rPr lang="en-US" dirty="0"/>
              <a:t>Info – used for giving simple information like  wiring into edit box, clicking on button </a:t>
            </a:r>
            <a:r>
              <a:rPr lang="en-US" dirty="0" err="1"/>
              <a:t>etc</a:t>
            </a:r>
            <a:endParaRPr lang="en-US" dirty="0"/>
          </a:p>
          <a:p>
            <a:pPr lvl="1"/>
            <a:r>
              <a:rPr lang="en-US" dirty="0"/>
              <a:t>Warning – used when the  something has happened or may happen in future but the software is working fine. No issue with the software but may happen in future.</a:t>
            </a:r>
          </a:p>
          <a:p>
            <a:pPr lvl="1"/>
            <a:r>
              <a:rPr lang="en-US" dirty="0"/>
              <a:t>Error – used when software is not working according to functionality and the software gives exception or error.</a:t>
            </a:r>
          </a:p>
          <a:p>
            <a:pPr lvl="1"/>
            <a:r>
              <a:rPr lang="en-US" dirty="0"/>
              <a:t>Critical – used when serious error has happened in software which is not allowing the software to run further.</a:t>
            </a:r>
          </a:p>
        </p:txBody>
      </p:sp>
    </p:spTree>
    <p:extLst>
      <p:ext uri="{BB962C8B-B14F-4D97-AF65-F5344CB8AC3E}">
        <p14:creationId xmlns:p14="http://schemas.microsoft.com/office/powerpoint/2010/main" val="25846528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7B44-AB87-4C3E-9293-9B465119705F}"/>
              </a:ext>
            </a:extLst>
          </p:cNvPr>
          <p:cNvSpPr>
            <a:spLocks noGrp="1"/>
          </p:cNvSpPr>
          <p:nvPr>
            <p:ph type="title"/>
          </p:nvPr>
        </p:nvSpPr>
        <p:spPr>
          <a:xfrm>
            <a:off x="646111" y="452718"/>
            <a:ext cx="9704389" cy="1400530"/>
          </a:xfrm>
        </p:spPr>
        <p:txBody>
          <a:bodyPr/>
          <a:lstStyle/>
          <a:p>
            <a:r>
              <a:rPr lang="en-US" dirty="0"/>
              <a:t>Introduction to Logging Infrastructure – contd.</a:t>
            </a:r>
          </a:p>
        </p:txBody>
      </p:sp>
      <p:sp>
        <p:nvSpPr>
          <p:cNvPr id="3" name="Content Placeholder 2">
            <a:extLst>
              <a:ext uri="{FF2B5EF4-FFF2-40B4-BE49-F238E27FC236}">
                <a16:creationId xmlns:a16="http://schemas.microsoft.com/office/drawing/2014/main" id="{71B1D522-07F0-4C36-997F-52148CCFB63B}"/>
              </a:ext>
            </a:extLst>
          </p:cNvPr>
          <p:cNvSpPr>
            <a:spLocks noGrp="1"/>
          </p:cNvSpPr>
          <p:nvPr>
            <p:ph idx="1"/>
          </p:nvPr>
        </p:nvSpPr>
        <p:spPr>
          <a:xfrm>
            <a:off x="646111" y="2052918"/>
            <a:ext cx="10568427" cy="4195481"/>
          </a:xfrm>
        </p:spPr>
        <p:txBody>
          <a:bodyPr>
            <a:normAutofit/>
          </a:bodyPr>
          <a:lstStyle/>
          <a:p>
            <a:r>
              <a:rPr lang="en-US" dirty="0"/>
              <a:t>Logging module comes in built with Python interpreter.</a:t>
            </a:r>
          </a:p>
          <a:p>
            <a:r>
              <a:rPr lang="en-US" dirty="0"/>
              <a:t>We just have to import the module </a:t>
            </a:r>
            <a:r>
              <a:rPr lang="en-US" dirty="0">
                <a:sym typeface="Wingdings" panose="05000000000000000000" pitchFamily="2" charset="2"/>
              </a:rPr>
              <a:t> </a:t>
            </a:r>
            <a:r>
              <a:rPr lang="en-US" b="1" dirty="0">
                <a:solidFill>
                  <a:srgbClr val="AAF91B"/>
                </a:solidFill>
                <a:sym typeface="Wingdings" panose="05000000000000000000" pitchFamily="2" charset="2"/>
              </a:rPr>
              <a:t>import logging</a:t>
            </a:r>
          </a:p>
          <a:p>
            <a:r>
              <a:rPr lang="en-US" dirty="0">
                <a:sym typeface="Wingdings" panose="05000000000000000000" pitchFamily="2" charset="2"/>
              </a:rPr>
              <a:t>All the logging level have associated methods:</a:t>
            </a:r>
          </a:p>
          <a:p>
            <a:pPr lvl="1"/>
            <a:r>
              <a:rPr lang="en-US" dirty="0" err="1">
                <a:sym typeface="Wingdings" panose="05000000000000000000" pitchFamily="2" charset="2"/>
              </a:rPr>
              <a:t>logging.warning</a:t>
            </a:r>
            <a:r>
              <a:rPr lang="en-US" dirty="0">
                <a:sym typeface="Wingdings" panose="05000000000000000000" pitchFamily="2" charset="2"/>
              </a:rPr>
              <a:t>(“Warning Message”)  warning () is a method</a:t>
            </a:r>
          </a:p>
          <a:p>
            <a:pPr lvl="1"/>
            <a:r>
              <a:rPr lang="en-US" dirty="0">
                <a:sym typeface="Wingdings" panose="05000000000000000000" pitchFamily="2" charset="2"/>
              </a:rPr>
              <a:t>logging.info(“Information message ”)  info () is a method</a:t>
            </a:r>
          </a:p>
          <a:p>
            <a:r>
              <a:rPr lang="en-US" dirty="0">
                <a:solidFill>
                  <a:srgbClr val="AAF91B"/>
                </a:solidFill>
                <a:sym typeface="Wingdings" panose="05000000000000000000" pitchFamily="2" charset="2"/>
              </a:rPr>
              <a:t>We will see warning message but information level message is not seen. </a:t>
            </a:r>
            <a:r>
              <a:rPr lang="en-US" b="1" dirty="0">
                <a:solidFill>
                  <a:srgbClr val="AAF91B"/>
                </a:solidFill>
                <a:sym typeface="Wingdings" panose="05000000000000000000" pitchFamily="2" charset="2"/>
              </a:rPr>
              <a:t>This is because of the fact that the logging level, by default, is fixed to “WARNING”. </a:t>
            </a:r>
            <a:r>
              <a:rPr lang="en-US" dirty="0">
                <a:solidFill>
                  <a:srgbClr val="AAF91B"/>
                </a:solidFill>
                <a:sym typeface="Wingdings" panose="05000000000000000000" pitchFamily="2" charset="2"/>
              </a:rPr>
              <a:t>So we can see </a:t>
            </a:r>
            <a:r>
              <a:rPr lang="en-US" b="1" dirty="0">
                <a:solidFill>
                  <a:srgbClr val="AAF91B"/>
                </a:solidFill>
                <a:sym typeface="Wingdings" panose="05000000000000000000" pitchFamily="2" charset="2"/>
              </a:rPr>
              <a:t>WARNINGS, ERROS and CRITICAL </a:t>
            </a:r>
            <a:r>
              <a:rPr lang="en-US" dirty="0">
                <a:solidFill>
                  <a:srgbClr val="AAF91B"/>
                </a:solidFill>
                <a:sym typeface="Wingdings" panose="05000000000000000000" pitchFamily="2" charset="2"/>
              </a:rPr>
              <a:t>messages.</a:t>
            </a:r>
          </a:p>
          <a:p>
            <a:r>
              <a:rPr lang="en-US" dirty="0">
                <a:sym typeface="Wingdings" panose="05000000000000000000" pitchFamily="2" charset="2"/>
              </a:rPr>
              <a:t>All the above messages for logging are seen in </a:t>
            </a:r>
            <a:r>
              <a:rPr lang="en-US" b="1" dirty="0">
                <a:solidFill>
                  <a:srgbClr val="AAF91B"/>
                </a:solidFill>
                <a:sym typeface="Wingdings" panose="05000000000000000000" pitchFamily="2" charset="2"/>
              </a:rPr>
              <a:t>CONSOLE</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14559903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4342BA-7EEF-451F-BFCC-58B5D72C193A}"/>
              </a:ext>
            </a:extLst>
          </p:cNvPr>
          <p:cNvSpPr>
            <a:spLocks noGrp="1"/>
          </p:cNvSpPr>
          <p:nvPr>
            <p:ph type="title"/>
          </p:nvPr>
        </p:nvSpPr>
        <p:spPr>
          <a:xfrm>
            <a:off x="646113" y="452438"/>
            <a:ext cx="9404350" cy="1400175"/>
          </a:xfrm>
        </p:spPr>
        <p:txBody>
          <a:bodyPr/>
          <a:lstStyle/>
          <a:p>
            <a:r>
              <a:rPr lang="en-US" dirty="0"/>
              <a:t>Introduction to Logging Infrastructure – contd.</a:t>
            </a:r>
          </a:p>
        </p:txBody>
      </p:sp>
      <p:sp>
        <p:nvSpPr>
          <p:cNvPr id="3" name="Content Placeholder 2">
            <a:extLst>
              <a:ext uri="{FF2B5EF4-FFF2-40B4-BE49-F238E27FC236}">
                <a16:creationId xmlns:a16="http://schemas.microsoft.com/office/drawing/2014/main" id="{B5A8C379-2CDD-4944-BD5D-3D2F5614D935}"/>
              </a:ext>
            </a:extLst>
          </p:cNvPr>
          <p:cNvSpPr>
            <a:spLocks noGrp="1"/>
          </p:cNvSpPr>
          <p:nvPr>
            <p:ph idx="1"/>
          </p:nvPr>
        </p:nvSpPr>
        <p:spPr>
          <a:xfrm>
            <a:off x="368300" y="2052918"/>
            <a:ext cx="11125200" cy="4195481"/>
          </a:xfrm>
        </p:spPr>
        <p:txBody>
          <a:bodyPr>
            <a:normAutofit/>
          </a:bodyPr>
          <a:lstStyle/>
          <a:p>
            <a:r>
              <a:rPr lang="en-US" dirty="0"/>
              <a:t>Let’s now log results in a </a:t>
            </a:r>
            <a:r>
              <a:rPr lang="en-US" b="1" dirty="0">
                <a:solidFill>
                  <a:srgbClr val="AAF91B"/>
                </a:solidFill>
              </a:rPr>
              <a:t>CONFIGURATION FILE</a:t>
            </a:r>
            <a:r>
              <a:rPr lang="en-US" dirty="0"/>
              <a:t> and also change the </a:t>
            </a:r>
            <a:r>
              <a:rPr lang="en-US" b="1" dirty="0">
                <a:solidFill>
                  <a:srgbClr val="AAF91B"/>
                </a:solidFill>
              </a:rPr>
              <a:t>LOGGING LEVEL</a:t>
            </a:r>
          </a:p>
          <a:p>
            <a:r>
              <a:rPr lang="en-US" b="1" dirty="0" err="1">
                <a:solidFill>
                  <a:srgbClr val="AAF91B"/>
                </a:solidFill>
              </a:rPr>
              <a:t>basicConfigurator</a:t>
            </a:r>
            <a:r>
              <a:rPr lang="en-US" b="1" dirty="0">
                <a:solidFill>
                  <a:srgbClr val="AAF91B"/>
                </a:solidFill>
              </a:rPr>
              <a:t>() </a:t>
            </a:r>
            <a:r>
              <a:rPr lang="en-US" dirty="0">
                <a:sym typeface="Wingdings" panose="05000000000000000000" pitchFamily="2" charset="2"/>
              </a:rPr>
              <a:t> method used to provide configuration for logging purpose. Provide two arguments:</a:t>
            </a:r>
          </a:p>
          <a:p>
            <a:pPr lvl="1"/>
            <a:r>
              <a:rPr lang="en-US" b="1" dirty="0">
                <a:solidFill>
                  <a:srgbClr val="AAF91B"/>
                </a:solidFill>
                <a:sym typeface="Wingdings" panose="05000000000000000000" pitchFamily="2" charset="2"/>
              </a:rPr>
              <a:t>filename </a:t>
            </a:r>
            <a:r>
              <a:rPr lang="en-US" dirty="0">
                <a:sym typeface="Wingdings" panose="05000000000000000000" pitchFamily="2" charset="2"/>
              </a:rPr>
              <a:t> value of it is the location where log file will be generated. If we only give the file name and not the whole path , the ;log file will be generated in the package . Log file will have an extension of dot log(.log).</a:t>
            </a:r>
          </a:p>
          <a:p>
            <a:pPr lvl="1"/>
            <a:r>
              <a:rPr lang="en-US" b="1" dirty="0">
                <a:solidFill>
                  <a:srgbClr val="AAF91B"/>
                </a:solidFill>
                <a:sym typeface="Wingdings" panose="05000000000000000000" pitchFamily="2" charset="2"/>
              </a:rPr>
              <a:t>level </a:t>
            </a:r>
            <a:r>
              <a:rPr lang="en-US" dirty="0">
                <a:sym typeface="Wingdings" panose="05000000000000000000" pitchFamily="2" charset="2"/>
              </a:rPr>
              <a:t> value of it will be the logging level which can be prefixed.</a:t>
            </a:r>
          </a:p>
          <a:p>
            <a:pPr lvl="1"/>
            <a:r>
              <a:rPr lang="en-US" b="1" dirty="0">
                <a:solidFill>
                  <a:srgbClr val="AAF91B"/>
                </a:solidFill>
                <a:sym typeface="Wingdings" panose="05000000000000000000" pitchFamily="2" charset="2"/>
              </a:rPr>
              <a:t>  </a:t>
            </a:r>
            <a:r>
              <a:rPr lang="en-US" b="1" dirty="0" err="1">
                <a:solidFill>
                  <a:srgbClr val="AAF91B"/>
                </a:solidFill>
                <a:sym typeface="Wingdings" panose="05000000000000000000" pitchFamily="2" charset="2"/>
              </a:rPr>
              <a:t>logging.basicConfigurator</a:t>
            </a:r>
            <a:r>
              <a:rPr lang="en-US" b="1" dirty="0">
                <a:solidFill>
                  <a:srgbClr val="AAF91B"/>
                </a:solidFill>
                <a:sym typeface="Wingdings" panose="05000000000000000000" pitchFamily="2" charset="2"/>
              </a:rPr>
              <a:t>(filename = “test.log”, level = </a:t>
            </a:r>
            <a:r>
              <a:rPr lang="en-US" b="1" dirty="0" err="1">
                <a:solidFill>
                  <a:srgbClr val="AAF91B"/>
                </a:solidFill>
                <a:sym typeface="Wingdings" panose="05000000000000000000" pitchFamily="2" charset="2"/>
              </a:rPr>
              <a:t>logging.DEBUG</a:t>
            </a:r>
            <a:r>
              <a:rPr lang="en-US" b="1" dirty="0">
                <a:solidFill>
                  <a:srgbClr val="AAF91B"/>
                </a:solidFill>
                <a:sym typeface="Wingdings" panose="05000000000000000000" pitchFamily="2" charset="2"/>
              </a:rPr>
              <a:t>)</a:t>
            </a:r>
          </a:p>
          <a:p>
            <a:pPr marL="857250" lvl="2" indent="0">
              <a:buNone/>
            </a:pPr>
            <a:r>
              <a:rPr lang="en-US" b="1" dirty="0" err="1">
                <a:solidFill>
                  <a:srgbClr val="AAF91B"/>
                </a:solidFill>
                <a:sym typeface="Wingdings" panose="05000000000000000000" pitchFamily="2" charset="2"/>
              </a:rPr>
              <a:t>logging.warning</a:t>
            </a:r>
            <a:r>
              <a:rPr lang="en-US" b="1" dirty="0">
                <a:solidFill>
                  <a:srgbClr val="AAF91B"/>
                </a:solidFill>
                <a:sym typeface="Wingdings" panose="05000000000000000000" pitchFamily="2" charset="2"/>
              </a:rPr>
              <a:t>(“Warning Message”)  warning () is a method</a:t>
            </a:r>
          </a:p>
          <a:p>
            <a:pPr marL="857250" lvl="2" indent="0">
              <a:buNone/>
            </a:pPr>
            <a:r>
              <a:rPr lang="en-US" b="1" dirty="0">
                <a:solidFill>
                  <a:srgbClr val="AAF91B"/>
                </a:solidFill>
                <a:sym typeface="Wingdings" panose="05000000000000000000" pitchFamily="2" charset="2"/>
              </a:rPr>
              <a:t>logging.info(“Information message ”)  info () is a method</a:t>
            </a:r>
          </a:p>
          <a:p>
            <a:pPr marL="857250" lvl="2" indent="0">
              <a:buNone/>
            </a:pPr>
            <a:r>
              <a:rPr lang="en-US" b="1" dirty="0" err="1">
                <a:solidFill>
                  <a:srgbClr val="AAF91B"/>
                </a:solidFill>
                <a:sym typeface="Wingdings" panose="05000000000000000000" pitchFamily="2" charset="2"/>
              </a:rPr>
              <a:t>logging.error</a:t>
            </a:r>
            <a:r>
              <a:rPr lang="en-US" b="1" dirty="0">
                <a:solidFill>
                  <a:srgbClr val="AAF91B"/>
                </a:solidFill>
                <a:sym typeface="Wingdings" panose="05000000000000000000" pitchFamily="2" charset="2"/>
              </a:rPr>
              <a:t>(“error message ”)  error () is a method</a:t>
            </a:r>
          </a:p>
          <a:p>
            <a:pPr marL="857250" lvl="2" indent="0">
              <a:buNone/>
            </a:pPr>
            <a:endParaRPr lang="en-US" b="1" dirty="0">
              <a:solidFill>
                <a:srgbClr val="AAF91B"/>
              </a:solidFill>
              <a:sym typeface="Wingdings" panose="05000000000000000000" pitchFamily="2" charset="2"/>
            </a:endParaRPr>
          </a:p>
          <a:p>
            <a:pPr lvl="1"/>
            <a:endParaRPr lang="en-US" b="1" dirty="0">
              <a:solidFill>
                <a:srgbClr val="AAF91B"/>
              </a:solidFill>
            </a:endParaRPr>
          </a:p>
        </p:txBody>
      </p:sp>
    </p:spTree>
    <p:extLst>
      <p:ext uri="{BB962C8B-B14F-4D97-AF65-F5344CB8AC3E}">
        <p14:creationId xmlns:p14="http://schemas.microsoft.com/office/powerpoint/2010/main" val="39568647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B24C-4A03-4D9A-9F8E-49DE573FF2A8}"/>
              </a:ext>
            </a:extLst>
          </p:cNvPr>
          <p:cNvSpPr>
            <a:spLocks noGrp="1"/>
          </p:cNvSpPr>
          <p:nvPr>
            <p:ph type="title"/>
          </p:nvPr>
        </p:nvSpPr>
        <p:spPr>
          <a:xfrm>
            <a:off x="646111" y="452718"/>
            <a:ext cx="9404723" cy="829982"/>
          </a:xfrm>
        </p:spPr>
        <p:txBody>
          <a:bodyPr/>
          <a:lstStyle/>
          <a:p>
            <a:r>
              <a:rPr lang="en-US" dirty="0"/>
              <a:t>Changing the Logging Format</a:t>
            </a:r>
          </a:p>
        </p:txBody>
      </p:sp>
      <p:sp>
        <p:nvSpPr>
          <p:cNvPr id="3" name="Content Placeholder 2">
            <a:extLst>
              <a:ext uri="{FF2B5EF4-FFF2-40B4-BE49-F238E27FC236}">
                <a16:creationId xmlns:a16="http://schemas.microsoft.com/office/drawing/2014/main" id="{934137EB-C520-498A-9E6C-E0867BC604FC}"/>
              </a:ext>
            </a:extLst>
          </p:cNvPr>
          <p:cNvSpPr>
            <a:spLocks noGrp="1"/>
          </p:cNvSpPr>
          <p:nvPr>
            <p:ph idx="1"/>
          </p:nvPr>
        </p:nvSpPr>
        <p:spPr>
          <a:xfrm>
            <a:off x="495300" y="1574800"/>
            <a:ext cx="11226800" cy="4673599"/>
          </a:xfrm>
        </p:spPr>
        <p:txBody>
          <a:bodyPr>
            <a:normAutofit lnSpcReduction="10000"/>
          </a:bodyPr>
          <a:lstStyle/>
          <a:p>
            <a:r>
              <a:rPr lang="en-US" dirty="0"/>
              <a:t>Logging Format can be seen at:</a:t>
            </a:r>
          </a:p>
          <a:p>
            <a:pPr lvl="1"/>
            <a:r>
              <a:rPr lang="en-US" dirty="0">
                <a:hlinkClick r:id="rId2"/>
              </a:rPr>
              <a:t>https://docs.python.org/3/library/logging.html#logrecord-attributes</a:t>
            </a:r>
            <a:endParaRPr lang="en-US" dirty="0"/>
          </a:p>
          <a:p>
            <a:pPr lvl="1"/>
            <a:r>
              <a:rPr lang="en-US" dirty="0">
                <a:hlinkClick r:id="rId3"/>
              </a:rPr>
              <a:t>https://docs.python.org/3/library/time.html#time.strftime</a:t>
            </a:r>
            <a:endParaRPr lang="en-US" dirty="0"/>
          </a:p>
          <a:p>
            <a:r>
              <a:rPr lang="en-US" dirty="0"/>
              <a:t>We can change the format of the logs generated in CONSOLE or CONFIGURATION FILE. Need to define it as an argument of </a:t>
            </a:r>
            <a:r>
              <a:rPr lang="en-US" dirty="0" err="1"/>
              <a:t>basicConfig</a:t>
            </a:r>
            <a:r>
              <a:rPr lang="en-US" dirty="0"/>
              <a:t> () method.</a:t>
            </a:r>
          </a:p>
          <a:p>
            <a:r>
              <a:rPr lang="en-US" dirty="0"/>
              <a:t>Right now the logs are generated with </a:t>
            </a:r>
            <a:r>
              <a:rPr lang="en-US" dirty="0">
                <a:solidFill>
                  <a:srgbClr val="AAF91B"/>
                </a:solidFill>
              </a:rPr>
              <a:t>LEVEL NAME, ROOT  and MESSAGE </a:t>
            </a:r>
            <a:r>
              <a:rPr lang="en-US" dirty="0"/>
              <a:t>in console or in configuration file as below:</a:t>
            </a:r>
          </a:p>
          <a:p>
            <a:pPr lvl="1"/>
            <a:r>
              <a:rPr lang="en-US" dirty="0"/>
              <a:t>WARNING root Warning Message</a:t>
            </a:r>
          </a:p>
          <a:p>
            <a:r>
              <a:rPr lang="en-US" dirty="0"/>
              <a:t>We want to get only </a:t>
            </a:r>
            <a:r>
              <a:rPr lang="en-US" dirty="0">
                <a:solidFill>
                  <a:srgbClr val="AAF91B"/>
                </a:solidFill>
              </a:rPr>
              <a:t>LEVEL NAME and MESSAGE </a:t>
            </a:r>
            <a:r>
              <a:rPr lang="en-US" dirty="0"/>
              <a:t>in the CONSOLE. So we use</a:t>
            </a:r>
          </a:p>
          <a:p>
            <a:pPr lvl="1"/>
            <a:r>
              <a:rPr lang="en-US" b="1" dirty="0" err="1">
                <a:solidFill>
                  <a:srgbClr val="AAF91B"/>
                </a:solidFill>
                <a:sym typeface="Wingdings" panose="05000000000000000000" pitchFamily="2" charset="2"/>
              </a:rPr>
              <a:t>logging.basicConfig</a:t>
            </a:r>
            <a:r>
              <a:rPr lang="en-US" b="1" dirty="0">
                <a:solidFill>
                  <a:srgbClr val="AAF91B"/>
                </a:solidFill>
                <a:sym typeface="Wingdings" panose="05000000000000000000" pitchFamily="2" charset="2"/>
              </a:rPr>
              <a:t>(format = ‘%(</a:t>
            </a:r>
            <a:r>
              <a:rPr lang="en-US" b="1" dirty="0" err="1">
                <a:solidFill>
                  <a:srgbClr val="AAF91B"/>
                </a:solidFill>
                <a:sym typeface="Wingdings" panose="05000000000000000000" pitchFamily="2" charset="2"/>
              </a:rPr>
              <a:t>levelname</a:t>
            </a:r>
            <a:r>
              <a:rPr lang="en-US" b="1" dirty="0">
                <a:solidFill>
                  <a:srgbClr val="AAF91B"/>
                </a:solidFill>
                <a:sym typeface="Wingdings" panose="05000000000000000000" pitchFamily="2" charset="2"/>
              </a:rPr>
              <a:t>)s: %(message)s’, level = </a:t>
            </a:r>
            <a:r>
              <a:rPr lang="en-US" b="1" dirty="0" err="1">
                <a:solidFill>
                  <a:srgbClr val="AAF91B"/>
                </a:solidFill>
                <a:sym typeface="Wingdings" panose="05000000000000000000" pitchFamily="2" charset="2"/>
              </a:rPr>
              <a:t>logging.DEBUG</a:t>
            </a:r>
            <a:r>
              <a:rPr lang="en-US" b="1" dirty="0">
                <a:solidFill>
                  <a:srgbClr val="AAF91B"/>
                </a:solidFill>
                <a:sym typeface="Wingdings" panose="05000000000000000000" pitchFamily="2" charset="2"/>
              </a:rPr>
              <a:t>)</a:t>
            </a:r>
          </a:p>
          <a:p>
            <a:r>
              <a:rPr lang="en-US" dirty="0">
                <a:sym typeface="Wingdings" panose="05000000000000000000" pitchFamily="2" charset="2"/>
              </a:rPr>
              <a:t>Now to get </a:t>
            </a:r>
            <a:r>
              <a:rPr lang="en-US" dirty="0">
                <a:solidFill>
                  <a:srgbClr val="AAF91B"/>
                </a:solidFill>
                <a:sym typeface="Wingdings" panose="05000000000000000000" pitchFamily="2" charset="2"/>
              </a:rPr>
              <a:t>TIME </a:t>
            </a:r>
            <a:r>
              <a:rPr lang="en-US" dirty="0">
                <a:sym typeface="Wingdings" panose="05000000000000000000" pitchFamily="2" charset="2"/>
              </a:rPr>
              <a:t>in logs, we use the following:</a:t>
            </a:r>
          </a:p>
          <a:p>
            <a:pPr lvl="1"/>
            <a:r>
              <a:rPr lang="en-US" b="1" dirty="0" err="1">
                <a:solidFill>
                  <a:srgbClr val="AAF91B"/>
                </a:solidFill>
                <a:sym typeface="Wingdings" panose="05000000000000000000" pitchFamily="2" charset="2"/>
              </a:rPr>
              <a:t>logging.basicConfig</a:t>
            </a:r>
            <a:r>
              <a:rPr lang="en-US" b="1" dirty="0">
                <a:solidFill>
                  <a:srgbClr val="AAF91B"/>
                </a:solidFill>
                <a:sym typeface="Wingdings" panose="05000000000000000000" pitchFamily="2" charset="2"/>
              </a:rPr>
              <a:t>(format = ‘%(</a:t>
            </a:r>
            <a:r>
              <a:rPr lang="en-US" b="1" dirty="0" err="1">
                <a:solidFill>
                  <a:srgbClr val="AAF91B"/>
                </a:solidFill>
                <a:sym typeface="Wingdings" panose="05000000000000000000" pitchFamily="2" charset="2"/>
              </a:rPr>
              <a:t>asctime</a:t>
            </a:r>
            <a:r>
              <a:rPr lang="en-US" b="1" dirty="0">
                <a:solidFill>
                  <a:srgbClr val="AAF91B"/>
                </a:solidFill>
                <a:sym typeface="Wingdings" panose="05000000000000000000" pitchFamily="2" charset="2"/>
              </a:rPr>
              <a:t>)s: %(</a:t>
            </a:r>
            <a:r>
              <a:rPr lang="en-US" b="1" dirty="0" err="1">
                <a:solidFill>
                  <a:srgbClr val="AAF91B"/>
                </a:solidFill>
                <a:sym typeface="Wingdings" panose="05000000000000000000" pitchFamily="2" charset="2"/>
              </a:rPr>
              <a:t>levelname</a:t>
            </a:r>
            <a:r>
              <a:rPr lang="en-US" b="1" dirty="0">
                <a:solidFill>
                  <a:srgbClr val="AAF91B"/>
                </a:solidFill>
                <a:sym typeface="Wingdings" panose="05000000000000000000" pitchFamily="2" charset="2"/>
              </a:rPr>
              <a:t>)s: %(message)s’, level = </a:t>
            </a:r>
            <a:r>
              <a:rPr lang="en-US" b="1" dirty="0" err="1">
                <a:solidFill>
                  <a:srgbClr val="AAF91B"/>
                </a:solidFill>
                <a:sym typeface="Wingdings" panose="05000000000000000000" pitchFamily="2" charset="2"/>
              </a:rPr>
              <a:t>logging.DEBUG</a:t>
            </a:r>
            <a:r>
              <a:rPr lang="en-US" b="1" dirty="0">
                <a:solidFill>
                  <a:srgbClr val="AAF91B"/>
                </a:solidFill>
                <a:sym typeface="Wingdings" panose="05000000000000000000" pitchFamily="2" charset="2"/>
              </a:rPr>
              <a:t>)</a:t>
            </a:r>
          </a:p>
          <a:p>
            <a:endParaRPr lang="en-US" b="1" dirty="0">
              <a:solidFill>
                <a:srgbClr val="AAF91B"/>
              </a:solidFill>
              <a:sym typeface="Wingdings" panose="05000000000000000000" pitchFamily="2" charset="2"/>
            </a:endParaRPr>
          </a:p>
        </p:txBody>
      </p:sp>
    </p:spTree>
    <p:extLst>
      <p:ext uri="{BB962C8B-B14F-4D97-AF65-F5344CB8AC3E}">
        <p14:creationId xmlns:p14="http://schemas.microsoft.com/office/powerpoint/2010/main" val="399028610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58D2-D56E-4B6F-B1D8-5DEF7613917D}"/>
              </a:ext>
            </a:extLst>
          </p:cNvPr>
          <p:cNvSpPr>
            <a:spLocks noGrp="1"/>
          </p:cNvSpPr>
          <p:nvPr>
            <p:ph type="title"/>
          </p:nvPr>
        </p:nvSpPr>
        <p:spPr/>
        <p:txBody>
          <a:bodyPr/>
          <a:lstStyle/>
          <a:p>
            <a:r>
              <a:rPr lang="en-US" dirty="0"/>
              <a:t>Changing the Logging Format – contd.</a:t>
            </a:r>
          </a:p>
        </p:txBody>
      </p:sp>
      <p:sp>
        <p:nvSpPr>
          <p:cNvPr id="3" name="Content Placeholder 2">
            <a:extLst>
              <a:ext uri="{FF2B5EF4-FFF2-40B4-BE49-F238E27FC236}">
                <a16:creationId xmlns:a16="http://schemas.microsoft.com/office/drawing/2014/main" id="{E077E472-92A1-40E5-A247-4BA9B309C6BA}"/>
              </a:ext>
            </a:extLst>
          </p:cNvPr>
          <p:cNvSpPr>
            <a:spLocks noGrp="1"/>
          </p:cNvSpPr>
          <p:nvPr>
            <p:ph idx="1"/>
          </p:nvPr>
        </p:nvSpPr>
        <p:spPr>
          <a:xfrm>
            <a:off x="495300" y="2052918"/>
            <a:ext cx="9554553" cy="4195481"/>
          </a:xfrm>
        </p:spPr>
        <p:txBody>
          <a:bodyPr>
            <a:normAutofit lnSpcReduction="10000"/>
          </a:bodyPr>
          <a:lstStyle/>
          <a:p>
            <a:r>
              <a:rPr lang="en-US" dirty="0"/>
              <a:t>The time format is not good. Probably we need to change it. </a:t>
            </a:r>
            <a:r>
              <a:rPr lang="en-US" b="1" dirty="0">
                <a:solidFill>
                  <a:srgbClr val="AAF91B"/>
                </a:solidFill>
              </a:rPr>
              <a:t>Use another ARGUMENT called as </a:t>
            </a:r>
            <a:r>
              <a:rPr lang="en-US" b="1" dirty="0" err="1">
                <a:solidFill>
                  <a:srgbClr val="AAF91B"/>
                </a:solidFill>
              </a:rPr>
              <a:t>datefmt</a:t>
            </a:r>
            <a:r>
              <a:rPr lang="en-US" b="1" dirty="0">
                <a:solidFill>
                  <a:srgbClr val="AAF91B"/>
                </a:solidFill>
              </a:rPr>
              <a:t> in </a:t>
            </a:r>
            <a:r>
              <a:rPr lang="en-US" b="1" dirty="0" err="1">
                <a:solidFill>
                  <a:srgbClr val="AAF91B"/>
                </a:solidFill>
              </a:rPr>
              <a:t>basicConfig</a:t>
            </a:r>
            <a:r>
              <a:rPr lang="en-US" b="1" dirty="0">
                <a:solidFill>
                  <a:srgbClr val="AAF91B"/>
                </a:solidFill>
              </a:rPr>
              <a:t>() method.</a:t>
            </a:r>
          </a:p>
          <a:p>
            <a:pPr lvl="1"/>
            <a:r>
              <a:rPr lang="en-US" b="1" dirty="0" err="1">
                <a:solidFill>
                  <a:srgbClr val="AAF91B"/>
                </a:solidFill>
              </a:rPr>
              <a:t>logging.basicConfig</a:t>
            </a:r>
            <a:r>
              <a:rPr lang="en-US" b="1" dirty="0">
                <a:solidFill>
                  <a:srgbClr val="AAF91B"/>
                </a:solidFill>
              </a:rPr>
              <a:t>(format='%(</a:t>
            </a:r>
            <a:r>
              <a:rPr lang="en-US" b="1" dirty="0" err="1">
                <a:solidFill>
                  <a:srgbClr val="AAF91B"/>
                </a:solidFill>
              </a:rPr>
              <a:t>asctime</a:t>
            </a:r>
            <a:r>
              <a:rPr lang="en-US" b="1" dirty="0">
                <a:solidFill>
                  <a:srgbClr val="AAF91B"/>
                </a:solidFill>
              </a:rPr>
              <a:t>)s: %(</a:t>
            </a:r>
            <a:r>
              <a:rPr lang="en-US" b="1" dirty="0" err="1">
                <a:solidFill>
                  <a:srgbClr val="AAF91B"/>
                </a:solidFill>
              </a:rPr>
              <a:t>levelname</a:t>
            </a:r>
            <a:r>
              <a:rPr lang="en-US" b="1" dirty="0">
                <a:solidFill>
                  <a:srgbClr val="AAF91B"/>
                </a:solidFill>
              </a:rPr>
              <a:t>)s: %(message)s',                    </a:t>
            </a:r>
            <a:r>
              <a:rPr lang="en-US" b="1" dirty="0" err="1">
                <a:solidFill>
                  <a:srgbClr val="AAF91B"/>
                </a:solidFill>
              </a:rPr>
              <a:t>datefmt</a:t>
            </a:r>
            <a:r>
              <a:rPr lang="en-US" b="1" dirty="0">
                <a:solidFill>
                  <a:srgbClr val="AAF91B"/>
                </a:solidFill>
              </a:rPr>
              <a:t>='%m/%d/%Y %I:%M:%S %</a:t>
            </a:r>
            <a:r>
              <a:rPr lang="en-US" b="1" dirty="0" err="1">
                <a:solidFill>
                  <a:srgbClr val="AAF91B"/>
                </a:solidFill>
              </a:rPr>
              <a:t>p',level</a:t>
            </a:r>
            <a:r>
              <a:rPr lang="en-US" b="1" dirty="0">
                <a:solidFill>
                  <a:srgbClr val="AAF91B"/>
                </a:solidFill>
              </a:rPr>
              <a:t>=</a:t>
            </a:r>
            <a:r>
              <a:rPr lang="en-US" b="1" dirty="0" err="1">
                <a:solidFill>
                  <a:srgbClr val="AAF91B"/>
                </a:solidFill>
              </a:rPr>
              <a:t>logging.DEBUG</a:t>
            </a:r>
            <a:r>
              <a:rPr lang="en-US" b="1" dirty="0">
                <a:solidFill>
                  <a:srgbClr val="AAF91B"/>
                </a:solidFill>
              </a:rPr>
              <a:t>)</a:t>
            </a:r>
          </a:p>
          <a:p>
            <a:pPr lvl="2"/>
            <a:r>
              <a:rPr lang="en-US" b="1" dirty="0">
                <a:solidFill>
                  <a:srgbClr val="AAF91B"/>
                </a:solidFill>
              </a:rPr>
              <a:t>m = month</a:t>
            </a:r>
          </a:p>
          <a:p>
            <a:pPr lvl="2"/>
            <a:r>
              <a:rPr lang="en-US" b="1" dirty="0">
                <a:solidFill>
                  <a:srgbClr val="AAF91B"/>
                </a:solidFill>
              </a:rPr>
              <a:t>d = date</a:t>
            </a:r>
          </a:p>
          <a:p>
            <a:pPr lvl="2"/>
            <a:r>
              <a:rPr lang="en-US" b="1" dirty="0">
                <a:solidFill>
                  <a:srgbClr val="AAF91B"/>
                </a:solidFill>
              </a:rPr>
              <a:t>Y = year</a:t>
            </a:r>
          </a:p>
          <a:p>
            <a:pPr lvl="2"/>
            <a:r>
              <a:rPr lang="en-US" b="1" dirty="0">
                <a:solidFill>
                  <a:srgbClr val="AAF91B"/>
                </a:solidFill>
              </a:rPr>
              <a:t>I = 12 hour clock or H = 24 hour clock</a:t>
            </a:r>
          </a:p>
          <a:p>
            <a:pPr lvl="2"/>
            <a:r>
              <a:rPr lang="en-US" b="1" dirty="0">
                <a:solidFill>
                  <a:srgbClr val="AAF91B"/>
                </a:solidFill>
              </a:rPr>
              <a:t>M = minute</a:t>
            </a:r>
          </a:p>
          <a:p>
            <a:pPr lvl="2"/>
            <a:r>
              <a:rPr lang="en-US" b="1" dirty="0">
                <a:solidFill>
                  <a:srgbClr val="AAF91B"/>
                </a:solidFill>
              </a:rPr>
              <a:t>S = Second</a:t>
            </a:r>
          </a:p>
          <a:p>
            <a:pPr lvl="1"/>
            <a:r>
              <a:rPr lang="en-US" b="1" dirty="0" err="1">
                <a:solidFill>
                  <a:srgbClr val="AAF91B"/>
                </a:solidFill>
              </a:rPr>
              <a:t>logging.basicConfig</a:t>
            </a:r>
            <a:r>
              <a:rPr lang="en-US" b="1" dirty="0">
                <a:solidFill>
                  <a:srgbClr val="AAF91B"/>
                </a:solidFill>
              </a:rPr>
              <a:t>(format='%(</a:t>
            </a:r>
            <a:r>
              <a:rPr lang="en-US" b="1" dirty="0" err="1">
                <a:solidFill>
                  <a:srgbClr val="AAF91B"/>
                </a:solidFill>
              </a:rPr>
              <a:t>asctime</a:t>
            </a:r>
            <a:r>
              <a:rPr lang="en-US" b="1" dirty="0">
                <a:solidFill>
                  <a:srgbClr val="AAF91B"/>
                </a:solidFill>
              </a:rPr>
              <a:t>)s: %(</a:t>
            </a:r>
            <a:r>
              <a:rPr lang="en-US" b="1" dirty="0" err="1">
                <a:solidFill>
                  <a:srgbClr val="AAF91B"/>
                </a:solidFill>
              </a:rPr>
              <a:t>levelname</a:t>
            </a:r>
            <a:r>
              <a:rPr lang="en-US" b="1" dirty="0">
                <a:solidFill>
                  <a:srgbClr val="AAF91B"/>
                </a:solidFill>
              </a:rPr>
              <a:t>)s: %(message)s',                    </a:t>
            </a:r>
            <a:r>
              <a:rPr lang="en-US" b="1" dirty="0" err="1">
                <a:solidFill>
                  <a:srgbClr val="AAF91B"/>
                </a:solidFill>
              </a:rPr>
              <a:t>datefmt</a:t>
            </a:r>
            <a:r>
              <a:rPr lang="en-US" b="1" dirty="0">
                <a:solidFill>
                  <a:srgbClr val="AAF91B"/>
                </a:solidFill>
              </a:rPr>
              <a:t>='%m/%d/%Y %H:%M:%S %</a:t>
            </a:r>
            <a:r>
              <a:rPr lang="en-US" b="1" dirty="0" err="1">
                <a:solidFill>
                  <a:srgbClr val="AAF91B"/>
                </a:solidFill>
              </a:rPr>
              <a:t>p',level</a:t>
            </a:r>
            <a:r>
              <a:rPr lang="en-US" b="1" dirty="0">
                <a:solidFill>
                  <a:srgbClr val="AAF91B"/>
                </a:solidFill>
              </a:rPr>
              <a:t>=</a:t>
            </a:r>
            <a:r>
              <a:rPr lang="en-US" b="1" dirty="0" err="1">
                <a:solidFill>
                  <a:srgbClr val="AAF91B"/>
                </a:solidFill>
              </a:rPr>
              <a:t>logging.DEBUG</a:t>
            </a:r>
            <a:r>
              <a:rPr lang="en-US" b="1" dirty="0">
                <a:solidFill>
                  <a:srgbClr val="AAF91B"/>
                </a:solidFill>
              </a:rPr>
              <a:t>)</a:t>
            </a:r>
          </a:p>
          <a:p>
            <a:pPr lvl="1"/>
            <a:endParaRPr lang="en-US" b="1" dirty="0">
              <a:solidFill>
                <a:srgbClr val="AAF91B"/>
              </a:solidFill>
            </a:endParaRPr>
          </a:p>
        </p:txBody>
      </p:sp>
    </p:spTree>
    <p:extLst>
      <p:ext uri="{BB962C8B-B14F-4D97-AF65-F5344CB8AC3E}">
        <p14:creationId xmlns:p14="http://schemas.microsoft.com/office/powerpoint/2010/main" val="36593716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3340-7747-4C17-89D2-B1DD0C70A3D2}"/>
              </a:ext>
            </a:extLst>
          </p:cNvPr>
          <p:cNvSpPr>
            <a:spLocks noGrp="1"/>
          </p:cNvSpPr>
          <p:nvPr>
            <p:ph type="title"/>
          </p:nvPr>
        </p:nvSpPr>
        <p:spPr>
          <a:xfrm>
            <a:off x="646111" y="452718"/>
            <a:ext cx="9805989" cy="1400530"/>
          </a:xfrm>
        </p:spPr>
        <p:txBody>
          <a:bodyPr/>
          <a:lstStyle/>
          <a:p>
            <a:r>
              <a:rPr lang="en-US" dirty="0"/>
              <a:t>Using the logger object instead of </a:t>
            </a:r>
            <a:r>
              <a:rPr lang="en-US" dirty="0" err="1"/>
              <a:t>basicConfig</a:t>
            </a:r>
            <a:r>
              <a:rPr lang="en-US" dirty="0"/>
              <a:t>() method - Console</a:t>
            </a:r>
          </a:p>
        </p:txBody>
      </p:sp>
      <p:sp>
        <p:nvSpPr>
          <p:cNvPr id="3" name="Content Placeholder 2">
            <a:extLst>
              <a:ext uri="{FF2B5EF4-FFF2-40B4-BE49-F238E27FC236}">
                <a16:creationId xmlns:a16="http://schemas.microsoft.com/office/drawing/2014/main" id="{E410D757-FEBD-4357-B422-C46D721B646D}"/>
              </a:ext>
            </a:extLst>
          </p:cNvPr>
          <p:cNvSpPr>
            <a:spLocks noGrp="1"/>
          </p:cNvSpPr>
          <p:nvPr>
            <p:ph idx="1"/>
          </p:nvPr>
        </p:nvSpPr>
        <p:spPr>
          <a:xfrm>
            <a:off x="203200" y="1964018"/>
            <a:ext cx="11633199" cy="4741582"/>
          </a:xfrm>
        </p:spPr>
        <p:txBody>
          <a:bodyPr>
            <a:normAutofit/>
          </a:bodyPr>
          <a:lstStyle/>
          <a:p>
            <a:r>
              <a:rPr lang="en-US" dirty="0"/>
              <a:t>Instead of using the </a:t>
            </a:r>
            <a:r>
              <a:rPr lang="en-US" dirty="0" err="1"/>
              <a:t>basicConfig</a:t>
            </a:r>
            <a:r>
              <a:rPr lang="en-US" dirty="0"/>
              <a:t>() method, it is better to use the “logger” object.</a:t>
            </a:r>
          </a:p>
          <a:p>
            <a:r>
              <a:rPr lang="en-US" dirty="0"/>
              <a:t>We would log results in CONSOLE.</a:t>
            </a:r>
          </a:p>
          <a:p>
            <a:r>
              <a:rPr lang="en-US" dirty="0"/>
              <a:t>Import the logging module </a:t>
            </a:r>
            <a:r>
              <a:rPr lang="en-US" dirty="0">
                <a:sym typeface="Wingdings" panose="05000000000000000000" pitchFamily="2" charset="2"/>
              </a:rPr>
              <a:t> </a:t>
            </a:r>
            <a:r>
              <a:rPr lang="en-US" b="1" dirty="0">
                <a:solidFill>
                  <a:srgbClr val="AAF91B"/>
                </a:solidFill>
              </a:rPr>
              <a:t>Import logging</a:t>
            </a:r>
          </a:p>
          <a:p>
            <a:r>
              <a:rPr lang="en-US" dirty="0"/>
              <a:t>Create a class “</a:t>
            </a:r>
            <a:r>
              <a:rPr lang="en-US" dirty="0" err="1"/>
              <a:t>LoggerDemoConsole</a:t>
            </a:r>
            <a:r>
              <a:rPr lang="en-US" dirty="0"/>
              <a:t>”  and a method “</a:t>
            </a:r>
            <a:r>
              <a:rPr lang="en-US" dirty="0" err="1"/>
              <a:t>testLog</a:t>
            </a:r>
            <a:r>
              <a:rPr lang="en-US" dirty="0"/>
              <a:t>() “ inside the class.</a:t>
            </a:r>
          </a:p>
          <a:p>
            <a:r>
              <a:rPr lang="en-US" dirty="0"/>
              <a:t>Then follow the steps:</a:t>
            </a:r>
          </a:p>
          <a:p>
            <a:r>
              <a:rPr lang="en-US" b="1" dirty="0">
                <a:solidFill>
                  <a:srgbClr val="AAF91B"/>
                </a:solidFill>
              </a:rPr>
              <a:t>1) Create logger </a:t>
            </a:r>
            <a:r>
              <a:rPr lang="en-US" dirty="0"/>
              <a:t>– use the </a:t>
            </a:r>
            <a:r>
              <a:rPr lang="en-US" dirty="0" err="1"/>
              <a:t>getLogger</a:t>
            </a:r>
            <a:r>
              <a:rPr lang="en-US" dirty="0"/>
              <a:t>()method and pass the argument as “</a:t>
            </a:r>
            <a:r>
              <a:rPr lang="en-US" dirty="0" err="1"/>
              <a:t>Sample_Log</a:t>
            </a:r>
            <a:r>
              <a:rPr lang="en-US" dirty="0"/>
              <a:t>”. So the logger created with be “</a:t>
            </a:r>
            <a:r>
              <a:rPr lang="en-US" dirty="0" err="1"/>
              <a:t>Sample_Log</a:t>
            </a:r>
            <a:r>
              <a:rPr lang="en-US" dirty="0"/>
              <a:t>” or any name can be given.</a:t>
            </a:r>
          </a:p>
          <a:p>
            <a:pPr lvl="1"/>
            <a:r>
              <a:rPr lang="it-IT" dirty="0">
                <a:solidFill>
                  <a:srgbClr val="AAF91B"/>
                </a:solidFill>
              </a:rPr>
              <a:t>logger = logging.getLogger(‘Sample_Log’)</a:t>
            </a:r>
          </a:p>
          <a:p>
            <a:r>
              <a:rPr lang="it-IT" b="1" dirty="0">
                <a:solidFill>
                  <a:srgbClr val="AAF91B"/>
                </a:solidFill>
              </a:rPr>
              <a:t>2) Set logging level for the created logger </a:t>
            </a:r>
            <a:r>
              <a:rPr lang="it-IT" dirty="0"/>
              <a:t>– use the setLevel() method and pass the argument with the logging level.</a:t>
            </a:r>
          </a:p>
          <a:p>
            <a:pPr lvl="1"/>
            <a:r>
              <a:rPr lang="en-US" b="1" dirty="0" err="1">
                <a:solidFill>
                  <a:srgbClr val="AAF91B"/>
                </a:solidFill>
              </a:rPr>
              <a:t>logger.setLevel</a:t>
            </a:r>
            <a:r>
              <a:rPr lang="en-US" b="1" dirty="0">
                <a:solidFill>
                  <a:srgbClr val="AAF91B"/>
                </a:solidFill>
              </a:rPr>
              <a:t>(logging.INFO) </a:t>
            </a:r>
            <a:r>
              <a:rPr lang="en-US" b="1" dirty="0">
                <a:solidFill>
                  <a:srgbClr val="AAF91B"/>
                </a:solidFill>
                <a:sym typeface="Wingdings" panose="05000000000000000000" pitchFamily="2" charset="2"/>
              </a:rPr>
              <a:t> </a:t>
            </a:r>
            <a:r>
              <a:rPr lang="en-US" dirty="0">
                <a:sym typeface="Wingdings" panose="05000000000000000000" pitchFamily="2" charset="2"/>
              </a:rPr>
              <a:t>This will show logging level for INFO, WARNING, ERROR and CRITICAL, DEBUG level will not be show .</a:t>
            </a:r>
            <a:endParaRPr lang="en-US" dirty="0"/>
          </a:p>
          <a:p>
            <a:endParaRPr lang="en-US" dirty="0"/>
          </a:p>
        </p:txBody>
      </p:sp>
    </p:spTree>
    <p:extLst>
      <p:ext uri="{BB962C8B-B14F-4D97-AF65-F5344CB8AC3E}">
        <p14:creationId xmlns:p14="http://schemas.microsoft.com/office/powerpoint/2010/main" val="992556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D1BD-CD5F-43C2-83E3-807C78EE7E19}"/>
              </a:ext>
            </a:extLst>
          </p:cNvPr>
          <p:cNvSpPr>
            <a:spLocks noGrp="1"/>
          </p:cNvSpPr>
          <p:nvPr>
            <p:ph type="title"/>
          </p:nvPr>
        </p:nvSpPr>
        <p:spPr/>
        <p:txBody>
          <a:bodyPr/>
          <a:lstStyle/>
          <a:p>
            <a:r>
              <a:rPr lang="en-US" sz="3200" dirty="0"/>
              <a:t>Using the logger object instead of </a:t>
            </a:r>
            <a:r>
              <a:rPr lang="en-US" sz="3200" dirty="0" err="1"/>
              <a:t>basicConfig</a:t>
            </a:r>
            <a:r>
              <a:rPr lang="en-US" sz="3200" dirty="0"/>
              <a:t>() method – Console – Contd.</a:t>
            </a:r>
          </a:p>
        </p:txBody>
      </p:sp>
      <p:sp>
        <p:nvSpPr>
          <p:cNvPr id="3" name="Content Placeholder 2">
            <a:extLst>
              <a:ext uri="{FF2B5EF4-FFF2-40B4-BE49-F238E27FC236}">
                <a16:creationId xmlns:a16="http://schemas.microsoft.com/office/drawing/2014/main" id="{AFEF85AA-1C6B-4BA0-9022-5C70FB4DBE38}"/>
              </a:ext>
            </a:extLst>
          </p:cNvPr>
          <p:cNvSpPr>
            <a:spLocks noGrp="1"/>
          </p:cNvSpPr>
          <p:nvPr>
            <p:ph idx="1"/>
          </p:nvPr>
        </p:nvSpPr>
        <p:spPr>
          <a:xfrm>
            <a:off x="482600" y="1689100"/>
            <a:ext cx="11074400" cy="5003800"/>
          </a:xfrm>
        </p:spPr>
        <p:txBody>
          <a:bodyPr>
            <a:normAutofit fontScale="85000" lnSpcReduction="20000"/>
          </a:bodyPr>
          <a:lstStyle/>
          <a:p>
            <a:r>
              <a:rPr lang="en-US" dirty="0"/>
              <a:t>Once the “logger” sees the message string, it will create a LOGGER RECORD OBJECT and this LOGGER RECORD OBJECT  will be passed to the HANDLER</a:t>
            </a:r>
          </a:p>
          <a:p>
            <a:r>
              <a:rPr lang="en-US" b="1" dirty="0">
                <a:solidFill>
                  <a:srgbClr val="AAF91B"/>
                </a:solidFill>
              </a:rPr>
              <a:t>3) Create console handler   - </a:t>
            </a:r>
            <a:r>
              <a:rPr lang="en-US" dirty="0"/>
              <a:t>use the </a:t>
            </a:r>
            <a:r>
              <a:rPr lang="en-US" dirty="0" err="1">
                <a:solidFill>
                  <a:srgbClr val="AAF91B"/>
                </a:solidFill>
              </a:rPr>
              <a:t>StreamHandler</a:t>
            </a:r>
            <a:r>
              <a:rPr lang="en-US" dirty="0">
                <a:solidFill>
                  <a:srgbClr val="AAF91B"/>
                </a:solidFill>
              </a:rPr>
              <a:t>()</a:t>
            </a:r>
            <a:r>
              <a:rPr lang="en-US" dirty="0"/>
              <a:t> method to stream the log result to CONSOLE       </a:t>
            </a:r>
          </a:p>
          <a:p>
            <a:pPr lvl="1"/>
            <a:r>
              <a:rPr lang="en-US" b="1" dirty="0" err="1">
                <a:solidFill>
                  <a:srgbClr val="AAF91B"/>
                </a:solidFill>
              </a:rPr>
              <a:t>consoleHandler</a:t>
            </a:r>
            <a:r>
              <a:rPr lang="en-US" b="1" dirty="0">
                <a:solidFill>
                  <a:srgbClr val="AAF91B"/>
                </a:solidFill>
              </a:rPr>
              <a:t> = </a:t>
            </a:r>
            <a:r>
              <a:rPr lang="en-US" b="1" dirty="0" err="1">
                <a:solidFill>
                  <a:srgbClr val="AAF91B"/>
                </a:solidFill>
              </a:rPr>
              <a:t>logging.StreamHandler</a:t>
            </a:r>
            <a:r>
              <a:rPr lang="en-US" b="1" dirty="0">
                <a:solidFill>
                  <a:srgbClr val="AAF91B"/>
                </a:solidFill>
              </a:rPr>
              <a:t>()</a:t>
            </a:r>
          </a:p>
          <a:p>
            <a:r>
              <a:rPr lang="en-US" b="1" dirty="0">
                <a:solidFill>
                  <a:srgbClr val="AAF91B"/>
                </a:solidFill>
              </a:rPr>
              <a:t>4)  Set the level of the HANDLER – </a:t>
            </a:r>
            <a:r>
              <a:rPr lang="en-US" dirty="0"/>
              <a:t>use the </a:t>
            </a:r>
            <a:r>
              <a:rPr lang="en-US" dirty="0" err="1">
                <a:solidFill>
                  <a:srgbClr val="AAF91B"/>
                </a:solidFill>
              </a:rPr>
              <a:t>setLevel</a:t>
            </a:r>
            <a:r>
              <a:rPr lang="en-US" dirty="0">
                <a:solidFill>
                  <a:srgbClr val="AAF91B"/>
                </a:solidFill>
              </a:rPr>
              <a:t>() </a:t>
            </a:r>
            <a:r>
              <a:rPr lang="en-US" dirty="0"/>
              <a:t>method and use the argument to define the logging level.</a:t>
            </a:r>
          </a:p>
          <a:p>
            <a:pPr lvl="1"/>
            <a:r>
              <a:rPr lang="en-US" b="1" dirty="0" err="1">
                <a:solidFill>
                  <a:srgbClr val="AAF91B"/>
                </a:solidFill>
              </a:rPr>
              <a:t>consoleHandler.setLevel</a:t>
            </a:r>
            <a:r>
              <a:rPr lang="en-US" b="1" dirty="0">
                <a:solidFill>
                  <a:srgbClr val="AAF91B"/>
                </a:solidFill>
              </a:rPr>
              <a:t>(logging.INFO)</a:t>
            </a:r>
          </a:p>
          <a:p>
            <a:r>
              <a:rPr lang="en-US" dirty="0"/>
              <a:t>As the results will be thrown out in console using the </a:t>
            </a:r>
            <a:r>
              <a:rPr lang="en-US" dirty="0" err="1"/>
              <a:t>StreamHandler</a:t>
            </a:r>
            <a:r>
              <a:rPr lang="en-US" dirty="0"/>
              <a:t>() method,  the logging level is set to INFO level for the HANDLER. So any level below INFO level will be ignored.</a:t>
            </a:r>
          </a:p>
          <a:p>
            <a:r>
              <a:rPr lang="en-US" b="1" dirty="0">
                <a:solidFill>
                  <a:srgbClr val="AAF91B"/>
                </a:solidFill>
              </a:rPr>
              <a:t>5) Create formatter to get log results in console in the format wanted </a:t>
            </a:r>
            <a:r>
              <a:rPr lang="en-US" dirty="0"/>
              <a:t>– use the Formatter() method  of logging module.</a:t>
            </a:r>
          </a:p>
          <a:p>
            <a:pPr lvl="1"/>
            <a:r>
              <a:rPr lang="en-US" b="1" dirty="0">
                <a:solidFill>
                  <a:srgbClr val="AAF91B"/>
                </a:solidFill>
              </a:rPr>
              <a:t>formatter = </a:t>
            </a:r>
            <a:r>
              <a:rPr lang="en-US" b="1" dirty="0" err="1">
                <a:solidFill>
                  <a:srgbClr val="AAF91B"/>
                </a:solidFill>
              </a:rPr>
              <a:t>logging.Formatter</a:t>
            </a:r>
            <a:r>
              <a:rPr lang="en-US" b="1" dirty="0">
                <a:solidFill>
                  <a:srgbClr val="AAF91B"/>
                </a:solidFill>
              </a:rPr>
              <a:t>('%(</a:t>
            </a:r>
            <a:r>
              <a:rPr lang="en-US" b="1" dirty="0" err="1">
                <a:solidFill>
                  <a:srgbClr val="AAF91B"/>
                </a:solidFill>
              </a:rPr>
              <a:t>asctime</a:t>
            </a:r>
            <a:r>
              <a:rPr lang="en-US" b="1" dirty="0">
                <a:solidFill>
                  <a:srgbClr val="AAF91B"/>
                </a:solidFill>
              </a:rPr>
              <a:t>)s  - %(</a:t>
            </a:r>
            <a:r>
              <a:rPr lang="en-US" b="1" dirty="0" err="1">
                <a:solidFill>
                  <a:srgbClr val="AAF91B"/>
                </a:solidFill>
              </a:rPr>
              <a:t>levelname</a:t>
            </a:r>
            <a:r>
              <a:rPr lang="en-US" b="1" dirty="0">
                <a:solidFill>
                  <a:srgbClr val="AAF91B"/>
                </a:solidFill>
              </a:rPr>
              <a:t>)s: %(message)s',                    </a:t>
            </a:r>
            <a:r>
              <a:rPr lang="en-US" b="1" dirty="0" err="1">
                <a:solidFill>
                  <a:srgbClr val="AAF91B"/>
                </a:solidFill>
              </a:rPr>
              <a:t>datefmt</a:t>
            </a:r>
            <a:r>
              <a:rPr lang="en-US" b="1" dirty="0">
                <a:solidFill>
                  <a:srgbClr val="AAF91B"/>
                </a:solidFill>
              </a:rPr>
              <a:t>='%m/%d/%Y %I:%M:%S %p’) </a:t>
            </a:r>
          </a:p>
          <a:p>
            <a:r>
              <a:rPr lang="en-US" dirty="0"/>
              <a:t>IF we want to see from which logger the log results are coming use the “name” value for the “format” argument of Formatter() method </a:t>
            </a:r>
            <a:r>
              <a:rPr lang="en-US" dirty="0">
                <a:sym typeface="Wingdings" panose="05000000000000000000" pitchFamily="2" charset="2"/>
              </a:rPr>
              <a:t> CONSOLE will show “</a:t>
            </a:r>
            <a:r>
              <a:rPr lang="en-US" dirty="0" err="1">
                <a:sym typeface="Wingdings" panose="05000000000000000000" pitchFamily="2" charset="2"/>
              </a:rPr>
              <a:t>Sample_Log</a:t>
            </a:r>
            <a:r>
              <a:rPr lang="en-US" dirty="0">
                <a:sym typeface="Wingdings" panose="05000000000000000000" pitchFamily="2" charset="2"/>
              </a:rPr>
              <a:t>”</a:t>
            </a:r>
            <a:endParaRPr lang="en-US" dirty="0"/>
          </a:p>
          <a:p>
            <a:pPr lvl="1"/>
            <a:r>
              <a:rPr lang="en-US" b="1" dirty="0">
                <a:solidFill>
                  <a:srgbClr val="AAF91B"/>
                </a:solidFill>
              </a:rPr>
              <a:t>formatter = </a:t>
            </a:r>
            <a:r>
              <a:rPr lang="en-US" b="1" dirty="0" err="1">
                <a:solidFill>
                  <a:srgbClr val="AAF91B"/>
                </a:solidFill>
              </a:rPr>
              <a:t>logging.Formatter</a:t>
            </a:r>
            <a:r>
              <a:rPr lang="en-US" b="1" dirty="0">
                <a:solidFill>
                  <a:srgbClr val="AAF91B"/>
                </a:solidFill>
              </a:rPr>
              <a:t>('%(</a:t>
            </a:r>
            <a:r>
              <a:rPr lang="en-US" b="1" dirty="0" err="1">
                <a:solidFill>
                  <a:srgbClr val="AAF91B"/>
                </a:solidFill>
              </a:rPr>
              <a:t>asctime</a:t>
            </a:r>
            <a:r>
              <a:rPr lang="en-US" b="1" dirty="0">
                <a:solidFill>
                  <a:srgbClr val="AAF91B"/>
                </a:solidFill>
              </a:rPr>
              <a:t>)s - %(name)s - %(</a:t>
            </a:r>
            <a:r>
              <a:rPr lang="en-US" b="1" dirty="0" err="1">
                <a:solidFill>
                  <a:srgbClr val="AAF91B"/>
                </a:solidFill>
              </a:rPr>
              <a:t>levelname</a:t>
            </a:r>
            <a:r>
              <a:rPr lang="en-US" b="1" dirty="0">
                <a:solidFill>
                  <a:srgbClr val="AAF91B"/>
                </a:solidFill>
              </a:rPr>
              <a:t>)s: %(message)s',                    </a:t>
            </a:r>
            <a:r>
              <a:rPr lang="en-US" b="1" dirty="0" err="1">
                <a:solidFill>
                  <a:srgbClr val="AAF91B"/>
                </a:solidFill>
              </a:rPr>
              <a:t>datefmt</a:t>
            </a:r>
            <a:r>
              <a:rPr lang="en-US" b="1" dirty="0">
                <a:solidFill>
                  <a:srgbClr val="AAF91B"/>
                </a:solidFill>
              </a:rPr>
              <a:t>='%m/%d/%Y %I:%M:%S %p’) </a:t>
            </a:r>
          </a:p>
          <a:p>
            <a:pPr lvl="1"/>
            <a:endParaRPr lang="en-US" b="1" dirty="0">
              <a:solidFill>
                <a:srgbClr val="AAF91B"/>
              </a:solidFill>
            </a:endParaRPr>
          </a:p>
          <a:p>
            <a:pPr marL="457200" lvl="1" indent="0">
              <a:buNone/>
            </a:pPr>
            <a:endParaRPr lang="en-US" b="1" dirty="0">
              <a:solidFill>
                <a:srgbClr val="AAF91B"/>
              </a:solidFill>
            </a:endParaRPr>
          </a:p>
        </p:txBody>
      </p:sp>
    </p:spTree>
    <p:extLst>
      <p:ext uri="{BB962C8B-B14F-4D97-AF65-F5344CB8AC3E}">
        <p14:creationId xmlns:p14="http://schemas.microsoft.com/office/powerpoint/2010/main" val="33833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F0D2-917D-448D-ACCD-176DB1E9D323}"/>
              </a:ext>
            </a:extLst>
          </p:cNvPr>
          <p:cNvSpPr>
            <a:spLocks noGrp="1"/>
          </p:cNvSpPr>
          <p:nvPr>
            <p:ph type="title"/>
          </p:nvPr>
        </p:nvSpPr>
        <p:spPr/>
        <p:txBody>
          <a:bodyPr>
            <a:normAutofit fontScale="90000"/>
          </a:bodyPr>
          <a:lstStyle/>
          <a:p>
            <a:r>
              <a:rPr lang="en-US" sz="4400" b="1" dirty="0">
                <a:solidFill>
                  <a:srgbClr val="92D050"/>
                </a:solidFill>
              </a:rPr>
              <a:t>Configuration Of Python – Windows</a:t>
            </a:r>
            <a:br>
              <a:rPr lang="en-US" sz="4400" b="1" dirty="0">
                <a:solidFill>
                  <a:srgbClr val="92D050"/>
                </a:solidFill>
              </a:rPr>
            </a:br>
            <a:endParaRPr lang="en-US" dirty="0"/>
          </a:p>
        </p:txBody>
      </p:sp>
      <p:sp>
        <p:nvSpPr>
          <p:cNvPr id="3" name="Content Placeholder 2">
            <a:extLst>
              <a:ext uri="{FF2B5EF4-FFF2-40B4-BE49-F238E27FC236}">
                <a16:creationId xmlns:a16="http://schemas.microsoft.com/office/drawing/2014/main" id="{DBD6B137-088D-4F43-8323-8E3CB50656DA}"/>
              </a:ext>
            </a:extLst>
          </p:cNvPr>
          <p:cNvSpPr>
            <a:spLocks noGrp="1"/>
          </p:cNvSpPr>
          <p:nvPr>
            <p:ph idx="1"/>
          </p:nvPr>
        </p:nvSpPr>
        <p:spPr/>
        <p:txBody>
          <a:bodyPr>
            <a:normAutofit/>
          </a:bodyPr>
          <a:lstStyle/>
          <a:p>
            <a:r>
              <a:rPr lang="en-US" dirty="0"/>
              <a:t>Create the following environment variables as SYSTEM VARIABLES:</a:t>
            </a:r>
          </a:p>
          <a:p>
            <a:pPr lvl="1"/>
            <a:r>
              <a:rPr lang="en-US" dirty="0"/>
              <a:t>Variable Name : PYTHONPATH </a:t>
            </a:r>
          </a:p>
          <a:p>
            <a:pPr lvl="1"/>
            <a:r>
              <a:rPr lang="en-US" dirty="0"/>
              <a:t>Variable Value: </a:t>
            </a:r>
          </a:p>
          <a:p>
            <a:pPr lvl="2"/>
            <a:r>
              <a:rPr lang="en-US" dirty="0"/>
              <a:t>C:\Python;</a:t>
            </a:r>
          </a:p>
          <a:p>
            <a:pPr lvl="2"/>
            <a:r>
              <a:rPr lang="en-US" dirty="0"/>
              <a:t>C:\Python\DLLs;</a:t>
            </a:r>
          </a:p>
          <a:p>
            <a:pPr lvl="2"/>
            <a:r>
              <a:rPr lang="en-US" dirty="0"/>
              <a:t>C:\Python\Lib;</a:t>
            </a:r>
          </a:p>
          <a:p>
            <a:pPr lvl="2"/>
            <a:r>
              <a:rPr lang="en-US" dirty="0"/>
              <a:t>C:\Python\Scripts;</a:t>
            </a:r>
          </a:p>
          <a:p>
            <a:pPr lvl="2"/>
            <a:r>
              <a:rPr lang="en-US" dirty="0"/>
              <a:t>C:\Python\Tools;</a:t>
            </a:r>
          </a:p>
          <a:p>
            <a:r>
              <a:rPr lang="en-US" dirty="0"/>
              <a:t>In the existing variable , PATH; paste the value as %PYTHONPATH%</a:t>
            </a:r>
          </a:p>
        </p:txBody>
      </p:sp>
    </p:spTree>
    <p:extLst>
      <p:ext uri="{BB962C8B-B14F-4D97-AF65-F5344CB8AC3E}">
        <p14:creationId xmlns:p14="http://schemas.microsoft.com/office/powerpoint/2010/main" val="249588321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312E-00EB-45CC-8B5D-E340D8A4D349}"/>
              </a:ext>
            </a:extLst>
          </p:cNvPr>
          <p:cNvSpPr>
            <a:spLocks noGrp="1"/>
          </p:cNvSpPr>
          <p:nvPr>
            <p:ph type="title"/>
          </p:nvPr>
        </p:nvSpPr>
        <p:spPr/>
        <p:txBody>
          <a:bodyPr/>
          <a:lstStyle/>
          <a:p>
            <a:r>
              <a:rPr lang="en-US" sz="3200" dirty="0"/>
              <a:t>Using the logger object instead of </a:t>
            </a:r>
            <a:r>
              <a:rPr lang="en-US" sz="3200" dirty="0" err="1"/>
              <a:t>basicConfig</a:t>
            </a:r>
            <a:r>
              <a:rPr lang="en-US" sz="3200" dirty="0"/>
              <a:t>() method – Console – Contd.</a:t>
            </a:r>
          </a:p>
        </p:txBody>
      </p:sp>
      <p:sp>
        <p:nvSpPr>
          <p:cNvPr id="3" name="Content Placeholder 2">
            <a:extLst>
              <a:ext uri="{FF2B5EF4-FFF2-40B4-BE49-F238E27FC236}">
                <a16:creationId xmlns:a16="http://schemas.microsoft.com/office/drawing/2014/main" id="{09E54345-2C45-4ED1-B73F-7DA0DDE99EE3}"/>
              </a:ext>
            </a:extLst>
          </p:cNvPr>
          <p:cNvSpPr>
            <a:spLocks noGrp="1"/>
          </p:cNvSpPr>
          <p:nvPr>
            <p:ph idx="1"/>
          </p:nvPr>
        </p:nvSpPr>
        <p:spPr>
          <a:xfrm>
            <a:off x="645130" y="1739900"/>
            <a:ext cx="10962670" cy="5016500"/>
          </a:xfrm>
        </p:spPr>
        <p:txBody>
          <a:bodyPr>
            <a:normAutofit fontScale="77500" lnSpcReduction="20000"/>
          </a:bodyPr>
          <a:lstStyle/>
          <a:p>
            <a:r>
              <a:rPr lang="en-US" b="1" dirty="0">
                <a:solidFill>
                  <a:srgbClr val="AAF91B"/>
                </a:solidFill>
              </a:rPr>
              <a:t>6) Add formatter to console handler   - </a:t>
            </a:r>
            <a:r>
              <a:rPr lang="en-US" dirty="0"/>
              <a:t>use </a:t>
            </a:r>
            <a:r>
              <a:rPr lang="en-US" dirty="0" err="1"/>
              <a:t>setFormatter</a:t>
            </a:r>
            <a:r>
              <a:rPr lang="en-US" dirty="0"/>
              <a:t>() method of HANDLER and pass the argument with the formatter      </a:t>
            </a:r>
          </a:p>
          <a:p>
            <a:pPr lvl="1"/>
            <a:r>
              <a:rPr lang="en-US" b="1" dirty="0" err="1">
                <a:solidFill>
                  <a:srgbClr val="AAF91B"/>
                </a:solidFill>
              </a:rPr>
              <a:t>consoleHandler.setFormatter</a:t>
            </a:r>
            <a:r>
              <a:rPr lang="en-US" b="1" dirty="0">
                <a:solidFill>
                  <a:srgbClr val="AAF91B"/>
                </a:solidFill>
              </a:rPr>
              <a:t>(formatter)        </a:t>
            </a:r>
          </a:p>
          <a:p>
            <a:r>
              <a:rPr lang="en-US" b="1" dirty="0">
                <a:solidFill>
                  <a:srgbClr val="AAF91B"/>
                </a:solidFill>
              </a:rPr>
              <a:t>7) Add console handler to logger  </a:t>
            </a:r>
            <a:r>
              <a:rPr lang="en-US" dirty="0"/>
              <a:t>- use the </a:t>
            </a:r>
            <a:r>
              <a:rPr lang="en-US" dirty="0" err="1"/>
              <a:t>addHandler</a:t>
            </a:r>
            <a:r>
              <a:rPr lang="en-US" dirty="0"/>
              <a:t>() method of “logger” object and pass on the HANDLER to the argument of it.      </a:t>
            </a:r>
          </a:p>
          <a:p>
            <a:pPr lvl="1"/>
            <a:r>
              <a:rPr lang="en-US" b="1" dirty="0">
                <a:solidFill>
                  <a:srgbClr val="AAF91B"/>
                </a:solidFill>
              </a:rPr>
              <a:t> </a:t>
            </a:r>
            <a:r>
              <a:rPr lang="en-US" b="1" dirty="0" err="1">
                <a:solidFill>
                  <a:srgbClr val="AAF91B"/>
                </a:solidFill>
              </a:rPr>
              <a:t>logger.addHandler</a:t>
            </a:r>
            <a:r>
              <a:rPr lang="en-US" b="1" dirty="0">
                <a:solidFill>
                  <a:srgbClr val="AAF91B"/>
                </a:solidFill>
              </a:rPr>
              <a:t>(</a:t>
            </a:r>
            <a:r>
              <a:rPr lang="en-US" b="1" dirty="0" err="1">
                <a:solidFill>
                  <a:srgbClr val="AAF91B"/>
                </a:solidFill>
              </a:rPr>
              <a:t>consoleHandler</a:t>
            </a:r>
            <a:r>
              <a:rPr lang="en-US" b="1" dirty="0">
                <a:solidFill>
                  <a:srgbClr val="AAF91B"/>
                </a:solidFill>
              </a:rPr>
              <a:t>) </a:t>
            </a:r>
            <a:r>
              <a:rPr lang="en-US" dirty="0"/>
              <a:t>       </a:t>
            </a:r>
          </a:p>
          <a:p>
            <a:r>
              <a:rPr lang="en-US" b="1" dirty="0">
                <a:solidFill>
                  <a:srgbClr val="AAF91B"/>
                </a:solidFill>
              </a:rPr>
              <a:t>8)  Logging messages  can be defined</a:t>
            </a:r>
          </a:p>
          <a:p>
            <a:pPr lvl="1"/>
            <a:r>
              <a:rPr lang="en-US" dirty="0" err="1"/>
              <a:t>logger.debug</a:t>
            </a:r>
            <a:r>
              <a:rPr lang="en-US" dirty="0"/>
              <a:t>('debug message')      </a:t>
            </a:r>
          </a:p>
          <a:p>
            <a:pPr lvl="1"/>
            <a:r>
              <a:rPr lang="en-US" dirty="0"/>
              <a:t>logger.info('info message')        </a:t>
            </a:r>
          </a:p>
          <a:p>
            <a:pPr lvl="1"/>
            <a:r>
              <a:rPr lang="en-US" dirty="0" err="1"/>
              <a:t>logger.warn</a:t>
            </a:r>
            <a:r>
              <a:rPr lang="en-US" dirty="0"/>
              <a:t>('warn message')        </a:t>
            </a:r>
          </a:p>
          <a:p>
            <a:pPr lvl="1"/>
            <a:r>
              <a:rPr lang="en-US" dirty="0" err="1"/>
              <a:t>logger.error</a:t>
            </a:r>
            <a:r>
              <a:rPr lang="en-US" dirty="0"/>
              <a:t>('error message')        </a:t>
            </a:r>
          </a:p>
          <a:p>
            <a:pPr lvl="1"/>
            <a:r>
              <a:rPr lang="en-US" dirty="0" err="1"/>
              <a:t>logger.critical</a:t>
            </a:r>
            <a:r>
              <a:rPr lang="en-US" dirty="0"/>
              <a:t>('critical message’)</a:t>
            </a:r>
          </a:p>
          <a:p>
            <a:r>
              <a:rPr lang="en-US" b="1" dirty="0">
                <a:solidFill>
                  <a:srgbClr val="AAF91B"/>
                </a:solidFill>
              </a:rPr>
              <a:t>9) Create an object of the class and call the method</a:t>
            </a:r>
          </a:p>
          <a:p>
            <a:pPr lvl="1"/>
            <a:r>
              <a:rPr lang="en-US" dirty="0"/>
              <a:t>demo = </a:t>
            </a:r>
            <a:r>
              <a:rPr lang="en-US" dirty="0" err="1"/>
              <a:t>LoggerDemoConsole</a:t>
            </a:r>
            <a:r>
              <a:rPr lang="en-US" dirty="0"/>
              <a:t>()</a:t>
            </a:r>
          </a:p>
          <a:p>
            <a:pPr lvl="1"/>
            <a:r>
              <a:rPr lang="en-US" dirty="0" err="1"/>
              <a:t>demo.testLog</a:t>
            </a:r>
            <a:r>
              <a:rPr lang="en-US" dirty="0"/>
              <a:t>()</a:t>
            </a:r>
          </a:p>
          <a:p>
            <a:r>
              <a:rPr lang="it-IT" b="1" dirty="0">
                <a:solidFill>
                  <a:srgbClr val="AAF91B"/>
                </a:solidFill>
              </a:rPr>
              <a:t>10) Finally we can change the name of the logger . We want to get the name of the CLASS FILE.</a:t>
            </a:r>
          </a:p>
          <a:p>
            <a:pPr lvl="1"/>
            <a:r>
              <a:rPr lang="it-IT" b="1" dirty="0">
                <a:solidFill>
                  <a:srgbClr val="AAF91B"/>
                </a:solidFill>
              </a:rPr>
              <a:t>logger = logging.getLogger(LoggerDemoConsole.__name__)</a:t>
            </a:r>
            <a:endParaRPr lang="en-US" b="1" dirty="0">
              <a:solidFill>
                <a:srgbClr val="AAF91B"/>
              </a:solidFill>
            </a:endParaRPr>
          </a:p>
        </p:txBody>
      </p:sp>
    </p:spTree>
    <p:extLst>
      <p:ext uri="{BB962C8B-B14F-4D97-AF65-F5344CB8AC3E}">
        <p14:creationId xmlns:p14="http://schemas.microsoft.com/office/powerpoint/2010/main" val="4535387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3340-7747-4C17-89D2-B1DD0C70A3D2}"/>
              </a:ext>
            </a:extLst>
          </p:cNvPr>
          <p:cNvSpPr>
            <a:spLocks noGrp="1"/>
          </p:cNvSpPr>
          <p:nvPr>
            <p:ph type="title"/>
          </p:nvPr>
        </p:nvSpPr>
        <p:spPr>
          <a:xfrm>
            <a:off x="646111" y="452718"/>
            <a:ext cx="9805989" cy="1400530"/>
          </a:xfrm>
        </p:spPr>
        <p:txBody>
          <a:bodyPr/>
          <a:lstStyle/>
          <a:p>
            <a:r>
              <a:rPr lang="en-US" sz="3200" dirty="0"/>
              <a:t>Using the logger object instead of </a:t>
            </a:r>
            <a:r>
              <a:rPr lang="en-US" sz="3200" dirty="0" err="1"/>
              <a:t>basicConfig</a:t>
            </a:r>
            <a:r>
              <a:rPr lang="en-US" sz="3200" dirty="0"/>
              <a:t>() method – Configuration File</a:t>
            </a:r>
          </a:p>
        </p:txBody>
      </p:sp>
      <p:sp>
        <p:nvSpPr>
          <p:cNvPr id="3" name="Content Placeholder 2">
            <a:extLst>
              <a:ext uri="{FF2B5EF4-FFF2-40B4-BE49-F238E27FC236}">
                <a16:creationId xmlns:a16="http://schemas.microsoft.com/office/drawing/2014/main" id="{E410D757-FEBD-4357-B422-C46D721B646D}"/>
              </a:ext>
            </a:extLst>
          </p:cNvPr>
          <p:cNvSpPr>
            <a:spLocks noGrp="1"/>
          </p:cNvSpPr>
          <p:nvPr>
            <p:ph idx="1"/>
          </p:nvPr>
        </p:nvSpPr>
        <p:spPr>
          <a:xfrm>
            <a:off x="203200" y="1964018"/>
            <a:ext cx="11633199" cy="4741582"/>
          </a:xfrm>
        </p:spPr>
        <p:txBody>
          <a:bodyPr>
            <a:normAutofit fontScale="92500" lnSpcReduction="10000"/>
          </a:bodyPr>
          <a:lstStyle/>
          <a:p>
            <a:r>
              <a:rPr lang="en-US" dirty="0"/>
              <a:t>Import the logging module </a:t>
            </a:r>
            <a:r>
              <a:rPr lang="en-US" dirty="0">
                <a:sym typeface="Wingdings" panose="05000000000000000000" pitchFamily="2" charset="2"/>
              </a:rPr>
              <a:t> </a:t>
            </a:r>
            <a:r>
              <a:rPr lang="en-US" b="1" dirty="0">
                <a:solidFill>
                  <a:srgbClr val="AAF91B"/>
                </a:solidFill>
              </a:rPr>
              <a:t>Import logging</a:t>
            </a:r>
          </a:p>
          <a:p>
            <a:r>
              <a:rPr lang="en-US" dirty="0"/>
              <a:t>Import the </a:t>
            </a:r>
            <a:r>
              <a:rPr lang="en-US" dirty="0" err="1"/>
              <a:t>logging.config</a:t>
            </a:r>
            <a:r>
              <a:rPr lang="en-US" dirty="0"/>
              <a:t> module </a:t>
            </a:r>
            <a:r>
              <a:rPr lang="en-US" dirty="0">
                <a:sym typeface="Wingdings" panose="05000000000000000000" pitchFamily="2" charset="2"/>
              </a:rPr>
              <a:t> </a:t>
            </a:r>
            <a:r>
              <a:rPr lang="en-US" b="1" dirty="0">
                <a:solidFill>
                  <a:srgbClr val="AAF91B"/>
                </a:solidFill>
              </a:rPr>
              <a:t>Import </a:t>
            </a:r>
            <a:r>
              <a:rPr lang="en-US" b="1" dirty="0" err="1">
                <a:solidFill>
                  <a:srgbClr val="AAF91B"/>
                </a:solidFill>
              </a:rPr>
              <a:t>logging.config</a:t>
            </a:r>
            <a:r>
              <a:rPr lang="en-US" b="1" dirty="0">
                <a:solidFill>
                  <a:srgbClr val="AAF91B"/>
                </a:solidFill>
              </a:rPr>
              <a:t>. </a:t>
            </a:r>
            <a:r>
              <a:rPr lang="en-US" dirty="0"/>
              <a:t>This helps to load the configuration file.</a:t>
            </a:r>
          </a:p>
          <a:p>
            <a:r>
              <a:rPr lang="en-US" dirty="0"/>
              <a:t>Create a class “</a:t>
            </a:r>
            <a:r>
              <a:rPr lang="en-US" dirty="0" err="1"/>
              <a:t>LoggerDemoConf</a:t>
            </a:r>
            <a:r>
              <a:rPr lang="en-US" dirty="0"/>
              <a:t>”  and a method “</a:t>
            </a:r>
            <a:r>
              <a:rPr lang="en-US" dirty="0" err="1"/>
              <a:t>testLog</a:t>
            </a:r>
            <a:r>
              <a:rPr lang="en-US" dirty="0"/>
              <a:t>() “ inside the class.</a:t>
            </a:r>
          </a:p>
          <a:p>
            <a:r>
              <a:rPr lang="en-US" dirty="0"/>
              <a:t>Then follow the steps:</a:t>
            </a:r>
          </a:p>
          <a:p>
            <a:r>
              <a:rPr lang="en-US" b="1" dirty="0">
                <a:solidFill>
                  <a:srgbClr val="AAF91B"/>
                </a:solidFill>
              </a:rPr>
              <a:t>1) Create the configuration file name and create logger </a:t>
            </a:r>
            <a:r>
              <a:rPr lang="en-US" dirty="0"/>
              <a:t>– </a:t>
            </a:r>
          </a:p>
          <a:p>
            <a:pPr lvl="1"/>
            <a:r>
              <a:rPr lang="en-US" dirty="0"/>
              <a:t>a) Use the </a:t>
            </a:r>
            <a:r>
              <a:rPr lang="en-US" dirty="0" err="1"/>
              <a:t>fileConfig</a:t>
            </a:r>
            <a:r>
              <a:rPr lang="en-US" dirty="0"/>
              <a:t>() method of the “config” and pass the name of the log file with an extension of “conf” and this extension can’t be changed.</a:t>
            </a:r>
          </a:p>
          <a:p>
            <a:pPr lvl="2"/>
            <a:r>
              <a:rPr lang="en-US" b="1" dirty="0" err="1">
                <a:solidFill>
                  <a:srgbClr val="AAF91B"/>
                </a:solidFill>
              </a:rPr>
              <a:t>logging.config.fileConfig</a:t>
            </a:r>
            <a:r>
              <a:rPr lang="en-US" b="1" dirty="0">
                <a:solidFill>
                  <a:srgbClr val="AAF91B"/>
                </a:solidFill>
              </a:rPr>
              <a:t>('</a:t>
            </a:r>
            <a:r>
              <a:rPr lang="en-US" b="1" dirty="0" err="1">
                <a:solidFill>
                  <a:srgbClr val="AAF91B"/>
                </a:solidFill>
              </a:rPr>
              <a:t>logging.conf</a:t>
            </a:r>
            <a:r>
              <a:rPr lang="en-US" b="1" dirty="0">
                <a:solidFill>
                  <a:srgbClr val="AAF91B"/>
                </a:solidFill>
              </a:rPr>
              <a:t>’)</a:t>
            </a:r>
          </a:p>
          <a:p>
            <a:pPr lvl="2"/>
            <a:r>
              <a:rPr lang="en-US" sz="2000" b="1" dirty="0" err="1">
                <a:solidFill>
                  <a:schemeClr val="accent2">
                    <a:lumMod val="60000"/>
                    <a:lumOff val="40000"/>
                  </a:schemeClr>
                </a:solidFill>
              </a:rPr>
              <a:t>logging.conf</a:t>
            </a:r>
            <a:r>
              <a:rPr lang="en-US" sz="2000" b="1" dirty="0">
                <a:solidFill>
                  <a:schemeClr val="accent2">
                    <a:lumMod val="60000"/>
                    <a:lumOff val="40000"/>
                  </a:schemeClr>
                </a:solidFill>
              </a:rPr>
              <a:t> </a:t>
            </a:r>
            <a:r>
              <a:rPr lang="en-US" sz="2000" b="1" dirty="0">
                <a:solidFill>
                  <a:schemeClr val="accent2">
                    <a:lumMod val="60000"/>
                    <a:lumOff val="40000"/>
                  </a:schemeClr>
                </a:solidFill>
                <a:sym typeface="Wingdings" panose="05000000000000000000" pitchFamily="2" charset="2"/>
              </a:rPr>
              <a:t> is the file which has all the configuration. This file has to be kept in the same package as the python file created.</a:t>
            </a:r>
            <a:endParaRPr lang="en-US" sz="2000" b="1" dirty="0">
              <a:solidFill>
                <a:schemeClr val="accent2">
                  <a:lumMod val="60000"/>
                  <a:lumOff val="40000"/>
                </a:schemeClr>
              </a:solidFill>
            </a:endParaRPr>
          </a:p>
          <a:p>
            <a:pPr lvl="1"/>
            <a:r>
              <a:rPr lang="en-US" dirty="0"/>
              <a:t>b) Use the </a:t>
            </a:r>
            <a:r>
              <a:rPr lang="en-US" dirty="0" err="1"/>
              <a:t>getLogger</a:t>
            </a:r>
            <a:r>
              <a:rPr lang="en-US" dirty="0"/>
              <a:t>()method and pass the argument as the class name. </a:t>
            </a:r>
          </a:p>
          <a:p>
            <a:pPr lvl="2"/>
            <a:r>
              <a:rPr lang="it-IT" b="1" dirty="0">
                <a:solidFill>
                  <a:srgbClr val="AAF91B"/>
                </a:solidFill>
              </a:rPr>
              <a:t>logger = logging.getLogger(</a:t>
            </a:r>
            <a:r>
              <a:rPr lang="en-US" b="1" dirty="0" err="1">
                <a:solidFill>
                  <a:srgbClr val="AAF91B"/>
                </a:solidFill>
              </a:rPr>
              <a:t>LoggerDemoConf</a:t>
            </a:r>
            <a:r>
              <a:rPr lang="en-US" b="1" dirty="0">
                <a:solidFill>
                  <a:srgbClr val="AAF91B"/>
                </a:solidFill>
              </a:rPr>
              <a:t>.__name__</a:t>
            </a:r>
            <a:r>
              <a:rPr lang="it-IT" b="1" dirty="0">
                <a:solidFill>
                  <a:srgbClr val="AAF91B"/>
                </a:solidFill>
              </a:rPr>
              <a:t>)</a:t>
            </a:r>
          </a:p>
          <a:p>
            <a:endParaRPr lang="en-US" dirty="0"/>
          </a:p>
        </p:txBody>
      </p:sp>
      <p:graphicFrame>
        <p:nvGraphicFramePr>
          <p:cNvPr id="4" name="Object 3">
            <a:extLst>
              <a:ext uri="{FF2B5EF4-FFF2-40B4-BE49-F238E27FC236}">
                <a16:creationId xmlns:a16="http://schemas.microsoft.com/office/drawing/2014/main" id="{30FB4A59-4048-46CF-8944-DDBC5FA435A6}"/>
              </a:ext>
            </a:extLst>
          </p:cNvPr>
          <p:cNvGraphicFramePr>
            <a:graphicFrameLocks noChangeAspect="1"/>
          </p:cNvGraphicFramePr>
          <p:nvPr>
            <p:extLst/>
          </p:nvPr>
        </p:nvGraphicFramePr>
        <p:xfrm>
          <a:off x="9537700" y="5507759"/>
          <a:ext cx="914400" cy="771525"/>
        </p:xfrm>
        <a:graphic>
          <a:graphicData uri="http://schemas.openxmlformats.org/presentationml/2006/ole">
            <mc:AlternateContent xmlns:mc="http://schemas.openxmlformats.org/markup-compatibility/2006">
              <mc:Choice xmlns:v="urn:schemas-microsoft-com:vml" Requires="v">
                <p:oleObj spid="_x0000_s19462" name="Packager Shell Object" showAsIcon="1" r:id="rId3" imgW="914400" imgH="771480" progId="Package">
                  <p:embed/>
                </p:oleObj>
              </mc:Choice>
              <mc:Fallback>
                <p:oleObj name="Packager Shell Object" showAsIcon="1" r:id="rId3" imgW="914400" imgH="771480" progId="Package">
                  <p:embed/>
                  <p:pic>
                    <p:nvPicPr>
                      <p:cNvPr id="4" name="Object 3">
                        <a:extLst>
                          <a:ext uri="{FF2B5EF4-FFF2-40B4-BE49-F238E27FC236}">
                            <a16:creationId xmlns:a16="http://schemas.microsoft.com/office/drawing/2014/main" id="{30FB4A59-4048-46CF-8944-DDBC5FA435A6}"/>
                          </a:ext>
                        </a:extLst>
                      </p:cNvPr>
                      <p:cNvPicPr/>
                      <p:nvPr/>
                    </p:nvPicPr>
                    <p:blipFill>
                      <a:blip r:embed="rId4"/>
                      <a:stretch>
                        <a:fillRect/>
                      </a:stretch>
                    </p:blipFill>
                    <p:spPr>
                      <a:xfrm>
                        <a:off x="9537700" y="550775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77858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9D650-A8C5-425E-90EB-DD14DE679B54}"/>
              </a:ext>
            </a:extLst>
          </p:cNvPr>
          <p:cNvSpPr>
            <a:spLocks noGrp="1"/>
          </p:cNvSpPr>
          <p:nvPr>
            <p:ph type="title"/>
          </p:nvPr>
        </p:nvSpPr>
        <p:spPr>
          <a:xfrm>
            <a:off x="161202" y="0"/>
            <a:ext cx="9404723" cy="597986"/>
          </a:xfrm>
        </p:spPr>
        <p:txBody>
          <a:bodyPr/>
          <a:lstStyle/>
          <a:p>
            <a:r>
              <a:rPr lang="en-US" dirty="0"/>
              <a:t>Java Installation - Mac</a:t>
            </a:r>
          </a:p>
        </p:txBody>
      </p:sp>
      <p:sp>
        <p:nvSpPr>
          <p:cNvPr id="3" name="Content Placeholder 2">
            <a:extLst>
              <a:ext uri="{FF2B5EF4-FFF2-40B4-BE49-F238E27FC236}">
                <a16:creationId xmlns:a16="http://schemas.microsoft.com/office/drawing/2014/main" id="{1A432A20-3BE5-4C61-BA6E-76E084EA1749}"/>
              </a:ext>
            </a:extLst>
          </p:cNvPr>
          <p:cNvSpPr>
            <a:spLocks noGrp="1"/>
          </p:cNvSpPr>
          <p:nvPr>
            <p:ph idx="1"/>
          </p:nvPr>
        </p:nvSpPr>
        <p:spPr>
          <a:xfrm>
            <a:off x="535275" y="706582"/>
            <a:ext cx="11241089" cy="6040582"/>
          </a:xfrm>
        </p:spPr>
        <p:txBody>
          <a:bodyPr>
            <a:normAutofit fontScale="47500" lnSpcReduction="20000"/>
          </a:bodyPr>
          <a:lstStyle/>
          <a:p>
            <a:r>
              <a:rPr lang="en-IN" sz="2800" b="1" u="sng" dirty="0"/>
              <a:t>Download </a:t>
            </a:r>
            <a:r>
              <a:rPr lang="en-US" b="1" u="sng" dirty="0"/>
              <a:t>Java for MAC</a:t>
            </a:r>
            <a:endParaRPr lang="en-US" u="sng" dirty="0"/>
          </a:p>
          <a:p>
            <a:pPr lvl="1"/>
            <a:r>
              <a:rPr lang="en-US" dirty="0"/>
              <a:t>Check if JAVA is installed.</a:t>
            </a:r>
          </a:p>
          <a:p>
            <a:pPr lvl="2"/>
            <a:r>
              <a:rPr lang="en-US" dirty="0"/>
              <a:t>a. Open terminal</a:t>
            </a:r>
          </a:p>
          <a:p>
            <a:pPr lvl="2"/>
            <a:r>
              <a:rPr lang="en-US" dirty="0"/>
              <a:t>b. Fire the command “java -version</a:t>
            </a:r>
          </a:p>
          <a:p>
            <a:pPr lvl="2"/>
            <a:r>
              <a:rPr lang="en-US" dirty="0"/>
              <a:t>c. In unrecognized command comes , then install the JDK 1.8 series. After  installing, fire the command “java –version”.</a:t>
            </a:r>
          </a:p>
          <a:p>
            <a:pPr lvl="2"/>
            <a:r>
              <a:rPr lang="en-US" dirty="0"/>
              <a:t>d. If recognized, then no need to install. Meanwhile we can install multiple version of java in the system.</a:t>
            </a:r>
          </a:p>
          <a:p>
            <a:pPr lvl="0"/>
            <a:endParaRPr lang="en-IN" sz="2500" dirty="0"/>
          </a:p>
          <a:p>
            <a:r>
              <a:rPr lang="en-US" b="1" u="sng" dirty="0"/>
              <a:t>To check the path of Java installation and set up environment variable :JAVA_HOME</a:t>
            </a:r>
          </a:p>
          <a:p>
            <a:pPr lvl="1"/>
            <a:r>
              <a:rPr lang="en-US" sz="2400" dirty="0"/>
              <a:t>Open terminal and fire the command  “echo $JAVA_HOME”</a:t>
            </a:r>
            <a:endParaRPr lang="en-US" sz="1600" dirty="0"/>
          </a:p>
          <a:p>
            <a:pPr lvl="1"/>
            <a:r>
              <a:rPr lang="en-US" sz="2400" dirty="0"/>
              <a:t>If no path is shown, then we need to set the JAVA_HOME variable.</a:t>
            </a:r>
            <a:endParaRPr lang="en-US" sz="1600" dirty="0"/>
          </a:p>
          <a:p>
            <a:pPr lvl="1"/>
            <a:r>
              <a:rPr lang="en-US" sz="2400" dirty="0"/>
              <a:t>For setting the JAVA_HOME variable.</a:t>
            </a:r>
            <a:r>
              <a:rPr lang="en-US" sz="1400" dirty="0"/>
              <a:t> </a:t>
            </a:r>
            <a:r>
              <a:rPr lang="en-US" sz="2400" dirty="0"/>
              <a:t>we need to create .</a:t>
            </a:r>
            <a:r>
              <a:rPr lang="en-US" sz="2400" dirty="0" err="1"/>
              <a:t>bash_profile</a:t>
            </a:r>
            <a:r>
              <a:rPr lang="en-US" sz="2400" dirty="0"/>
              <a:t>. Need to come to home directory in terminal for creating bash profile file I.e. cd ~/</a:t>
            </a:r>
            <a:endParaRPr lang="en-US" sz="1600" dirty="0"/>
          </a:p>
          <a:p>
            <a:pPr lvl="1"/>
            <a:r>
              <a:rPr lang="en-US" sz="2400" dirty="0"/>
              <a:t>Fire the command “ls” which will show all unhidden files. If we need to see all hidden files, fire the command “ls -al” . The command ‘ls -l” will show all unhidden files with their read/write/edit mode. </a:t>
            </a:r>
            <a:endParaRPr lang="en-US" sz="1600" dirty="0"/>
          </a:p>
          <a:p>
            <a:pPr lvl="1"/>
            <a:r>
              <a:rPr lang="en-US" sz="2400" dirty="0"/>
              <a:t>We can also see the specific bash  profile file which is hidden by firing the command “cat .</a:t>
            </a:r>
            <a:r>
              <a:rPr lang="en-US" sz="2400" dirty="0" err="1"/>
              <a:t>bash_profile</a:t>
            </a:r>
            <a:r>
              <a:rPr lang="en-US" sz="2400" dirty="0"/>
              <a:t>. If not created, the  “ls -al OR cat .</a:t>
            </a:r>
            <a:r>
              <a:rPr lang="en-US" sz="2400" dirty="0" err="1"/>
              <a:t>bash_profile</a:t>
            </a:r>
            <a:r>
              <a:rPr lang="en-US" sz="2400" dirty="0"/>
              <a:t>”  commands will not show the bash profile file. TO SEE HIDDEN FILE COME TO HOME DIRECTORY —&gt; cd ~/</a:t>
            </a:r>
            <a:endParaRPr lang="en-US" sz="1600" dirty="0"/>
          </a:p>
          <a:p>
            <a:pPr lvl="1"/>
            <a:r>
              <a:rPr lang="en-US" sz="2400" dirty="0"/>
              <a:t>If the bash profile file is existing, it will show all environment variables set in the system.</a:t>
            </a:r>
            <a:endParaRPr lang="en-US" sz="1600" dirty="0"/>
          </a:p>
          <a:p>
            <a:pPr lvl="1"/>
            <a:r>
              <a:rPr lang="en-US" sz="2400" dirty="0"/>
              <a:t>To create the bash profile file:</a:t>
            </a:r>
            <a:endParaRPr lang="en-US" sz="1600" dirty="0"/>
          </a:p>
          <a:p>
            <a:pPr lvl="2"/>
            <a:r>
              <a:rPr lang="en-US" sz="2200" dirty="0"/>
              <a:t>I) Change drive to home directory II) Fire the command “touch ~/.</a:t>
            </a:r>
            <a:r>
              <a:rPr lang="en-US" sz="2200" dirty="0" err="1"/>
              <a:t>bash_profile</a:t>
            </a:r>
            <a:r>
              <a:rPr lang="en-US" sz="2200" dirty="0"/>
              <a:t>”.  III) Check the path of Java installation . Generally it is  installed in “cd/Library/Java/</a:t>
            </a:r>
            <a:r>
              <a:rPr lang="en-US" sz="2200" dirty="0" err="1"/>
              <a:t>JavaVirtualMachines</a:t>
            </a:r>
            <a:r>
              <a:rPr lang="en-US" sz="2200" dirty="0"/>
              <a:t>”., fire this command. If no path is shown, start the terminal. Fire “ls” will list the java installed.</a:t>
            </a:r>
            <a:endParaRPr lang="en-US" sz="1400" dirty="0"/>
          </a:p>
          <a:p>
            <a:pPr lvl="1"/>
            <a:r>
              <a:rPr lang="en-US" sz="2400" dirty="0"/>
              <a:t>Now open the .</a:t>
            </a:r>
            <a:r>
              <a:rPr lang="en-US" sz="2400" dirty="0" err="1"/>
              <a:t>bash_profile</a:t>
            </a:r>
            <a:r>
              <a:rPr lang="en-US" sz="2400" dirty="0"/>
              <a:t> file by firing the command in terminal i.e. “vi ~/.</a:t>
            </a:r>
            <a:r>
              <a:rPr lang="en-US" sz="2400" dirty="0" err="1"/>
              <a:t>bash_profile</a:t>
            </a:r>
            <a:r>
              <a:rPr lang="en-US" sz="2400" dirty="0"/>
              <a:t>” OR “vim .</a:t>
            </a:r>
            <a:r>
              <a:rPr lang="en-US" sz="2400" dirty="0" err="1"/>
              <a:t>bash_profile</a:t>
            </a:r>
            <a:r>
              <a:rPr lang="en-US" sz="2400" dirty="0"/>
              <a:t>”. This will open the .</a:t>
            </a:r>
            <a:r>
              <a:rPr lang="en-US" sz="2400" dirty="0" err="1"/>
              <a:t>bash_profile</a:t>
            </a:r>
            <a:r>
              <a:rPr lang="en-US" sz="2400" dirty="0"/>
              <a:t> file in VI editor.</a:t>
            </a:r>
            <a:endParaRPr lang="en-US" sz="1600" dirty="0"/>
          </a:p>
          <a:p>
            <a:pPr lvl="1"/>
            <a:r>
              <a:rPr lang="en-US" sz="2400" dirty="0"/>
              <a:t>Click in “I” KEY to go to INSERT mode. Write “ export JAVA_HOME=$(</a:t>
            </a:r>
            <a:r>
              <a:rPr lang="en-US" sz="2400" dirty="0" err="1"/>
              <a:t>usr</a:t>
            </a:r>
            <a:r>
              <a:rPr lang="en-US" sz="2400" dirty="0"/>
              <a:t>/</a:t>
            </a:r>
            <a:r>
              <a:rPr lang="en-US" sz="2400" dirty="0" err="1"/>
              <a:t>libexec</a:t>
            </a:r>
            <a:r>
              <a:rPr lang="en-US" sz="2400" dirty="0"/>
              <a:t>/</a:t>
            </a:r>
            <a:r>
              <a:rPr lang="en-US" sz="2400" dirty="0" err="1"/>
              <a:t>java_home</a:t>
            </a:r>
            <a:r>
              <a:rPr lang="en-US" sz="2400" dirty="0"/>
              <a:t>)” .Now to exit: click ESCAPE button, followed by  :</a:t>
            </a:r>
            <a:r>
              <a:rPr lang="en-US" sz="2400" dirty="0" err="1"/>
              <a:t>wq</a:t>
            </a:r>
            <a:r>
              <a:rPr lang="en-US" sz="2400" dirty="0"/>
              <a:t>! And click on enter. CLOSE TERMINAL .</a:t>
            </a:r>
            <a:endParaRPr lang="en-US" sz="1600" dirty="0"/>
          </a:p>
          <a:p>
            <a:pPr lvl="1"/>
            <a:r>
              <a:rPr lang="en-US" sz="2400" dirty="0"/>
              <a:t>Open a new terminal and fire the command echo $JAVA_HOME. It should show the path set in bash profile.</a:t>
            </a:r>
            <a:endParaRPr lang="en-US" sz="1600" dirty="0"/>
          </a:p>
          <a:p>
            <a:pPr marL="109728" indent="0">
              <a:buNone/>
            </a:pPr>
            <a:r>
              <a:rPr lang="en-US" sz="2800" dirty="0"/>
              <a:t>                /Library/Java/</a:t>
            </a:r>
            <a:r>
              <a:rPr lang="en-US" sz="2800" dirty="0" err="1"/>
              <a:t>JavaVirtualMachines</a:t>
            </a:r>
            <a:r>
              <a:rPr lang="en-US" sz="2800" dirty="0"/>
              <a:t>/jdk1.8.0_221.jdk/Contents/Home</a:t>
            </a:r>
            <a:endParaRPr lang="en-US" dirty="0"/>
          </a:p>
          <a:p>
            <a:endParaRPr lang="en-US" dirty="0"/>
          </a:p>
        </p:txBody>
      </p:sp>
    </p:spTree>
    <p:extLst>
      <p:ext uri="{BB962C8B-B14F-4D97-AF65-F5344CB8AC3E}">
        <p14:creationId xmlns:p14="http://schemas.microsoft.com/office/powerpoint/2010/main" val="409384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F053-4BF9-42A3-A930-B5E0DDC87E11}"/>
              </a:ext>
            </a:extLst>
          </p:cNvPr>
          <p:cNvSpPr>
            <a:spLocks noGrp="1"/>
          </p:cNvSpPr>
          <p:nvPr>
            <p:ph type="title"/>
          </p:nvPr>
        </p:nvSpPr>
        <p:spPr/>
        <p:txBody>
          <a:bodyPr/>
          <a:lstStyle/>
          <a:p>
            <a:r>
              <a:rPr lang="en-US" sz="4000" b="1" dirty="0">
                <a:solidFill>
                  <a:srgbClr val="92D050"/>
                </a:solidFill>
              </a:rPr>
              <a:t>Configuration Of Python – Mac</a:t>
            </a:r>
            <a:endParaRPr lang="en-US" dirty="0"/>
          </a:p>
        </p:txBody>
      </p:sp>
      <p:sp>
        <p:nvSpPr>
          <p:cNvPr id="3" name="Content Placeholder 2">
            <a:extLst>
              <a:ext uri="{FF2B5EF4-FFF2-40B4-BE49-F238E27FC236}">
                <a16:creationId xmlns:a16="http://schemas.microsoft.com/office/drawing/2014/main" id="{96239CB6-84F0-4547-B897-7E648049D2C9}"/>
              </a:ext>
            </a:extLst>
          </p:cNvPr>
          <p:cNvSpPr>
            <a:spLocks noGrp="1"/>
          </p:cNvSpPr>
          <p:nvPr>
            <p:ph idx="1"/>
          </p:nvPr>
        </p:nvSpPr>
        <p:spPr>
          <a:xfrm>
            <a:off x="471055" y="1357745"/>
            <a:ext cx="11596253" cy="5181599"/>
          </a:xfrm>
        </p:spPr>
        <p:txBody>
          <a:bodyPr>
            <a:normAutofit lnSpcReduction="10000"/>
          </a:bodyPr>
          <a:lstStyle/>
          <a:p>
            <a:pPr lvl="0"/>
            <a:r>
              <a:rPr lang="en-IN" sz="2500" dirty="0"/>
              <a:t>Open VIM editor</a:t>
            </a:r>
          </a:p>
          <a:p>
            <a:pPr lvl="0"/>
            <a:r>
              <a:rPr lang="en-IN" sz="2500" b="1" u="sng" dirty="0"/>
              <a:t>Set PYTHONPATH Environmental variables path</a:t>
            </a:r>
          </a:p>
          <a:p>
            <a:pPr lvl="1"/>
            <a:r>
              <a:rPr lang="en-IN" sz="2500" dirty="0"/>
              <a:t>Path for PYTHONPATH environment variable</a:t>
            </a:r>
          </a:p>
          <a:p>
            <a:pPr lvl="2"/>
            <a:r>
              <a:rPr lang="en-IN" sz="1400" dirty="0"/>
              <a:t>$ vim  ~/.</a:t>
            </a:r>
            <a:r>
              <a:rPr lang="en-IN" sz="1400" dirty="0" err="1"/>
              <a:t>bash_profile</a:t>
            </a:r>
            <a:r>
              <a:rPr lang="en-IN" sz="1400" dirty="0"/>
              <a:t> and click on “I” key of keyboard to insert.</a:t>
            </a:r>
          </a:p>
          <a:p>
            <a:pPr lvl="2"/>
            <a:r>
              <a:rPr lang="en-IN" sz="1400" dirty="0"/>
              <a:t>export PYTHONPATH=${PYTHONPATH}:${HOME}/</a:t>
            </a:r>
            <a:r>
              <a:rPr lang="en-US" sz="1400" dirty="0"/>
              <a:t>Python</a:t>
            </a:r>
          </a:p>
          <a:p>
            <a:pPr lvl="2"/>
            <a:r>
              <a:rPr lang="en-IN" sz="1400" dirty="0"/>
              <a:t>export PYTHONPATH=${PYTHONPATH}:${HOME}</a:t>
            </a:r>
            <a:r>
              <a:rPr lang="en-US" sz="1400" dirty="0"/>
              <a:t>/Python/DLLs</a:t>
            </a:r>
          </a:p>
          <a:p>
            <a:pPr lvl="2"/>
            <a:r>
              <a:rPr lang="en-IN" sz="1400" dirty="0"/>
              <a:t>export PYTHONPATH=${PYTHONPATH}:${HOME}</a:t>
            </a:r>
            <a:r>
              <a:rPr lang="en-US" sz="1400" dirty="0"/>
              <a:t>/Python/Lib</a:t>
            </a:r>
          </a:p>
          <a:p>
            <a:pPr lvl="2"/>
            <a:r>
              <a:rPr lang="en-IN" sz="1400" dirty="0"/>
              <a:t>export PYTHONPATH=${PYTHONPATH}:${HOME}</a:t>
            </a:r>
            <a:r>
              <a:rPr lang="en-US" sz="1400" dirty="0"/>
              <a:t>/Python/Scripts</a:t>
            </a:r>
          </a:p>
          <a:p>
            <a:pPr lvl="2"/>
            <a:r>
              <a:rPr lang="en-IN" sz="1400" dirty="0"/>
              <a:t>export PYTHONPATH=${PYTHONPATH}:${HOME}</a:t>
            </a:r>
            <a:r>
              <a:rPr lang="en-US" sz="1400" dirty="0"/>
              <a:t>/Python/Tool</a:t>
            </a:r>
          </a:p>
          <a:p>
            <a:pPr lvl="1"/>
            <a:r>
              <a:rPr lang="en-IN" sz="2500" dirty="0"/>
              <a:t>On the existing PATH variable paste the following:</a:t>
            </a:r>
          </a:p>
          <a:p>
            <a:pPr lvl="2"/>
            <a:r>
              <a:rPr lang="en-US" sz="2000" dirty="0"/>
              <a:t>export PATH=$PATH:$PYTHONPATH :$PATH</a:t>
            </a:r>
          </a:p>
          <a:p>
            <a:pPr lvl="1"/>
            <a:r>
              <a:rPr lang="en-IN" dirty="0"/>
              <a:t>Save the file </a:t>
            </a:r>
            <a:r>
              <a:rPr lang="en-IN" dirty="0">
                <a:sym typeface="Wingdings"/>
              </a:rPr>
              <a:t></a:t>
            </a:r>
            <a:r>
              <a:rPr lang="en-IN" dirty="0"/>
              <a:t> click on Escape key followed by typing :</a:t>
            </a:r>
            <a:r>
              <a:rPr lang="en-IN" dirty="0" err="1"/>
              <a:t>wq</a:t>
            </a:r>
            <a:r>
              <a:rPr lang="en-IN" dirty="0"/>
              <a:t>! And ENTER button</a:t>
            </a:r>
          </a:p>
          <a:p>
            <a:pPr lvl="2"/>
            <a:r>
              <a:rPr lang="en-IN" dirty="0"/>
              <a:t>	Close the VIM editor</a:t>
            </a:r>
          </a:p>
          <a:p>
            <a:pPr lvl="1"/>
            <a:endParaRPr lang="en-US" sz="2200" dirty="0"/>
          </a:p>
          <a:p>
            <a:pPr lvl="1"/>
            <a:endParaRPr lang="en-US" dirty="0"/>
          </a:p>
        </p:txBody>
      </p:sp>
      <p:sp>
        <p:nvSpPr>
          <p:cNvPr id="4" name="Rectangle 1">
            <a:extLst>
              <a:ext uri="{FF2B5EF4-FFF2-40B4-BE49-F238E27FC236}">
                <a16:creationId xmlns:a16="http://schemas.microsoft.com/office/drawing/2014/main" id="{FE5C6509-7092-4979-A636-189C3B1C1CA6}"/>
              </a:ext>
            </a:extLst>
          </p:cNvPr>
          <p:cNvSpPr>
            <a:spLocks noChangeArrowheads="1"/>
          </p:cNvSpPr>
          <p:nvPr/>
        </p:nvSpPr>
        <p:spPr bwMode="auto">
          <a:xfrm>
            <a:off x="0" y="0"/>
            <a:ext cx="12192000" cy="45720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ourier New" panose="02070309020205020404" pitchFamily="49" charset="0"/>
              </a:rPr>
              <a:t>export PYTHONPATH=${PYTHONPATH}:${HOME}</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7264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5221-E32A-446B-BBD1-A012E7B1AE4C}"/>
              </a:ext>
            </a:extLst>
          </p:cNvPr>
          <p:cNvSpPr>
            <a:spLocks noGrp="1"/>
          </p:cNvSpPr>
          <p:nvPr>
            <p:ph type="title"/>
          </p:nvPr>
        </p:nvSpPr>
        <p:spPr/>
        <p:txBody>
          <a:bodyPr/>
          <a:lstStyle/>
          <a:p>
            <a:r>
              <a:rPr lang="en-US" sz="4400" b="1" dirty="0"/>
              <a:t>Package Management Using PIP</a:t>
            </a:r>
            <a:endParaRPr lang="en-US" dirty="0"/>
          </a:p>
        </p:txBody>
      </p:sp>
      <p:sp>
        <p:nvSpPr>
          <p:cNvPr id="3" name="Content Placeholder 2">
            <a:extLst>
              <a:ext uri="{FF2B5EF4-FFF2-40B4-BE49-F238E27FC236}">
                <a16:creationId xmlns:a16="http://schemas.microsoft.com/office/drawing/2014/main" id="{49A97590-C148-48A0-8121-07BEF2F52A62}"/>
              </a:ext>
            </a:extLst>
          </p:cNvPr>
          <p:cNvSpPr>
            <a:spLocks noGrp="1"/>
          </p:cNvSpPr>
          <p:nvPr>
            <p:ph idx="1"/>
          </p:nvPr>
        </p:nvSpPr>
        <p:spPr/>
        <p:txBody>
          <a:bodyPr>
            <a:normAutofit fontScale="85000" lnSpcReduction="20000"/>
          </a:bodyPr>
          <a:lstStyle/>
          <a:p>
            <a:r>
              <a:rPr lang="en-US" dirty="0"/>
              <a:t>pip is the package installer for Python. You can use pip to install packages from the Python Package Index and other indexes.</a:t>
            </a:r>
          </a:p>
          <a:p>
            <a:r>
              <a:rPr lang="en-US" dirty="0"/>
              <a:t>Python Package Index  </a:t>
            </a:r>
            <a:r>
              <a:rPr lang="en-US" dirty="0">
                <a:sym typeface="Wingdings" panose="05000000000000000000" pitchFamily="2" charset="2"/>
              </a:rPr>
              <a:t> </a:t>
            </a:r>
            <a:r>
              <a:rPr lang="en-US" dirty="0">
                <a:hlinkClick r:id="rId2"/>
              </a:rPr>
              <a:t>https://pypi.org/</a:t>
            </a:r>
            <a:endParaRPr lang="en-US" dirty="0"/>
          </a:p>
          <a:p>
            <a:r>
              <a:rPr lang="en-US" dirty="0"/>
              <a:t>PIP commands:</a:t>
            </a:r>
          </a:p>
          <a:p>
            <a:pPr lvl="1"/>
            <a:r>
              <a:rPr lang="en-US" dirty="0"/>
              <a:t>pip install &lt;Package&gt; – installs a package called “Package” with the latest version</a:t>
            </a:r>
          </a:p>
          <a:p>
            <a:pPr lvl="1"/>
            <a:r>
              <a:rPr lang="en-US" dirty="0"/>
              <a:t>pip install '</a:t>
            </a:r>
            <a:r>
              <a:rPr lang="en-US" dirty="0" err="1"/>
              <a:t>PackageName</a:t>
            </a:r>
            <a:r>
              <a:rPr lang="en-US" dirty="0"/>
              <a:t>==1.4’ – To install a specific version</a:t>
            </a:r>
          </a:p>
          <a:p>
            <a:pPr lvl="1"/>
            <a:r>
              <a:rPr lang="en-US" dirty="0"/>
              <a:t>pip list – list all packages currently installed</a:t>
            </a:r>
          </a:p>
          <a:p>
            <a:pPr lvl="1"/>
            <a:r>
              <a:rPr lang="en-US" dirty="0"/>
              <a:t>pip search &lt;package&gt; - pip search allows you to search </a:t>
            </a:r>
            <a:r>
              <a:rPr lang="en-US" dirty="0" err="1">
                <a:hlinkClick r:id="rId2"/>
              </a:rPr>
              <a:t>PyPI</a:t>
            </a:r>
            <a:r>
              <a:rPr lang="en-US" dirty="0"/>
              <a:t> for any package</a:t>
            </a:r>
          </a:p>
          <a:p>
            <a:pPr lvl="1"/>
            <a:r>
              <a:rPr lang="en-US" dirty="0"/>
              <a:t>pip show &lt;package&gt; - to get details about a package that is currently installed.</a:t>
            </a:r>
          </a:p>
          <a:p>
            <a:pPr lvl="1"/>
            <a:r>
              <a:rPr lang="en-US" dirty="0"/>
              <a:t>pip freeze - use this command to freeze the packages and their current version. pip freeze is most useful when we want to use the same set of packages on different platforms or environments. We pass a filename to the pip freeze &gt; filename command</a:t>
            </a:r>
          </a:p>
          <a:p>
            <a:pPr lvl="1"/>
            <a:r>
              <a:rPr lang="en-US" dirty="0"/>
              <a:t>pip uninstall &lt;Package&gt; – uninstalls a package called “Package” with the latest version</a:t>
            </a:r>
          </a:p>
        </p:txBody>
      </p:sp>
    </p:spTree>
    <p:extLst>
      <p:ext uri="{BB962C8B-B14F-4D97-AF65-F5344CB8AC3E}">
        <p14:creationId xmlns:p14="http://schemas.microsoft.com/office/powerpoint/2010/main" val="1947818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F36B-BDDD-47ED-91B2-FDB26649D479}"/>
              </a:ext>
            </a:extLst>
          </p:cNvPr>
          <p:cNvSpPr>
            <a:spLocks noGrp="1"/>
          </p:cNvSpPr>
          <p:nvPr>
            <p:ph type="title"/>
          </p:nvPr>
        </p:nvSpPr>
        <p:spPr/>
        <p:txBody>
          <a:bodyPr/>
          <a:lstStyle/>
          <a:p>
            <a:r>
              <a:rPr lang="en-US" dirty="0"/>
              <a:t>Python shell</a:t>
            </a:r>
          </a:p>
        </p:txBody>
      </p:sp>
      <p:sp>
        <p:nvSpPr>
          <p:cNvPr id="3" name="Content Placeholder 2">
            <a:extLst>
              <a:ext uri="{FF2B5EF4-FFF2-40B4-BE49-F238E27FC236}">
                <a16:creationId xmlns:a16="http://schemas.microsoft.com/office/drawing/2014/main" id="{5C806EC7-0952-4C6B-8792-98CC079C8658}"/>
              </a:ext>
            </a:extLst>
          </p:cNvPr>
          <p:cNvSpPr>
            <a:spLocks noGrp="1"/>
          </p:cNvSpPr>
          <p:nvPr>
            <p:ph idx="1"/>
          </p:nvPr>
        </p:nvSpPr>
        <p:spPr/>
        <p:txBody>
          <a:bodyPr>
            <a:normAutofit fontScale="92500" lnSpcReduction="10000"/>
          </a:bodyPr>
          <a:lstStyle/>
          <a:p>
            <a:r>
              <a:rPr lang="en-US" dirty="0"/>
              <a:t>Open the command prompt in windows:</a:t>
            </a:r>
          </a:p>
          <a:p>
            <a:r>
              <a:rPr lang="en-US" dirty="0"/>
              <a:t>Fire the command python or python –v</a:t>
            </a:r>
          </a:p>
          <a:p>
            <a:r>
              <a:rPr lang="en-US" dirty="0"/>
              <a:t>In the Python shell, fire the commands:</a:t>
            </a:r>
          </a:p>
          <a:p>
            <a:r>
              <a:rPr lang="en-US" dirty="0"/>
              <a:t>h</a:t>
            </a:r>
            <a:r>
              <a:rPr lang="en-US"/>
              <a:t>elp</a:t>
            </a:r>
            <a:r>
              <a:rPr lang="en-US" dirty="0"/>
              <a:t>() </a:t>
            </a:r>
            <a:r>
              <a:rPr lang="en-US" dirty="0">
                <a:sym typeface="Wingdings" panose="05000000000000000000" pitchFamily="2" charset="2"/>
              </a:rPr>
              <a:t> To get a list of available modules, keywords, symbols, or topics, type "modules", "keywords", "symbols", or "topics".  Each module also comes with a one-line summary of what it does; to list the modules whose name or summary contain a given string such as "spam", type "modules spam".</a:t>
            </a:r>
          </a:p>
          <a:p>
            <a:r>
              <a:rPr lang="en-US" dirty="0">
                <a:sym typeface="Wingdings" panose="05000000000000000000" pitchFamily="2" charset="2"/>
              </a:rPr>
              <a:t>To get out of Help() , type CTRL+C . Will come back to Python shell</a:t>
            </a:r>
          </a:p>
          <a:p>
            <a:r>
              <a:rPr lang="en-US" dirty="0">
                <a:sym typeface="Wingdings" panose="05000000000000000000" pitchFamily="2" charset="2"/>
              </a:rPr>
              <a:t>We can write codes in Python shell if we are well versed with Python rules.</a:t>
            </a:r>
          </a:p>
          <a:p>
            <a:r>
              <a:rPr lang="en-US" dirty="0">
                <a:sym typeface="Wingdings" panose="05000000000000000000" pitchFamily="2" charset="2"/>
              </a:rPr>
              <a:t>To get out of Python shell  Type CTRL+Z and click on ENTER button</a:t>
            </a:r>
            <a:endParaRPr lang="en-US" dirty="0"/>
          </a:p>
        </p:txBody>
      </p:sp>
    </p:spTree>
    <p:extLst>
      <p:ext uri="{BB962C8B-B14F-4D97-AF65-F5344CB8AC3E}">
        <p14:creationId xmlns:p14="http://schemas.microsoft.com/office/powerpoint/2010/main" val="323599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004A-C81F-41E2-9618-A246D4A7CC43}"/>
              </a:ext>
            </a:extLst>
          </p:cNvPr>
          <p:cNvSpPr>
            <a:spLocks noGrp="1"/>
          </p:cNvSpPr>
          <p:nvPr>
            <p:ph type="title"/>
          </p:nvPr>
        </p:nvSpPr>
        <p:spPr/>
        <p:txBody>
          <a:bodyPr>
            <a:normAutofit fontScale="90000"/>
          </a:bodyPr>
          <a:lstStyle/>
          <a:p>
            <a:r>
              <a:rPr lang="en-US" sz="4400" b="1" dirty="0"/>
              <a:t>IDE Options For Python Development</a:t>
            </a:r>
            <a:br>
              <a:rPr lang="en-US" sz="4400" dirty="0"/>
            </a:br>
            <a:endParaRPr lang="en-US" dirty="0"/>
          </a:p>
        </p:txBody>
      </p:sp>
      <p:sp>
        <p:nvSpPr>
          <p:cNvPr id="3" name="Content Placeholder 2">
            <a:extLst>
              <a:ext uri="{FF2B5EF4-FFF2-40B4-BE49-F238E27FC236}">
                <a16:creationId xmlns:a16="http://schemas.microsoft.com/office/drawing/2014/main" id="{4701AE39-EB4E-4FF1-A6FA-C6D93F2FF1A0}"/>
              </a:ext>
            </a:extLst>
          </p:cNvPr>
          <p:cNvSpPr>
            <a:spLocks noGrp="1"/>
          </p:cNvSpPr>
          <p:nvPr>
            <p:ph idx="1"/>
          </p:nvPr>
        </p:nvSpPr>
        <p:spPr>
          <a:xfrm>
            <a:off x="1103312" y="2052918"/>
            <a:ext cx="10451379" cy="4195481"/>
          </a:xfrm>
        </p:spPr>
        <p:txBody>
          <a:bodyPr/>
          <a:lstStyle/>
          <a:p>
            <a:r>
              <a:rPr lang="en-US" dirty="0"/>
              <a:t>We can use the following IDE:</a:t>
            </a:r>
          </a:p>
          <a:p>
            <a:pPr marL="0" indent="0">
              <a:buNone/>
            </a:pPr>
            <a:endParaRPr lang="en-US" dirty="0"/>
          </a:p>
          <a:p>
            <a:pPr lvl="1"/>
            <a:r>
              <a:rPr lang="en-US" b="1" dirty="0"/>
              <a:t>PyDev</a:t>
            </a:r>
            <a:r>
              <a:rPr lang="en-US" dirty="0"/>
              <a:t> is a </a:t>
            </a:r>
            <a:r>
              <a:rPr lang="en-US" b="1" dirty="0"/>
              <a:t>Python IDE</a:t>
            </a:r>
            <a:r>
              <a:rPr lang="en-US" dirty="0"/>
              <a:t> for </a:t>
            </a:r>
            <a:r>
              <a:rPr lang="en-US" b="1" dirty="0"/>
              <a:t>Eclipse - </a:t>
            </a:r>
            <a:r>
              <a:rPr lang="en-US" dirty="0"/>
              <a:t> which may be used in </a:t>
            </a:r>
            <a:r>
              <a:rPr lang="en-US" b="1" dirty="0"/>
              <a:t>Python</a:t>
            </a:r>
            <a:r>
              <a:rPr lang="en-US" dirty="0"/>
              <a:t>, </a:t>
            </a:r>
            <a:r>
              <a:rPr lang="en-US" b="1" dirty="0"/>
              <a:t>Jython</a:t>
            </a:r>
            <a:r>
              <a:rPr lang="en-US" dirty="0"/>
              <a:t> and </a:t>
            </a:r>
            <a:r>
              <a:rPr lang="en-US" b="1" dirty="0"/>
              <a:t>IronPython</a:t>
            </a:r>
            <a:r>
              <a:rPr lang="en-US" dirty="0"/>
              <a:t> development. We need Eclipse installed first. Please visit </a:t>
            </a:r>
            <a:r>
              <a:rPr lang="en-US" dirty="0">
                <a:hlinkClick r:id="rId2"/>
              </a:rPr>
              <a:t>https://www.pydev.org/</a:t>
            </a:r>
            <a:endParaRPr lang="en-US" dirty="0"/>
          </a:p>
          <a:p>
            <a:pPr lvl="1"/>
            <a:r>
              <a:rPr lang="en-US" b="1" dirty="0"/>
              <a:t>PyCharm</a:t>
            </a:r>
            <a:r>
              <a:rPr lang="en-US" dirty="0"/>
              <a:t> 2021.2.2 from IntelliJ -  Available for Windows, Mac and Linux. We need the interpreter to be installed first.</a:t>
            </a:r>
          </a:p>
          <a:p>
            <a:pPr lvl="2"/>
            <a:r>
              <a:rPr lang="en-US" dirty="0"/>
              <a:t>Windows </a:t>
            </a:r>
            <a:r>
              <a:rPr lang="en-US" dirty="0">
                <a:sym typeface="Wingdings" panose="05000000000000000000" pitchFamily="2" charset="2"/>
              </a:rPr>
              <a:t> </a:t>
            </a:r>
            <a:r>
              <a:rPr lang="en-US" dirty="0">
                <a:hlinkClick r:id="rId3"/>
              </a:rPr>
              <a:t>https://www.jetbrains.com/pycharm/download/#section=windows</a:t>
            </a:r>
            <a:endParaRPr lang="en-US" dirty="0"/>
          </a:p>
          <a:p>
            <a:pPr lvl="2"/>
            <a:r>
              <a:rPr lang="en-US" dirty="0"/>
              <a:t>Mac </a:t>
            </a:r>
            <a:r>
              <a:rPr lang="en-US" dirty="0">
                <a:sym typeface="Wingdings" panose="05000000000000000000" pitchFamily="2" charset="2"/>
              </a:rPr>
              <a:t> </a:t>
            </a:r>
            <a:r>
              <a:rPr lang="en-US" dirty="0">
                <a:sym typeface="Wingdings" panose="05000000000000000000" pitchFamily="2" charset="2"/>
                <a:hlinkClick r:id="rId4"/>
              </a:rPr>
              <a:t>https://www.jetbrains.com/pycharm/download/#section=mac</a:t>
            </a:r>
            <a:endParaRPr lang="en-US" dirty="0">
              <a:sym typeface="Wingdings" panose="05000000000000000000" pitchFamily="2" charset="2"/>
            </a:endParaRPr>
          </a:p>
          <a:p>
            <a:pPr lvl="1"/>
            <a:endParaRPr lang="en-US" dirty="0"/>
          </a:p>
        </p:txBody>
      </p:sp>
    </p:spTree>
    <p:extLst>
      <p:ext uri="{BB962C8B-B14F-4D97-AF65-F5344CB8AC3E}">
        <p14:creationId xmlns:p14="http://schemas.microsoft.com/office/powerpoint/2010/main" val="14005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D1B0-5138-4FE1-AC3F-71B96682518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D24D4672-390B-4579-93AC-0A680D02C86C}"/>
              </a:ext>
            </a:extLst>
          </p:cNvPr>
          <p:cNvSpPr>
            <a:spLocks noGrp="1"/>
          </p:cNvSpPr>
          <p:nvPr>
            <p:ph idx="1"/>
          </p:nvPr>
        </p:nvSpPr>
        <p:spPr>
          <a:xfrm>
            <a:off x="1103312" y="1579418"/>
            <a:ext cx="10673052" cy="4668981"/>
          </a:xfrm>
        </p:spPr>
        <p:txBody>
          <a:bodyPr>
            <a:normAutofit/>
          </a:bodyPr>
          <a:lstStyle/>
          <a:p>
            <a:r>
              <a:rPr lang="en-US" dirty="0"/>
              <a:t>Have 23 + years of experience in the IT field.</a:t>
            </a:r>
          </a:p>
          <a:p>
            <a:r>
              <a:rPr lang="en-US" dirty="0"/>
              <a:t>Started at Microsoft Redmond as a  team member creating the email application ,Outlook. Stayed for years</a:t>
            </a:r>
          </a:p>
          <a:p>
            <a:r>
              <a:rPr lang="en-US" dirty="0"/>
              <a:t>Then joined Compuware as the technology specialist driving the File-Aid Cs tool required for testing of mainframes .</a:t>
            </a:r>
          </a:p>
          <a:p>
            <a:r>
              <a:rPr lang="en-US" dirty="0"/>
              <a:t>Last stint was a Caterpillar as Director technology leading a team of developers and testers across two continents before hanging my boots in August 2018.</a:t>
            </a:r>
          </a:p>
          <a:p>
            <a:r>
              <a:rPr lang="en-US" dirty="0"/>
              <a:t>In corporate training for last 10 years , being full time for the last 3+ years. </a:t>
            </a:r>
          </a:p>
          <a:p>
            <a:r>
              <a:rPr lang="en-US" dirty="0"/>
              <a:t>Taught Selenium, Appium, C#, Java, Advance Java, Python, Back end testing with SoapUi and rest Assured, NodeJs, Angular, ReactJS, Data Science, Machine Learning, Deep Learning, Artificial Intelligence to name a few.</a:t>
            </a:r>
          </a:p>
          <a:p>
            <a:endParaRPr lang="en-US" dirty="0"/>
          </a:p>
        </p:txBody>
      </p:sp>
    </p:spTree>
    <p:extLst>
      <p:ext uri="{BB962C8B-B14F-4D97-AF65-F5344CB8AC3E}">
        <p14:creationId xmlns:p14="http://schemas.microsoft.com/office/powerpoint/2010/main" val="255665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EAC6-442F-4D26-89E9-40D7A83F29FE}"/>
              </a:ext>
            </a:extLst>
          </p:cNvPr>
          <p:cNvSpPr>
            <a:spLocks noGrp="1"/>
          </p:cNvSpPr>
          <p:nvPr>
            <p:ph type="title"/>
          </p:nvPr>
        </p:nvSpPr>
        <p:spPr/>
        <p:txBody>
          <a:bodyPr/>
          <a:lstStyle/>
          <a:p>
            <a:r>
              <a:rPr lang="en-US" sz="4400" b="1" dirty="0"/>
              <a:t>Installing iPython </a:t>
            </a:r>
            <a:br>
              <a:rPr lang="en-US" sz="4400" b="1" dirty="0"/>
            </a:br>
            <a:endParaRPr lang="en-US" dirty="0"/>
          </a:p>
        </p:txBody>
      </p:sp>
      <p:sp>
        <p:nvSpPr>
          <p:cNvPr id="3" name="Content Placeholder 2">
            <a:extLst>
              <a:ext uri="{FF2B5EF4-FFF2-40B4-BE49-F238E27FC236}">
                <a16:creationId xmlns:a16="http://schemas.microsoft.com/office/drawing/2014/main" id="{759B5B5C-BA46-4F2E-AC44-F6AD249E1036}"/>
              </a:ext>
            </a:extLst>
          </p:cNvPr>
          <p:cNvSpPr>
            <a:spLocks noGrp="1"/>
          </p:cNvSpPr>
          <p:nvPr>
            <p:ph idx="1"/>
          </p:nvPr>
        </p:nvSpPr>
        <p:spPr/>
        <p:txBody>
          <a:bodyPr/>
          <a:lstStyle/>
          <a:p>
            <a:r>
              <a:rPr lang="en-US" dirty="0"/>
              <a:t>IPython is an alternative </a:t>
            </a:r>
            <a:r>
              <a:rPr lang="en-US" b="1" dirty="0"/>
              <a:t>Python</a:t>
            </a:r>
            <a:r>
              <a:rPr lang="en-US" dirty="0"/>
              <a:t> interpreter. It is an interactive shell used for computing in </a:t>
            </a:r>
            <a:r>
              <a:rPr lang="en-US" b="1" dirty="0"/>
              <a:t>Python</a:t>
            </a:r>
            <a:r>
              <a:rPr lang="en-US" dirty="0"/>
              <a:t>. It provides many more useful features over the more popular default </a:t>
            </a:r>
            <a:r>
              <a:rPr lang="en-US" b="1" dirty="0"/>
              <a:t>Python</a:t>
            </a:r>
            <a:r>
              <a:rPr lang="en-US" dirty="0"/>
              <a:t> interpreter.</a:t>
            </a:r>
          </a:p>
          <a:p>
            <a:r>
              <a:rPr lang="en-US" b="1" dirty="0"/>
              <a:t>IPython</a:t>
            </a:r>
            <a:r>
              <a:rPr lang="en-US" dirty="0"/>
              <a:t> offers an enhanced read-eval-print loop (REPL) environment particularly well adapted to scientific computing.</a:t>
            </a:r>
          </a:p>
          <a:p>
            <a:r>
              <a:rPr lang="en-US" dirty="0"/>
              <a:t>In other words, </a:t>
            </a:r>
            <a:r>
              <a:rPr lang="en-US" b="1" dirty="0"/>
              <a:t>IPython</a:t>
            </a:r>
            <a:r>
              <a:rPr lang="en-US" dirty="0"/>
              <a:t> is a powerful interface to the </a:t>
            </a:r>
            <a:r>
              <a:rPr lang="en-US" b="1" dirty="0"/>
              <a:t>Python</a:t>
            </a:r>
            <a:r>
              <a:rPr lang="en-US" dirty="0"/>
              <a:t> language.</a:t>
            </a:r>
          </a:p>
          <a:p>
            <a:r>
              <a:rPr lang="en-US"/>
              <a:t>We can </a:t>
            </a:r>
            <a:r>
              <a:rPr lang="en-US" dirty="0"/>
              <a:t>install a iPython with PIP .</a:t>
            </a:r>
          </a:p>
        </p:txBody>
      </p:sp>
    </p:spTree>
    <p:extLst>
      <p:ext uri="{BB962C8B-B14F-4D97-AF65-F5344CB8AC3E}">
        <p14:creationId xmlns:p14="http://schemas.microsoft.com/office/powerpoint/2010/main" val="177333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3914-924C-41AD-A2B0-5350C2B8FDC7}"/>
              </a:ext>
            </a:extLst>
          </p:cNvPr>
          <p:cNvSpPr>
            <a:spLocks noGrp="1"/>
          </p:cNvSpPr>
          <p:nvPr>
            <p:ph type="title"/>
          </p:nvPr>
        </p:nvSpPr>
        <p:spPr/>
        <p:txBody>
          <a:bodyPr/>
          <a:lstStyle/>
          <a:p>
            <a:r>
              <a:rPr lang="en-US" dirty="0"/>
              <a:t>Anaconda Set up on Windows /Mac </a:t>
            </a:r>
          </a:p>
        </p:txBody>
      </p:sp>
      <p:sp>
        <p:nvSpPr>
          <p:cNvPr id="3" name="Content Placeholder 2">
            <a:extLst>
              <a:ext uri="{FF2B5EF4-FFF2-40B4-BE49-F238E27FC236}">
                <a16:creationId xmlns:a16="http://schemas.microsoft.com/office/drawing/2014/main" id="{A1BBEFE4-C734-44E7-89DB-F0BFCC832A62}"/>
              </a:ext>
            </a:extLst>
          </p:cNvPr>
          <p:cNvSpPr>
            <a:spLocks noGrp="1"/>
          </p:cNvSpPr>
          <p:nvPr>
            <p:ph idx="1"/>
          </p:nvPr>
        </p:nvSpPr>
        <p:spPr/>
        <p:txBody>
          <a:bodyPr>
            <a:normAutofit/>
          </a:bodyPr>
          <a:lstStyle/>
          <a:p>
            <a:r>
              <a:rPr lang="en-US" dirty="0"/>
              <a:t>Do not install the Python Interpreter separately as Anaconda comes with in-built Python interpreter</a:t>
            </a:r>
          </a:p>
          <a:p>
            <a:r>
              <a:rPr lang="en-US" dirty="0"/>
              <a:t>Set up Python with Anaconda for Windows/mac </a:t>
            </a:r>
            <a:r>
              <a:rPr lang="en-US" dirty="0">
                <a:sym typeface="Wingdings" panose="05000000000000000000" pitchFamily="2" charset="2"/>
              </a:rPr>
              <a:t> </a:t>
            </a:r>
            <a:r>
              <a:rPr lang="en-US" dirty="0">
                <a:sym typeface="Wingdings" panose="05000000000000000000" pitchFamily="2" charset="2"/>
                <a:hlinkClick r:id="rId2"/>
              </a:rPr>
              <a:t>https://www.anaconda.com/products/individual</a:t>
            </a:r>
            <a:r>
              <a:rPr lang="en-US" dirty="0">
                <a:sym typeface="Wingdings" panose="05000000000000000000" pitchFamily="2" charset="2"/>
              </a:rPr>
              <a:t> or simply do Google Search “Anaconda Python Download”.</a:t>
            </a:r>
          </a:p>
          <a:p>
            <a:r>
              <a:rPr lang="en-US" dirty="0"/>
              <a:t>Anaconda is a distribution of Python</a:t>
            </a:r>
          </a:p>
          <a:p>
            <a:r>
              <a:rPr lang="en-US" dirty="0"/>
              <a:t>This means that not only it has Python but also many libraries that we will use in the course. This also has its own virtual environment system.</a:t>
            </a:r>
          </a:p>
          <a:p>
            <a:r>
              <a:rPr lang="en-US" dirty="0"/>
              <a:t>It is an “all-in-one” installation which is extremely popular in data science and machine learning</a:t>
            </a: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49443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6B7C-5B68-4C61-9E3A-E0DD55C00841}"/>
              </a:ext>
            </a:extLst>
          </p:cNvPr>
          <p:cNvSpPr>
            <a:spLocks noGrp="1"/>
          </p:cNvSpPr>
          <p:nvPr>
            <p:ph type="title"/>
          </p:nvPr>
        </p:nvSpPr>
        <p:spPr>
          <a:xfrm>
            <a:off x="1251678" y="382385"/>
            <a:ext cx="10178322" cy="933797"/>
          </a:xfrm>
        </p:spPr>
        <p:txBody>
          <a:bodyPr/>
          <a:lstStyle/>
          <a:p>
            <a:r>
              <a:rPr lang="en-US" dirty="0"/>
              <a:t>Anaconda Set up on Windows /Mac – contd. </a:t>
            </a:r>
          </a:p>
        </p:txBody>
      </p:sp>
      <p:sp>
        <p:nvSpPr>
          <p:cNvPr id="3" name="Content Placeholder 2">
            <a:extLst>
              <a:ext uri="{FF2B5EF4-FFF2-40B4-BE49-F238E27FC236}">
                <a16:creationId xmlns:a16="http://schemas.microsoft.com/office/drawing/2014/main" id="{8C4E8267-53A6-4676-A0C8-03CA792D550F}"/>
              </a:ext>
            </a:extLst>
          </p:cNvPr>
          <p:cNvSpPr>
            <a:spLocks noGrp="1"/>
          </p:cNvSpPr>
          <p:nvPr>
            <p:ph idx="1"/>
          </p:nvPr>
        </p:nvSpPr>
        <p:spPr>
          <a:xfrm>
            <a:off x="1126987" y="2133601"/>
            <a:ext cx="10178322" cy="4203192"/>
          </a:xfrm>
        </p:spPr>
        <p:txBody>
          <a:bodyPr>
            <a:normAutofit fontScale="92500"/>
          </a:bodyPr>
          <a:lstStyle/>
          <a:p>
            <a:r>
              <a:rPr lang="en-US" dirty="0"/>
              <a:t>Jupyter is a development environment  where we can write codes, display images and also write down markdown notes</a:t>
            </a:r>
          </a:p>
          <a:p>
            <a:r>
              <a:rPr lang="en-US" dirty="0"/>
              <a:t>Jupyter is most popular IDE in data science for exploring and analyzing data.</a:t>
            </a:r>
          </a:p>
          <a:p>
            <a:r>
              <a:rPr lang="en-US" dirty="0"/>
              <a:t>It is a great learning tool. We get to see images, data , sheets in the same Jupyter file.</a:t>
            </a:r>
          </a:p>
          <a:p>
            <a:r>
              <a:rPr lang="en-US" dirty="0">
                <a:sym typeface="Wingdings" panose="05000000000000000000" pitchFamily="2" charset="2"/>
              </a:rPr>
              <a:t>Environment variable auto created in the PATH variable of USER variable section:</a:t>
            </a:r>
          </a:p>
          <a:p>
            <a:pPr lvl="1"/>
            <a:r>
              <a:rPr lang="en-US" dirty="0"/>
              <a:t>C:\ProgramData\Anaconda3;</a:t>
            </a:r>
          </a:p>
          <a:p>
            <a:pPr lvl="1"/>
            <a:r>
              <a:rPr lang="en-US" dirty="0"/>
              <a:t>C:\ProgramData\Anaconda3\Library\mingw-w64\bin;</a:t>
            </a:r>
          </a:p>
          <a:p>
            <a:pPr lvl="1"/>
            <a:r>
              <a:rPr lang="en-US" dirty="0"/>
              <a:t>C:\ProgramData\Anaconda3\Library\usr\bin;</a:t>
            </a:r>
          </a:p>
          <a:p>
            <a:pPr lvl="1"/>
            <a:r>
              <a:rPr lang="en-US" dirty="0"/>
              <a:t>C:\ProgramData\Anaconda3\Library\bin;</a:t>
            </a:r>
          </a:p>
          <a:p>
            <a:pPr lvl="1"/>
            <a:r>
              <a:rPr lang="en-US" dirty="0"/>
              <a:t>C:\ProgramData\Anaconda3\Scripts</a:t>
            </a:r>
          </a:p>
          <a:p>
            <a:endParaRPr lang="en-US" dirty="0"/>
          </a:p>
        </p:txBody>
      </p:sp>
    </p:spTree>
    <p:extLst>
      <p:ext uri="{BB962C8B-B14F-4D97-AF65-F5344CB8AC3E}">
        <p14:creationId xmlns:p14="http://schemas.microsoft.com/office/powerpoint/2010/main" val="1355582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3E53-F361-4CCD-B219-932D4CDF547F}"/>
              </a:ext>
            </a:extLst>
          </p:cNvPr>
          <p:cNvSpPr>
            <a:spLocks noGrp="1"/>
          </p:cNvSpPr>
          <p:nvPr>
            <p:ph type="ctrTitle"/>
          </p:nvPr>
        </p:nvSpPr>
        <p:spPr>
          <a:xfrm>
            <a:off x="1154954" y="1447800"/>
            <a:ext cx="10178063" cy="2279073"/>
          </a:xfrm>
        </p:spPr>
        <p:txBody>
          <a:bodyPr/>
          <a:lstStyle/>
          <a:p>
            <a:r>
              <a:rPr lang="en-US" sz="8000" dirty="0"/>
              <a:t>Jupyter notebooks</a:t>
            </a:r>
          </a:p>
        </p:txBody>
      </p:sp>
      <p:sp>
        <p:nvSpPr>
          <p:cNvPr id="3" name="Subtitle 2">
            <a:extLst>
              <a:ext uri="{FF2B5EF4-FFF2-40B4-BE49-F238E27FC236}">
                <a16:creationId xmlns:a16="http://schemas.microsoft.com/office/drawing/2014/main" id="{F6959C7B-3F08-4DDB-935D-431163173841}"/>
              </a:ext>
            </a:extLst>
          </p:cNvPr>
          <p:cNvSpPr>
            <a:spLocks noGrp="1"/>
          </p:cNvSpPr>
          <p:nvPr>
            <p:ph type="subTitle" idx="1"/>
          </p:nvPr>
        </p:nvSpPr>
        <p:spPr/>
        <p:txBody>
          <a:bodyPr>
            <a:normAutofit fontScale="70000" lnSpcReduction="20000"/>
          </a:bodyPr>
          <a:lstStyle/>
          <a:p>
            <a:pPr marL="342900" indent="-342900">
              <a:buFont typeface="Wingdings" panose="05000000000000000000" pitchFamily="2" charset="2"/>
              <a:buChar char="ü"/>
            </a:pPr>
            <a:r>
              <a:rPr lang="en-US" b="1" dirty="0"/>
              <a:t>Opening Anaconda Navigator</a:t>
            </a:r>
          </a:p>
          <a:p>
            <a:pPr marL="342900" indent="-342900">
              <a:buFont typeface="Wingdings" panose="05000000000000000000" pitchFamily="2" charset="2"/>
              <a:buChar char="ü"/>
            </a:pPr>
            <a:r>
              <a:rPr lang="en-US" b="1" dirty="0"/>
              <a:t>How to open Jupyter Notebook?</a:t>
            </a:r>
          </a:p>
          <a:p>
            <a:pPr marL="342900" indent="-342900">
              <a:buFont typeface="Wingdings" panose="05000000000000000000" pitchFamily="2" charset="2"/>
              <a:buChar char="ü"/>
            </a:pPr>
            <a:r>
              <a:rPr lang="en-US" b="1" dirty="0"/>
              <a:t>Anaconda Virtual Environment</a:t>
            </a:r>
          </a:p>
        </p:txBody>
      </p:sp>
    </p:spTree>
    <p:extLst>
      <p:ext uri="{BB962C8B-B14F-4D97-AF65-F5344CB8AC3E}">
        <p14:creationId xmlns:p14="http://schemas.microsoft.com/office/powerpoint/2010/main" val="3691548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18BA-F9C9-403C-A778-6EAACE03FFEE}"/>
              </a:ext>
            </a:extLst>
          </p:cNvPr>
          <p:cNvSpPr>
            <a:spLocks noGrp="1"/>
          </p:cNvSpPr>
          <p:nvPr>
            <p:ph type="title"/>
          </p:nvPr>
        </p:nvSpPr>
        <p:spPr/>
        <p:txBody>
          <a:bodyPr/>
          <a:lstStyle/>
          <a:p>
            <a:r>
              <a:rPr lang="en-US" dirty="0"/>
              <a:t>Jupyter notebooks</a:t>
            </a:r>
          </a:p>
        </p:txBody>
      </p:sp>
      <p:sp>
        <p:nvSpPr>
          <p:cNvPr id="3" name="Content Placeholder 2">
            <a:extLst>
              <a:ext uri="{FF2B5EF4-FFF2-40B4-BE49-F238E27FC236}">
                <a16:creationId xmlns:a16="http://schemas.microsoft.com/office/drawing/2014/main" id="{E1DF77EF-1B81-46CF-BC38-4CA06ADADDCE}"/>
              </a:ext>
            </a:extLst>
          </p:cNvPr>
          <p:cNvSpPr>
            <a:spLocks noGrp="1"/>
          </p:cNvSpPr>
          <p:nvPr>
            <p:ph idx="1"/>
          </p:nvPr>
        </p:nvSpPr>
        <p:spPr/>
        <p:txBody>
          <a:bodyPr/>
          <a:lstStyle/>
          <a:p>
            <a:r>
              <a:rPr lang="en-US" dirty="0"/>
              <a:t>Open the Anaconda Navigator  and open up the Jupyter notebook IDE.</a:t>
            </a:r>
          </a:p>
          <a:p>
            <a:r>
              <a:rPr lang="en-US" dirty="0"/>
              <a:t>Check the resources for this lecture and download the zip file sent through email.</a:t>
            </a:r>
          </a:p>
          <a:p>
            <a:r>
              <a:rPr lang="en-US" dirty="0"/>
              <a:t>It contains .ipynb files and notebooks .</a:t>
            </a:r>
          </a:p>
          <a:p>
            <a:r>
              <a:rPr lang="en-US" dirty="0"/>
              <a:t>Make sure where you have downloaded and unzipped it.</a:t>
            </a:r>
          </a:p>
        </p:txBody>
      </p:sp>
    </p:spTree>
    <p:extLst>
      <p:ext uri="{BB962C8B-B14F-4D97-AF65-F5344CB8AC3E}">
        <p14:creationId xmlns:p14="http://schemas.microsoft.com/office/powerpoint/2010/main" val="130934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226701" y="1740189"/>
            <a:ext cx="11480390" cy="2556164"/>
          </a:xfrm>
        </p:spPr>
        <p:txBody>
          <a:bodyPr/>
          <a:lstStyle/>
          <a:p>
            <a:r>
              <a:rPr lang="en-US" sz="5400" dirty="0"/>
              <a:t>Understanding Variables &amp; Data Types - Python Language</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573064" y="4791234"/>
            <a:ext cx="5716900" cy="1554147"/>
          </a:xfrm>
        </p:spPr>
        <p:txBody>
          <a:bodyPr>
            <a:normAutofit fontScale="250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5600" dirty="0"/>
              <a:t>Understanding Objects And References </a:t>
            </a:r>
          </a:p>
          <a:p>
            <a:pPr marL="685800" indent="-685800">
              <a:buFont typeface="Wingdings" panose="05000000000000000000" pitchFamily="2" charset="2"/>
              <a:buChar char="ü"/>
            </a:pPr>
            <a:r>
              <a:rPr lang="en-US" sz="5600" dirty="0"/>
              <a:t>Variable Rules</a:t>
            </a:r>
          </a:p>
          <a:p>
            <a:pPr marL="685800" indent="-685800">
              <a:buFont typeface="Wingdings" panose="05000000000000000000" pitchFamily="2" charset="2"/>
              <a:buChar char="ü"/>
            </a:pPr>
            <a:r>
              <a:rPr lang="en-US" sz="5600" dirty="0"/>
              <a:t>Mathematical Operators</a:t>
            </a:r>
          </a:p>
          <a:p>
            <a:pPr marL="685800" indent="-685800">
              <a:buFont typeface="Wingdings" panose="05000000000000000000" pitchFamily="2" charset="2"/>
              <a:buChar char="ü"/>
            </a:pPr>
            <a:r>
              <a:rPr lang="en-US" sz="5600" dirty="0"/>
              <a:t>Strings</a:t>
            </a:r>
          </a:p>
          <a:p>
            <a:pPr marL="685800" indent="-685800">
              <a:buFont typeface="Wingdings" panose="05000000000000000000" pitchFamily="2" charset="2"/>
              <a:buChar char="ü"/>
            </a:pPr>
            <a:r>
              <a:rPr lang="en-US" sz="5600" dirty="0"/>
              <a:t>String Slicing </a:t>
            </a:r>
          </a:p>
          <a:p>
            <a:endParaRPr lang="en-US" dirty="0"/>
          </a:p>
        </p:txBody>
      </p:sp>
      <p:sp>
        <p:nvSpPr>
          <p:cNvPr id="4" name="TextBox 3">
            <a:extLst>
              <a:ext uri="{FF2B5EF4-FFF2-40B4-BE49-F238E27FC236}">
                <a16:creationId xmlns:a16="http://schemas.microsoft.com/office/drawing/2014/main" id="{B1162C8D-2E38-4BCB-8401-EC4AE023AC85}"/>
              </a:ext>
            </a:extLst>
          </p:cNvPr>
          <p:cNvSpPr txBox="1"/>
          <p:nvPr/>
        </p:nvSpPr>
        <p:spPr>
          <a:xfrm>
            <a:off x="7467600" y="5117811"/>
            <a:ext cx="4405745" cy="1323439"/>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solidFill>
                  <a:srgbClr val="92D050"/>
                </a:solidFill>
              </a:rPr>
              <a:t>Reserved Keywords</a:t>
            </a:r>
            <a:endParaRPr lang="en-US" sz="1600" b="1" dirty="0">
              <a:solidFill>
                <a:srgbClr val="92D050"/>
              </a:solidFill>
            </a:endParaRPr>
          </a:p>
          <a:p>
            <a:pPr marL="285750" indent="-285750">
              <a:buFont typeface="Wingdings" panose="05000000000000000000" pitchFamily="2" charset="2"/>
              <a:buChar char="ü"/>
            </a:pPr>
            <a:r>
              <a:rPr lang="en-US" sz="1600" dirty="0">
                <a:solidFill>
                  <a:srgbClr val="92D050"/>
                </a:solidFill>
              </a:rPr>
              <a:t>Number Data Type</a:t>
            </a:r>
          </a:p>
          <a:p>
            <a:pPr marL="285750" indent="-285750">
              <a:buFont typeface="Wingdings" panose="05000000000000000000" pitchFamily="2" charset="2"/>
              <a:buChar char="ü"/>
            </a:pPr>
            <a:r>
              <a:rPr lang="en-US" sz="1600" dirty="0">
                <a:solidFill>
                  <a:srgbClr val="92D050"/>
                </a:solidFill>
              </a:rPr>
              <a:t>Arithmetic Order Of Precedence</a:t>
            </a:r>
          </a:p>
          <a:p>
            <a:pPr marL="285750" indent="-285750">
              <a:buFont typeface="Wingdings" panose="05000000000000000000" pitchFamily="2" charset="2"/>
              <a:buChar char="ü"/>
            </a:pPr>
            <a:r>
              <a:rPr lang="en-US" sz="1600" dirty="0">
                <a:solidFill>
                  <a:srgbClr val="92D050"/>
                </a:solidFill>
              </a:rPr>
              <a:t>Methods of String</a:t>
            </a:r>
          </a:p>
          <a:p>
            <a:pPr marL="285750" indent="-285750">
              <a:buFont typeface="Wingdings" panose="05000000000000000000" pitchFamily="2" charset="2"/>
              <a:buChar char="ü"/>
            </a:pPr>
            <a:r>
              <a:rPr lang="en-US" sz="1600" dirty="0">
                <a:solidFill>
                  <a:srgbClr val="92D050"/>
                </a:solidFill>
              </a:rPr>
              <a:t>String Formatting</a:t>
            </a:r>
          </a:p>
        </p:txBody>
      </p:sp>
    </p:spTree>
    <p:extLst>
      <p:ext uri="{BB962C8B-B14F-4D97-AF65-F5344CB8AC3E}">
        <p14:creationId xmlns:p14="http://schemas.microsoft.com/office/powerpoint/2010/main" val="1660617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31F8-C392-4F90-91B4-0C0991976184}"/>
              </a:ext>
            </a:extLst>
          </p:cNvPr>
          <p:cNvSpPr>
            <a:spLocks noGrp="1"/>
          </p:cNvSpPr>
          <p:nvPr>
            <p:ph type="title"/>
          </p:nvPr>
        </p:nvSpPr>
        <p:spPr>
          <a:xfrm>
            <a:off x="1143001" y="326072"/>
            <a:ext cx="9905998" cy="1478570"/>
          </a:xfrm>
        </p:spPr>
        <p:txBody>
          <a:bodyPr/>
          <a:lstStyle/>
          <a:p>
            <a:r>
              <a:rPr lang="en-US" dirty="0"/>
              <a:t>Objects and References</a:t>
            </a:r>
          </a:p>
        </p:txBody>
      </p:sp>
      <p:sp>
        <p:nvSpPr>
          <p:cNvPr id="3" name="Content Placeholder 2">
            <a:extLst>
              <a:ext uri="{FF2B5EF4-FFF2-40B4-BE49-F238E27FC236}">
                <a16:creationId xmlns:a16="http://schemas.microsoft.com/office/drawing/2014/main" id="{E5AEC184-8E04-4BD3-8EBE-00477EBEA2FA}"/>
              </a:ext>
            </a:extLst>
          </p:cNvPr>
          <p:cNvSpPr>
            <a:spLocks noGrp="1"/>
          </p:cNvSpPr>
          <p:nvPr>
            <p:ph idx="1"/>
          </p:nvPr>
        </p:nvSpPr>
        <p:spPr>
          <a:xfrm>
            <a:off x="1104293" y="1331259"/>
            <a:ext cx="8946541" cy="4861723"/>
          </a:xfrm>
        </p:spPr>
        <p:txBody>
          <a:bodyPr>
            <a:normAutofit fontScale="85000" lnSpcReduction="20000"/>
          </a:bodyPr>
          <a:lstStyle/>
          <a:p>
            <a:r>
              <a:rPr lang="en-US" dirty="0"/>
              <a:t>Everything in PYTHON is an object</a:t>
            </a:r>
          </a:p>
          <a:p>
            <a:pPr lvl="1"/>
            <a:r>
              <a:rPr lang="en-US" dirty="0"/>
              <a:t>a="</a:t>
            </a:r>
            <a:r>
              <a:rPr lang="en-US" dirty="0" err="1"/>
              <a:t>nyc</a:t>
            </a:r>
            <a:r>
              <a:rPr lang="en-US" dirty="0"/>
              <a:t>"</a:t>
            </a:r>
          </a:p>
          <a:p>
            <a:pPr lvl="1"/>
            <a:r>
              <a:rPr lang="en-US" dirty="0"/>
              <a:t>b="</a:t>
            </a:r>
            <a:r>
              <a:rPr lang="en-US" dirty="0" err="1"/>
              <a:t>nyc</a:t>
            </a:r>
            <a:r>
              <a:rPr lang="en-US" dirty="0"/>
              <a:t>“</a:t>
            </a:r>
          </a:p>
          <a:p>
            <a:r>
              <a:rPr lang="en-US" dirty="0"/>
              <a:t>An object of type string is created  referenced by the variable “a”. Variable “a” is referencing the object </a:t>
            </a:r>
            <a:r>
              <a:rPr lang="en-US" dirty="0" err="1"/>
              <a:t>nyc</a:t>
            </a:r>
            <a:r>
              <a:rPr lang="en-US" dirty="0"/>
              <a:t>.</a:t>
            </a:r>
          </a:p>
          <a:p>
            <a:r>
              <a:rPr lang="en-US" dirty="0"/>
              <a:t>Another object of type string is created referenced by the variable “b”. Variable “b” is referencing the object </a:t>
            </a:r>
            <a:r>
              <a:rPr lang="en-US" dirty="0" err="1"/>
              <a:t>nyc</a:t>
            </a:r>
            <a:r>
              <a:rPr lang="en-US" dirty="0"/>
              <a:t>.</a:t>
            </a:r>
          </a:p>
          <a:p>
            <a:r>
              <a:rPr lang="en-US" dirty="0"/>
              <a:t>A SYMBOL TABLE IS CREATED in Python:</a:t>
            </a:r>
          </a:p>
          <a:p>
            <a:endParaRPr lang="en-US" dirty="0"/>
          </a:p>
          <a:p>
            <a:endParaRPr lang="en-US" dirty="0"/>
          </a:p>
          <a:p>
            <a:endParaRPr lang="en-US" dirty="0"/>
          </a:p>
          <a:p>
            <a:endParaRPr lang="en-US" dirty="0"/>
          </a:p>
          <a:p>
            <a:endParaRPr lang="en-US" dirty="0"/>
          </a:p>
          <a:p>
            <a:r>
              <a:rPr lang="en-US" dirty="0"/>
              <a:t>The reference count of the variables pointing towards object </a:t>
            </a:r>
            <a:r>
              <a:rPr lang="en-US" dirty="0" err="1"/>
              <a:t>nyc</a:t>
            </a:r>
            <a:r>
              <a:rPr lang="en-US" dirty="0"/>
              <a:t> i.e. object of the String class is 2</a:t>
            </a:r>
          </a:p>
          <a:p>
            <a:endParaRPr lang="en-US" dirty="0"/>
          </a:p>
        </p:txBody>
      </p:sp>
      <p:graphicFrame>
        <p:nvGraphicFramePr>
          <p:cNvPr id="5" name="Table 4">
            <a:extLst>
              <a:ext uri="{FF2B5EF4-FFF2-40B4-BE49-F238E27FC236}">
                <a16:creationId xmlns:a16="http://schemas.microsoft.com/office/drawing/2014/main" id="{104628E0-252C-4970-B9F5-CED2C18266F9}"/>
              </a:ext>
            </a:extLst>
          </p:cNvPr>
          <p:cNvGraphicFramePr>
            <a:graphicFrameLocks noGrp="1"/>
          </p:cNvGraphicFramePr>
          <p:nvPr>
            <p:extLst/>
          </p:nvPr>
        </p:nvGraphicFramePr>
        <p:xfrm>
          <a:off x="1981201" y="3756594"/>
          <a:ext cx="7431345" cy="1248159"/>
        </p:xfrm>
        <a:graphic>
          <a:graphicData uri="http://schemas.openxmlformats.org/drawingml/2006/table">
            <a:tbl>
              <a:tblPr firstRow="1" bandRow="1">
                <a:tableStyleId>{5C22544A-7EE6-4342-B048-85BDC9FD1C3A}</a:tableStyleId>
              </a:tblPr>
              <a:tblGrid>
                <a:gridCol w="1714237">
                  <a:extLst>
                    <a:ext uri="{9D8B030D-6E8A-4147-A177-3AD203B41FA5}">
                      <a16:colId xmlns:a16="http://schemas.microsoft.com/office/drawing/2014/main" val="3934494381"/>
                    </a:ext>
                  </a:extLst>
                </a:gridCol>
                <a:gridCol w="2858554">
                  <a:extLst>
                    <a:ext uri="{9D8B030D-6E8A-4147-A177-3AD203B41FA5}">
                      <a16:colId xmlns:a16="http://schemas.microsoft.com/office/drawing/2014/main" val="2702504953"/>
                    </a:ext>
                  </a:extLst>
                </a:gridCol>
                <a:gridCol w="2858554">
                  <a:extLst>
                    <a:ext uri="{9D8B030D-6E8A-4147-A177-3AD203B41FA5}">
                      <a16:colId xmlns:a16="http://schemas.microsoft.com/office/drawing/2014/main" val="1390891280"/>
                    </a:ext>
                  </a:extLst>
                </a:gridCol>
              </a:tblGrid>
              <a:tr h="506479">
                <a:tc>
                  <a:txBody>
                    <a:bodyPr/>
                    <a:lstStyle/>
                    <a:p>
                      <a:r>
                        <a:rPr lang="en-US" dirty="0"/>
                        <a:t>Object Value</a:t>
                      </a:r>
                    </a:p>
                  </a:txBody>
                  <a:tcPr/>
                </a:tc>
                <a:tc>
                  <a:txBody>
                    <a:bodyPr/>
                    <a:lstStyle/>
                    <a:p>
                      <a:r>
                        <a:rPr lang="en-US" dirty="0"/>
                        <a:t>Reference Variable</a:t>
                      </a:r>
                    </a:p>
                  </a:txBody>
                  <a:tcPr/>
                </a:tc>
                <a:tc>
                  <a:txBody>
                    <a:bodyPr/>
                    <a:lstStyle/>
                    <a:p>
                      <a:r>
                        <a:rPr lang="en-US" dirty="0"/>
                        <a:t>Count of Reference</a:t>
                      </a:r>
                    </a:p>
                  </a:txBody>
                  <a:tcPr/>
                </a:tc>
                <a:extLst>
                  <a:ext uri="{0D108BD9-81ED-4DB2-BD59-A6C34878D82A}">
                    <a16:rowId xmlns:a16="http://schemas.microsoft.com/office/drawing/2014/main" val="3057278545"/>
                  </a:ext>
                </a:extLst>
              </a:tr>
              <a:tr h="370840">
                <a:tc>
                  <a:txBody>
                    <a:bodyPr/>
                    <a:lstStyle/>
                    <a:p>
                      <a:r>
                        <a:rPr lang="en-US" dirty="0" err="1"/>
                        <a:t>nyc</a:t>
                      </a:r>
                      <a:endParaRPr lang="en-US" dirty="0"/>
                    </a:p>
                  </a:txBody>
                  <a:tcPr/>
                </a:tc>
                <a:tc>
                  <a:txBody>
                    <a:bodyPr/>
                    <a:lstStyle/>
                    <a:p>
                      <a:r>
                        <a:rPr lang="en-US" dirty="0"/>
                        <a:t>a</a:t>
                      </a:r>
                    </a:p>
                  </a:txBody>
                  <a:tcPr/>
                </a:tc>
                <a:tc>
                  <a:txBody>
                    <a:bodyPr/>
                    <a:lstStyle/>
                    <a:p>
                      <a:r>
                        <a:rPr lang="en-US" dirty="0"/>
                        <a:t>1</a:t>
                      </a:r>
                    </a:p>
                  </a:txBody>
                  <a:tcPr/>
                </a:tc>
                <a:extLst>
                  <a:ext uri="{0D108BD9-81ED-4DB2-BD59-A6C34878D82A}">
                    <a16:rowId xmlns:a16="http://schemas.microsoft.com/office/drawing/2014/main" val="1304355526"/>
                  </a:ext>
                </a:extLst>
              </a:tr>
              <a:tr h="370840">
                <a:tc>
                  <a:txBody>
                    <a:bodyPr/>
                    <a:lstStyle/>
                    <a:p>
                      <a:r>
                        <a:rPr lang="en-US" dirty="0" err="1"/>
                        <a:t>nyc</a:t>
                      </a:r>
                      <a:endParaRPr lang="en-US" dirty="0"/>
                    </a:p>
                  </a:txBody>
                  <a:tcPr/>
                </a:tc>
                <a:tc>
                  <a:txBody>
                    <a:bodyPr/>
                    <a:lstStyle/>
                    <a:p>
                      <a:r>
                        <a:rPr lang="en-US" dirty="0"/>
                        <a:t>b</a:t>
                      </a:r>
                    </a:p>
                  </a:txBody>
                  <a:tcPr/>
                </a:tc>
                <a:tc>
                  <a:txBody>
                    <a:bodyPr/>
                    <a:lstStyle/>
                    <a:p>
                      <a:r>
                        <a:rPr lang="en-US" dirty="0"/>
                        <a:t>2</a:t>
                      </a:r>
                    </a:p>
                  </a:txBody>
                  <a:tcPr/>
                </a:tc>
                <a:extLst>
                  <a:ext uri="{0D108BD9-81ED-4DB2-BD59-A6C34878D82A}">
                    <a16:rowId xmlns:a16="http://schemas.microsoft.com/office/drawing/2014/main" val="836274186"/>
                  </a:ext>
                </a:extLst>
              </a:tr>
            </a:tbl>
          </a:graphicData>
        </a:graphic>
      </p:graphicFrame>
    </p:spTree>
    <p:extLst>
      <p:ext uri="{BB962C8B-B14F-4D97-AF65-F5344CB8AC3E}">
        <p14:creationId xmlns:p14="http://schemas.microsoft.com/office/powerpoint/2010/main" val="1147164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DCD0-0734-475B-B20E-88BA4BE6B531}"/>
              </a:ext>
            </a:extLst>
          </p:cNvPr>
          <p:cNvSpPr>
            <a:spLocks noGrp="1"/>
          </p:cNvSpPr>
          <p:nvPr>
            <p:ph type="title"/>
          </p:nvPr>
        </p:nvSpPr>
        <p:spPr/>
        <p:txBody>
          <a:bodyPr/>
          <a:lstStyle/>
          <a:p>
            <a:r>
              <a:rPr lang="en-US" dirty="0"/>
              <a:t>Objects and References</a:t>
            </a:r>
          </a:p>
        </p:txBody>
      </p:sp>
      <p:sp>
        <p:nvSpPr>
          <p:cNvPr id="3" name="Content Placeholder 2">
            <a:extLst>
              <a:ext uri="{FF2B5EF4-FFF2-40B4-BE49-F238E27FC236}">
                <a16:creationId xmlns:a16="http://schemas.microsoft.com/office/drawing/2014/main" id="{8C8E7FBA-AE57-428D-8C29-F8BBC1D6B98A}"/>
              </a:ext>
            </a:extLst>
          </p:cNvPr>
          <p:cNvSpPr>
            <a:spLocks noGrp="1"/>
          </p:cNvSpPr>
          <p:nvPr>
            <p:ph idx="1"/>
          </p:nvPr>
        </p:nvSpPr>
        <p:spPr/>
        <p:txBody>
          <a:bodyPr>
            <a:normAutofit fontScale="92500" lnSpcReduction="20000"/>
          </a:bodyPr>
          <a:lstStyle/>
          <a:p>
            <a:pPr lvl="1"/>
            <a:r>
              <a:rPr lang="en-US" dirty="0"/>
              <a:t>a=123</a:t>
            </a:r>
          </a:p>
          <a:p>
            <a:r>
              <a:rPr lang="en-US" dirty="0"/>
              <a:t>Another object 123 is created of type integer. The reference variable given is “a”. </a:t>
            </a:r>
            <a:r>
              <a:rPr lang="en-US" b="1" dirty="0"/>
              <a:t>Here we can see the variable name is duplicated and there is no problem in PYTHON.</a:t>
            </a:r>
            <a:endParaRPr lang="en-US" dirty="0"/>
          </a:p>
          <a:p>
            <a:r>
              <a:rPr lang="en-US" dirty="0"/>
              <a:t>SYMBOL TABLE changes:</a:t>
            </a:r>
          </a:p>
          <a:p>
            <a:endParaRPr lang="en-US" dirty="0"/>
          </a:p>
          <a:p>
            <a:endParaRPr lang="en-US" dirty="0"/>
          </a:p>
          <a:p>
            <a:endParaRPr lang="en-US" dirty="0"/>
          </a:p>
          <a:p>
            <a:endParaRPr lang="en-US" dirty="0"/>
          </a:p>
          <a:p>
            <a:r>
              <a:rPr lang="en-US" dirty="0"/>
              <a:t>The count of reference variables decreases to 1 in the symbol table for object “</a:t>
            </a:r>
            <a:r>
              <a:rPr lang="en-US" dirty="0" err="1"/>
              <a:t>nyc</a:t>
            </a:r>
            <a:r>
              <a:rPr lang="en-US" dirty="0"/>
              <a:t>”</a:t>
            </a:r>
          </a:p>
          <a:p>
            <a:pPr lvl="1"/>
            <a:r>
              <a:rPr lang="en-US" dirty="0"/>
              <a:t>Print(a)</a:t>
            </a:r>
          </a:p>
          <a:p>
            <a:pPr lvl="1"/>
            <a:r>
              <a:rPr lang="en-US" dirty="0"/>
              <a:t>Print(b)</a:t>
            </a:r>
          </a:p>
        </p:txBody>
      </p:sp>
      <p:graphicFrame>
        <p:nvGraphicFramePr>
          <p:cNvPr id="5" name="Table 4">
            <a:extLst>
              <a:ext uri="{FF2B5EF4-FFF2-40B4-BE49-F238E27FC236}">
                <a16:creationId xmlns:a16="http://schemas.microsoft.com/office/drawing/2014/main" id="{57203807-F848-4822-9D53-E480E33A3AA7}"/>
              </a:ext>
            </a:extLst>
          </p:cNvPr>
          <p:cNvGraphicFramePr>
            <a:graphicFrameLocks noGrp="1"/>
          </p:cNvGraphicFramePr>
          <p:nvPr>
            <p:extLst/>
          </p:nvPr>
        </p:nvGraphicFramePr>
        <p:xfrm>
          <a:off x="2032000" y="3698394"/>
          <a:ext cx="7139834" cy="1112520"/>
        </p:xfrm>
        <a:graphic>
          <a:graphicData uri="http://schemas.openxmlformats.org/drawingml/2006/table">
            <a:tbl>
              <a:tblPr firstRow="1" bandRow="1">
                <a:tableStyleId>{5C22544A-7EE6-4342-B048-85BDC9FD1C3A}</a:tableStyleId>
              </a:tblPr>
              <a:tblGrid>
                <a:gridCol w="1721168">
                  <a:extLst>
                    <a:ext uri="{9D8B030D-6E8A-4147-A177-3AD203B41FA5}">
                      <a16:colId xmlns:a16="http://schemas.microsoft.com/office/drawing/2014/main" val="2980111213"/>
                    </a:ext>
                  </a:extLst>
                </a:gridCol>
                <a:gridCol w="2709333">
                  <a:extLst>
                    <a:ext uri="{9D8B030D-6E8A-4147-A177-3AD203B41FA5}">
                      <a16:colId xmlns:a16="http://schemas.microsoft.com/office/drawing/2014/main" val="2003711605"/>
                    </a:ext>
                  </a:extLst>
                </a:gridCol>
                <a:gridCol w="2709333">
                  <a:extLst>
                    <a:ext uri="{9D8B030D-6E8A-4147-A177-3AD203B41FA5}">
                      <a16:colId xmlns:a16="http://schemas.microsoft.com/office/drawing/2014/main" val="2392700498"/>
                    </a:ext>
                  </a:extLst>
                </a:gridCol>
              </a:tblGrid>
              <a:tr h="370840">
                <a:tc>
                  <a:txBody>
                    <a:bodyPr/>
                    <a:lstStyle/>
                    <a:p>
                      <a:r>
                        <a:rPr lang="en-US" dirty="0"/>
                        <a:t>Object Value</a:t>
                      </a:r>
                    </a:p>
                  </a:txBody>
                  <a:tcPr/>
                </a:tc>
                <a:tc>
                  <a:txBody>
                    <a:bodyPr/>
                    <a:lstStyle/>
                    <a:p>
                      <a:r>
                        <a:rPr lang="en-US" dirty="0"/>
                        <a:t>Reference Variable</a:t>
                      </a:r>
                    </a:p>
                  </a:txBody>
                  <a:tcPr/>
                </a:tc>
                <a:tc>
                  <a:txBody>
                    <a:bodyPr/>
                    <a:lstStyle/>
                    <a:p>
                      <a:r>
                        <a:rPr lang="en-US" dirty="0"/>
                        <a:t>Count of Reference</a:t>
                      </a:r>
                    </a:p>
                  </a:txBody>
                  <a:tcPr/>
                </a:tc>
                <a:extLst>
                  <a:ext uri="{0D108BD9-81ED-4DB2-BD59-A6C34878D82A}">
                    <a16:rowId xmlns:a16="http://schemas.microsoft.com/office/drawing/2014/main" val="3482975746"/>
                  </a:ext>
                </a:extLst>
              </a:tr>
              <a:tr h="370840">
                <a:tc>
                  <a:txBody>
                    <a:bodyPr/>
                    <a:lstStyle/>
                    <a:p>
                      <a:r>
                        <a:rPr lang="en-US" dirty="0"/>
                        <a:t>123</a:t>
                      </a:r>
                    </a:p>
                  </a:txBody>
                  <a:tcPr/>
                </a:tc>
                <a:tc>
                  <a:txBody>
                    <a:bodyPr/>
                    <a:lstStyle/>
                    <a:p>
                      <a:r>
                        <a:rPr lang="en-US" dirty="0"/>
                        <a:t>a</a:t>
                      </a:r>
                    </a:p>
                  </a:txBody>
                  <a:tcPr/>
                </a:tc>
                <a:tc>
                  <a:txBody>
                    <a:bodyPr/>
                    <a:lstStyle/>
                    <a:p>
                      <a:r>
                        <a:rPr lang="en-US" dirty="0"/>
                        <a:t>1</a:t>
                      </a:r>
                    </a:p>
                  </a:txBody>
                  <a:tcPr/>
                </a:tc>
                <a:extLst>
                  <a:ext uri="{0D108BD9-81ED-4DB2-BD59-A6C34878D82A}">
                    <a16:rowId xmlns:a16="http://schemas.microsoft.com/office/drawing/2014/main" val="40890714"/>
                  </a:ext>
                </a:extLst>
              </a:tr>
              <a:tr h="370840">
                <a:tc>
                  <a:txBody>
                    <a:bodyPr/>
                    <a:lstStyle/>
                    <a:p>
                      <a:r>
                        <a:rPr lang="en-US" dirty="0" err="1"/>
                        <a:t>nyc</a:t>
                      </a:r>
                      <a:endParaRPr lang="en-US" dirty="0"/>
                    </a:p>
                  </a:txBody>
                  <a:tcPr/>
                </a:tc>
                <a:tc>
                  <a:txBody>
                    <a:bodyPr/>
                    <a:lstStyle/>
                    <a:p>
                      <a:r>
                        <a:rPr lang="en-US" dirty="0"/>
                        <a:t>b</a:t>
                      </a:r>
                    </a:p>
                  </a:txBody>
                  <a:tcPr/>
                </a:tc>
                <a:tc>
                  <a:txBody>
                    <a:bodyPr/>
                    <a:lstStyle/>
                    <a:p>
                      <a:r>
                        <a:rPr lang="en-US" dirty="0"/>
                        <a:t>1</a:t>
                      </a:r>
                    </a:p>
                  </a:txBody>
                  <a:tcPr/>
                </a:tc>
                <a:extLst>
                  <a:ext uri="{0D108BD9-81ED-4DB2-BD59-A6C34878D82A}">
                    <a16:rowId xmlns:a16="http://schemas.microsoft.com/office/drawing/2014/main" val="1388021040"/>
                  </a:ext>
                </a:extLst>
              </a:tr>
            </a:tbl>
          </a:graphicData>
        </a:graphic>
      </p:graphicFrame>
    </p:spTree>
    <p:extLst>
      <p:ext uri="{BB962C8B-B14F-4D97-AF65-F5344CB8AC3E}">
        <p14:creationId xmlns:p14="http://schemas.microsoft.com/office/powerpoint/2010/main" val="19932820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5D984-2C86-4603-B811-9BCA0F7141C3}"/>
              </a:ext>
            </a:extLst>
          </p:cNvPr>
          <p:cNvSpPr>
            <a:spLocks noGrp="1"/>
          </p:cNvSpPr>
          <p:nvPr>
            <p:ph type="title"/>
          </p:nvPr>
        </p:nvSpPr>
        <p:spPr/>
        <p:txBody>
          <a:bodyPr/>
          <a:lstStyle/>
          <a:p>
            <a:r>
              <a:rPr lang="en-US" dirty="0"/>
              <a:t>Objects and References</a:t>
            </a:r>
          </a:p>
        </p:txBody>
      </p:sp>
      <p:sp>
        <p:nvSpPr>
          <p:cNvPr id="3" name="Content Placeholder 2">
            <a:extLst>
              <a:ext uri="{FF2B5EF4-FFF2-40B4-BE49-F238E27FC236}">
                <a16:creationId xmlns:a16="http://schemas.microsoft.com/office/drawing/2014/main" id="{3E88335F-9638-424C-96E7-295D049E8E4C}"/>
              </a:ext>
            </a:extLst>
          </p:cNvPr>
          <p:cNvSpPr>
            <a:spLocks noGrp="1"/>
          </p:cNvSpPr>
          <p:nvPr>
            <p:ph idx="1"/>
          </p:nvPr>
        </p:nvSpPr>
        <p:spPr>
          <a:xfrm>
            <a:off x="1103312" y="1496292"/>
            <a:ext cx="10257415" cy="4752108"/>
          </a:xfrm>
        </p:spPr>
        <p:txBody>
          <a:bodyPr>
            <a:normAutofit fontScale="62500" lnSpcReduction="20000"/>
          </a:bodyPr>
          <a:lstStyle/>
          <a:p>
            <a:r>
              <a:rPr lang="en-US" dirty="0"/>
              <a:t>Another object 456 is created of type integer. The reference variable given is “b”</a:t>
            </a:r>
          </a:p>
          <a:p>
            <a:pPr lvl="1"/>
            <a:r>
              <a:rPr lang="en-US" dirty="0"/>
              <a:t>b=456</a:t>
            </a:r>
          </a:p>
          <a:p>
            <a:r>
              <a:rPr lang="en-US" dirty="0"/>
              <a:t>The count of reference variables decreases to 0 in the symbol table for the object “</a:t>
            </a:r>
            <a:r>
              <a:rPr lang="en-US" dirty="0" err="1"/>
              <a:t>nyc</a:t>
            </a:r>
            <a:r>
              <a:rPr lang="en-US" dirty="0"/>
              <a:t>”.</a:t>
            </a:r>
          </a:p>
          <a:p>
            <a:endParaRPr lang="en-US" dirty="0"/>
          </a:p>
          <a:p>
            <a:endParaRPr lang="en-US" dirty="0"/>
          </a:p>
          <a:p>
            <a:endParaRPr lang="en-US" dirty="0"/>
          </a:p>
          <a:p>
            <a:endParaRPr lang="en-US" dirty="0"/>
          </a:p>
          <a:p>
            <a:endParaRPr lang="en-US" dirty="0"/>
          </a:p>
          <a:p>
            <a:r>
              <a:rPr lang="en-US" dirty="0"/>
              <a:t>Object “</a:t>
            </a:r>
            <a:r>
              <a:rPr lang="en-US" dirty="0" err="1"/>
              <a:t>nyc</a:t>
            </a:r>
            <a:r>
              <a:rPr lang="en-US" dirty="0"/>
              <a:t>” of type String is sent by python to the garbage collector so that memory management is </a:t>
            </a:r>
            <a:r>
              <a:rPr lang="en-US" dirty="0" err="1"/>
              <a:t>optised</a:t>
            </a:r>
            <a:r>
              <a:rPr lang="en-US" dirty="0"/>
              <a:t> by python</a:t>
            </a:r>
          </a:p>
          <a:p>
            <a:pPr lvl="1"/>
            <a:r>
              <a:rPr lang="en-US" dirty="0"/>
              <a:t>print(a)</a:t>
            </a:r>
          </a:p>
          <a:p>
            <a:pPr lvl="1"/>
            <a:r>
              <a:rPr lang="en-US" dirty="0"/>
              <a:t>print(b)</a:t>
            </a:r>
          </a:p>
          <a:p>
            <a:endParaRPr lang="en-US" dirty="0"/>
          </a:p>
          <a:p>
            <a:pPr lvl="1"/>
            <a:r>
              <a:rPr lang="en-US" dirty="0"/>
              <a:t>c="</a:t>
            </a:r>
            <a:r>
              <a:rPr lang="en-US" dirty="0" err="1"/>
              <a:t>nyc</a:t>
            </a:r>
            <a:r>
              <a:rPr lang="en-US" dirty="0"/>
              <a:t>"</a:t>
            </a:r>
          </a:p>
          <a:p>
            <a:pPr lvl="1"/>
            <a:r>
              <a:rPr lang="en-US" dirty="0"/>
              <a:t>d=c</a:t>
            </a:r>
          </a:p>
          <a:p>
            <a:pPr lvl="1"/>
            <a:endParaRPr lang="en-US" dirty="0"/>
          </a:p>
          <a:p>
            <a:pPr lvl="1"/>
            <a:r>
              <a:rPr lang="en-US" dirty="0"/>
              <a:t>print(c==d)</a:t>
            </a:r>
          </a:p>
          <a:p>
            <a:pPr lvl="1"/>
            <a:r>
              <a:rPr lang="en-US" dirty="0"/>
              <a:t>print(d is c)</a:t>
            </a:r>
          </a:p>
          <a:p>
            <a:endParaRPr lang="en-US" dirty="0"/>
          </a:p>
        </p:txBody>
      </p:sp>
      <p:graphicFrame>
        <p:nvGraphicFramePr>
          <p:cNvPr id="4" name="Table 3">
            <a:extLst>
              <a:ext uri="{FF2B5EF4-FFF2-40B4-BE49-F238E27FC236}">
                <a16:creationId xmlns:a16="http://schemas.microsoft.com/office/drawing/2014/main" id="{E5D0EA9B-B063-4F98-9C76-71F1C52E4C28}"/>
              </a:ext>
            </a:extLst>
          </p:cNvPr>
          <p:cNvGraphicFramePr>
            <a:graphicFrameLocks noGrp="1"/>
          </p:cNvGraphicFramePr>
          <p:nvPr>
            <p:extLst/>
          </p:nvPr>
        </p:nvGraphicFramePr>
        <p:xfrm>
          <a:off x="1741055" y="2340562"/>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51923251"/>
                    </a:ext>
                  </a:extLst>
                </a:gridCol>
                <a:gridCol w="2709333">
                  <a:extLst>
                    <a:ext uri="{9D8B030D-6E8A-4147-A177-3AD203B41FA5}">
                      <a16:colId xmlns:a16="http://schemas.microsoft.com/office/drawing/2014/main" val="3214123257"/>
                    </a:ext>
                  </a:extLst>
                </a:gridCol>
                <a:gridCol w="2709333">
                  <a:extLst>
                    <a:ext uri="{9D8B030D-6E8A-4147-A177-3AD203B41FA5}">
                      <a16:colId xmlns:a16="http://schemas.microsoft.com/office/drawing/2014/main" val="1320811994"/>
                    </a:ext>
                  </a:extLst>
                </a:gridCol>
              </a:tblGrid>
              <a:tr h="370840">
                <a:tc>
                  <a:txBody>
                    <a:bodyPr/>
                    <a:lstStyle/>
                    <a:p>
                      <a:r>
                        <a:rPr lang="en-US" dirty="0"/>
                        <a:t>Object Value</a:t>
                      </a:r>
                    </a:p>
                  </a:txBody>
                  <a:tcPr/>
                </a:tc>
                <a:tc>
                  <a:txBody>
                    <a:bodyPr/>
                    <a:lstStyle/>
                    <a:p>
                      <a:r>
                        <a:rPr lang="en-US" dirty="0"/>
                        <a:t>Reference Variable</a:t>
                      </a:r>
                    </a:p>
                  </a:txBody>
                  <a:tcPr/>
                </a:tc>
                <a:tc>
                  <a:txBody>
                    <a:bodyPr/>
                    <a:lstStyle/>
                    <a:p>
                      <a:r>
                        <a:rPr lang="en-US" dirty="0"/>
                        <a:t>Count of Reference</a:t>
                      </a:r>
                    </a:p>
                  </a:txBody>
                  <a:tcPr/>
                </a:tc>
                <a:extLst>
                  <a:ext uri="{0D108BD9-81ED-4DB2-BD59-A6C34878D82A}">
                    <a16:rowId xmlns:a16="http://schemas.microsoft.com/office/drawing/2014/main" val="3284953785"/>
                  </a:ext>
                </a:extLst>
              </a:tr>
              <a:tr h="370840">
                <a:tc>
                  <a:txBody>
                    <a:bodyPr/>
                    <a:lstStyle/>
                    <a:p>
                      <a:r>
                        <a:rPr lang="en-US" dirty="0"/>
                        <a:t>123</a:t>
                      </a:r>
                    </a:p>
                  </a:txBody>
                  <a:tcPr/>
                </a:tc>
                <a:tc>
                  <a:txBody>
                    <a:bodyPr/>
                    <a:lstStyle/>
                    <a:p>
                      <a:r>
                        <a:rPr lang="en-US" dirty="0"/>
                        <a:t>a</a:t>
                      </a:r>
                    </a:p>
                  </a:txBody>
                  <a:tcPr/>
                </a:tc>
                <a:tc>
                  <a:txBody>
                    <a:bodyPr/>
                    <a:lstStyle/>
                    <a:p>
                      <a:r>
                        <a:rPr lang="en-US" dirty="0"/>
                        <a:t>1</a:t>
                      </a:r>
                    </a:p>
                  </a:txBody>
                  <a:tcPr/>
                </a:tc>
                <a:extLst>
                  <a:ext uri="{0D108BD9-81ED-4DB2-BD59-A6C34878D82A}">
                    <a16:rowId xmlns:a16="http://schemas.microsoft.com/office/drawing/2014/main" val="2811869725"/>
                  </a:ext>
                </a:extLst>
              </a:tr>
              <a:tr h="370840">
                <a:tc>
                  <a:txBody>
                    <a:bodyPr/>
                    <a:lstStyle/>
                    <a:p>
                      <a:r>
                        <a:rPr lang="en-US" dirty="0"/>
                        <a:t>456</a:t>
                      </a:r>
                    </a:p>
                  </a:txBody>
                  <a:tcPr/>
                </a:tc>
                <a:tc>
                  <a:txBody>
                    <a:bodyPr/>
                    <a:lstStyle/>
                    <a:p>
                      <a:r>
                        <a:rPr lang="en-US" dirty="0"/>
                        <a:t>b</a:t>
                      </a:r>
                    </a:p>
                  </a:txBody>
                  <a:tcPr/>
                </a:tc>
                <a:tc>
                  <a:txBody>
                    <a:bodyPr/>
                    <a:lstStyle/>
                    <a:p>
                      <a:r>
                        <a:rPr lang="en-US" dirty="0"/>
                        <a:t>1</a:t>
                      </a:r>
                    </a:p>
                  </a:txBody>
                  <a:tcPr/>
                </a:tc>
                <a:extLst>
                  <a:ext uri="{0D108BD9-81ED-4DB2-BD59-A6C34878D82A}">
                    <a16:rowId xmlns:a16="http://schemas.microsoft.com/office/drawing/2014/main" val="3177518139"/>
                  </a:ext>
                </a:extLst>
              </a:tr>
            </a:tbl>
          </a:graphicData>
        </a:graphic>
      </p:graphicFrame>
    </p:spTree>
    <p:extLst>
      <p:ext uri="{BB962C8B-B14F-4D97-AF65-F5344CB8AC3E}">
        <p14:creationId xmlns:p14="http://schemas.microsoft.com/office/powerpoint/2010/main" val="3640016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5745-27F9-4FE7-83D5-8D256BB95C67}"/>
              </a:ext>
            </a:extLst>
          </p:cNvPr>
          <p:cNvSpPr>
            <a:spLocks noGrp="1"/>
          </p:cNvSpPr>
          <p:nvPr>
            <p:ph type="title"/>
          </p:nvPr>
        </p:nvSpPr>
        <p:spPr/>
        <p:txBody>
          <a:bodyPr/>
          <a:lstStyle/>
          <a:p>
            <a:r>
              <a:rPr lang="en-US" dirty="0"/>
              <a:t>Reserved Keywords</a:t>
            </a:r>
          </a:p>
        </p:txBody>
      </p:sp>
      <p:sp>
        <p:nvSpPr>
          <p:cNvPr id="3" name="Content Placeholder 2">
            <a:extLst>
              <a:ext uri="{FF2B5EF4-FFF2-40B4-BE49-F238E27FC236}">
                <a16:creationId xmlns:a16="http://schemas.microsoft.com/office/drawing/2014/main" id="{CCB99CC9-0637-4DCC-8371-C11B46287D52}"/>
              </a:ext>
            </a:extLst>
          </p:cNvPr>
          <p:cNvSpPr>
            <a:spLocks noGrp="1"/>
          </p:cNvSpPr>
          <p:nvPr>
            <p:ph idx="1"/>
          </p:nvPr>
        </p:nvSpPr>
        <p:spPr/>
        <p:txBody>
          <a:bodyPr>
            <a:normAutofit/>
          </a:bodyPr>
          <a:lstStyle/>
          <a:p>
            <a:endParaRPr lang="en-US" dirty="0"/>
          </a:p>
          <a:p>
            <a:r>
              <a:rPr lang="en-US" dirty="0"/>
              <a:t>Reserved keywords are for specific purpose.</a:t>
            </a:r>
          </a:p>
          <a:p>
            <a:r>
              <a:rPr lang="en-US" dirty="0"/>
              <a:t>The </a:t>
            </a:r>
            <a:r>
              <a:rPr lang="en-US" dirty="0">
                <a:solidFill>
                  <a:srgbClr val="AAF91B"/>
                </a:solidFill>
              </a:rPr>
              <a:t>KEYWORDS module</a:t>
            </a:r>
            <a:r>
              <a:rPr lang="en-US" dirty="0">
                <a:solidFill>
                  <a:schemeClr val="accent3"/>
                </a:solidFill>
              </a:rPr>
              <a:t> </a:t>
            </a:r>
            <a:r>
              <a:rPr lang="en-US" dirty="0"/>
              <a:t>could be imported to check the reserved keywords of PYTHON.</a:t>
            </a:r>
          </a:p>
          <a:p>
            <a:r>
              <a:rPr lang="en-US" i="1" dirty="0"/>
              <a:t>Use the </a:t>
            </a:r>
            <a:r>
              <a:rPr lang="en-US" i="1" dirty="0">
                <a:solidFill>
                  <a:srgbClr val="AAF91B"/>
                </a:solidFill>
              </a:rPr>
              <a:t>KWLIST property </a:t>
            </a:r>
            <a:r>
              <a:rPr lang="en-US" dirty="0"/>
              <a:t>to get the list of keywords present in Python.</a:t>
            </a:r>
          </a:p>
          <a:p>
            <a:r>
              <a:rPr lang="en-US" dirty="0"/>
              <a:t>These Keywords cannot be used be used for any other purpose. </a:t>
            </a:r>
          </a:p>
          <a:p>
            <a:pPr lvl="1"/>
            <a:r>
              <a:rPr lang="en-US" dirty="0"/>
              <a:t>Like we cannot have a function name or a variable name with the KEYWORDS</a:t>
            </a:r>
          </a:p>
        </p:txBody>
      </p:sp>
    </p:spTree>
    <p:extLst>
      <p:ext uri="{BB962C8B-B14F-4D97-AF65-F5344CB8AC3E}">
        <p14:creationId xmlns:p14="http://schemas.microsoft.com/office/powerpoint/2010/main" val="480734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2A3C-D8DC-40BE-9E9F-396E71877419}"/>
              </a:ext>
            </a:extLst>
          </p:cNvPr>
          <p:cNvSpPr>
            <a:spLocks noGrp="1"/>
          </p:cNvSpPr>
          <p:nvPr>
            <p:ph type="title"/>
          </p:nvPr>
        </p:nvSpPr>
        <p:spPr/>
        <p:txBody>
          <a:bodyPr/>
          <a:lstStyle/>
          <a:p>
            <a:r>
              <a:rPr lang="en-US" dirty="0"/>
              <a:t>About me – Contd.</a:t>
            </a:r>
          </a:p>
        </p:txBody>
      </p:sp>
      <p:sp>
        <p:nvSpPr>
          <p:cNvPr id="3" name="Content Placeholder 2">
            <a:extLst>
              <a:ext uri="{FF2B5EF4-FFF2-40B4-BE49-F238E27FC236}">
                <a16:creationId xmlns:a16="http://schemas.microsoft.com/office/drawing/2014/main" id="{908913A3-2B9F-463F-8436-DFE22DA5D9DF}"/>
              </a:ext>
            </a:extLst>
          </p:cNvPr>
          <p:cNvSpPr>
            <a:spLocks noGrp="1"/>
          </p:cNvSpPr>
          <p:nvPr>
            <p:ph idx="1"/>
          </p:nvPr>
        </p:nvSpPr>
        <p:spPr>
          <a:xfrm>
            <a:off x="1103311" y="1745673"/>
            <a:ext cx="10756179" cy="5112327"/>
          </a:xfrm>
        </p:spPr>
        <p:txBody>
          <a:bodyPr/>
          <a:lstStyle/>
          <a:p>
            <a:r>
              <a:rPr lang="en-US" dirty="0"/>
              <a:t>Being an ISTQB certified professional ,</a:t>
            </a:r>
          </a:p>
          <a:p>
            <a:r>
              <a:rPr lang="en-US" dirty="0"/>
              <a:t>Certified in Artificial Intelligence and Machine Learning from Institute for Design of Electrical Measuring instruments (IDEMI), Govt. Of India, Ministry of MSME</a:t>
            </a:r>
          </a:p>
          <a:p>
            <a:endParaRPr lang="en-US" dirty="0"/>
          </a:p>
        </p:txBody>
      </p:sp>
      <p:pic>
        <p:nvPicPr>
          <p:cNvPr id="4" name="Picture 3">
            <a:extLst>
              <a:ext uri="{FF2B5EF4-FFF2-40B4-BE49-F238E27FC236}">
                <a16:creationId xmlns:a16="http://schemas.microsoft.com/office/drawing/2014/main" id="{38292892-072B-4529-A0A9-EE86EB7BACDE}"/>
              </a:ext>
            </a:extLst>
          </p:cNvPr>
          <p:cNvPicPr>
            <a:picLocks noChangeAspect="1"/>
          </p:cNvPicPr>
          <p:nvPr/>
        </p:nvPicPr>
        <p:blipFill>
          <a:blip r:embed="rId2"/>
          <a:stretch>
            <a:fillRect/>
          </a:stretch>
        </p:blipFill>
        <p:spPr>
          <a:xfrm>
            <a:off x="3393958" y="3531488"/>
            <a:ext cx="4572406" cy="3161026"/>
          </a:xfrm>
          <a:prstGeom prst="rect">
            <a:avLst/>
          </a:prstGeom>
        </p:spPr>
      </p:pic>
    </p:spTree>
    <p:extLst>
      <p:ext uri="{BB962C8B-B14F-4D97-AF65-F5344CB8AC3E}">
        <p14:creationId xmlns:p14="http://schemas.microsoft.com/office/powerpoint/2010/main" val="2824107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E2EC-7168-408F-A2F3-BE9D833DFA53}"/>
              </a:ext>
            </a:extLst>
          </p:cNvPr>
          <p:cNvSpPr>
            <a:spLocks noGrp="1"/>
          </p:cNvSpPr>
          <p:nvPr>
            <p:ph type="title"/>
          </p:nvPr>
        </p:nvSpPr>
        <p:spPr/>
        <p:txBody>
          <a:bodyPr/>
          <a:lstStyle/>
          <a:p>
            <a:r>
              <a:rPr lang="en-US" dirty="0"/>
              <a:t>Variable Rules</a:t>
            </a:r>
          </a:p>
        </p:txBody>
      </p:sp>
      <p:sp>
        <p:nvSpPr>
          <p:cNvPr id="3" name="Content Placeholder 2">
            <a:extLst>
              <a:ext uri="{FF2B5EF4-FFF2-40B4-BE49-F238E27FC236}">
                <a16:creationId xmlns:a16="http://schemas.microsoft.com/office/drawing/2014/main" id="{BA40C746-D948-4939-BD7D-A1C5599C912A}"/>
              </a:ext>
            </a:extLst>
          </p:cNvPr>
          <p:cNvSpPr>
            <a:spLocks noGrp="1"/>
          </p:cNvSpPr>
          <p:nvPr>
            <p:ph idx="1"/>
          </p:nvPr>
        </p:nvSpPr>
        <p:spPr>
          <a:xfrm>
            <a:off x="1103312" y="2052918"/>
            <a:ext cx="10492943" cy="4195481"/>
          </a:xfrm>
        </p:spPr>
        <p:txBody>
          <a:bodyPr>
            <a:normAutofit fontScale="92500"/>
          </a:bodyPr>
          <a:lstStyle/>
          <a:p>
            <a:r>
              <a:rPr lang="en-US" dirty="0"/>
              <a:t>We can start a variable name with alphabets and underscore.</a:t>
            </a:r>
          </a:p>
          <a:p>
            <a:r>
              <a:rPr lang="en-US" dirty="0"/>
              <a:t>We cannot use any other special character apart from underscore.</a:t>
            </a:r>
          </a:p>
          <a:p>
            <a:r>
              <a:rPr lang="en-US" dirty="0"/>
              <a:t>We cannot start variable name with numbers but can end with number at the last.</a:t>
            </a:r>
          </a:p>
          <a:p>
            <a:r>
              <a:rPr lang="en-US" dirty="0"/>
              <a:t>We can use uppercase and lowercase for alphabets used in variable names.</a:t>
            </a:r>
          </a:p>
          <a:p>
            <a:r>
              <a:rPr lang="en-US" dirty="0"/>
              <a:t>We can start a variable name with underscore  and use it anywhere in variable name. </a:t>
            </a:r>
          </a:p>
          <a:p>
            <a:endParaRPr lang="en-US" dirty="0"/>
          </a:p>
          <a:p>
            <a:r>
              <a:rPr lang="en-US" b="1" dirty="0">
                <a:solidFill>
                  <a:srgbClr val="AAF91B"/>
                </a:solidFill>
              </a:rPr>
              <a:t>Note: </a:t>
            </a:r>
            <a:r>
              <a:rPr lang="en-US" dirty="0"/>
              <a:t>Python is an intelligent language as it understand where it has to stop compiling a  particular line of code.</a:t>
            </a:r>
          </a:p>
          <a:p>
            <a:pPr lvl="1"/>
            <a:r>
              <a:rPr lang="en-US" dirty="0"/>
              <a:t>It understand with the fact that when we click the enter button to move cursor to a new line , it understands that’s the  end of compilation for that line.</a:t>
            </a:r>
          </a:p>
        </p:txBody>
      </p:sp>
      <p:graphicFrame>
        <p:nvGraphicFramePr>
          <p:cNvPr id="5" name="Object 4">
            <a:extLst>
              <a:ext uri="{FF2B5EF4-FFF2-40B4-BE49-F238E27FC236}">
                <a16:creationId xmlns:a16="http://schemas.microsoft.com/office/drawing/2014/main" id="{AAA1D5B3-2F24-4580-A369-7084A156C303}"/>
              </a:ext>
            </a:extLst>
          </p:cNvPr>
          <p:cNvGraphicFramePr>
            <a:graphicFrameLocks noChangeAspect="1"/>
          </p:cNvGraphicFramePr>
          <p:nvPr>
            <p:extLst/>
          </p:nvPr>
        </p:nvGraphicFramePr>
        <p:xfrm>
          <a:off x="10050019" y="1620982"/>
          <a:ext cx="1629363" cy="1374775"/>
        </p:xfrm>
        <a:graphic>
          <a:graphicData uri="http://schemas.openxmlformats.org/presentationml/2006/ole">
            <mc:AlternateContent xmlns:mc="http://schemas.openxmlformats.org/markup-compatibility/2006">
              <mc:Choice xmlns:v="urn:schemas-microsoft-com:vml" Requires="v">
                <p:oleObj spid="_x0000_s1030" name="Acrobat Document" showAsIcon="1" r:id="rId3" imgW="914400" imgH="771480" progId="AcroExch.Document.DC">
                  <p:embed/>
                </p:oleObj>
              </mc:Choice>
              <mc:Fallback>
                <p:oleObj name="Acrobat Document" showAsIcon="1" r:id="rId3" imgW="914400" imgH="771480" progId="AcroExch.Document.DC">
                  <p:embed/>
                  <p:pic>
                    <p:nvPicPr>
                      <p:cNvPr id="5" name="Object 4">
                        <a:extLst>
                          <a:ext uri="{FF2B5EF4-FFF2-40B4-BE49-F238E27FC236}">
                            <a16:creationId xmlns:a16="http://schemas.microsoft.com/office/drawing/2014/main" id="{AAA1D5B3-2F24-4580-A369-7084A156C303}"/>
                          </a:ext>
                        </a:extLst>
                      </p:cNvPr>
                      <p:cNvPicPr/>
                      <p:nvPr/>
                    </p:nvPicPr>
                    <p:blipFill>
                      <a:blip r:embed="rId4"/>
                      <a:stretch>
                        <a:fillRect/>
                      </a:stretch>
                    </p:blipFill>
                    <p:spPr>
                      <a:xfrm>
                        <a:off x="10050019" y="1620982"/>
                        <a:ext cx="1629363" cy="1374775"/>
                      </a:xfrm>
                      <a:prstGeom prst="rect">
                        <a:avLst/>
                      </a:prstGeom>
                    </p:spPr>
                  </p:pic>
                </p:oleObj>
              </mc:Fallback>
            </mc:AlternateContent>
          </a:graphicData>
        </a:graphic>
      </p:graphicFrame>
    </p:spTree>
    <p:extLst>
      <p:ext uri="{BB962C8B-B14F-4D97-AF65-F5344CB8AC3E}">
        <p14:creationId xmlns:p14="http://schemas.microsoft.com/office/powerpoint/2010/main" val="1313651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4CF4F-40E9-4012-9D25-E8D5BBCE3B0E}"/>
              </a:ext>
            </a:extLst>
          </p:cNvPr>
          <p:cNvSpPr>
            <a:spLocks noGrp="1"/>
          </p:cNvSpPr>
          <p:nvPr>
            <p:ph type="title"/>
          </p:nvPr>
        </p:nvSpPr>
        <p:spPr/>
        <p:txBody>
          <a:bodyPr/>
          <a:lstStyle/>
          <a:p>
            <a:r>
              <a:rPr lang="en-US" dirty="0"/>
              <a:t>Number Data Type</a:t>
            </a:r>
          </a:p>
        </p:txBody>
      </p:sp>
      <p:sp>
        <p:nvSpPr>
          <p:cNvPr id="3" name="Content Placeholder 2">
            <a:extLst>
              <a:ext uri="{FF2B5EF4-FFF2-40B4-BE49-F238E27FC236}">
                <a16:creationId xmlns:a16="http://schemas.microsoft.com/office/drawing/2014/main" id="{F241A09C-41CD-42AE-8C9A-B616C317AAC0}"/>
              </a:ext>
            </a:extLst>
          </p:cNvPr>
          <p:cNvSpPr>
            <a:spLocks noGrp="1"/>
          </p:cNvSpPr>
          <p:nvPr>
            <p:ph idx="1"/>
          </p:nvPr>
        </p:nvSpPr>
        <p:spPr/>
        <p:txBody>
          <a:bodyPr>
            <a:normAutofit/>
          </a:bodyPr>
          <a:lstStyle/>
          <a:p>
            <a:r>
              <a:rPr lang="en-US" dirty="0"/>
              <a:t>In Python everything is an object, and objects are instances of the class</a:t>
            </a:r>
          </a:p>
          <a:p>
            <a:r>
              <a:rPr lang="en-US" dirty="0"/>
              <a:t>There are two kinds of number data type in python:</a:t>
            </a:r>
          </a:p>
          <a:p>
            <a:pPr lvl="1"/>
            <a:r>
              <a:rPr lang="en-US" dirty="0">
                <a:solidFill>
                  <a:srgbClr val="AAF91B"/>
                </a:solidFill>
              </a:rPr>
              <a:t>Integer </a:t>
            </a:r>
            <a:r>
              <a:rPr lang="en-US" dirty="0"/>
              <a:t> - which will always accepts a number without the decimal part. Rather a whole number is considered as an integer in python</a:t>
            </a:r>
          </a:p>
          <a:p>
            <a:pPr lvl="1"/>
            <a:r>
              <a:rPr lang="en-US" dirty="0">
                <a:solidFill>
                  <a:srgbClr val="AAF91B"/>
                </a:solidFill>
              </a:rPr>
              <a:t>Float </a:t>
            </a:r>
            <a:r>
              <a:rPr lang="en-US" dirty="0"/>
              <a:t>= which will always accept numbers with the decimal part. Rather a real number is considered as float in python</a:t>
            </a:r>
          </a:p>
          <a:p>
            <a:r>
              <a:rPr lang="en-US" dirty="0">
                <a:solidFill>
                  <a:srgbClr val="AAF91B"/>
                </a:solidFill>
              </a:rPr>
              <a:t>Type casting </a:t>
            </a:r>
            <a:r>
              <a:rPr lang="en-US" dirty="0"/>
              <a:t>is possible for number data type </a:t>
            </a:r>
            <a:r>
              <a:rPr lang="en-US" dirty="0">
                <a:sym typeface="Wingdings" panose="05000000000000000000" pitchFamily="2" charset="2"/>
              </a:rPr>
              <a:t> converting integer to float and vice versa</a:t>
            </a:r>
            <a:endParaRPr lang="en-US" dirty="0"/>
          </a:p>
        </p:txBody>
      </p:sp>
    </p:spTree>
    <p:extLst>
      <p:ext uri="{BB962C8B-B14F-4D97-AF65-F5344CB8AC3E}">
        <p14:creationId xmlns:p14="http://schemas.microsoft.com/office/powerpoint/2010/main" val="1448111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8C7C-584A-4609-8BF3-ECF7D92A183F}"/>
              </a:ext>
            </a:extLst>
          </p:cNvPr>
          <p:cNvSpPr>
            <a:spLocks noGrp="1"/>
          </p:cNvSpPr>
          <p:nvPr>
            <p:ph type="title"/>
          </p:nvPr>
        </p:nvSpPr>
        <p:spPr>
          <a:xfrm>
            <a:off x="1143001" y="69273"/>
            <a:ext cx="9905998" cy="1478570"/>
          </a:xfrm>
        </p:spPr>
        <p:txBody>
          <a:bodyPr/>
          <a:lstStyle/>
          <a:p>
            <a:r>
              <a:rPr lang="en-US" dirty="0"/>
              <a:t>Mathematical Operators</a:t>
            </a:r>
          </a:p>
        </p:txBody>
      </p:sp>
      <p:sp>
        <p:nvSpPr>
          <p:cNvPr id="3" name="Content Placeholder 2">
            <a:extLst>
              <a:ext uri="{FF2B5EF4-FFF2-40B4-BE49-F238E27FC236}">
                <a16:creationId xmlns:a16="http://schemas.microsoft.com/office/drawing/2014/main" id="{A7091BA3-454A-4AC3-B2F6-8B3B3F64F441}"/>
              </a:ext>
            </a:extLst>
          </p:cNvPr>
          <p:cNvSpPr>
            <a:spLocks noGrp="1"/>
          </p:cNvSpPr>
          <p:nvPr>
            <p:ph idx="1"/>
          </p:nvPr>
        </p:nvSpPr>
        <p:spPr>
          <a:xfrm>
            <a:off x="1103312" y="1440874"/>
            <a:ext cx="10589924" cy="4807526"/>
          </a:xfrm>
        </p:spPr>
        <p:txBody>
          <a:bodyPr>
            <a:normAutofit fontScale="77500" lnSpcReduction="20000"/>
          </a:bodyPr>
          <a:lstStyle/>
          <a:p>
            <a:r>
              <a:rPr lang="en-US" dirty="0"/>
              <a:t>Mathematical operators are the following:</a:t>
            </a:r>
          </a:p>
          <a:p>
            <a:pPr lvl="1"/>
            <a:r>
              <a:rPr lang="en-US" dirty="0">
                <a:solidFill>
                  <a:srgbClr val="AAF91B"/>
                </a:solidFill>
              </a:rPr>
              <a:t>Addition, Subtraction, Multiplication, Division, Modulo</a:t>
            </a:r>
          </a:p>
          <a:p>
            <a:r>
              <a:rPr lang="en-US" dirty="0"/>
              <a:t>Division will always give a float value as its result. The result will be the QUOTIENT part after division.</a:t>
            </a:r>
          </a:p>
          <a:p>
            <a:r>
              <a:rPr lang="en-US" dirty="0"/>
              <a:t>Modulo will always throw out the remainder part after division. It uses the percentage symbol(%). The remainder part can sometimes be in float or in integer format.</a:t>
            </a:r>
          </a:p>
          <a:p>
            <a:r>
              <a:rPr lang="en-US" dirty="0"/>
              <a:t>Floor division – uses the </a:t>
            </a:r>
            <a:r>
              <a:rPr lang="en-US" dirty="0">
                <a:solidFill>
                  <a:srgbClr val="AAF91B"/>
                </a:solidFill>
              </a:rPr>
              <a:t>symbol //. </a:t>
            </a:r>
            <a:r>
              <a:rPr lang="en-US" dirty="0"/>
              <a:t>Floating point divided by integer will fetch floating point where the quotient will be followed by a decimal value equal to zero</a:t>
            </a:r>
          </a:p>
          <a:p>
            <a:pPr lvl="1"/>
            <a:r>
              <a:rPr lang="en-US" dirty="0"/>
              <a:t>Floor division - integer divided by integer will fetch integer where the quotient will not be followed by a decimal value</a:t>
            </a:r>
          </a:p>
          <a:p>
            <a:pPr lvl="1"/>
            <a:endParaRPr lang="en-US" dirty="0"/>
          </a:p>
          <a:p>
            <a:pPr marL="57150" indent="0">
              <a:buNone/>
            </a:pPr>
            <a:r>
              <a:rPr lang="en-US" b="1" dirty="0">
                <a:solidFill>
                  <a:srgbClr val="AAF91B"/>
                </a:solidFill>
              </a:rPr>
              <a:t>NOTE: </a:t>
            </a:r>
            <a:r>
              <a:rPr lang="en-US" b="1" dirty="0"/>
              <a:t>Addition operator becomes a CONCATENATION OPERATOR when the operands are String.</a:t>
            </a:r>
          </a:p>
          <a:p>
            <a:pPr lvl="1">
              <a:buFont typeface="Wingdings" panose="05000000000000000000" pitchFamily="2" charset="2"/>
              <a:buChar char="Ø"/>
            </a:pPr>
            <a:r>
              <a:rPr lang="en-US" b="1" dirty="0"/>
              <a:t>A String can be concatenated with another string. A String cannot be concatenated with other data types.</a:t>
            </a:r>
          </a:p>
          <a:p>
            <a:pPr lvl="1">
              <a:buFont typeface="Wingdings" panose="05000000000000000000" pitchFamily="2" charset="2"/>
              <a:buChar char="Ø"/>
            </a:pPr>
            <a:r>
              <a:rPr lang="en-US" b="1" dirty="0"/>
              <a:t>If an operand is a string and the other operand/operands are of other datatypes, using a concatenation operator will  show error on running the code. </a:t>
            </a:r>
          </a:p>
          <a:p>
            <a:pPr lvl="1">
              <a:buFont typeface="Wingdings" panose="05000000000000000000" pitchFamily="2" charset="2"/>
              <a:buChar char="Ø"/>
            </a:pPr>
            <a:r>
              <a:rPr lang="en-US" b="1" dirty="0"/>
              <a:t>Convert other operands to String format using </a:t>
            </a:r>
            <a:r>
              <a:rPr lang="en-US" b="1" dirty="0">
                <a:solidFill>
                  <a:srgbClr val="AAF91B"/>
                </a:solidFill>
              </a:rPr>
              <a:t>the str() function </a:t>
            </a:r>
            <a:r>
              <a:rPr lang="en-US" b="1" dirty="0"/>
              <a:t>and then run the code to see the correct result</a:t>
            </a:r>
          </a:p>
          <a:p>
            <a:r>
              <a:rPr lang="en-US" b="1" dirty="0">
                <a:solidFill>
                  <a:srgbClr val="AAF91B"/>
                </a:solidFill>
              </a:rPr>
              <a:t>EXPONENTIATION </a:t>
            </a:r>
            <a:r>
              <a:rPr lang="en-US" dirty="0"/>
              <a:t>– It means that we are using the “TO THE POWER” operation. Operator used is </a:t>
            </a:r>
            <a:r>
              <a:rPr lang="en-US" dirty="0">
                <a:solidFill>
                  <a:srgbClr val="AAF91B"/>
                </a:solidFill>
              </a:rPr>
              <a:t>double multiplication sign i.e. **</a:t>
            </a:r>
          </a:p>
        </p:txBody>
      </p:sp>
    </p:spTree>
    <p:extLst>
      <p:ext uri="{BB962C8B-B14F-4D97-AF65-F5344CB8AC3E}">
        <p14:creationId xmlns:p14="http://schemas.microsoft.com/office/powerpoint/2010/main" val="4057333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1E52-2122-4E98-A6B9-FCB1F88B4211}"/>
              </a:ext>
            </a:extLst>
          </p:cNvPr>
          <p:cNvSpPr>
            <a:spLocks noGrp="1"/>
          </p:cNvSpPr>
          <p:nvPr>
            <p:ph type="title"/>
          </p:nvPr>
        </p:nvSpPr>
        <p:spPr/>
        <p:txBody>
          <a:bodyPr/>
          <a:lstStyle/>
          <a:p>
            <a:r>
              <a:rPr lang="en-US" sz="4400" dirty="0"/>
              <a:t>Arithmetic Order Of Precedence </a:t>
            </a:r>
          </a:p>
        </p:txBody>
      </p:sp>
      <p:sp>
        <p:nvSpPr>
          <p:cNvPr id="3" name="Content Placeholder 2">
            <a:extLst>
              <a:ext uri="{FF2B5EF4-FFF2-40B4-BE49-F238E27FC236}">
                <a16:creationId xmlns:a16="http://schemas.microsoft.com/office/drawing/2014/main" id="{DE805D15-70BD-416D-A9B2-A0133FD10E35}"/>
              </a:ext>
            </a:extLst>
          </p:cNvPr>
          <p:cNvSpPr>
            <a:spLocks noGrp="1"/>
          </p:cNvSpPr>
          <p:nvPr>
            <p:ph idx="1"/>
          </p:nvPr>
        </p:nvSpPr>
        <p:spPr>
          <a:xfrm>
            <a:off x="1103312" y="2052918"/>
            <a:ext cx="10174288" cy="4195481"/>
          </a:xfrm>
        </p:spPr>
        <p:txBody>
          <a:bodyPr>
            <a:normAutofit/>
          </a:bodyPr>
          <a:lstStyle/>
          <a:p>
            <a:r>
              <a:rPr lang="en-US" dirty="0"/>
              <a:t>Division, multiplication and modulo is greater in hierarchy than addition and subtraction</a:t>
            </a:r>
          </a:p>
          <a:p>
            <a:r>
              <a:rPr lang="en-US" dirty="0"/>
              <a:t>Division, multiplication and modulo are at same hierarchy level.</a:t>
            </a:r>
          </a:p>
          <a:p>
            <a:r>
              <a:rPr lang="en-US" dirty="0"/>
              <a:t>Addition and Subtraction are at same hierarchy level</a:t>
            </a:r>
          </a:p>
          <a:p>
            <a:r>
              <a:rPr lang="en-US" dirty="0"/>
              <a:t>Generally, compilation happens from left to right followed by top to bottom . When mathematical operators are involved , compilation happens based on their precedence.</a:t>
            </a:r>
          </a:p>
          <a:p>
            <a:r>
              <a:rPr lang="en-US" dirty="0"/>
              <a:t>If the operators have same hierarchy level, compilation happen left to right.</a:t>
            </a:r>
          </a:p>
          <a:p>
            <a:r>
              <a:rPr lang="en-US" dirty="0"/>
              <a:t>If a parenthesis is used the operation of parenthesis will be done based on the operator defined inside the parenthesis</a:t>
            </a:r>
          </a:p>
        </p:txBody>
      </p:sp>
    </p:spTree>
    <p:extLst>
      <p:ext uri="{BB962C8B-B14F-4D97-AF65-F5344CB8AC3E}">
        <p14:creationId xmlns:p14="http://schemas.microsoft.com/office/powerpoint/2010/main" val="3748423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513C9-EE3B-4168-A331-26C6E174FBEF}"/>
              </a:ext>
            </a:extLst>
          </p:cNvPr>
          <p:cNvSpPr>
            <a:spLocks noGrp="1"/>
          </p:cNvSpPr>
          <p:nvPr>
            <p:ph type="title"/>
          </p:nvPr>
        </p:nvSpPr>
        <p:spPr/>
        <p:txBody>
          <a:bodyPr/>
          <a:lstStyle/>
          <a:p>
            <a:r>
              <a:rPr lang="en-US" dirty="0"/>
              <a:t>Boolean Data type</a:t>
            </a:r>
          </a:p>
        </p:txBody>
      </p:sp>
      <p:sp>
        <p:nvSpPr>
          <p:cNvPr id="3" name="Content Placeholder 2">
            <a:extLst>
              <a:ext uri="{FF2B5EF4-FFF2-40B4-BE49-F238E27FC236}">
                <a16:creationId xmlns:a16="http://schemas.microsoft.com/office/drawing/2014/main" id="{F04E5EB8-BFBF-43F9-8A12-D3FCC8C8D1DF}"/>
              </a:ext>
            </a:extLst>
          </p:cNvPr>
          <p:cNvSpPr>
            <a:spLocks noGrp="1"/>
          </p:cNvSpPr>
          <p:nvPr>
            <p:ph idx="1"/>
          </p:nvPr>
        </p:nvSpPr>
        <p:spPr/>
        <p:txBody>
          <a:bodyPr>
            <a:normAutofit fontScale="70000" lnSpcReduction="20000"/>
          </a:bodyPr>
          <a:lstStyle/>
          <a:p>
            <a:r>
              <a:rPr lang="en-US" dirty="0"/>
              <a:t>Boolean can take two value and the values are TRUE &amp; FALSE</a:t>
            </a:r>
          </a:p>
          <a:p>
            <a:r>
              <a:rPr lang="en-US" dirty="0"/>
              <a:t>We have a bool function which take 0 or the empty string or the empty object to be FALSE.</a:t>
            </a:r>
          </a:p>
          <a:p>
            <a:r>
              <a:rPr lang="en-US" dirty="0"/>
              <a:t>The same bool function take anything which is not 0, not empty or not an empty object as TRUE</a:t>
            </a:r>
          </a:p>
          <a:p>
            <a:r>
              <a:rPr lang="en-US" dirty="0"/>
              <a:t>The scope of Boolean looks very limited but actually plays a very important in conditional statement and in loop statements</a:t>
            </a:r>
          </a:p>
          <a:p>
            <a:endParaRPr lang="en-US" dirty="0"/>
          </a:p>
          <a:p>
            <a:pPr marL="0" indent="0">
              <a:buNone/>
            </a:pPr>
            <a:r>
              <a:rPr lang="en-US" sz="2900" dirty="0"/>
              <a:t> bool () function</a:t>
            </a:r>
          </a:p>
          <a:p>
            <a:r>
              <a:rPr lang="en-US" dirty="0"/>
              <a:t>print(bool(0))</a:t>
            </a:r>
          </a:p>
          <a:p>
            <a:r>
              <a:rPr lang="en-US" dirty="0"/>
              <a:t>print(bool(""))# Here there is no space between opening double quote and closing double quote</a:t>
            </a:r>
          </a:p>
          <a:p>
            <a:r>
              <a:rPr lang="en-US" dirty="0"/>
              <a:t>print(bool("  "))# In memory, space is also a character, so the result of this function is TRUE</a:t>
            </a:r>
          </a:p>
          <a:p>
            <a:r>
              <a:rPr lang="en-US" dirty="0"/>
              <a:t>print(bool(9))</a:t>
            </a:r>
          </a:p>
          <a:p>
            <a:r>
              <a:rPr lang="en-US" dirty="0"/>
              <a:t>print(bool(1))</a:t>
            </a:r>
          </a:p>
        </p:txBody>
      </p:sp>
    </p:spTree>
    <p:extLst>
      <p:ext uri="{BB962C8B-B14F-4D97-AF65-F5344CB8AC3E}">
        <p14:creationId xmlns:p14="http://schemas.microsoft.com/office/powerpoint/2010/main" val="3894638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0120-64F6-4E6F-9221-99CE7EC31D6A}"/>
              </a:ext>
            </a:extLst>
          </p:cNvPr>
          <p:cNvSpPr>
            <a:spLocks noGrp="1"/>
          </p:cNvSpPr>
          <p:nvPr>
            <p:ph type="title"/>
          </p:nvPr>
        </p:nvSpPr>
        <p:spPr/>
        <p:txBody>
          <a:bodyPr/>
          <a:lstStyle/>
          <a:p>
            <a:r>
              <a:rPr lang="en-US" dirty="0"/>
              <a:t>Exercise on Data Types and Operators – 25 min</a:t>
            </a:r>
          </a:p>
        </p:txBody>
      </p:sp>
      <p:graphicFrame>
        <p:nvGraphicFramePr>
          <p:cNvPr id="9" name="Content Placeholder 8">
            <a:extLst>
              <a:ext uri="{FF2B5EF4-FFF2-40B4-BE49-F238E27FC236}">
                <a16:creationId xmlns:a16="http://schemas.microsoft.com/office/drawing/2014/main" id="{100DE01E-D63B-466A-99A2-8F403B3450FA}"/>
              </a:ext>
            </a:extLst>
          </p:cNvPr>
          <p:cNvGraphicFramePr>
            <a:graphicFrameLocks noGrp="1" noChangeAspect="1"/>
          </p:cNvGraphicFramePr>
          <p:nvPr>
            <p:ph idx="1"/>
            <p:extLst/>
          </p:nvPr>
        </p:nvGraphicFramePr>
        <p:xfrm>
          <a:off x="4746625" y="3449638"/>
          <a:ext cx="914400" cy="771525"/>
        </p:xfrm>
        <a:graphic>
          <a:graphicData uri="http://schemas.openxmlformats.org/presentationml/2006/ole">
            <mc:AlternateContent xmlns:mc="http://schemas.openxmlformats.org/markup-compatibility/2006">
              <mc:Choice xmlns:v="urn:schemas-microsoft-com:vml" Requires="v">
                <p:oleObj spid="_x0000_s2054" name="Document" showAsIcon="1" r:id="rId3" imgW="914400" imgH="771480" progId="Word.Document.12">
                  <p:embed/>
                </p:oleObj>
              </mc:Choice>
              <mc:Fallback>
                <p:oleObj name="Document" showAsIcon="1" r:id="rId3" imgW="914400" imgH="771480" progId="Word.Document.12">
                  <p:embed/>
                  <p:pic>
                    <p:nvPicPr>
                      <p:cNvPr id="9" name="Content Placeholder 8">
                        <a:extLst>
                          <a:ext uri="{FF2B5EF4-FFF2-40B4-BE49-F238E27FC236}">
                            <a16:creationId xmlns:a16="http://schemas.microsoft.com/office/drawing/2014/main" id="{100DE01E-D63B-466A-99A2-8F403B3450FA}"/>
                          </a:ext>
                        </a:extLst>
                      </p:cNvPr>
                      <p:cNvPicPr/>
                      <p:nvPr/>
                    </p:nvPicPr>
                    <p:blipFill>
                      <a:blip r:embed="rId4"/>
                      <a:stretch>
                        <a:fillRect/>
                      </a:stretch>
                    </p:blipFill>
                    <p:spPr>
                      <a:xfrm>
                        <a:off x="4746625" y="34496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58322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079F-0417-4C3C-A8DD-BCE22EA29192}"/>
              </a:ext>
            </a:extLst>
          </p:cNvPr>
          <p:cNvSpPr>
            <a:spLocks noGrp="1"/>
          </p:cNvSpPr>
          <p:nvPr>
            <p:ph type="title"/>
          </p:nvPr>
        </p:nvSpPr>
        <p:spPr>
          <a:xfrm>
            <a:off x="1393638" y="2728735"/>
            <a:ext cx="9404723" cy="1400530"/>
          </a:xfrm>
        </p:spPr>
        <p:txBody>
          <a:bodyPr/>
          <a:lstStyle/>
          <a:p>
            <a:r>
              <a:rPr lang="en-US" dirty="0"/>
              <a:t>Solutions to Exercise on Data Types and Operators</a:t>
            </a:r>
          </a:p>
        </p:txBody>
      </p:sp>
    </p:spTree>
    <p:extLst>
      <p:ext uri="{BB962C8B-B14F-4D97-AF65-F5344CB8AC3E}">
        <p14:creationId xmlns:p14="http://schemas.microsoft.com/office/powerpoint/2010/main" val="166531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548B8-0371-41B7-81D3-59AA0C12E361}"/>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150A8A7D-ECB5-4524-BD7D-825997EE4B4F}"/>
              </a:ext>
            </a:extLst>
          </p:cNvPr>
          <p:cNvSpPr>
            <a:spLocks noGrp="1"/>
          </p:cNvSpPr>
          <p:nvPr>
            <p:ph idx="1"/>
          </p:nvPr>
        </p:nvSpPr>
        <p:spPr/>
        <p:txBody>
          <a:bodyPr/>
          <a:lstStyle/>
          <a:p>
            <a:r>
              <a:rPr lang="en-US" dirty="0"/>
              <a:t>String is a  sequence of characters.</a:t>
            </a:r>
          </a:p>
          <a:p>
            <a:r>
              <a:rPr lang="en-US" dirty="0"/>
              <a:t>A String variable contains a-z, 0-9, special characters</a:t>
            </a:r>
          </a:p>
          <a:p>
            <a:r>
              <a:rPr lang="en-US" dirty="0"/>
              <a:t>Strings can be defined in double quotes or single quotes</a:t>
            </a:r>
          </a:p>
          <a:p>
            <a:r>
              <a:rPr lang="en-US" dirty="0"/>
              <a:t>An escape sequence can be used  to make the compiler understand that the quotes are not the beginning or end of a string. It will be printed out as a literal character as the escape sequence (\) is defined</a:t>
            </a:r>
          </a:p>
          <a:p>
            <a:pPr lvl="1"/>
            <a:r>
              <a:rPr lang="en-US" dirty="0"/>
              <a:t>str2 = "Somebody said \"Where there\'s is a will there is a way\""</a:t>
            </a:r>
          </a:p>
        </p:txBody>
      </p:sp>
    </p:spTree>
    <p:extLst>
      <p:ext uri="{BB962C8B-B14F-4D97-AF65-F5344CB8AC3E}">
        <p14:creationId xmlns:p14="http://schemas.microsoft.com/office/powerpoint/2010/main" val="3337927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475C-7E70-4484-BD2F-E433A131F05F}"/>
              </a:ext>
            </a:extLst>
          </p:cNvPr>
          <p:cNvSpPr>
            <a:spLocks noGrp="1"/>
          </p:cNvSpPr>
          <p:nvPr>
            <p:ph type="title"/>
          </p:nvPr>
        </p:nvSpPr>
        <p:spPr/>
        <p:txBody>
          <a:bodyPr/>
          <a:lstStyle/>
          <a:p>
            <a:r>
              <a:rPr lang="en-US" dirty="0"/>
              <a:t>String Methods</a:t>
            </a:r>
          </a:p>
        </p:txBody>
      </p:sp>
      <p:sp>
        <p:nvSpPr>
          <p:cNvPr id="3" name="Content Placeholder 2">
            <a:extLst>
              <a:ext uri="{FF2B5EF4-FFF2-40B4-BE49-F238E27FC236}">
                <a16:creationId xmlns:a16="http://schemas.microsoft.com/office/drawing/2014/main" id="{81B1BF08-5176-4F1B-8758-F49AFB1844A7}"/>
              </a:ext>
            </a:extLst>
          </p:cNvPr>
          <p:cNvSpPr>
            <a:spLocks noGrp="1"/>
          </p:cNvSpPr>
          <p:nvPr>
            <p:ph idx="1"/>
          </p:nvPr>
        </p:nvSpPr>
        <p:spPr>
          <a:xfrm>
            <a:off x="1103311" y="1482436"/>
            <a:ext cx="10908579" cy="4765963"/>
          </a:xfrm>
        </p:spPr>
        <p:txBody>
          <a:bodyPr>
            <a:normAutofit fontScale="85000" lnSpcReduction="20000"/>
          </a:bodyPr>
          <a:lstStyle/>
          <a:p>
            <a:r>
              <a:rPr lang="en-US" dirty="0"/>
              <a:t>We can find out character at an index number. </a:t>
            </a:r>
          </a:p>
          <a:p>
            <a:r>
              <a:rPr lang="en-US" dirty="0"/>
              <a:t>Index Number starts with zero from left to right in Python and starts from -1 from right to left in Python.</a:t>
            </a:r>
          </a:p>
          <a:p>
            <a:pPr lvl="1"/>
            <a:r>
              <a:rPr lang="en-US" dirty="0"/>
              <a:t>city = "NYC"</a:t>
            </a:r>
          </a:p>
          <a:p>
            <a:pPr lvl="1"/>
            <a:r>
              <a:rPr lang="en-US" dirty="0"/>
              <a:t>print(city)</a:t>
            </a:r>
          </a:p>
          <a:p>
            <a:pPr lvl="1"/>
            <a:endParaRPr lang="en-US" dirty="0"/>
          </a:p>
          <a:p>
            <a:pPr lvl="1"/>
            <a:r>
              <a:rPr lang="en-US" dirty="0"/>
              <a:t># To get the character at index number 1</a:t>
            </a:r>
          </a:p>
          <a:p>
            <a:pPr lvl="1"/>
            <a:r>
              <a:rPr lang="en-US" dirty="0"/>
              <a:t>city = "NYC"[1]</a:t>
            </a:r>
          </a:p>
          <a:p>
            <a:pPr lvl="1"/>
            <a:r>
              <a:rPr lang="en-US" dirty="0"/>
              <a:t>print(city)</a:t>
            </a:r>
          </a:p>
          <a:p>
            <a:r>
              <a:rPr lang="en-US" dirty="0"/>
              <a:t>Length method  - </a:t>
            </a:r>
            <a:r>
              <a:rPr lang="en-US" dirty="0" err="1"/>
              <a:t>len</a:t>
            </a:r>
            <a:r>
              <a:rPr lang="en-US" dirty="0"/>
              <a:t>() - It gives the length of the string. </a:t>
            </a:r>
          </a:p>
          <a:p>
            <a:r>
              <a:rPr lang="en-US" dirty="0"/>
              <a:t>Lower method  - lower() - converts all upper characters into lower cases</a:t>
            </a:r>
          </a:p>
          <a:p>
            <a:r>
              <a:rPr lang="en-US" dirty="0"/>
              <a:t>Upper method – upper() -  converts all lower characters into upper cases</a:t>
            </a:r>
          </a:p>
          <a:p>
            <a:r>
              <a:rPr lang="en-US" dirty="0"/>
              <a:t>String method  - str() - converts any format to string format</a:t>
            </a:r>
          </a:p>
          <a:p>
            <a:r>
              <a:rPr lang="en-US" dirty="0"/>
              <a:t>Replace Method – replace() - Will replace a character of a string by another character</a:t>
            </a:r>
          </a:p>
          <a:p>
            <a:pPr lvl="1"/>
            <a:r>
              <a:rPr lang="en-US" dirty="0"/>
              <a:t>By default when the count is not given all instances are replaced by the new characters</a:t>
            </a:r>
          </a:p>
        </p:txBody>
      </p:sp>
    </p:spTree>
    <p:extLst>
      <p:ext uri="{BB962C8B-B14F-4D97-AF65-F5344CB8AC3E}">
        <p14:creationId xmlns:p14="http://schemas.microsoft.com/office/powerpoint/2010/main" val="7621264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5DC64-A02B-452A-A04F-68739C17FB8A}"/>
              </a:ext>
            </a:extLst>
          </p:cNvPr>
          <p:cNvSpPr>
            <a:spLocks noGrp="1"/>
          </p:cNvSpPr>
          <p:nvPr>
            <p:ph type="title"/>
          </p:nvPr>
        </p:nvSpPr>
        <p:spPr/>
        <p:txBody>
          <a:bodyPr/>
          <a:lstStyle/>
          <a:p>
            <a:r>
              <a:rPr lang="en-US" dirty="0"/>
              <a:t>String Methods – Contd.</a:t>
            </a:r>
          </a:p>
        </p:txBody>
      </p:sp>
      <p:sp>
        <p:nvSpPr>
          <p:cNvPr id="3" name="Content Placeholder 2">
            <a:extLst>
              <a:ext uri="{FF2B5EF4-FFF2-40B4-BE49-F238E27FC236}">
                <a16:creationId xmlns:a16="http://schemas.microsoft.com/office/drawing/2014/main" id="{F06A27C2-EA28-4081-805B-19F83E89154C}"/>
              </a:ext>
            </a:extLst>
          </p:cNvPr>
          <p:cNvSpPr>
            <a:spLocks noGrp="1"/>
          </p:cNvSpPr>
          <p:nvPr>
            <p:ph idx="1"/>
          </p:nvPr>
        </p:nvSpPr>
        <p:spPr/>
        <p:txBody>
          <a:bodyPr/>
          <a:lstStyle/>
          <a:p>
            <a:r>
              <a:rPr lang="en-US" dirty="0"/>
              <a:t>Sub – Strings:</a:t>
            </a:r>
          </a:p>
          <a:p>
            <a:pPr lvl="1"/>
            <a:r>
              <a:rPr lang="en-US" dirty="0"/>
              <a:t>Index number starts from 0 from left to right.</a:t>
            </a:r>
          </a:p>
          <a:p>
            <a:pPr lvl="1"/>
            <a:r>
              <a:rPr lang="en-US" dirty="0"/>
              <a:t>Index number starts with -1 from right to left.</a:t>
            </a:r>
          </a:p>
          <a:p>
            <a:pPr lvl="1"/>
            <a:r>
              <a:rPr lang="en-US" dirty="0"/>
              <a:t>Starting index is inclusive.</a:t>
            </a:r>
          </a:p>
          <a:p>
            <a:pPr lvl="1"/>
            <a:r>
              <a:rPr lang="en-US" dirty="0"/>
              <a:t>Ending index is exclusive</a:t>
            </a:r>
          </a:p>
          <a:p>
            <a:pPr lvl="1"/>
            <a:r>
              <a:rPr lang="en-US" dirty="0"/>
              <a:t>Need to use the colon (</a:t>
            </a:r>
            <a:r>
              <a:rPr lang="en-US" dirty="0">
                <a:sym typeface="Wingdings" panose="05000000000000000000" pitchFamily="2" charset="2"/>
              </a:rPr>
              <a:t>:)operator and square bracket ( [ ] ) to get sub-string.</a:t>
            </a:r>
          </a:p>
          <a:p>
            <a:endParaRPr lang="en-US" dirty="0"/>
          </a:p>
        </p:txBody>
      </p:sp>
    </p:spTree>
    <p:extLst>
      <p:ext uri="{BB962C8B-B14F-4D97-AF65-F5344CB8AC3E}">
        <p14:creationId xmlns:p14="http://schemas.microsoft.com/office/powerpoint/2010/main" val="345636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3E53-F361-4CCD-B219-932D4CDF547F}"/>
              </a:ext>
            </a:extLst>
          </p:cNvPr>
          <p:cNvSpPr>
            <a:spLocks noGrp="1"/>
          </p:cNvSpPr>
          <p:nvPr>
            <p:ph type="ctrTitle"/>
          </p:nvPr>
        </p:nvSpPr>
        <p:spPr/>
        <p:txBody>
          <a:bodyPr/>
          <a:lstStyle/>
          <a:p>
            <a:r>
              <a:rPr lang="en-US" sz="8000" dirty="0"/>
              <a:t>Course Introduction</a:t>
            </a:r>
          </a:p>
        </p:txBody>
      </p:sp>
      <p:sp>
        <p:nvSpPr>
          <p:cNvPr id="3" name="Subtitle 2">
            <a:extLst>
              <a:ext uri="{FF2B5EF4-FFF2-40B4-BE49-F238E27FC236}">
                <a16:creationId xmlns:a16="http://schemas.microsoft.com/office/drawing/2014/main" id="{F6959C7B-3F08-4DDB-935D-431163173841}"/>
              </a:ext>
            </a:extLst>
          </p:cNvPr>
          <p:cNvSpPr>
            <a:spLocks noGrp="1"/>
          </p:cNvSpPr>
          <p:nvPr>
            <p:ph type="subTitle" idx="1"/>
          </p:nvPr>
        </p:nvSpPr>
        <p:spPr/>
        <p:txBody>
          <a:bodyPr/>
          <a:lstStyle/>
          <a:p>
            <a:pPr marL="342900" indent="-342900">
              <a:buFont typeface="Wingdings" panose="05000000000000000000" pitchFamily="2" charset="2"/>
              <a:buChar char="ü"/>
            </a:pPr>
            <a:r>
              <a:rPr lang="en-US" b="1" dirty="0"/>
              <a:t>Introduction to Course</a:t>
            </a:r>
          </a:p>
          <a:p>
            <a:pPr marL="342900" indent="-342900">
              <a:buFont typeface="Wingdings" panose="05000000000000000000" pitchFamily="2" charset="2"/>
              <a:buChar char="ü"/>
            </a:pPr>
            <a:r>
              <a:rPr lang="en-US" b="1" dirty="0"/>
              <a:t>Course </a:t>
            </a:r>
            <a:r>
              <a:rPr lang="en-US" b="1" dirty="0" err="1"/>
              <a:t>Faqs</a:t>
            </a:r>
            <a:endParaRPr lang="en-US" b="1" dirty="0"/>
          </a:p>
        </p:txBody>
      </p:sp>
    </p:spTree>
    <p:extLst>
      <p:ext uri="{BB962C8B-B14F-4D97-AF65-F5344CB8AC3E}">
        <p14:creationId xmlns:p14="http://schemas.microsoft.com/office/powerpoint/2010/main" val="1591713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9C87-7C59-4572-91EB-1E8857A90338}"/>
              </a:ext>
            </a:extLst>
          </p:cNvPr>
          <p:cNvSpPr>
            <a:spLocks noGrp="1"/>
          </p:cNvSpPr>
          <p:nvPr>
            <p:ph type="title"/>
          </p:nvPr>
        </p:nvSpPr>
        <p:spPr/>
        <p:txBody>
          <a:bodyPr/>
          <a:lstStyle/>
          <a:p>
            <a:r>
              <a:rPr lang="en-US" dirty="0"/>
              <a:t>String Slicing</a:t>
            </a:r>
          </a:p>
        </p:txBody>
      </p:sp>
      <p:sp>
        <p:nvSpPr>
          <p:cNvPr id="3" name="Content Placeholder 2">
            <a:extLst>
              <a:ext uri="{FF2B5EF4-FFF2-40B4-BE49-F238E27FC236}">
                <a16:creationId xmlns:a16="http://schemas.microsoft.com/office/drawing/2014/main" id="{4E662078-05F2-42DE-9585-B6D89707BC51}"/>
              </a:ext>
            </a:extLst>
          </p:cNvPr>
          <p:cNvSpPr>
            <a:spLocks noGrp="1"/>
          </p:cNvSpPr>
          <p:nvPr>
            <p:ph idx="1"/>
          </p:nvPr>
        </p:nvSpPr>
        <p:spPr/>
        <p:txBody>
          <a:bodyPr>
            <a:normAutofit/>
          </a:bodyPr>
          <a:lstStyle/>
          <a:p>
            <a:r>
              <a:rPr lang="en-US" dirty="0"/>
              <a:t>Index number starts from 0 from left to right.</a:t>
            </a:r>
          </a:p>
          <a:p>
            <a:r>
              <a:rPr lang="en-US" dirty="0"/>
              <a:t>Index number starts with -1 from right to left.</a:t>
            </a:r>
          </a:p>
          <a:p>
            <a:r>
              <a:rPr lang="en-US" dirty="0"/>
              <a:t>Starting index is inclusive.</a:t>
            </a:r>
          </a:p>
          <a:p>
            <a:r>
              <a:rPr lang="en-US" dirty="0"/>
              <a:t>Ending index is exclusive</a:t>
            </a:r>
          </a:p>
          <a:p>
            <a:r>
              <a:rPr lang="en-US" dirty="0"/>
              <a:t>Need to use the colon (</a:t>
            </a:r>
            <a:r>
              <a:rPr lang="en-US" dirty="0">
                <a:sym typeface="Wingdings" panose="05000000000000000000" pitchFamily="2" charset="2"/>
              </a:rPr>
              <a:t>:)operator and square bracket ( [ ] ) to get sub-string.</a:t>
            </a:r>
          </a:p>
          <a:p>
            <a:r>
              <a:rPr lang="en-US" dirty="0">
                <a:sym typeface="Wingdings" panose="05000000000000000000" pitchFamily="2" charset="2"/>
              </a:rPr>
              <a:t>The first column is use to define the sub-string required ; the second column is used to define the steps by which the sub string is defined. </a:t>
            </a:r>
          </a:p>
          <a:p>
            <a:pPr lvl="1"/>
            <a:r>
              <a:rPr lang="en-US" dirty="0">
                <a:sym typeface="Wingdings" panose="05000000000000000000" pitchFamily="2" charset="2"/>
              </a:rPr>
              <a:t>By default the steps is 1 which may or may not be defined</a:t>
            </a:r>
          </a:p>
          <a:p>
            <a:endParaRPr lang="en-US" dirty="0"/>
          </a:p>
        </p:txBody>
      </p:sp>
    </p:spTree>
    <p:extLst>
      <p:ext uri="{BB962C8B-B14F-4D97-AF65-F5344CB8AC3E}">
        <p14:creationId xmlns:p14="http://schemas.microsoft.com/office/powerpoint/2010/main" val="1859852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2330-3F6C-4D0E-BCC7-6B934ACF8320}"/>
              </a:ext>
            </a:extLst>
          </p:cNvPr>
          <p:cNvSpPr>
            <a:spLocks noGrp="1"/>
          </p:cNvSpPr>
          <p:nvPr>
            <p:ph type="title"/>
          </p:nvPr>
        </p:nvSpPr>
        <p:spPr/>
        <p:txBody>
          <a:bodyPr/>
          <a:lstStyle/>
          <a:p>
            <a:r>
              <a:rPr lang="en-US" dirty="0"/>
              <a:t>String Formatting</a:t>
            </a:r>
          </a:p>
        </p:txBody>
      </p:sp>
      <p:sp>
        <p:nvSpPr>
          <p:cNvPr id="3" name="Content Placeholder 2">
            <a:extLst>
              <a:ext uri="{FF2B5EF4-FFF2-40B4-BE49-F238E27FC236}">
                <a16:creationId xmlns:a16="http://schemas.microsoft.com/office/drawing/2014/main" id="{0271A997-84D2-4B76-BF7F-E7B69FAE064B}"/>
              </a:ext>
            </a:extLst>
          </p:cNvPr>
          <p:cNvSpPr>
            <a:spLocks noGrp="1"/>
          </p:cNvSpPr>
          <p:nvPr>
            <p:ph idx="1"/>
          </p:nvPr>
        </p:nvSpPr>
        <p:spPr>
          <a:xfrm>
            <a:off x="1103312" y="1510146"/>
            <a:ext cx="10645343" cy="4738254"/>
          </a:xfrm>
        </p:spPr>
        <p:txBody>
          <a:bodyPr/>
          <a:lstStyle/>
          <a:p>
            <a:r>
              <a:rPr lang="en-US" dirty="0"/>
              <a:t>We can concatenate two string with the “ + “ operator.</a:t>
            </a:r>
          </a:p>
          <a:p>
            <a:r>
              <a:rPr lang="en-US" dirty="0"/>
              <a:t>Using %s to concatenate String variables.</a:t>
            </a:r>
          </a:p>
          <a:p>
            <a:pPr lvl="1"/>
            <a:r>
              <a:rPr lang="en-US" dirty="0"/>
              <a:t>City = “Bangalore”</a:t>
            </a:r>
          </a:p>
          <a:p>
            <a:pPr lvl="1"/>
            <a:r>
              <a:rPr lang="en-US" dirty="0"/>
              <a:t>print("Welcome to %s" % City)</a:t>
            </a:r>
          </a:p>
          <a:p>
            <a:r>
              <a:rPr lang="en-US" dirty="0"/>
              <a:t>Use %d for numbers</a:t>
            </a:r>
          </a:p>
          <a:p>
            <a:pPr lvl="1"/>
            <a:r>
              <a:rPr lang="en-US" dirty="0"/>
              <a:t>city = "Bangalore“</a:t>
            </a:r>
          </a:p>
          <a:p>
            <a:pPr lvl="1"/>
            <a:r>
              <a:rPr lang="en-US" dirty="0"/>
              <a:t>event = "magical show“</a:t>
            </a:r>
          </a:p>
          <a:p>
            <a:pPr lvl="1"/>
            <a:r>
              <a:rPr lang="en-US" dirty="0"/>
              <a:t>grading =5</a:t>
            </a:r>
          </a:p>
          <a:p>
            <a:pPr lvl="1"/>
            <a:r>
              <a:rPr lang="en-US" dirty="0"/>
              <a:t>print("Welcome to %s and enjoy the %s and give %d star grading" % (city, event, grading))</a:t>
            </a:r>
          </a:p>
          <a:p>
            <a:endParaRPr lang="en-US" dirty="0"/>
          </a:p>
        </p:txBody>
      </p:sp>
    </p:spTree>
    <p:extLst>
      <p:ext uri="{BB962C8B-B14F-4D97-AF65-F5344CB8AC3E}">
        <p14:creationId xmlns:p14="http://schemas.microsoft.com/office/powerpoint/2010/main" val="1452796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89EC-95C5-4E53-A650-3C96887F7560}"/>
              </a:ext>
            </a:extLst>
          </p:cNvPr>
          <p:cNvSpPr>
            <a:spLocks noGrp="1"/>
          </p:cNvSpPr>
          <p:nvPr>
            <p:ph type="title"/>
          </p:nvPr>
        </p:nvSpPr>
        <p:spPr/>
        <p:txBody>
          <a:bodyPr/>
          <a:lstStyle/>
          <a:p>
            <a:r>
              <a:rPr lang="en-US" dirty="0"/>
              <a:t>Exercise on String slicing, indexing and String Methods – 25 min</a:t>
            </a:r>
          </a:p>
        </p:txBody>
      </p:sp>
      <p:graphicFrame>
        <p:nvGraphicFramePr>
          <p:cNvPr id="4" name="Content Placeholder 3">
            <a:extLst>
              <a:ext uri="{FF2B5EF4-FFF2-40B4-BE49-F238E27FC236}">
                <a16:creationId xmlns:a16="http://schemas.microsoft.com/office/drawing/2014/main" id="{F539911B-2760-474E-8D45-36A8F1959989}"/>
              </a:ext>
            </a:extLst>
          </p:cNvPr>
          <p:cNvGraphicFramePr>
            <a:graphicFrameLocks noGrp="1" noChangeAspect="1"/>
          </p:cNvGraphicFramePr>
          <p:nvPr>
            <p:ph idx="1"/>
            <p:extLst/>
          </p:nvPr>
        </p:nvGraphicFramePr>
        <p:xfrm>
          <a:off x="4859338" y="3600450"/>
          <a:ext cx="914400" cy="771525"/>
        </p:xfrm>
        <a:graphic>
          <a:graphicData uri="http://schemas.openxmlformats.org/presentationml/2006/ole">
            <mc:AlternateContent xmlns:mc="http://schemas.openxmlformats.org/markup-compatibility/2006">
              <mc:Choice xmlns:v="urn:schemas-microsoft-com:vml" Requires="v">
                <p:oleObj spid="_x0000_s3078" name="Document" showAsIcon="1" r:id="rId3" imgW="914400" imgH="771480" progId="Word.Document.12">
                  <p:embed/>
                </p:oleObj>
              </mc:Choice>
              <mc:Fallback>
                <p:oleObj name="Document" showAsIcon="1" r:id="rId3" imgW="914400" imgH="771480" progId="Word.Document.12">
                  <p:embed/>
                  <p:pic>
                    <p:nvPicPr>
                      <p:cNvPr id="4" name="Content Placeholder 3">
                        <a:extLst>
                          <a:ext uri="{FF2B5EF4-FFF2-40B4-BE49-F238E27FC236}">
                            <a16:creationId xmlns:a16="http://schemas.microsoft.com/office/drawing/2014/main" id="{F539911B-2760-474E-8D45-36A8F1959989}"/>
                          </a:ext>
                        </a:extLst>
                      </p:cNvPr>
                      <p:cNvPicPr/>
                      <p:nvPr/>
                    </p:nvPicPr>
                    <p:blipFill>
                      <a:blip r:embed="rId4"/>
                      <a:stretch>
                        <a:fillRect/>
                      </a:stretch>
                    </p:blipFill>
                    <p:spPr>
                      <a:xfrm>
                        <a:off x="4859338" y="360045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70534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079F-0417-4C3C-A8DD-BCE22EA29192}"/>
              </a:ext>
            </a:extLst>
          </p:cNvPr>
          <p:cNvSpPr>
            <a:spLocks noGrp="1"/>
          </p:cNvSpPr>
          <p:nvPr>
            <p:ph type="title"/>
          </p:nvPr>
        </p:nvSpPr>
        <p:spPr>
          <a:xfrm>
            <a:off x="1393638" y="2728735"/>
            <a:ext cx="9404723" cy="1400530"/>
          </a:xfrm>
        </p:spPr>
        <p:txBody>
          <a:bodyPr/>
          <a:lstStyle/>
          <a:p>
            <a:r>
              <a:rPr lang="en-US" dirty="0"/>
              <a:t>Solutions to Exercise on String slicing, indexing and String Methods</a:t>
            </a:r>
          </a:p>
        </p:txBody>
      </p:sp>
    </p:spTree>
    <p:extLst>
      <p:ext uri="{BB962C8B-B14F-4D97-AF65-F5344CB8AC3E}">
        <p14:creationId xmlns:p14="http://schemas.microsoft.com/office/powerpoint/2010/main" val="2669129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1302327" y="1740189"/>
            <a:ext cx="10404764" cy="2556164"/>
          </a:xfrm>
        </p:spPr>
        <p:txBody>
          <a:bodyPr/>
          <a:lstStyle/>
          <a:p>
            <a:r>
              <a:rPr lang="en-US" sz="5400" dirty="0"/>
              <a:t>Advanced Data types- Python Language</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1884218" y="4572000"/>
            <a:ext cx="4405745" cy="1773381"/>
          </a:xfrm>
        </p:spPr>
        <p:txBody>
          <a:bodyPr>
            <a:normAutofit fontScale="250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5600" dirty="0"/>
              <a:t>List and Accessing the elements</a:t>
            </a:r>
          </a:p>
          <a:p>
            <a:pPr marL="685800" indent="-685800">
              <a:buFont typeface="Wingdings" panose="05000000000000000000" pitchFamily="2" charset="2"/>
              <a:buChar char="ü"/>
            </a:pPr>
            <a:r>
              <a:rPr lang="en-US" sz="5600" dirty="0"/>
              <a:t>List Methods</a:t>
            </a:r>
          </a:p>
          <a:p>
            <a:pPr marL="685800" indent="-685800">
              <a:buFont typeface="Wingdings" panose="05000000000000000000" pitchFamily="2" charset="2"/>
              <a:buChar char="ü"/>
            </a:pPr>
            <a:r>
              <a:rPr lang="en-US" sz="5600" dirty="0"/>
              <a:t>Working with Dictionary</a:t>
            </a:r>
          </a:p>
          <a:p>
            <a:pPr marL="685800" indent="-685800">
              <a:buFont typeface="Wingdings" panose="05000000000000000000" pitchFamily="2" charset="2"/>
              <a:buChar char="ü"/>
            </a:pPr>
            <a:r>
              <a:rPr lang="en-US" sz="5600" dirty="0"/>
              <a:t>Nested Dictionary</a:t>
            </a:r>
          </a:p>
          <a:p>
            <a:pPr marL="685800" indent="-685800">
              <a:buFont typeface="Wingdings" panose="05000000000000000000" pitchFamily="2" charset="2"/>
              <a:buChar char="ü"/>
            </a:pPr>
            <a:r>
              <a:rPr lang="en-US" sz="5600" dirty="0"/>
              <a:t>Dictionary Methods</a:t>
            </a:r>
          </a:p>
          <a:p>
            <a:pPr marL="685800" indent="-685800">
              <a:buFont typeface="Wingdings" panose="05000000000000000000" pitchFamily="2" charset="2"/>
              <a:buChar char="ü"/>
            </a:pPr>
            <a:endParaRPr lang="en-US" sz="5600" dirty="0"/>
          </a:p>
          <a:p>
            <a:endParaRPr lang="en-US" dirty="0"/>
          </a:p>
        </p:txBody>
      </p:sp>
      <p:sp>
        <p:nvSpPr>
          <p:cNvPr id="4" name="TextBox 3">
            <a:extLst>
              <a:ext uri="{FF2B5EF4-FFF2-40B4-BE49-F238E27FC236}">
                <a16:creationId xmlns:a16="http://schemas.microsoft.com/office/drawing/2014/main" id="{B1162C8D-2E38-4BCB-8401-EC4AE023AC85}"/>
              </a:ext>
            </a:extLst>
          </p:cNvPr>
          <p:cNvSpPr txBox="1"/>
          <p:nvPr/>
        </p:nvSpPr>
        <p:spPr>
          <a:xfrm>
            <a:off x="7301346" y="4873915"/>
            <a:ext cx="4405745" cy="584775"/>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solidFill>
                  <a:srgbClr val="92D050"/>
                </a:solidFill>
              </a:rPr>
              <a:t>Working with Tuple</a:t>
            </a:r>
          </a:p>
          <a:p>
            <a:pPr marL="285750" indent="-285750">
              <a:buFont typeface="Wingdings" panose="05000000000000000000" pitchFamily="2" charset="2"/>
              <a:buChar char="ü"/>
            </a:pPr>
            <a:r>
              <a:rPr lang="en-US" sz="1600" dirty="0">
                <a:solidFill>
                  <a:srgbClr val="92D050"/>
                </a:solidFill>
              </a:rPr>
              <a:t>Set and its behaviour</a:t>
            </a:r>
          </a:p>
        </p:txBody>
      </p:sp>
    </p:spTree>
    <p:extLst>
      <p:ext uri="{BB962C8B-B14F-4D97-AF65-F5344CB8AC3E}">
        <p14:creationId xmlns:p14="http://schemas.microsoft.com/office/powerpoint/2010/main" val="3059271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7257-5400-4FC3-8195-C8A2289D49DE}"/>
              </a:ext>
            </a:extLst>
          </p:cNvPr>
          <p:cNvSpPr>
            <a:spLocks noGrp="1"/>
          </p:cNvSpPr>
          <p:nvPr>
            <p:ph type="title"/>
          </p:nvPr>
        </p:nvSpPr>
        <p:spPr>
          <a:xfrm>
            <a:off x="1143001" y="272154"/>
            <a:ext cx="9905998" cy="1478570"/>
          </a:xfrm>
        </p:spPr>
        <p:txBody>
          <a:bodyPr/>
          <a:lstStyle/>
          <a:p>
            <a:r>
              <a:rPr lang="en-US" dirty="0"/>
              <a:t>List </a:t>
            </a:r>
          </a:p>
        </p:txBody>
      </p:sp>
      <p:sp>
        <p:nvSpPr>
          <p:cNvPr id="3" name="Content Placeholder 2">
            <a:extLst>
              <a:ext uri="{FF2B5EF4-FFF2-40B4-BE49-F238E27FC236}">
                <a16:creationId xmlns:a16="http://schemas.microsoft.com/office/drawing/2014/main" id="{B1E3C908-3A46-46D5-BB29-8A5D823A1BCD}"/>
              </a:ext>
            </a:extLst>
          </p:cNvPr>
          <p:cNvSpPr>
            <a:spLocks noGrp="1"/>
          </p:cNvSpPr>
          <p:nvPr>
            <p:ph idx="1"/>
          </p:nvPr>
        </p:nvSpPr>
        <p:spPr>
          <a:xfrm>
            <a:off x="1143001" y="1371600"/>
            <a:ext cx="10591799" cy="4876799"/>
          </a:xfrm>
        </p:spPr>
        <p:txBody>
          <a:bodyPr>
            <a:normAutofit lnSpcReduction="10000"/>
          </a:bodyPr>
          <a:lstStyle/>
          <a:p>
            <a:r>
              <a:rPr lang="en-US" dirty="0"/>
              <a:t>List is a Data type to store more than one value in one variable name</a:t>
            </a:r>
          </a:p>
          <a:p>
            <a:r>
              <a:rPr lang="en-US" dirty="0"/>
              <a:t>List items are in square brackets, separated with comma and items are with in double quotes, if  items are in String format or may not be under double quotes if items are in  integer or float format</a:t>
            </a:r>
          </a:p>
          <a:p>
            <a:r>
              <a:rPr lang="en-US" dirty="0"/>
              <a:t>List allows duplication of data and indexing.</a:t>
            </a:r>
          </a:p>
          <a:p>
            <a:r>
              <a:rPr lang="en-US" dirty="0"/>
              <a:t>We can get </a:t>
            </a:r>
            <a:r>
              <a:rPr lang="en-US" b="1" dirty="0">
                <a:solidFill>
                  <a:srgbClr val="AAF91B"/>
                </a:solidFill>
              </a:rPr>
              <a:t>ITEMS</a:t>
            </a:r>
            <a:r>
              <a:rPr lang="en-US" dirty="0"/>
              <a:t> from the list by indexing value. If an ITEM is not present in index number, it will show error</a:t>
            </a:r>
          </a:p>
          <a:p>
            <a:r>
              <a:rPr lang="en-US" dirty="0"/>
              <a:t>We can do </a:t>
            </a:r>
            <a:r>
              <a:rPr lang="en-US" dirty="0">
                <a:solidFill>
                  <a:srgbClr val="AAF91B"/>
                </a:solidFill>
              </a:rPr>
              <a:t>mathematical calculation with ITEMS </a:t>
            </a:r>
            <a:r>
              <a:rPr lang="en-US" dirty="0"/>
              <a:t>of the list if the items are of </a:t>
            </a:r>
            <a:r>
              <a:rPr lang="en-US" dirty="0">
                <a:solidFill>
                  <a:srgbClr val="AAF91B"/>
                </a:solidFill>
              </a:rPr>
              <a:t>NUMBER DATA TYPE</a:t>
            </a:r>
            <a:r>
              <a:rPr lang="en-US" dirty="0"/>
              <a:t>.</a:t>
            </a:r>
          </a:p>
          <a:p>
            <a:r>
              <a:rPr lang="en-US" dirty="0"/>
              <a:t>We can also replace an ITEM of the list.  Replace the item based on index number.</a:t>
            </a:r>
          </a:p>
          <a:p>
            <a:r>
              <a:rPr lang="en-US" dirty="0"/>
              <a:t>We can have a list of </a:t>
            </a:r>
            <a:r>
              <a:rPr lang="en-US" b="1" dirty="0"/>
              <a:t>MIXED ITEMS</a:t>
            </a:r>
            <a:r>
              <a:rPr lang="en-US" dirty="0"/>
              <a:t>. List supports homogeneous and heterogeneous values</a:t>
            </a:r>
          </a:p>
          <a:p>
            <a:r>
              <a:rPr lang="en-US" dirty="0"/>
              <a:t>We can also have a </a:t>
            </a:r>
            <a:r>
              <a:rPr lang="en-US" b="1" dirty="0">
                <a:solidFill>
                  <a:srgbClr val="AAF91B"/>
                </a:solidFill>
              </a:rPr>
              <a:t>NESTED LIST </a:t>
            </a:r>
            <a:r>
              <a:rPr lang="en-US" dirty="0"/>
              <a:t>too.</a:t>
            </a:r>
          </a:p>
          <a:p>
            <a:pPr marL="0" indent="0">
              <a:buNone/>
            </a:pPr>
            <a:endParaRPr lang="en-US" dirty="0"/>
          </a:p>
        </p:txBody>
      </p:sp>
    </p:spTree>
    <p:extLst>
      <p:ext uri="{BB962C8B-B14F-4D97-AF65-F5344CB8AC3E}">
        <p14:creationId xmlns:p14="http://schemas.microsoft.com/office/powerpoint/2010/main" val="32987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103B-0829-458F-BBBA-DB23644005E7}"/>
              </a:ext>
            </a:extLst>
          </p:cNvPr>
          <p:cNvSpPr>
            <a:spLocks noGrp="1"/>
          </p:cNvSpPr>
          <p:nvPr>
            <p:ph type="title"/>
          </p:nvPr>
        </p:nvSpPr>
        <p:spPr>
          <a:xfrm>
            <a:off x="646111" y="452718"/>
            <a:ext cx="9404723" cy="918882"/>
          </a:xfrm>
        </p:spPr>
        <p:txBody>
          <a:bodyPr/>
          <a:lstStyle/>
          <a:p>
            <a:r>
              <a:rPr lang="en-US" dirty="0"/>
              <a:t>List Methods</a:t>
            </a:r>
          </a:p>
        </p:txBody>
      </p:sp>
      <p:sp>
        <p:nvSpPr>
          <p:cNvPr id="3" name="Content Placeholder 2">
            <a:extLst>
              <a:ext uri="{FF2B5EF4-FFF2-40B4-BE49-F238E27FC236}">
                <a16:creationId xmlns:a16="http://schemas.microsoft.com/office/drawing/2014/main" id="{78313FBE-68DB-4C9B-9A91-7223BC43BF17}"/>
              </a:ext>
            </a:extLst>
          </p:cNvPr>
          <p:cNvSpPr>
            <a:spLocks noGrp="1"/>
          </p:cNvSpPr>
          <p:nvPr>
            <p:ph idx="1"/>
          </p:nvPr>
        </p:nvSpPr>
        <p:spPr>
          <a:xfrm>
            <a:off x="1103312" y="1371600"/>
            <a:ext cx="10645343" cy="5306291"/>
          </a:xfrm>
        </p:spPr>
        <p:txBody>
          <a:bodyPr>
            <a:normAutofit fontScale="92500" lnSpcReduction="10000"/>
          </a:bodyPr>
          <a:lstStyle/>
          <a:p>
            <a:r>
              <a:rPr lang="en-US" dirty="0" err="1"/>
              <a:t>len</a:t>
            </a:r>
            <a:r>
              <a:rPr lang="en-US" dirty="0"/>
              <a:t>() method </a:t>
            </a:r>
            <a:r>
              <a:rPr lang="en-US" dirty="0">
                <a:sym typeface="Wingdings" panose="05000000000000000000" pitchFamily="2" charset="2"/>
              </a:rPr>
              <a:t> used to find the length of items in a list.</a:t>
            </a:r>
          </a:p>
          <a:p>
            <a:r>
              <a:rPr lang="en-US" dirty="0"/>
              <a:t>append()- To add a value to the list at the last</a:t>
            </a:r>
          </a:p>
          <a:p>
            <a:r>
              <a:rPr lang="en-US" dirty="0"/>
              <a:t>insert() - To insert a value to the list at a specific index number. The existing item shift one place towards right.</a:t>
            </a:r>
          </a:p>
          <a:p>
            <a:r>
              <a:rPr lang="en-US" dirty="0"/>
              <a:t>pop() - To remove value from the last index number</a:t>
            </a:r>
          </a:p>
          <a:p>
            <a:r>
              <a:rPr lang="en-US" dirty="0"/>
              <a:t>remove(} - To remove a specific value</a:t>
            </a:r>
          </a:p>
          <a:p>
            <a:r>
              <a:rPr lang="en-US" dirty="0"/>
              <a:t>sort() - To sort the value of the list in alphabetical order</a:t>
            </a:r>
          </a:p>
          <a:p>
            <a:r>
              <a:rPr lang="en-US" dirty="0"/>
              <a:t>Slicing - does change the values in the original list. The slicing technique use he </a:t>
            </a:r>
            <a:r>
              <a:rPr lang="en-US" b="1" dirty="0">
                <a:solidFill>
                  <a:srgbClr val="AAF91B"/>
                </a:solidFill>
              </a:rPr>
              <a:t>SQUARE BRACKET and the COLON OPERATOR</a:t>
            </a:r>
          </a:p>
          <a:p>
            <a:r>
              <a:rPr lang="en-US" dirty="0"/>
              <a:t>index() - To find the index number of a value from the list. </a:t>
            </a:r>
          </a:p>
          <a:p>
            <a:r>
              <a:rPr lang="en-US" dirty="0"/>
              <a:t>count() -  count the number of duplicate data /items in a list</a:t>
            </a:r>
          </a:p>
          <a:p>
            <a:r>
              <a:rPr lang="en-US" dirty="0"/>
              <a:t>copy() - Copying a list to a new variable of LIST type</a:t>
            </a:r>
          </a:p>
          <a:p>
            <a:r>
              <a:rPr lang="en-US" dirty="0"/>
              <a:t>reverse() - Reverse method will reverse the list</a:t>
            </a:r>
          </a:p>
          <a:p>
            <a:r>
              <a:rPr lang="en-US" dirty="0"/>
              <a:t>clear() – will clear the list</a:t>
            </a:r>
          </a:p>
        </p:txBody>
      </p:sp>
    </p:spTree>
    <p:extLst>
      <p:ext uri="{BB962C8B-B14F-4D97-AF65-F5344CB8AC3E}">
        <p14:creationId xmlns:p14="http://schemas.microsoft.com/office/powerpoint/2010/main" val="2557512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D04EF-2331-40D3-A6B0-C18EDB42DB02}"/>
              </a:ext>
            </a:extLst>
          </p:cNvPr>
          <p:cNvSpPr>
            <a:spLocks noGrp="1"/>
          </p:cNvSpPr>
          <p:nvPr>
            <p:ph type="title"/>
          </p:nvPr>
        </p:nvSpPr>
        <p:spPr/>
        <p:txBody>
          <a:bodyPr/>
          <a:lstStyle/>
          <a:p>
            <a:r>
              <a:rPr lang="en-US" dirty="0"/>
              <a:t>Exercise on List and List Methods – 25 min</a:t>
            </a:r>
          </a:p>
        </p:txBody>
      </p:sp>
      <p:graphicFrame>
        <p:nvGraphicFramePr>
          <p:cNvPr id="4" name="Content Placeholder 3">
            <a:extLst>
              <a:ext uri="{FF2B5EF4-FFF2-40B4-BE49-F238E27FC236}">
                <a16:creationId xmlns:a16="http://schemas.microsoft.com/office/drawing/2014/main" id="{8C0FBB83-1CED-4F05-9165-5A5D3329D4BF}"/>
              </a:ext>
            </a:extLst>
          </p:cNvPr>
          <p:cNvGraphicFramePr>
            <a:graphicFrameLocks noGrp="1" noChangeAspect="1"/>
          </p:cNvGraphicFramePr>
          <p:nvPr>
            <p:ph idx="1"/>
            <p:extLst/>
          </p:nvPr>
        </p:nvGraphicFramePr>
        <p:xfrm>
          <a:off x="5119688" y="3763963"/>
          <a:ext cx="914400" cy="771525"/>
        </p:xfrm>
        <a:graphic>
          <a:graphicData uri="http://schemas.openxmlformats.org/presentationml/2006/ole">
            <mc:AlternateContent xmlns:mc="http://schemas.openxmlformats.org/markup-compatibility/2006">
              <mc:Choice xmlns:v="urn:schemas-microsoft-com:vml" Requires="v">
                <p:oleObj spid="_x0000_s4102" name="Document" showAsIcon="1" r:id="rId3" imgW="914400" imgH="771480" progId="Word.Document.12">
                  <p:embed/>
                </p:oleObj>
              </mc:Choice>
              <mc:Fallback>
                <p:oleObj name="Document" showAsIcon="1" r:id="rId3" imgW="914400" imgH="771480" progId="Word.Document.12">
                  <p:embed/>
                  <p:pic>
                    <p:nvPicPr>
                      <p:cNvPr id="4" name="Content Placeholder 3">
                        <a:extLst>
                          <a:ext uri="{FF2B5EF4-FFF2-40B4-BE49-F238E27FC236}">
                            <a16:creationId xmlns:a16="http://schemas.microsoft.com/office/drawing/2014/main" id="{8C0FBB83-1CED-4F05-9165-5A5D3329D4BF}"/>
                          </a:ext>
                        </a:extLst>
                      </p:cNvPr>
                      <p:cNvPicPr/>
                      <p:nvPr/>
                    </p:nvPicPr>
                    <p:blipFill>
                      <a:blip r:embed="rId4"/>
                      <a:stretch>
                        <a:fillRect/>
                      </a:stretch>
                    </p:blipFill>
                    <p:spPr>
                      <a:xfrm>
                        <a:off x="5119688" y="376396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95244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8ACF-6F6E-4F96-8A0C-DE93CBAAB2C1}"/>
              </a:ext>
            </a:extLst>
          </p:cNvPr>
          <p:cNvSpPr>
            <a:spLocks noGrp="1"/>
          </p:cNvSpPr>
          <p:nvPr>
            <p:ph type="title"/>
          </p:nvPr>
        </p:nvSpPr>
        <p:spPr>
          <a:xfrm>
            <a:off x="1393638" y="2904973"/>
            <a:ext cx="9404723" cy="1400530"/>
          </a:xfrm>
        </p:spPr>
        <p:txBody>
          <a:bodyPr/>
          <a:lstStyle/>
          <a:p>
            <a:r>
              <a:rPr lang="en-US" dirty="0"/>
              <a:t>Solutions to Exercise on List and List Methods</a:t>
            </a:r>
          </a:p>
        </p:txBody>
      </p:sp>
    </p:spTree>
    <p:extLst>
      <p:ext uri="{BB962C8B-B14F-4D97-AF65-F5344CB8AC3E}">
        <p14:creationId xmlns:p14="http://schemas.microsoft.com/office/powerpoint/2010/main" val="3891503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E50F-89D0-4C93-AD2C-4B5FFDF1C184}"/>
              </a:ext>
            </a:extLst>
          </p:cNvPr>
          <p:cNvSpPr>
            <a:spLocks noGrp="1"/>
          </p:cNvSpPr>
          <p:nvPr>
            <p:ph type="title"/>
          </p:nvPr>
        </p:nvSpPr>
        <p:spPr>
          <a:xfrm>
            <a:off x="1143001" y="341427"/>
            <a:ext cx="9905998" cy="1478570"/>
          </a:xfrm>
        </p:spPr>
        <p:txBody>
          <a:bodyPr/>
          <a:lstStyle/>
          <a:p>
            <a:r>
              <a:rPr lang="en-US" dirty="0"/>
              <a:t>Dictionary</a:t>
            </a:r>
          </a:p>
        </p:txBody>
      </p:sp>
      <p:sp>
        <p:nvSpPr>
          <p:cNvPr id="3" name="Content Placeholder 2">
            <a:extLst>
              <a:ext uri="{FF2B5EF4-FFF2-40B4-BE49-F238E27FC236}">
                <a16:creationId xmlns:a16="http://schemas.microsoft.com/office/drawing/2014/main" id="{2703D7EF-9921-4926-8498-00EAB0553FCF}"/>
              </a:ext>
            </a:extLst>
          </p:cNvPr>
          <p:cNvSpPr>
            <a:spLocks noGrp="1"/>
          </p:cNvSpPr>
          <p:nvPr>
            <p:ph idx="1"/>
          </p:nvPr>
        </p:nvSpPr>
        <p:spPr>
          <a:xfrm>
            <a:off x="1510145" y="1413164"/>
            <a:ext cx="10127673" cy="4835235"/>
          </a:xfrm>
        </p:spPr>
        <p:txBody>
          <a:bodyPr>
            <a:normAutofit fontScale="85000" lnSpcReduction="20000"/>
          </a:bodyPr>
          <a:lstStyle/>
          <a:p>
            <a:r>
              <a:rPr lang="en-US" dirty="0"/>
              <a:t>Dictionary data type keeps data in KEY-VALUE pair</a:t>
            </a:r>
          </a:p>
          <a:p>
            <a:r>
              <a:rPr lang="en-US" dirty="0"/>
              <a:t>The Key should be unique and the value of key can be duplicated.</a:t>
            </a:r>
          </a:p>
          <a:p>
            <a:r>
              <a:rPr lang="en-US" dirty="0"/>
              <a:t>This KEY-VALUE pair are nothing but objects</a:t>
            </a:r>
          </a:p>
          <a:p>
            <a:r>
              <a:rPr lang="en-US" dirty="0"/>
              <a:t>Keys should be always in string format and values can be of any data type (String, integer, float)</a:t>
            </a:r>
          </a:p>
          <a:p>
            <a:r>
              <a:rPr lang="en-US" dirty="0"/>
              <a:t>Creating a dictionary involves us to use the curly braces</a:t>
            </a:r>
          </a:p>
          <a:p>
            <a:r>
              <a:rPr lang="en-US" dirty="0"/>
              <a:t>The key value pair is separated by a colon (:)</a:t>
            </a:r>
          </a:p>
          <a:p>
            <a:r>
              <a:rPr lang="en-US" dirty="0"/>
              <a:t>Dictionary will supports heterogeneous data and homogeneous data.</a:t>
            </a:r>
          </a:p>
          <a:p>
            <a:r>
              <a:rPr lang="en-US" dirty="0"/>
              <a:t>To get a VALUE of the KEY, we need to call the Key using the square bracket for the dictionary variable.</a:t>
            </a:r>
          </a:p>
          <a:p>
            <a:r>
              <a:rPr lang="en-US" dirty="0"/>
              <a:t>When a key is duplicated, the current key's value will be kept in the memory . The earlier value gets lost. At compilation level, the compiler does not throw error for the duplication of the key.</a:t>
            </a:r>
          </a:p>
          <a:p>
            <a:r>
              <a:rPr lang="en-US" dirty="0"/>
              <a:t>We can do mathematical calculation if the values of the key are of number data type.</a:t>
            </a:r>
          </a:p>
          <a:p>
            <a:r>
              <a:rPr lang="en-US" dirty="0"/>
              <a:t>We can have </a:t>
            </a:r>
            <a:r>
              <a:rPr lang="en-US" b="1" dirty="0">
                <a:solidFill>
                  <a:srgbClr val="AAF91B"/>
                </a:solidFill>
              </a:rPr>
              <a:t>NESTED DICTIONARY </a:t>
            </a:r>
            <a:r>
              <a:rPr lang="en-US" dirty="0"/>
              <a:t>too. We can get values for NESTED DICTIONARY too.</a:t>
            </a:r>
          </a:p>
        </p:txBody>
      </p:sp>
    </p:spTree>
    <p:extLst>
      <p:ext uri="{BB962C8B-B14F-4D97-AF65-F5344CB8AC3E}">
        <p14:creationId xmlns:p14="http://schemas.microsoft.com/office/powerpoint/2010/main" val="351798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6CE6D-000C-406B-A0DD-69283CBE5C9F}"/>
              </a:ext>
            </a:extLst>
          </p:cNvPr>
          <p:cNvSpPr>
            <a:spLocks noGrp="1"/>
          </p:cNvSpPr>
          <p:nvPr>
            <p:ph type="title"/>
          </p:nvPr>
        </p:nvSpPr>
        <p:spPr>
          <a:xfrm>
            <a:off x="1251678" y="382385"/>
            <a:ext cx="10178322" cy="836815"/>
          </a:xfrm>
        </p:spPr>
        <p:txBody>
          <a:bodyPr/>
          <a:lstStyle/>
          <a:p>
            <a:r>
              <a:rPr lang="en-US" dirty="0"/>
              <a:t>Introduction to Course - Python</a:t>
            </a:r>
          </a:p>
        </p:txBody>
      </p:sp>
      <p:sp>
        <p:nvSpPr>
          <p:cNvPr id="3" name="Content Placeholder 2">
            <a:extLst>
              <a:ext uri="{FF2B5EF4-FFF2-40B4-BE49-F238E27FC236}">
                <a16:creationId xmlns:a16="http://schemas.microsoft.com/office/drawing/2014/main" id="{A177BDCD-2948-4682-B16B-BB1A9DD230DA}"/>
              </a:ext>
            </a:extLst>
          </p:cNvPr>
          <p:cNvSpPr>
            <a:spLocks noGrp="1"/>
          </p:cNvSpPr>
          <p:nvPr>
            <p:ph idx="1"/>
          </p:nvPr>
        </p:nvSpPr>
        <p:spPr>
          <a:xfrm>
            <a:off x="1251678" y="1510145"/>
            <a:ext cx="4733486" cy="4369447"/>
          </a:xfrm>
        </p:spPr>
        <p:txBody>
          <a:bodyPr>
            <a:normAutofit fontScale="85000" lnSpcReduction="20000"/>
          </a:bodyPr>
          <a:lstStyle/>
          <a:p>
            <a:r>
              <a:rPr lang="en-US" dirty="0"/>
              <a:t>Datatypes</a:t>
            </a:r>
          </a:p>
          <a:p>
            <a:pPr lvl="1">
              <a:buFont typeface="Courier New" panose="02070309020205020404" pitchFamily="49" charset="0"/>
              <a:buChar char="o"/>
            </a:pPr>
            <a:r>
              <a:rPr lang="en-US" dirty="0"/>
              <a:t>Numbers</a:t>
            </a:r>
          </a:p>
          <a:p>
            <a:pPr lvl="1">
              <a:buFont typeface="Courier New" panose="02070309020205020404" pitchFamily="49" charset="0"/>
              <a:buChar char="o"/>
            </a:pPr>
            <a:r>
              <a:rPr lang="en-US" dirty="0"/>
              <a:t>Strings</a:t>
            </a:r>
          </a:p>
          <a:p>
            <a:pPr lvl="1">
              <a:buFont typeface="Courier New" panose="02070309020205020404" pitchFamily="49" charset="0"/>
              <a:buChar char="o"/>
            </a:pPr>
            <a:r>
              <a:rPr lang="en-US" dirty="0"/>
              <a:t>Printing</a:t>
            </a:r>
          </a:p>
          <a:p>
            <a:pPr lvl="1">
              <a:buFont typeface="Courier New" panose="02070309020205020404" pitchFamily="49" charset="0"/>
              <a:buChar char="o"/>
            </a:pPr>
            <a:r>
              <a:rPr lang="en-US" dirty="0"/>
              <a:t>Lists</a:t>
            </a:r>
          </a:p>
          <a:p>
            <a:pPr lvl="1">
              <a:buFont typeface="Courier New" panose="02070309020205020404" pitchFamily="49" charset="0"/>
              <a:buChar char="o"/>
            </a:pPr>
            <a:r>
              <a:rPr lang="en-US" dirty="0"/>
              <a:t>Dictionary</a:t>
            </a:r>
          </a:p>
          <a:p>
            <a:pPr lvl="1">
              <a:buFont typeface="Courier New" panose="02070309020205020404" pitchFamily="49" charset="0"/>
              <a:buChar char="o"/>
            </a:pPr>
            <a:r>
              <a:rPr lang="en-US" dirty="0"/>
              <a:t>Boolean</a:t>
            </a:r>
          </a:p>
          <a:p>
            <a:pPr lvl="1">
              <a:buFont typeface="Courier New" panose="02070309020205020404" pitchFamily="49" charset="0"/>
              <a:buChar char="o"/>
            </a:pPr>
            <a:r>
              <a:rPr lang="en-US" dirty="0"/>
              <a:t>Tuple </a:t>
            </a:r>
          </a:p>
          <a:p>
            <a:pPr lvl="1">
              <a:buFont typeface="Courier New" panose="02070309020205020404" pitchFamily="49" charset="0"/>
              <a:buChar char="o"/>
            </a:pPr>
            <a:r>
              <a:rPr lang="en-US" dirty="0"/>
              <a:t>Set</a:t>
            </a:r>
          </a:p>
          <a:p>
            <a:r>
              <a:rPr lang="en-US" dirty="0"/>
              <a:t>Comparison Operator</a:t>
            </a:r>
          </a:p>
          <a:p>
            <a:r>
              <a:rPr lang="en-US" dirty="0"/>
              <a:t>If, </a:t>
            </a:r>
            <a:r>
              <a:rPr lang="en-US" dirty="0" err="1"/>
              <a:t>elif</a:t>
            </a:r>
            <a:r>
              <a:rPr lang="en-US" dirty="0"/>
              <a:t>, else statement</a:t>
            </a:r>
          </a:p>
          <a:p>
            <a:r>
              <a:rPr lang="en-US" dirty="0"/>
              <a:t>For loop, while loop</a:t>
            </a:r>
          </a:p>
          <a:p>
            <a:r>
              <a:rPr lang="en-US" dirty="0"/>
              <a:t>Range()</a:t>
            </a:r>
          </a:p>
        </p:txBody>
      </p:sp>
      <p:sp>
        <p:nvSpPr>
          <p:cNvPr id="4" name="TextBox 3">
            <a:extLst>
              <a:ext uri="{FF2B5EF4-FFF2-40B4-BE49-F238E27FC236}">
                <a16:creationId xmlns:a16="http://schemas.microsoft.com/office/drawing/2014/main" id="{6E408072-F665-4824-B00A-ED5D80E9EF00}"/>
              </a:ext>
            </a:extLst>
          </p:cNvPr>
          <p:cNvSpPr txBox="1"/>
          <p:nvPr/>
        </p:nvSpPr>
        <p:spPr>
          <a:xfrm>
            <a:off x="6553199" y="1488373"/>
            <a:ext cx="4387123" cy="3970318"/>
          </a:xfrm>
          <a:prstGeom prst="rect">
            <a:avLst/>
          </a:prstGeom>
          <a:noFill/>
        </p:spPr>
        <p:txBody>
          <a:bodyPr wrap="square" rtlCol="0">
            <a:spAutoFit/>
          </a:bodyPr>
          <a:lstStyle/>
          <a:p>
            <a:pPr marL="285750" indent="-285750">
              <a:buFont typeface="Arial" panose="020B0604020202020204" pitchFamily="34" charset="0"/>
              <a:buChar char="•"/>
            </a:pPr>
            <a:r>
              <a:rPr lang="en-US" dirty="0"/>
              <a:t>List comprehensions</a:t>
            </a:r>
          </a:p>
          <a:p>
            <a:pPr marL="285750" indent="-285750">
              <a:buFont typeface="Arial" panose="020B0604020202020204" pitchFamily="34" charset="0"/>
              <a:buChar char="•"/>
            </a:pPr>
            <a:r>
              <a:rPr lang="en-US" dirty="0"/>
              <a:t>Functions</a:t>
            </a:r>
          </a:p>
          <a:p>
            <a:pPr marL="285750" indent="-285750">
              <a:buFont typeface="Arial" panose="020B0604020202020204" pitchFamily="34" charset="0"/>
              <a:buChar char="•"/>
            </a:pPr>
            <a:r>
              <a:rPr lang="en-US" dirty="0"/>
              <a:t>Lambda expressions</a:t>
            </a:r>
          </a:p>
          <a:p>
            <a:pPr marL="285750" indent="-285750">
              <a:buFont typeface="Arial" panose="020B0604020202020204" pitchFamily="34" charset="0"/>
              <a:buChar char="•"/>
            </a:pPr>
            <a:r>
              <a:rPr lang="en-US" dirty="0"/>
              <a:t>Maps and filters</a:t>
            </a:r>
          </a:p>
          <a:p>
            <a:pPr marL="285750" indent="-285750">
              <a:buFont typeface="Arial" panose="020B0604020202020204" pitchFamily="34" charset="0"/>
              <a:buChar char="•"/>
            </a:pPr>
            <a:r>
              <a:rPr lang="en-US" dirty="0"/>
              <a:t>Methods</a:t>
            </a:r>
          </a:p>
          <a:p>
            <a:pPr marL="285750" indent="-285750">
              <a:buFont typeface="Arial" panose="020B0604020202020204" pitchFamily="34" charset="0"/>
              <a:buChar char="•"/>
            </a:pPr>
            <a:r>
              <a:rPr lang="en-US" dirty="0"/>
              <a:t>OOPS</a:t>
            </a:r>
          </a:p>
          <a:p>
            <a:pPr marL="742950" lvl="1" indent="-285750">
              <a:buFont typeface="Courier New" panose="02070309020205020404" pitchFamily="49" charset="0"/>
              <a:buChar char="o"/>
            </a:pPr>
            <a:r>
              <a:rPr lang="en-US" dirty="0"/>
              <a:t>Objects</a:t>
            </a:r>
          </a:p>
          <a:p>
            <a:pPr marL="742950" lvl="1" indent="-285750">
              <a:buFont typeface="Courier New" panose="02070309020205020404" pitchFamily="49" charset="0"/>
              <a:buChar char="o"/>
            </a:pPr>
            <a:r>
              <a:rPr lang="en-US" dirty="0"/>
              <a:t>Init method</a:t>
            </a:r>
          </a:p>
          <a:p>
            <a:pPr marL="742950" lvl="1" indent="-285750">
              <a:buFont typeface="Courier New" panose="02070309020205020404" pitchFamily="49" charset="0"/>
              <a:buChar char="o"/>
            </a:pPr>
            <a:r>
              <a:rPr lang="en-US" dirty="0"/>
              <a:t>Method overriding</a:t>
            </a:r>
          </a:p>
          <a:p>
            <a:pPr marL="742950" lvl="1" indent="-285750">
              <a:buFont typeface="Courier New" panose="02070309020205020404" pitchFamily="49" charset="0"/>
              <a:buChar char="o"/>
            </a:pPr>
            <a:r>
              <a:rPr lang="en-US" dirty="0"/>
              <a:t>Inheritance</a:t>
            </a:r>
          </a:p>
          <a:p>
            <a:pPr marL="285750" indent="-285750">
              <a:buFont typeface="Arial" panose="020B0604020202020204" pitchFamily="34" charset="0"/>
              <a:buChar char="•"/>
            </a:pPr>
            <a:r>
              <a:rPr lang="en-US" dirty="0"/>
              <a:t>Exception Handling</a:t>
            </a:r>
          </a:p>
          <a:p>
            <a:pPr marL="285750" indent="-285750">
              <a:buFont typeface="Arial" panose="020B0604020202020204" pitchFamily="34" charset="0"/>
              <a:buChar char="•"/>
            </a:pPr>
            <a:r>
              <a:rPr lang="en-US" dirty="0"/>
              <a:t>Modules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4639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E7CA-C54C-492E-B75D-FC0EABE7FF0E}"/>
              </a:ext>
            </a:extLst>
          </p:cNvPr>
          <p:cNvSpPr>
            <a:spLocks noGrp="1"/>
          </p:cNvSpPr>
          <p:nvPr>
            <p:ph type="title"/>
          </p:nvPr>
        </p:nvSpPr>
        <p:spPr/>
        <p:txBody>
          <a:bodyPr/>
          <a:lstStyle/>
          <a:p>
            <a:r>
              <a:rPr lang="en-US" dirty="0"/>
              <a:t>Dictionary Methods</a:t>
            </a:r>
          </a:p>
        </p:txBody>
      </p:sp>
      <p:sp>
        <p:nvSpPr>
          <p:cNvPr id="3" name="Content Placeholder 2">
            <a:extLst>
              <a:ext uri="{FF2B5EF4-FFF2-40B4-BE49-F238E27FC236}">
                <a16:creationId xmlns:a16="http://schemas.microsoft.com/office/drawing/2014/main" id="{778DCF72-9D15-4269-AC63-264D6C4947F0}"/>
              </a:ext>
            </a:extLst>
          </p:cNvPr>
          <p:cNvSpPr>
            <a:spLocks noGrp="1"/>
          </p:cNvSpPr>
          <p:nvPr>
            <p:ph idx="1"/>
          </p:nvPr>
        </p:nvSpPr>
        <p:spPr>
          <a:xfrm>
            <a:off x="1103312" y="1482436"/>
            <a:ext cx="10271270" cy="4765963"/>
          </a:xfrm>
        </p:spPr>
        <p:txBody>
          <a:bodyPr>
            <a:normAutofit/>
          </a:bodyPr>
          <a:lstStyle/>
          <a:p>
            <a:r>
              <a:rPr lang="en-US" dirty="0"/>
              <a:t>pop()- Pop method is to remove a key value pair. The pop method in dictionary can remove data from any KEY; Pop in dictionary does not remove the last KEY-VALUE pair as it happens in LIST.</a:t>
            </a:r>
          </a:p>
          <a:p>
            <a:r>
              <a:rPr lang="en-US" dirty="0"/>
              <a:t>keys()- shows all the KEYS of the dictionary.</a:t>
            </a:r>
          </a:p>
          <a:p>
            <a:r>
              <a:rPr lang="en-US" dirty="0"/>
              <a:t>values() - Values method print all the values of the dictionary</a:t>
            </a:r>
          </a:p>
          <a:p>
            <a:r>
              <a:rPr lang="en-US" dirty="0"/>
              <a:t>copy() - copy method is used to copy a dictionary into another dictionary.</a:t>
            </a:r>
          </a:p>
          <a:p>
            <a:r>
              <a:rPr lang="en-US" dirty="0"/>
              <a:t>items() - Shows key value pair as an item inside a parenthesis. items() method generate a list of tuples consisted of each key value pair.</a:t>
            </a:r>
          </a:p>
          <a:p>
            <a:r>
              <a:rPr lang="en-US" dirty="0"/>
              <a:t>clear() - clear method empties the dictionary</a:t>
            </a:r>
          </a:p>
          <a:p>
            <a:r>
              <a:rPr lang="en-US" dirty="0"/>
              <a:t>get()  - method gets the value of KEY</a:t>
            </a:r>
          </a:p>
          <a:p>
            <a:r>
              <a:rPr lang="en-US" dirty="0"/>
              <a:t>IF we want to change the value of a key, we need to call the Key with the SQUARE BRACKET using the dictionary variable and assign a new value</a:t>
            </a:r>
          </a:p>
          <a:p>
            <a:endParaRPr lang="en-US" dirty="0"/>
          </a:p>
        </p:txBody>
      </p:sp>
    </p:spTree>
    <p:extLst>
      <p:ext uri="{BB962C8B-B14F-4D97-AF65-F5344CB8AC3E}">
        <p14:creationId xmlns:p14="http://schemas.microsoft.com/office/powerpoint/2010/main" val="3499546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7F5-F7D0-4E14-8E9E-06990D49293B}"/>
              </a:ext>
            </a:extLst>
          </p:cNvPr>
          <p:cNvSpPr>
            <a:spLocks noGrp="1"/>
          </p:cNvSpPr>
          <p:nvPr>
            <p:ph type="title"/>
          </p:nvPr>
        </p:nvSpPr>
        <p:spPr/>
        <p:txBody>
          <a:bodyPr/>
          <a:lstStyle/>
          <a:p>
            <a:r>
              <a:rPr lang="en-US" dirty="0"/>
              <a:t>Exercise on Dictionary and its Methods – 15 min</a:t>
            </a:r>
          </a:p>
        </p:txBody>
      </p:sp>
      <p:graphicFrame>
        <p:nvGraphicFramePr>
          <p:cNvPr id="4" name="Content Placeholder 3">
            <a:extLst>
              <a:ext uri="{FF2B5EF4-FFF2-40B4-BE49-F238E27FC236}">
                <a16:creationId xmlns:a16="http://schemas.microsoft.com/office/drawing/2014/main" id="{65988D63-8A7D-4A76-A090-B4B34A7802F2}"/>
              </a:ext>
            </a:extLst>
          </p:cNvPr>
          <p:cNvGraphicFramePr>
            <a:graphicFrameLocks noGrp="1" noChangeAspect="1"/>
          </p:cNvGraphicFramePr>
          <p:nvPr>
            <p:ph idx="1"/>
            <p:extLst/>
          </p:nvPr>
        </p:nvGraphicFramePr>
        <p:xfrm>
          <a:off x="5337175" y="3944938"/>
          <a:ext cx="914400" cy="771525"/>
        </p:xfrm>
        <a:graphic>
          <a:graphicData uri="http://schemas.openxmlformats.org/presentationml/2006/ole">
            <mc:AlternateContent xmlns:mc="http://schemas.openxmlformats.org/markup-compatibility/2006">
              <mc:Choice xmlns:v="urn:schemas-microsoft-com:vml" Requires="v">
                <p:oleObj spid="_x0000_s5126" name="Document" showAsIcon="1" r:id="rId3" imgW="914400" imgH="771480" progId="Word.Document.12">
                  <p:embed/>
                </p:oleObj>
              </mc:Choice>
              <mc:Fallback>
                <p:oleObj name="Document" showAsIcon="1" r:id="rId3" imgW="914400" imgH="771480" progId="Word.Document.12">
                  <p:embed/>
                  <p:pic>
                    <p:nvPicPr>
                      <p:cNvPr id="4" name="Content Placeholder 3">
                        <a:extLst>
                          <a:ext uri="{FF2B5EF4-FFF2-40B4-BE49-F238E27FC236}">
                            <a16:creationId xmlns:a16="http://schemas.microsoft.com/office/drawing/2014/main" id="{65988D63-8A7D-4A76-A090-B4B34A7802F2}"/>
                          </a:ext>
                        </a:extLst>
                      </p:cNvPr>
                      <p:cNvPicPr/>
                      <p:nvPr/>
                    </p:nvPicPr>
                    <p:blipFill>
                      <a:blip r:embed="rId4"/>
                      <a:stretch>
                        <a:fillRect/>
                      </a:stretch>
                    </p:blipFill>
                    <p:spPr>
                      <a:xfrm>
                        <a:off x="5337175" y="39449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267419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8ACF-6F6E-4F96-8A0C-DE93CBAAB2C1}"/>
              </a:ext>
            </a:extLst>
          </p:cNvPr>
          <p:cNvSpPr>
            <a:spLocks noGrp="1"/>
          </p:cNvSpPr>
          <p:nvPr>
            <p:ph type="title"/>
          </p:nvPr>
        </p:nvSpPr>
        <p:spPr>
          <a:xfrm>
            <a:off x="1393638" y="2904973"/>
            <a:ext cx="9404723" cy="1400530"/>
          </a:xfrm>
        </p:spPr>
        <p:txBody>
          <a:bodyPr/>
          <a:lstStyle/>
          <a:p>
            <a:r>
              <a:rPr lang="en-US" dirty="0"/>
              <a:t>Solutions to Exercise on Dictionary and its methods</a:t>
            </a:r>
          </a:p>
        </p:txBody>
      </p:sp>
    </p:spTree>
    <p:extLst>
      <p:ext uri="{BB962C8B-B14F-4D97-AF65-F5344CB8AC3E}">
        <p14:creationId xmlns:p14="http://schemas.microsoft.com/office/powerpoint/2010/main" val="2007296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68ED-6110-4D21-8D49-74340BDFAC69}"/>
              </a:ext>
            </a:extLst>
          </p:cNvPr>
          <p:cNvSpPr>
            <a:spLocks noGrp="1"/>
          </p:cNvSpPr>
          <p:nvPr>
            <p:ph type="title"/>
          </p:nvPr>
        </p:nvSpPr>
        <p:spPr>
          <a:xfrm>
            <a:off x="1143001" y="244445"/>
            <a:ext cx="9905998" cy="1478570"/>
          </a:xfrm>
        </p:spPr>
        <p:txBody>
          <a:bodyPr/>
          <a:lstStyle/>
          <a:p>
            <a:r>
              <a:rPr lang="en-US" dirty="0"/>
              <a:t>Tuple</a:t>
            </a:r>
          </a:p>
        </p:txBody>
      </p:sp>
      <p:sp>
        <p:nvSpPr>
          <p:cNvPr id="3" name="Content Placeholder 2">
            <a:extLst>
              <a:ext uri="{FF2B5EF4-FFF2-40B4-BE49-F238E27FC236}">
                <a16:creationId xmlns:a16="http://schemas.microsoft.com/office/drawing/2014/main" id="{29B24811-55A6-4381-AA9F-E62AB38C8892}"/>
              </a:ext>
            </a:extLst>
          </p:cNvPr>
          <p:cNvSpPr>
            <a:spLocks noGrp="1"/>
          </p:cNvSpPr>
          <p:nvPr>
            <p:ph idx="1"/>
          </p:nvPr>
        </p:nvSpPr>
        <p:spPr>
          <a:xfrm>
            <a:off x="1103312" y="1385456"/>
            <a:ext cx="10548361" cy="4862944"/>
          </a:xfrm>
        </p:spPr>
        <p:txBody>
          <a:bodyPr>
            <a:normAutofit/>
          </a:bodyPr>
          <a:lstStyle/>
          <a:p>
            <a:r>
              <a:rPr lang="en-US" dirty="0"/>
              <a:t>Tuple is like LIST but is immutable. Immutable means we cannot change the value once set in a Tuple. Immutable means we cannot remove, insert, pop, append any items from Tuple.</a:t>
            </a:r>
          </a:p>
          <a:p>
            <a:r>
              <a:rPr lang="en-US" dirty="0"/>
              <a:t>Tuple uses parenthesis</a:t>
            </a:r>
          </a:p>
          <a:p>
            <a:r>
              <a:rPr lang="en-US" dirty="0"/>
              <a:t>Its supports indexing as list but we cannot change the value by taking the index number - immutable</a:t>
            </a:r>
          </a:p>
          <a:p>
            <a:r>
              <a:rPr lang="en-US" dirty="0"/>
              <a:t>A tuple will support heterogeneous data also.</a:t>
            </a:r>
          </a:p>
          <a:p>
            <a:r>
              <a:rPr lang="en-US" dirty="0"/>
              <a:t>Tuple supports duplication of data as tuple supports indexing.</a:t>
            </a:r>
          </a:p>
          <a:p>
            <a:r>
              <a:rPr lang="en-US" dirty="0"/>
              <a:t>An empty Tuple cannot be populated .</a:t>
            </a:r>
          </a:p>
          <a:p>
            <a:r>
              <a:rPr lang="en-US" dirty="0"/>
              <a:t>We can do mathematical calculations with items in a tuple if the items are of number data type.</a:t>
            </a:r>
          </a:p>
          <a:p>
            <a:endParaRPr lang="en-US" dirty="0"/>
          </a:p>
        </p:txBody>
      </p:sp>
    </p:spTree>
    <p:extLst>
      <p:ext uri="{BB962C8B-B14F-4D97-AF65-F5344CB8AC3E}">
        <p14:creationId xmlns:p14="http://schemas.microsoft.com/office/powerpoint/2010/main" val="1899478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3831-B7F5-4798-A1F3-982BBDA2E6D7}"/>
              </a:ext>
            </a:extLst>
          </p:cNvPr>
          <p:cNvSpPr>
            <a:spLocks noGrp="1"/>
          </p:cNvSpPr>
          <p:nvPr>
            <p:ph type="title"/>
          </p:nvPr>
        </p:nvSpPr>
        <p:spPr>
          <a:xfrm>
            <a:off x="1143001" y="161318"/>
            <a:ext cx="9905998" cy="1478570"/>
          </a:xfrm>
        </p:spPr>
        <p:txBody>
          <a:bodyPr/>
          <a:lstStyle/>
          <a:p>
            <a:r>
              <a:rPr lang="en-US" dirty="0"/>
              <a:t>Tuple Methods</a:t>
            </a:r>
          </a:p>
        </p:txBody>
      </p:sp>
      <p:sp>
        <p:nvSpPr>
          <p:cNvPr id="3" name="Content Placeholder 2">
            <a:extLst>
              <a:ext uri="{FF2B5EF4-FFF2-40B4-BE49-F238E27FC236}">
                <a16:creationId xmlns:a16="http://schemas.microsoft.com/office/drawing/2014/main" id="{6AEDEC8C-DD33-4411-880E-BA4EEA141742}"/>
              </a:ext>
            </a:extLst>
          </p:cNvPr>
          <p:cNvSpPr>
            <a:spLocks noGrp="1"/>
          </p:cNvSpPr>
          <p:nvPr>
            <p:ph idx="1"/>
          </p:nvPr>
        </p:nvSpPr>
        <p:spPr>
          <a:xfrm>
            <a:off x="1103312" y="1302328"/>
            <a:ext cx="10534506" cy="4946072"/>
          </a:xfrm>
        </p:spPr>
        <p:txBody>
          <a:bodyPr>
            <a:normAutofit/>
          </a:bodyPr>
          <a:lstStyle/>
          <a:p>
            <a:r>
              <a:rPr lang="en-US" dirty="0"/>
              <a:t>We can get items from Tuple using the indexing behaviour. Need to define the index number in SQUARE BRACKET using the Tuple variable.</a:t>
            </a:r>
          </a:p>
          <a:p>
            <a:r>
              <a:rPr lang="en-US" dirty="0"/>
              <a:t>index() – method gets the index number of a value inside a tuple.</a:t>
            </a:r>
          </a:p>
          <a:p>
            <a:r>
              <a:rPr lang="en-US" dirty="0"/>
              <a:t>count() - counts the numbers of instances of a particular value in a tuple</a:t>
            </a:r>
          </a:p>
          <a:p>
            <a:r>
              <a:rPr lang="en-US" dirty="0"/>
              <a:t>del  - to delete a tuple</a:t>
            </a:r>
          </a:p>
          <a:p>
            <a:r>
              <a:rPr lang="en-US" dirty="0"/>
              <a:t>max() - to find the maximum value in  a tuple</a:t>
            </a:r>
          </a:p>
          <a:p>
            <a:r>
              <a:rPr lang="en-US" dirty="0"/>
              <a:t>min() - to find minimum value in  a </a:t>
            </a:r>
            <a:r>
              <a:rPr lang="en-US" dirty="0" err="1"/>
              <a:t>tuplre</a:t>
            </a:r>
            <a:endParaRPr lang="en-US" dirty="0"/>
          </a:p>
          <a:p>
            <a:r>
              <a:rPr lang="en-US" dirty="0" err="1"/>
              <a:t>cmp</a:t>
            </a:r>
            <a:r>
              <a:rPr lang="en-US" dirty="0"/>
              <a:t>() - to compare two or more tuples</a:t>
            </a:r>
          </a:p>
          <a:p>
            <a:r>
              <a:rPr lang="en-US" dirty="0"/>
              <a:t>tuple(seq) - Converts a list into tuple, where “seq” is a list</a:t>
            </a:r>
          </a:p>
          <a:p>
            <a:endParaRPr lang="en-US" dirty="0"/>
          </a:p>
          <a:p>
            <a:endParaRPr lang="en-US" dirty="0"/>
          </a:p>
        </p:txBody>
      </p:sp>
    </p:spTree>
    <p:extLst>
      <p:ext uri="{BB962C8B-B14F-4D97-AF65-F5344CB8AC3E}">
        <p14:creationId xmlns:p14="http://schemas.microsoft.com/office/powerpoint/2010/main" val="223974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83D3-0E9C-41F7-B814-4A6C46F1146D}"/>
              </a:ext>
            </a:extLst>
          </p:cNvPr>
          <p:cNvSpPr>
            <a:spLocks noGrp="1"/>
          </p:cNvSpPr>
          <p:nvPr>
            <p:ph type="title"/>
          </p:nvPr>
        </p:nvSpPr>
        <p:spPr>
          <a:xfrm>
            <a:off x="646111" y="452718"/>
            <a:ext cx="10756180" cy="1400530"/>
          </a:xfrm>
        </p:spPr>
        <p:txBody>
          <a:bodyPr/>
          <a:lstStyle/>
          <a:p>
            <a:r>
              <a:rPr lang="en-US" dirty="0"/>
              <a:t>Exercise on Tuples and Tuple Methods – 12 minutes</a:t>
            </a:r>
          </a:p>
        </p:txBody>
      </p:sp>
      <p:graphicFrame>
        <p:nvGraphicFramePr>
          <p:cNvPr id="4" name="Content Placeholder 3">
            <a:extLst>
              <a:ext uri="{FF2B5EF4-FFF2-40B4-BE49-F238E27FC236}">
                <a16:creationId xmlns:a16="http://schemas.microsoft.com/office/drawing/2014/main" id="{9AE054D4-2C9F-4515-8360-1A754AF655B0}"/>
              </a:ext>
            </a:extLst>
          </p:cNvPr>
          <p:cNvGraphicFramePr>
            <a:graphicFrameLocks noGrp="1" noChangeAspect="1"/>
          </p:cNvGraphicFramePr>
          <p:nvPr>
            <p:ph idx="1"/>
            <p:extLst/>
          </p:nvPr>
        </p:nvGraphicFramePr>
        <p:xfrm>
          <a:off x="4978400" y="3686175"/>
          <a:ext cx="914400" cy="771525"/>
        </p:xfrm>
        <a:graphic>
          <a:graphicData uri="http://schemas.openxmlformats.org/presentationml/2006/ole">
            <mc:AlternateContent xmlns:mc="http://schemas.openxmlformats.org/markup-compatibility/2006">
              <mc:Choice xmlns:v="urn:schemas-microsoft-com:vml" Requires="v">
                <p:oleObj spid="_x0000_s6150" name="Document" showAsIcon="1" r:id="rId3" imgW="914400" imgH="771480" progId="Word.Document.12">
                  <p:embed/>
                </p:oleObj>
              </mc:Choice>
              <mc:Fallback>
                <p:oleObj name="Document" showAsIcon="1" r:id="rId3" imgW="914400" imgH="771480" progId="Word.Document.12">
                  <p:embed/>
                  <p:pic>
                    <p:nvPicPr>
                      <p:cNvPr id="4" name="Content Placeholder 3">
                        <a:extLst>
                          <a:ext uri="{FF2B5EF4-FFF2-40B4-BE49-F238E27FC236}">
                            <a16:creationId xmlns:a16="http://schemas.microsoft.com/office/drawing/2014/main" id="{9AE054D4-2C9F-4515-8360-1A754AF655B0}"/>
                          </a:ext>
                        </a:extLst>
                      </p:cNvPr>
                      <p:cNvPicPr/>
                      <p:nvPr/>
                    </p:nvPicPr>
                    <p:blipFill>
                      <a:blip r:embed="rId4"/>
                      <a:stretch>
                        <a:fillRect/>
                      </a:stretch>
                    </p:blipFill>
                    <p:spPr>
                      <a:xfrm>
                        <a:off x="4978400" y="36861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226136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0F81-82D4-46E1-8CE3-16F829728A21}"/>
              </a:ext>
            </a:extLst>
          </p:cNvPr>
          <p:cNvSpPr>
            <a:spLocks noGrp="1"/>
          </p:cNvSpPr>
          <p:nvPr>
            <p:ph type="title"/>
          </p:nvPr>
        </p:nvSpPr>
        <p:spPr>
          <a:xfrm>
            <a:off x="909348" y="2420064"/>
            <a:ext cx="10617634" cy="1400530"/>
          </a:xfrm>
        </p:spPr>
        <p:txBody>
          <a:bodyPr/>
          <a:lstStyle/>
          <a:p>
            <a:r>
              <a:rPr lang="en-US" dirty="0"/>
              <a:t>Solutions to Exercise on Tuples and Tuple Methods </a:t>
            </a:r>
          </a:p>
        </p:txBody>
      </p:sp>
    </p:spTree>
    <p:extLst>
      <p:ext uri="{BB962C8B-B14F-4D97-AF65-F5344CB8AC3E}">
        <p14:creationId xmlns:p14="http://schemas.microsoft.com/office/powerpoint/2010/main" val="528571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7948-7D3C-4B45-A4C2-E65149A79884}"/>
              </a:ext>
            </a:extLst>
          </p:cNvPr>
          <p:cNvSpPr>
            <a:spLocks noGrp="1"/>
          </p:cNvSpPr>
          <p:nvPr>
            <p:ph type="title"/>
          </p:nvPr>
        </p:nvSpPr>
        <p:spPr>
          <a:xfrm>
            <a:off x="1143001" y="175172"/>
            <a:ext cx="9905998" cy="1478570"/>
          </a:xfrm>
        </p:spPr>
        <p:txBody>
          <a:bodyPr/>
          <a:lstStyle/>
          <a:p>
            <a:r>
              <a:rPr lang="en-US" dirty="0"/>
              <a:t>Set</a:t>
            </a:r>
          </a:p>
        </p:txBody>
      </p:sp>
      <p:sp>
        <p:nvSpPr>
          <p:cNvPr id="3" name="Content Placeholder 2">
            <a:extLst>
              <a:ext uri="{FF2B5EF4-FFF2-40B4-BE49-F238E27FC236}">
                <a16:creationId xmlns:a16="http://schemas.microsoft.com/office/drawing/2014/main" id="{504F634A-FFAF-49C8-8FE9-75980CF80975}"/>
              </a:ext>
            </a:extLst>
          </p:cNvPr>
          <p:cNvSpPr>
            <a:spLocks noGrp="1"/>
          </p:cNvSpPr>
          <p:nvPr>
            <p:ph idx="1"/>
          </p:nvPr>
        </p:nvSpPr>
        <p:spPr>
          <a:xfrm>
            <a:off x="1468582" y="1343892"/>
            <a:ext cx="10141527" cy="4904508"/>
          </a:xfrm>
        </p:spPr>
        <p:txBody>
          <a:bodyPr>
            <a:normAutofit lnSpcReduction="10000"/>
          </a:bodyPr>
          <a:lstStyle/>
          <a:p>
            <a:r>
              <a:rPr lang="en-US" dirty="0"/>
              <a:t>Sets are used to store multiple items in a single variable.</a:t>
            </a:r>
          </a:p>
          <a:p>
            <a:r>
              <a:rPr lang="en-US" dirty="0"/>
              <a:t>Set is one of 4 built-in data types in Python used to store collections of data, the other 3 are List, Tuple, and Dictionary, all with different qualities and usage.</a:t>
            </a:r>
          </a:p>
          <a:p>
            <a:r>
              <a:rPr lang="en-US" dirty="0"/>
              <a:t>A set is a collection which is both </a:t>
            </a:r>
            <a:r>
              <a:rPr lang="en-US" i="1" dirty="0"/>
              <a:t>unordered</a:t>
            </a:r>
            <a:r>
              <a:rPr lang="en-US" dirty="0"/>
              <a:t> and </a:t>
            </a:r>
            <a:r>
              <a:rPr lang="en-US" i="1" dirty="0"/>
              <a:t>unindexed</a:t>
            </a:r>
            <a:r>
              <a:rPr lang="en-US" dirty="0"/>
              <a:t>.</a:t>
            </a:r>
          </a:p>
          <a:p>
            <a:r>
              <a:rPr lang="en-US" dirty="0"/>
              <a:t>Sets are written with curly brackets.</a:t>
            </a:r>
          </a:p>
          <a:p>
            <a:r>
              <a:rPr lang="en-US" dirty="0"/>
              <a:t>Set items are unordered, unchangeable, and do not allow duplicate values.</a:t>
            </a:r>
          </a:p>
          <a:p>
            <a:pPr lvl="1"/>
            <a:r>
              <a:rPr lang="en-US" dirty="0"/>
              <a:t>Unordered </a:t>
            </a:r>
            <a:r>
              <a:rPr lang="en-US" dirty="0">
                <a:sym typeface="Wingdings" panose="05000000000000000000" pitchFamily="2" charset="2"/>
              </a:rPr>
              <a:t> </a:t>
            </a:r>
            <a:r>
              <a:rPr lang="en-US" dirty="0"/>
              <a:t>Unordered means that the items in a set do not have a defined order. Set items can appear in a different order every time you use them, and cannot be referred to by index or key.</a:t>
            </a:r>
          </a:p>
          <a:p>
            <a:pPr lvl="1"/>
            <a:r>
              <a:rPr lang="en-US" dirty="0"/>
              <a:t>Unchangeable </a:t>
            </a:r>
            <a:r>
              <a:rPr lang="en-US" dirty="0">
                <a:sym typeface="Wingdings" panose="05000000000000000000" pitchFamily="2" charset="2"/>
              </a:rPr>
              <a:t> </a:t>
            </a:r>
            <a:r>
              <a:rPr lang="en-US" dirty="0"/>
              <a:t>Sets are unchangeable, meaning that we cannot 1</a:t>
            </a:r>
          </a:p>
          <a:p>
            <a:pPr lvl="2"/>
            <a:r>
              <a:rPr lang="en-US" dirty="0"/>
              <a:t>Once a set is created, you cannot change its items, but you can add new items.</a:t>
            </a:r>
          </a:p>
          <a:p>
            <a:pPr lvl="1"/>
            <a:r>
              <a:rPr lang="en-US" dirty="0"/>
              <a:t>Sets cannot have two items with the same value.</a:t>
            </a:r>
          </a:p>
          <a:p>
            <a:r>
              <a:rPr lang="en-US" dirty="0"/>
              <a:t>Set can also support heterogeneous data.</a:t>
            </a:r>
          </a:p>
          <a:p>
            <a:pPr lvl="1"/>
            <a:endParaRPr lang="en-US" dirty="0"/>
          </a:p>
          <a:p>
            <a:endParaRPr lang="en-US" dirty="0"/>
          </a:p>
          <a:p>
            <a:endParaRPr lang="en-US" dirty="0"/>
          </a:p>
        </p:txBody>
      </p:sp>
    </p:spTree>
    <p:extLst>
      <p:ext uri="{BB962C8B-B14F-4D97-AF65-F5344CB8AC3E}">
        <p14:creationId xmlns:p14="http://schemas.microsoft.com/office/powerpoint/2010/main" val="63528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3928-BD38-4B78-9321-ACE3FB4489A1}"/>
              </a:ext>
            </a:extLst>
          </p:cNvPr>
          <p:cNvSpPr>
            <a:spLocks noGrp="1"/>
          </p:cNvSpPr>
          <p:nvPr>
            <p:ph type="title"/>
          </p:nvPr>
        </p:nvSpPr>
        <p:spPr>
          <a:xfrm>
            <a:off x="1143001" y="327572"/>
            <a:ext cx="9905998" cy="1478570"/>
          </a:xfrm>
        </p:spPr>
        <p:txBody>
          <a:bodyPr/>
          <a:lstStyle/>
          <a:p>
            <a:r>
              <a:rPr lang="en-US" dirty="0"/>
              <a:t>Set methods</a:t>
            </a:r>
          </a:p>
        </p:txBody>
      </p:sp>
      <p:sp>
        <p:nvSpPr>
          <p:cNvPr id="3" name="Content Placeholder 2">
            <a:extLst>
              <a:ext uri="{FF2B5EF4-FFF2-40B4-BE49-F238E27FC236}">
                <a16:creationId xmlns:a16="http://schemas.microsoft.com/office/drawing/2014/main" id="{A01E3020-3C88-4336-B686-23DBAF24397D}"/>
              </a:ext>
            </a:extLst>
          </p:cNvPr>
          <p:cNvSpPr>
            <a:spLocks noGrp="1"/>
          </p:cNvSpPr>
          <p:nvPr>
            <p:ph idx="1"/>
          </p:nvPr>
        </p:nvSpPr>
        <p:spPr>
          <a:xfrm>
            <a:off x="964766" y="1542338"/>
            <a:ext cx="10714615" cy="4862944"/>
          </a:xfrm>
        </p:spPr>
        <p:txBody>
          <a:bodyPr>
            <a:normAutofit/>
          </a:bodyPr>
          <a:lstStyle/>
          <a:p>
            <a:r>
              <a:rPr lang="en-US" dirty="0" err="1"/>
              <a:t>len</a:t>
            </a:r>
            <a:r>
              <a:rPr lang="en-US" dirty="0"/>
              <a:t>() – method is used to get the number of items in a set</a:t>
            </a:r>
          </a:p>
          <a:p>
            <a:r>
              <a:rPr lang="en-US" dirty="0"/>
              <a:t>set() Constructor - It is also possible to use the set() constructor to make a set.</a:t>
            </a:r>
          </a:p>
          <a:p>
            <a:pPr lvl="1"/>
            <a:r>
              <a:rPr lang="en-US" dirty="0" err="1"/>
              <a:t>thisset</a:t>
            </a:r>
            <a:r>
              <a:rPr lang="en-US" dirty="0"/>
              <a:t> = set(("apple", "banana", "cherry")) # note the double round-brackets</a:t>
            </a:r>
          </a:p>
          <a:p>
            <a:r>
              <a:rPr lang="en-US" dirty="0"/>
              <a:t>add() - Add an item to a set. Will be added as last item</a:t>
            </a:r>
          </a:p>
          <a:p>
            <a:r>
              <a:rPr lang="en-US" dirty="0"/>
              <a:t>remove() - remove an item in a set. Note: If the item to remove does not exist, remove() will raise an error.</a:t>
            </a:r>
          </a:p>
          <a:p>
            <a:r>
              <a:rPr lang="en-US" dirty="0"/>
              <a:t>pop() - method to remove an item, but this method will remove the </a:t>
            </a:r>
            <a:r>
              <a:rPr lang="en-US" i="1" dirty="0"/>
              <a:t>last</a:t>
            </a:r>
            <a:r>
              <a:rPr lang="en-US" dirty="0"/>
              <a:t> item. Remember that sets are unordered, so you will not know what item that gets removed.</a:t>
            </a:r>
          </a:p>
          <a:p>
            <a:r>
              <a:rPr lang="en-US" dirty="0"/>
              <a:t>clear() - method empties the set</a:t>
            </a:r>
          </a:p>
          <a:p>
            <a:r>
              <a:rPr lang="en-US" dirty="0"/>
              <a:t>del keyword will delete the set completely:</a:t>
            </a:r>
          </a:p>
          <a:p>
            <a:endParaRPr lang="en-US" dirty="0"/>
          </a:p>
        </p:txBody>
      </p:sp>
    </p:spTree>
    <p:extLst>
      <p:ext uri="{BB962C8B-B14F-4D97-AF65-F5344CB8AC3E}">
        <p14:creationId xmlns:p14="http://schemas.microsoft.com/office/powerpoint/2010/main" val="661344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4C59-5635-48E2-A25C-0743E7988D95}"/>
              </a:ext>
            </a:extLst>
          </p:cNvPr>
          <p:cNvSpPr>
            <a:spLocks noGrp="1"/>
          </p:cNvSpPr>
          <p:nvPr>
            <p:ph type="title"/>
          </p:nvPr>
        </p:nvSpPr>
        <p:spPr/>
        <p:txBody>
          <a:bodyPr/>
          <a:lstStyle/>
          <a:p>
            <a:r>
              <a:rPr lang="en-US" dirty="0"/>
              <a:t>Exercise on Set and its methods – 12 min</a:t>
            </a:r>
          </a:p>
        </p:txBody>
      </p:sp>
      <p:graphicFrame>
        <p:nvGraphicFramePr>
          <p:cNvPr id="5" name="Content Placeholder 4">
            <a:extLst>
              <a:ext uri="{FF2B5EF4-FFF2-40B4-BE49-F238E27FC236}">
                <a16:creationId xmlns:a16="http://schemas.microsoft.com/office/drawing/2014/main" id="{12B0D186-1687-4C9E-9B00-9E8D6D37CA8D}"/>
              </a:ext>
            </a:extLst>
          </p:cNvPr>
          <p:cNvGraphicFramePr>
            <a:graphicFrameLocks noGrp="1" noChangeAspect="1"/>
          </p:cNvGraphicFramePr>
          <p:nvPr>
            <p:ph idx="1"/>
            <p:extLst/>
          </p:nvPr>
        </p:nvGraphicFramePr>
        <p:xfrm>
          <a:off x="5172075" y="3668713"/>
          <a:ext cx="914400" cy="771525"/>
        </p:xfrm>
        <a:graphic>
          <a:graphicData uri="http://schemas.openxmlformats.org/presentationml/2006/ole">
            <mc:AlternateContent xmlns:mc="http://schemas.openxmlformats.org/markup-compatibility/2006">
              <mc:Choice xmlns:v="urn:schemas-microsoft-com:vml" Requires="v">
                <p:oleObj spid="_x0000_s7174" name="Document" showAsIcon="1" r:id="rId3" imgW="914400" imgH="771480" progId="Word.Document.12">
                  <p:embed/>
                </p:oleObj>
              </mc:Choice>
              <mc:Fallback>
                <p:oleObj name="Document" showAsIcon="1" r:id="rId3" imgW="914400" imgH="771480" progId="Word.Document.12">
                  <p:embed/>
                  <p:pic>
                    <p:nvPicPr>
                      <p:cNvPr id="5" name="Content Placeholder 4">
                        <a:extLst>
                          <a:ext uri="{FF2B5EF4-FFF2-40B4-BE49-F238E27FC236}">
                            <a16:creationId xmlns:a16="http://schemas.microsoft.com/office/drawing/2014/main" id="{12B0D186-1687-4C9E-9B00-9E8D6D37CA8D}"/>
                          </a:ext>
                        </a:extLst>
                      </p:cNvPr>
                      <p:cNvPicPr/>
                      <p:nvPr/>
                    </p:nvPicPr>
                    <p:blipFill>
                      <a:blip r:embed="rId4"/>
                      <a:stretch>
                        <a:fillRect/>
                      </a:stretch>
                    </p:blipFill>
                    <p:spPr>
                      <a:xfrm>
                        <a:off x="5172075" y="366871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9215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3E53-F361-4CCD-B219-932D4CDF547F}"/>
              </a:ext>
            </a:extLst>
          </p:cNvPr>
          <p:cNvSpPr>
            <a:spLocks noGrp="1"/>
          </p:cNvSpPr>
          <p:nvPr>
            <p:ph type="ctrTitle"/>
          </p:nvPr>
        </p:nvSpPr>
        <p:spPr/>
        <p:txBody>
          <a:bodyPr/>
          <a:lstStyle/>
          <a:p>
            <a:r>
              <a:rPr lang="en-US" sz="8000" dirty="0"/>
              <a:t>Course FAQs</a:t>
            </a:r>
          </a:p>
        </p:txBody>
      </p:sp>
      <p:sp>
        <p:nvSpPr>
          <p:cNvPr id="3" name="Subtitle 2">
            <a:extLst>
              <a:ext uri="{FF2B5EF4-FFF2-40B4-BE49-F238E27FC236}">
                <a16:creationId xmlns:a16="http://schemas.microsoft.com/office/drawing/2014/main" id="{F6959C7B-3F08-4DDB-935D-4311631738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385842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7A08-C735-4A12-866A-00D95ABF6D66}"/>
              </a:ext>
            </a:extLst>
          </p:cNvPr>
          <p:cNvSpPr>
            <a:spLocks noGrp="1"/>
          </p:cNvSpPr>
          <p:nvPr>
            <p:ph type="title"/>
          </p:nvPr>
        </p:nvSpPr>
        <p:spPr>
          <a:xfrm>
            <a:off x="1393638" y="2728735"/>
            <a:ext cx="9404723" cy="1400530"/>
          </a:xfrm>
        </p:spPr>
        <p:txBody>
          <a:bodyPr/>
          <a:lstStyle/>
          <a:p>
            <a:r>
              <a:rPr lang="en-US" dirty="0"/>
              <a:t>Solution to Exercise on Set and its methods</a:t>
            </a:r>
          </a:p>
        </p:txBody>
      </p:sp>
    </p:spTree>
    <p:extLst>
      <p:ext uri="{BB962C8B-B14F-4D97-AF65-F5344CB8AC3E}">
        <p14:creationId xmlns:p14="http://schemas.microsoft.com/office/powerpoint/2010/main" val="2124089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226701" y="1740189"/>
            <a:ext cx="11480390" cy="2556164"/>
          </a:xfrm>
        </p:spPr>
        <p:txBody>
          <a:bodyPr/>
          <a:lstStyle/>
          <a:p>
            <a:r>
              <a:rPr lang="en-US" sz="4800" dirty="0"/>
              <a:t>Comparison &amp; Boolean Operators - Python Language</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573064" y="4572000"/>
            <a:ext cx="5716900" cy="1773381"/>
          </a:xfrm>
        </p:spPr>
        <p:txBody>
          <a:bodyPr>
            <a:normAutofit fontScale="250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5600" dirty="0"/>
              <a:t>Comparison Operators</a:t>
            </a:r>
          </a:p>
          <a:p>
            <a:pPr marL="685800" indent="-685800">
              <a:buFont typeface="Wingdings" panose="05000000000000000000" pitchFamily="2" charset="2"/>
              <a:buChar char="ü"/>
            </a:pPr>
            <a:r>
              <a:rPr lang="en-US" sz="5600" dirty="0"/>
              <a:t>Assignment Operators</a:t>
            </a:r>
          </a:p>
          <a:p>
            <a:pPr marL="685800" indent="-685800">
              <a:buFont typeface="Wingdings" panose="05000000000000000000" pitchFamily="2" charset="2"/>
              <a:buChar char="ü"/>
            </a:pPr>
            <a:r>
              <a:rPr lang="en-US" sz="5600" dirty="0"/>
              <a:t>Logical / Boolean Operators</a:t>
            </a:r>
          </a:p>
          <a:p>
            <a:pPr marL="685800" indent="-685800">
              <a:buFont typeface="Wingdings" panose="05000000000000000000" pitchFamily="2" charset="2"/>
              <a:buChar char="ü"/>
            </a:pPr>
            <a:r>
              <a:rPr lang="en-US" sz="5600" dirty="0"/>
              <a:t>Identity operators</a:t>
            </a:r>
          </a:p>
          <a:p>
            <a:pPr marL="685800" indent="-685800">
              <a:buFont typeface="Wingdings" panose="05000000000000000000" pitchFamily="2" charset="2"/>
              <a:buChar char="ü"/>
            </a:pPr>
            <a:r>
              <a:rPr lang="en-US" sz="5600" dirty="0"/>
              <a:t>Membership Operators</a:t>
            </a:r>
          </a:p>
          <a:p>
            <a:pPr marL="685800" indent="-685800">
              <a:buFont typeface="Wingdings" panose="05000000000000000000" pitchFamily="2" charset="2"/>
              <a:buChar char="ü"/>
            </a:pPr>
            <a:endParaRPr lang="en-US" sz="5600" dirty="0"/>
          </a:p>
          <a:p>
            <a:endParaRPr lang="en-US" dirty="0"/>
          </a:p>
        </p:txBody>
      </p:sp>
    </p:spTree>
    <p:extLst>
      <p:ext uri="{BB962C8B-B14F-4D97-AF65-F5344CB8AC3E}">
        <p14:creationId xmlns:p14="http://schemas.microsoft.com/office/powerpoint/2010/main" val="12542768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668A-3DE7-4FFF-8BF4-386F75403E98}"/>
              </a:ext>
            </a:extLst>
          </p:cNvPr>
          <p:cNvSpPr>
            <a:spLocks noGrp="1"/>
          </p:cNvSpPr>
          <p:nvPr>
            <p:ph type="title"/>
          </p:nvPr>
        </p:nvSpPr>
        <p:spPr>
          <a:xfrm>
            <a:off x="646111" y="452718"/>
            <a:ext cx="9404723" cy="821901"/>
          </a:xfrm>
        </p:spPr>
        <p:txBody>
          <a:bodyPr/>
          <a:lstStyle/>
          <a:p>
            <a:r>
              <a:rPr lang="en-US" dirty="0"/>
              <a:t>Comparison operators</a:t>
            </a:r>
          </a:p>
        </p:txBody>
      </p:sp>
      <p:sp>
        <p:nvSpPr>
          <p:cNvPr id="3" name="Content Placeholder 2">
            <a:extLst>
              <a:ext uri="{FF2B5EF4-FFF2-40B4-BE49-F238E27FC236}">
                <a16:creationId xmlns:a16="http://schemas.microsoft.com/office/drawing/2014/main" id="{55A5959F-FAAC-4A89-968C-FFB2FD5E6AE8}"/>
              </a:ext>
            </a:extLst>
          </p:cNvPr>
          <p:cNvSpPr>
            <a:spLocks noGrp="1"/>
          </p:cNvSpPr>
          <p:nvPr>
            <p:ph idx="1"/>
          </p:nvPr>
        </p:nvSpPr>
        <p:spPr>
          <a:xfrm>
            <a:off x="1103312" y="1440874"/>
            <a:ext cx="8946541" cy="4807526"/>
          </a:xfrm>
        </p:spPr>
        <p:txBody>
          <a:bodyPr/>
          <a:lstStyle/>
          <a:p>
            <a:r>
              <a:rPr lang="en-US" dirty="0"/>
              <a:t>Comparison operators are used to compare two values:</a:t>
            </a:r>
          </a:p>
        </p:txBody>
      </p:sp>
      <p:pic>
        <p:nvPicPr>
          <p:cNvPr id="4" name="Picture 3">
            <a:extLst>
              <a:ext uri="{FF2B5EF4-FFF2-40B4-BE49-F238E27FC236}">
                <a16:creationId xmlns:a16="http://schemas.microsoft.com/office/drawing/2014/main" id="{B78D86AB-8582-4032-AE5F-2461BD5D8522}"/>
              </a:ext>
            </a:extLst>
          </p:cNvPr>
          <p:cNvPicPr>
            <a:picLocks noChangeAspect="1"/>
          </p:cNvPicPr>
          <p:nvPr/>
        </p:nvPicPr>
        <p:blipFill>
          <a:blip r:embed="rId2"/>
          <a:stretch>
            <a:fillRect/>
          </a:stretch>
        </p:blipFill>
        <p:spPr>
          <a:xfrm>
            <a:off x="2142147" y="2496214"/>
            <a:ext cx="7849334" cy="3585931"/>
          </a:xfrm>
          <a:prstGeom prst="rect">
            <a:avLst/>
          </a:prstGeom>
        </p:spPr>
      </p:pic>
    </p:spTree>
    <p:extLst>
      <p:ext uri="{BB962C8B-B14F-4D97-AF65-F5344CB8AC3E}">
        <p14:creationId xmlns:p14="http://schemas.microsoft.com/office/powerpoint/2010/main" val="1066014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9440-06FA-4BE4-A876-41B7CD13C06C}"/>
              </a:ext>
            </a:extLst>
          </p:cNvPr>
          <p:cNvSpPr>
            <a:spLocks noGrp="1"/>
          </p:cNvSpPr>
          <p:nvPr>
            <p:ph type="title"/>
          </p:nvPr>
        </p:nvSpPr>
        <p:spPr>
          <a:xfrm>
            <a:off x="646111" y="452718"/>
            <a:ext cx="9404723" cy="738773"/>
          </a:xfrm>
        </p:spPr>
        <p:txBody>
          <a:bodyPr/>
          <a:lstStyle/>
          <a:p>
            <a:r>
              <a:rPr lang="en-US" dirty="0"/>
              <a:t>Assignment Operators</a:t>
            </a:r>
          </a:p>
        </p:txBody>
      </p:sp>
      <p:sp>
        <p:nvSpPr>
          <p:cNvPr id="3" name="Content Placeholder 2">
            <a:extLst>
              <a:ext uri="{FF2B5EF4-FFF2-40B4-BE49-F238E27FC236}">
                <a16:creationId xmlns:a16="http://schemas.microsoft.com/office/drawing/2014/main" id="{52FA4536-A59F-4813-B899-6624210D6C3C}"/>
              </a:ext>
            </a:extLst>
          </p:cNvPr>
          <p:cNvSpPr>
            <a:spLocks noGrp="1"/>
          </p:cNvSpPr>
          <p:nvPr>
            <p:ph idx="1"/>
          </p:nvPr>
        </p:nvSpPr>
        <p:spPr>
          <a:xfrm>
            <a:off x="1103310" y="1331259"/>
            <a:ext cx="8946541" cy="4195481"/>
          </a:xfrm>
        </p:spPr>
        <p:txBody>
          <a:bodyPr/>
          <a:lstStyle/>
          <a:p>
            <a:r>
              <a:rPr lang="en-US" dirty="0"/>
              <a:t>Assignment operators are used to assign values to variables:</a:t>
            </a:r>
          </a:p>
          <a:p>
            <a:endParaRPr lang="en-US" dirty="0"/>
          </a:p>
        </p:txBody>
      </p:sp>
      <p:pic>
        <p:nvPicPr>
          <p:cNvPr id="4" name="Picture 3">
            <a:extLst>
              <a:ext uri="{FF2B5EF4-FFF2-40B4-BE49-F238E27FC236}">
                <a16:creationId xmlns:a16="http://schemas.microsoft.com/office/drawing/2014/main" id="{E2C9056B-2460-4ADE-B0AA-C804B9C2C149}"/>
              </a:ext>
            </a:extLst>
          </p:cNvPr>
          <p:cNvPicPr>
            <a:picLocks noChangeAspect="1"/>
          </p:cNvPicPr>
          <p:nvPr/>
        </p:nvPicPr>
        <p:blipFill>
          <a:blip r:embed="rId2"/>
          <a:stretch>
            <a:fillRect/>
          </a:stretch>
        </p:blipFill>
        <p:spPr>
          <a:xfrm>
            <a:off x="2396531" y="1853248"/>
            <a:ext cx="8022087" cy="4910771"/>
          </a:xfrm>
          <a:prstGeom prst="rect">
            <a:avLst/>
          </a:prstGeom>
        </p:spPr>
      </p:pic>
    </p:spTree>
    <p:extLst>
      <p:ext uri="{BB962C8B-B14F-4D97-AF65-F5344CB8AC3E}">
        <p14:creationId xmlns:p14="http://schemas.microsoft.com/office/powerpoint/2010/main" val="35204162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6515-9712-4CEE-8490-1EA8B1F56699}"/>
              </a:ext>
            </a:extLst>
          </p:cNvPr>
          <p:cNvSpPr>
            <a:spLocks noGrp="1"/>
          </p:cNvSpPr>
          <p:nvPr>
            <p:ph type="title"/>
          </p:nvPr>
        </p:nvSpPr>
        <p:spPr/>
        <p:txBody>
          <a:bodyPr/>
          <a:lstStyle/>
          <a:p>
            <a:r>
              <a:rPr lang="en-US" dirty="0"/>
              <a:t>Logical / Boolean Operators</a:t>
            </a:r>
          </a:p>
        </p:txBody>
      </p:sp>
      <p:sp>
        <p:nvSpPr>
          <p:cNvPr id="3" name="Content Placeholder 2">
            <a:extLst>
              <a:ext uri="{FF2B5EF4-FFF2-40B4-BE49-F238E27FC236}">
                <a16:creationId xmlns:a16="http://schemas.microsoft.com/office/drawing/2014/main" id="{EE5379DD-C18C-4781-92CB-BEB810BB2417}"/>
              </a:ext>
            </a:extLst>
          </p:cNvPr>
          <p:cNvSpPr>
            <a:spLocks noGrp="1"/>
          </p:cNvSpPr>
          <p:nvPr>
            <p:ph idx="1"/>
          </p:nvPr>
        </p:nvSpPr>
        <p:spPr>
          <a:xfrm>
            <a:off x="1141412" y="1816937"/>
            <a:ext cx="9905999" cy="3974264"/>
          </a:xfrm>
        </p:spPr>
        <p:txBody>
          <a:bodyPr/>
          <a:lstStyle/>
          <a:p>
            <a:r>
              <a:rPr lang="en-US" dirty="0"/>
              <a:t>Logical operators are used to combine conditional statements:</a:t>
            </a:r>
          </a:p>
          <a:p>
            <a:endParaRPr lang="en-US" dirty="0"/>
          </a:p>
        </p:txBody>
      </p:sp>
      <p:pic>
        <p:nvPicPr>
          <p:cNvPr id="4" name="Picture 3">
            <a:extLst>
              <a:ext uri="{FF2B5EF4-FFF2-40B4-BE49-F238E27FC236}">
                <a16:creationId xmlns:a16="http://schemas.microsoft.com/office/drawing/2014/main" id="{6A827996-01BA-4D0C-98AA-A68F8C1D3F7F}"/>
              </a:ext>
            </a:extLst>
          </p:cNvPr>
          <p:cNvPicPr>
            <a:picLocks noChangeAspect="1"/>
          </p:cNvPicPr>
          <p:nvPr/>
        </p:nvPicPr>
        <p:blipFill>
          <a:blip r:embed="rId2"/>
          <a:stretch>
            <a:fillRect/>
          </a:stretch>
        </p:blipFill>
        <p:spPr>
          <a:xfrm>
            <a:off x="1645191" y="2617233"/>
            <a:ext cx="7862781" cy="2318703"/>
          </a:xfrm>
          <a:prstGeom prst="rect">
            <a:avLst/>
          </a:prstGeom>
        </p:spPr>
      </p:pic>
      <p:pic>
        <p:nvPicPr>
          <p:cNvPr id="5" name="Picture 4">
            <a:extLst>
              <a:ext uri="{FF2B5EF4-FFF2-40B4-BE49-F238E27FC236}">
                <a16:creationId xmlns:a16="http://schemas.microsoft.com/office/drawing/2014/main" id="{9A9F5FCC-1EA9-453E-94DE-271D7A9FB958}"/>
              </a:ext>
            </a:extLst>
          </p:cNvPr>
          <p:cNvPicPr>
            <a:picLocks noChangeAspect="1"/>
          </p:cNvPicPr>
          <p:nvPr/>
        </p:nvPicPr>
        <p:blipFill>
          <a:blip r:embed="rId3"/>
          <a:stretch>
            <a:fillRect/>
          </a:stretch>
        </p:blipFill>
        <p:spPr>
          <a:xfrm>
            <a:off x="881639" y="5264900"/>
            <a:ext cx="1543050" cy="1381125"/>
          </a:xfrm>
          <a:prstGeom prst="rect">
            <a:avLst/>
          </a:prstGeom>
        </p:spPr>
      </p:pic>
      <p:pic>
        <p:nvPicPr>
          <p:cNvPr id="6" name="Picture 5">
            <a:extLst>
              <a:ext uri="{FF2B5EF4-FFF2-40B4-BE49-F238E27FC236}">
                <a16:creationId xmlns:a16="http://schemas.microsoft.com/office/drawing/2014/main" id="{A4C92464-433B-4325-BD0E-F62E75589213}"/>
              </a:ext>
            </a:extLst>
          </p:cNvPr>
          <p:cNvPicPr>
            <a:picLocks noChangeAspect="1"/>
          </p:cNvPicPr>
          <p:nvPr/>
        </p:nvPicPr>
        <p:blipFill>
          <a:blip r:embed="rId4"/>
          <a:stretch>
            <a:fillRect/>
          </a:stretch>
        </p:blipFill>
        <p:spPr>
          <a:xfrm>
            <a:off x="4115778" y="5041063"/>
            <a:ext cx="2990850" cy="1752600"/>
          </a:xfrm>
          <a:prstGeom prst="rect">
            <a:avLst/>
          </a:prstGeom>
        </p:spPr>
      </p:pic>
      <p:pic>
        <p:nvPicPr>
          <p:cNvPr id="7" name="Picture 6">
            <a:extLst>
              <a:ext uri="{FF2B5EF4-FFF2-40B4-BE49-F238E27FC236}">
                <a16:creationId xmlns:a16="http://schemas.microsoft.com/office/drawing/2014/main" id="{5D6F3E96-AC52-4071-80D7-F753076B3EA9}"/>
              </a:ext>
            </a:extLst>
          </p:cNvPr>
          <p:cNvPicPr>
            <a:picLocks noChangeAspect="1"/>
          </p:cNvPicPr>
          <p:nvPr/>
        </p:nvPicPr>
        <p:blipFill>
          <a:blip r:embed="rId5"/>
          <a:stretch>
            <a:fillRect/>
          </a:stretch>
        </p:blipFill>
        <p:spPr>
          <a:xfrm>
            <a:off x="8367136" y="5079163"/>
            <a:ext cx="2943225" cy="1714500"/>
          </a:xfrm>
          <a:prstGeom prst="rect">
            <a:avLst/>
          </a:prstGeom>
        </p:spPr>
      </p:pic>
    </p:spTree>
    <p:extLst>
      <p:ext uri="{BB962C8B-B14F-4D97-AF65-F5344CB8AC3E}">
        <p14:creationId xmlns:p14="http://schemas.microsoft.com/office/powerpoint/2010/main" val="36821556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8D8D-BFA0-4BA1-8633-6E131FE50CCE}"/>
              </a:ext>
            </a:extLst>
          </p:cNvPr>
          <p:cNvSpPr>
            <a:spLocks noGrp="1"/>
          </p:cNvSpPr>
          <p:nvPr>
            <p:ph type="title"/>
          </p:nvPr>
        </p:nvSpPr>
        <p:spPr/>
        <p:txBody>
          <a:bodyPr/>
          <a:lstStyle/>
          <a:p>
            <a:r>
              <a:rPr lang="en-US" dirty="0"/>
              <a:t>Order of Precedence of Boolean Operators</a:t>
            </a:r>
          </a:p>
        </p:txBody>
      </p:sp>
      <p:sp>
        <p:nvSpPr>
          <p:cNvPr id="3" name="Content Placeholder 2">
            <a:extLst>
              <a:ext uri="{FF2B5EF4-FFF2-40B4-BE49-F238E27FC236}">
                <a16:creationId xmlns:a16="http://schemas.microsoft.com/office/drawing/2014/main" id="{80786A9F-1E16-45EF-BCE1-D4EEB6825DE5}"/>
              </a:ext>
            </a:extLst>
          </p:cNvPr>
          <p:cNvSpPr>
            <a:spLocks noGrp="1"/>
          </p:cNvSpPr>
          <p:nvPr>
            <p:ph idx="1"/>
          </p:nvPr>
        </p:nvSpPr>
        <p:spPr/>
        <p:txBody>
          <a:bodyPr>
            <a:normAutofit/>
          </a:bodyPr>
          <a:lstStyle/>
          <a:p>
            <a:r>
              <a:rPr lang="en-US" dirty="0"/>
              <a:t>not &gt;and &gt;or</a:t>
            </a:r>
          </a:p>
          <a:p>
            <a:r>
              <a:rPr lang="en-US" dirty="0"/>
              <a:t>The highest hierarchy based Boolean operator will be compiled first in a expression.</a:t>
            </a:r>
          </a:p>
          <a:p>
            <a:r>
              <a:rPr lang="en-US" dirty="0"/>
              <a:t>If we have an expression with same Boolean operator, then compilation will be done left to right as it normally happen.</a:t>
            </a:r>
          </a:p>
          <a:p>
            <a:r>
              <a:rPr lang="en-US" dirty="0"/>
              <a:t> If an expression has parenthesis, the operation in the parenthesis will be dealt first. Operation inside parenthesis will be dealt based on the hierarchy of Boolean operators used inside the parenthesis</a:t>
            </a:r>
          </a:p>
        </p:txBody>
      </p:sp>
    </p:spTree>
    <p:extLst>
      <p:ext uri="{BB962C8B-B14F-4D97-AF65-F5344CB8AC3E}">
        <p14:creationId xmlns:p14="http://schemas.microsoft.com/office/powerpoint/2010/main" val="3279916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D713-1652-413E-9A4C-A0FF1E76854B}"/>
              </a:ext>
            </a:extLst>
          </p:cNvPr>
          <p:cNvSpPr>
            <a:spLocks noGrp="1"/>
          </p:cNvSpPr>
          <p:nvPr>
            <p:ph type="title"/>
          </p:nvPr>
        </p:nvSpPr>
        <p:spPr/>
        <p:txBody>
          <a:bodyPr/>
          <a:lstStyle/>
          <a:p>
            <a:r>
              <a:rPr lang="en-US" dirty="0"/>
              <a:t>Identity operator</a:t>
            </a:r>
          </a:p>
        </p:txBody>
      </p:sp>
      <p:sp>
        <p:nvSpPr>
          <p:cNvPr id="3" name="Content Placeholder 2">
            <a:extLst>
              <a:ext uri="{FF2B5EF4-FFF2-40B4-BE49-F238E27FC236}">
                <a16:creationId xmlns:a16="http://schemas.microsoft.com/office/drawing/2014/main" id="{347C54B3-73D8-425F-BC82-E582C01F65F8}"/>
              </a:ext>
            </a:extLst>
          </p:cNvPr>
          <p:cNvSpPr>
            <a:spLocks noGrp="1"/>
          </p:cNvSpPr>
          <p:nvPr>
            <p:ph idx="1"/>
          </p:nvPr>
        </p:nvSpPr>
        <p:spPr/>
        <p:txBody>
          <a:bodyPr/>
          <a:lstStyle/>
          <a:p>
            <a:r>
              <a:rPr lang="en-US" dirty="0"/>
              <a:t>Identity operators are used to compare the objects, not if they are equal, but if they are actually the same object, with the same memory location:</a:t>
            </a:r>
          </a:p>
          <a:p>
            <a:endParaRPr lang="en-US" dirty="0"/>
          </a:p>
        </p:txBody>
      </p:sp>
      <p:pic>
        <p:nvPicPr>
          <p:cNvPr id="4" name="Picture 3">
            <a:extLst>
              <a:ext uri="{FF2B5EF4-FFF2-40B4-BE49-F238E27FC236}">
                <a16:creationId xmlns:a16="http://schemas.microsoft.com/office/drawing/2014/main" id="{66CE2A03-463F-4869-89B2-3DFF35FEF286}"/>
              </a:ext>
            </a:extLst>
          </p:cNvPr>
          <p:cNvPicPr>
            <a:picLocks noChangeAspect="1"/>
          </p:cNvPicPr>
          <p:nvPr/>
        </p:nvPicPr>
        <p:blipFill>
          <a:blip r:embed="rId2"/>
          <a:stretch>
            <a:fillRect/>
          </a:stretch>
        </p:blipFill>
        <p:spPr>
          <a:xfrm>
            <a:off x="1625773" y="3362989"/>
            <a:ext cx="8424080" cy="2150485"/>
          </a:xfrm>
          <a:prstGeom prst="rect">
            <a:avLst/>
          </a:prstGeom>
        </p:spPr>
      </p:pic>
    </p:spTree>
    <p:extLst>
      <p:ext uri="{BB962C8B-B14F-4D97-AF65-F5344CB8AC3E}">
        <p14:creationId xmlns:p14="http://schemas.microsoft.com/office/powerpoint/2010/main" val="4348203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4331-2C80-4147-B8C4-0E69D231D2E8}"/>
              </a:ext>
            </a:extLst>
          </p:cNvPr>
          <p:cNvSpPr>
            <a:spLocks noGrp="1"/>
          </p:cNvSpPr>
          <p:nvPr>
            <p:ph type="title"/>
          </p:nvPr>
        </p:nvSpPr>
        <p:spPr/>
        <p:txBody>
          <a:bodyPr/>
          <a:lstStyle/>
          <a:p>
            <a:r>
              <a:rPr lang="en-US" dirty="0"/>
              <a:t>Membership Operators</a:t>
            </a:r>
            <a:br>
              <a:rPr lang="en-US" dirty="0"/>
            </a:br>
            <a:endParaRPr lang="en-US" dirty="0"/>
          </a:p>
        </p:txBody>
      </p:sp>
      <p:sp>
        <p:nvSpPr>
          <p:cNvPr id="3" name="Content Placeholder 2">
            <a:extLst>
              <a:ext uri="{FF2B5EF4-FFF2-40B4-BE49-F238E27FC236}">
                <a16:creationId xmlns:a16="http://schemas.microsoft.com/office/drawing/2014/main" id="{1DAFBEEC-7A8D-4368-A4F9-16D64875D26F}"/>
              </a:ext>
            </a:extLst>
          </p:cNvPr>
          <p:cNvSpPr>
            <a:spLocks noGrp="1"/>
          </p:cNvSpPr>
          <p:nvPr>
            <p:ph idx="1"/>
          </p:nvPr>
        </p:nvSpPr>
        <p:spPr/>
        <p:txBody>
          <a:bodyPr/>
          <a:lstStyle/>
          <a:p>
            <a:r>
              <a:rPr lang="en-US" dirty="0"/>
              <a:t>Membership operators are used to test if a sequence is presented in an object:</a:t>
            </a:r>
          </a:p>
          <a:p>
            <a:endParaRPr lang="en-US" dirty="0"/>
          </a:p>
        </p:txBody>
      </p:sp>
      <p:pic>
        <p:nvPicPr>
          <p:cNvPr id="4" name="Picture 3">
            <a:extLst>
              <a:ext uri="{FF2B5EF4-FFF2-40B4-BE49-F238E27FC236}">
                <a16:creationId xmlns:a16="http://schemas.microsoft.com/office/drawing/2014/main" id="{DF364E3B-FF0A-4F61-8A66-D91FD2EF3AA0}"/>
              </a:ext>
            </a:extLst>
          </p:cNvPr>
          <p:cNvPicPr>
            <a:picLocks noChangeAspect="1"/>
          </p:cNvPicPr>
          <p:nvPr/>
        </p:nvPicPr>
        <p:blipFill>
          <a:blip r:embed="rId2"/>
          <a:stretch>
            <a:fillRect/>
          </a:stretch>
        </p:blipFill>
        <p:spPr>
          <a:xfrm>
            <a:off x="1756063" y="3312968"/>
            <a:ext cx="8192757" cy="2145722"/>
          </a:xfrm>
          <a:prstGeom prst="rect">
            <a:avLst/>
          </a:prstGeom>
        </p:spPr>
      </p:pic>
    </p:spTree>
    <p:extLst>
      <p:ext uri="{BB962C8B-B14F-4D97-AF65-F5344CB8AC3E}">
        <p14:creationId xmlns:p14="http://schemas.microsoft.com/office/powerpoint/2010/main" val="3472332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D5E6-16B4-405E-BCCB-36B5A8115EC3}"/>
              </a:ext>
            </a:extLst>
          </p:cNvPr>
          <p:cNvSpPr>
            <a:spLocks noGrp="1"/>
          </p:cNvSpPr>
          <p:nvPr>
            <p:ph type="title"/>
          </p:nvPr>
        </p:nvSpPr>
        <p:spPr/>
        <p:txBody>
          <a:bodyPr/>
          <a:lstStyle/>
          <a:p>
            <a:r>
              <a:rPr lang="en-US" dirty="0"/>
              <a:t>Exercise on Operators</a:t>
            </a:r>
          </a:p>
        </p:txBody>
      </p:sp>
      <p:graphicFrame>
        <p:nvGraphicFramePr>
          <p:cNvPr id="4" name="Content Placeholder 3">
            <a:extLst>
              <a:ext uri="{FF2B5EF4-FFF2-40B4-BE49-F238E27FC236}">
                <a16:creationId xmlns:a16="http://schemas.microsoft.com/office/drawing/2014/main" id="{BF69F634-94E1-4987-8218-E7F19A1275B2}"/>
              </a:ext>
            </a:extLst>
          </p:cNvPr>
          <p:cNvGraphicFramePr>
            <a:graphicFrameLocks noGrp="1" noChangeAspect="1"/>
          </p:cNvGraphicFramePr>
          <p:nvPr>
            <p:ph idx="1"/>
            <p:extLst/>
          </p:nvPr>
        </p:nvGraphicFramePr>
        <p:xfrm>
          <a:off x="4914900" y="3633788"/>
          <a:ext cx="914400" cy="771525"/>
        </p:xfrm>
        <a:graphic>
          <a:graphicData uri="http://schemas.openxmlformats.org/presentationml/2006/ole">
            <mc:AlternateContent xmlns:mc="http://schemas.openxmlformats.org/markup-compatibility/2006">
              <mc:Choice xmlns:v="urn:schemas-microsoft-com:vml" Requires="v">
                <p:oleObj spid="_x0000_s8198" name="Document" showAsIcon="1" r:id="rId3" imgW="914400" imgH="771480" progId="Word.Document.12">
                  <p:embed/>
                </p:oleObj>
              </mc:Choice>
              <mc:Fallback>
                <p:oleObj name="Document" showAsIcon="1" r:id="rId3" imgW="914400" imgH="771480" progId="Word.Document.12">
                  <p:embed/>
                  <p:pic>
                    <p:nvPicPr>
                      <p:cNvPr id="4" name="Content Placeholder 3">
                        <a:extLst>
                          <a:ext uri="{FF2B5EF4-FFF2-40B4-BE49-F238E27FC236}">
                            <a16:creationId xmlns:a16="http://schemas.microsoft.com/office/drawing/2014/main" id="{BF69F634-94E1-4987-8218-E7F19A1275B2}"/>
                          </a:ext>
                        </a:extLst>
                      </p:cNvPr>
                      <p:cNvPicPr/>
                      <p:nvPr/>
                    </p:nvPicPr>
                    <p:blipFill>
                      <a:blip r:embed="rId4"/>
                      <a:stretch>
                        <a:fillRect/>
                      </a:stretch>
                    </p:blipFill>
                    <p:spPr>
                      <a:xfrm>
                        <a:off x="4914900" y="363378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14544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73B0-352C-4DD0-9867-A3E615498836}"/>
              </a:ext>
            </a:extLst>
          </p:cNvPr>
          <p:cNvSpPr>
            <a:spLocks noGrp="1"/>
          </p:cNvSpPr>
          <p:nvPr>
            <p:ph type="title"/>
          </p:nvPr>
        </p:nvSpPr>
        <p:spPr>
          <a:xfrm>
            <a:off x="1393638" y="2586318"/>
            <a:ext cx="9404723" cy="1400530"/>
          </a:xfrm>
        </p:spPr>
        <p:txBody>
          <a:bodyPr/>
          <a:lstStyle/>
          <a:p>
            <a:r>
              <a:rPr lang="en-US" dirty="0"/>
              <a:t>Solutions to Exercise on Operators</a:t>
            </a:r>
          </a:p>
        </p:txBody>
      </p:sp>
    </p:spTree>
    <p:extLst>
      <p:ext uri="{BB962C8B-B14F-4D97-AF65-F5344CB8AC3E}">
        <p14:creationId xmlns:p14="http://schemas.microsoft.com/office/powerpoint/2010/main" val="1811632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2F17-039B-43D5-B088-0C7C050640D9}"/>
              </a:ext>
            </a:extLst>
          </p:cNvPr>
          <p:cNvSpPr>
            <a:spLocks noGrp="1"/>
          </p:cNvSpPr>
          <p:nvPr>
            <p:ph type="title"/>
          </p:nvPr>
        </p:nvSpPr>
        <p:spPr>
          <a:xfrm>
            <a:off x="1251678" y="382385"/>
            <a:ext cx="10178322" cy="712124"/>
          </a:xfrm>
        </p:spPr>
        <p:txBody>
          <a:bodyPr>
            <a:normAutofit fontScale="90000"/>
          </a:bodyPr>
          <a:lstStyle/>
          <a:p>
            <a:r>
              <a:rPr lang="en-US" dirty="0"/>
              <a:t>Certain FAQs</a:t>
            </a:r>
          </a:p>
        </p:txBody>
      </p:sp>
      <p:sp>
        <p:nvSpPr>
          <p:cNvPr id="3" name="Content Placeholder 2">
            <a:extLst>
              <a:ext uri="{FF2B5EF4-FFF2-40B4-BE49-F238E27FC236}">
                <a16:creationId xmlns:a16="http://schemas.microsoft.com/office/drawing/2014/main" id="{7043517A-A3F1-4E08-8216-F30C1ABA223E}"/>
              </a:ext>
            </a:extLst>
          </p:cNvPr>
          <p:cNvSpPr>
            <a:spLocks noGrp="1"/>
          </p:cNvSpPr>
          <p:nvPr>
            <p:ph idx="1"/>
          </p:nvPr>
        </p:nvSpPr>
        <p:spPr>
          <a:xfrm>
            <a:off x="1251678" y="1371600"/>
            <a:ext cx="10178322" cy="5306291"/>
          </a:xfrm>
        </p:spPr>
        <p:txBody>
          <a:bodyPr>
            <a:normAutofit/>
          </a:bodyPr>
          <a:lstStyle/>
          <a:p>
            <a:pPr marL="0" indent="0">
              <a:buNone/>
            </a:pPr>
            <a:r>
              <a:rPr lang="en-US" b="1" dirty="0"/>
              <a:t>1. Do I need to use Jupyter Notebooks and Anaconda?</a:t>
            </a:r>
            <a:endParaRPr lang="en-US" dirty="0"/>
          </a:p>
          <a:p>
            <a:pPr marL="0" indent="0">
              <a:buNone/>
            </a:pPr>
            <a:r>
              <a:rPr lang="en-US" dirty="0"/>
              <a:t>No, </a:t>
            </a:r>
            <a:r>
              <a:rPr lang="en-US" b="1" dirty="0"/>
              <a:t>you can use whatever IDE you want</a:t>
            </a:r>
            <a:r>
              <a:rPr lang="en-US" dirty="0"/>
              <a:t>! All the code we show in the course is compatible with any text editor or IDE that works with Python! You can even convert the notebooks to .</a:t>
            </a:r>
            <a:r>
              <a:rPr lang="en-US" dirty="0" err="1"/>
              <a:t>py</a:t>
            </a:r>
            <a:r>
              <a:rPr lang="en-US" dirty="0"/>
              <a:t> files by using </a:t>
            </a:r>
            <a:r>
              <a:rPr lang="en-US" dirty="0" err="1"/>
              <a:t>nbconvert</a:t>
            </a:r>
            <a:r>
              <a:rPr lang="en-US" dirty="0"/>
              <a:t> or just by clicking Save As -&gt; .</a:t>
            </a:r>
            <a:r>
              <a:rPr lang="en-US" dirty="0" err="1"/>
              <a:t>py</a:t>
            </a:r>
            <a:r>
              <a:rPr lang="en-US" dirty="0"/>
              <a:t> file.</a:t>
            </a:r>
          </a:p>
          <a:p>
            <a:pPr marL="0" indent="0">
              <a:buNone/>
            </a:pPr>
            <a:endParaRPr lang="en-US" dirty="0"/>
          </a:p>
          <a:p>
            <a:pPr marL="0" indent="0">
              <a:buNone/>
            </a:pPr>
            <a:r>
              <a:rPr lang="en-US" b="1" dirty="0"/>
              <a:t>2. Where do I get the notebooks for this course?</a:t>
            </a:r>
            <a:endParaRPr lang="en-US" dirty="0"/>
          </a:p>
          <a:p>
            <a:pPr marL="0" indent="0">
              <a:buNone/>
            </a:pPr>
            <a:r>
              <a:rPr lang="en-US" dirty="0"/>
              <a:t>You can get them as a zipped file resource during or at the end of training</a:t>
            </a:r>
          </a:p>
          <a:p>
            <a:pPr marL="0" indent="0">
              <a:buNone/>
            </a:pPr>
            <a:endParaRPr lang="en-US" dirty="0"/>
          </a:p>
        </p:txBody>
      </p:sp>
    </p:spTree>
    <p:extLst>
      <p:ext uri="{BB962C8B-B14F-4D97-AF65-F5344CB8AC3E}">
        <p14:creationId xmlns:p14="http://schemas.microsoft.com/office/powerpoint/2010/main" val="41145174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1454727" y="1740189"/>
            <a:ext cx="10252364" cy="2556164"/>
          </a:xfrm>
        </p:spPr>
        <p:txBody>
          <a:bodyPr/>
          <a:lstStyle/>
          <a:p>
            <a:r>
              <a:rPr lang="en-US" sz="4800" dirty="0"/>
              <a:t>Program Control Flow- Python Language</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2660073" y="4475019"/>
            <a:ext cx="4294908" cy="2022764"/>
          </a:xfrm>
        </p:spPr>
        <p:txBody>
          <a:bodyPr>
            <a:normAutofit fontScale="250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5600" dirty="0"/>
              <a:t>Conditional Statement</a:t>
            </a:r>
          </a:p>
          <a:p>
            <a:pPr marL="685800" indent="-685800">
              <a:buFont typeface="Wingdings" panose="05000000000000000000" pitchFamily="2" charset="2"/>
              <a:buChar char="ü"/>
            </a:pPr>
            <a:r>
              <a:rPr lang="en-US" sz="5600" dirty="0"/>
              <a:t>While LOOP</a:t>
            </a:r>
          </a:p>
          <a:p>
            <a:pPr marL="685800" indent="-685800">
              <a:buFont typeface="Wingdings" panose="05000000000000000000" pitchFamily="2" charset="2"/>
              <a:buChar char="ü"/>
            </a:pPr>
            <a:r>
              <a:rPr lang="en-US" sz="5600" dirty="0"/>
              <a:t>For Loop</a:t>
            </a:r>
          </a:p>
          <a:p>
            <a:pPr marL="685800" indent="-685800">
              <a:buFont typeface="Wingdings" panose="05000000000000000000" pitchFamily="2" charset="2"/>
              <a:buChar char="ü"/>
            </a:pPr>
            <a:r>
              <a:rPr lang="en-US" sz="5600" dirty="0"/>
              <a:t>Zip function</a:t>
            </a:r>
          </a:p>
          <a:p>
            <a:pPr marL="685800" indent="-685800">
              <a:buFont typeface="Wingdings" panose="05000000000000000000" pitchFamily="2" charset="2"/>
              <a:buChar char="ü"/>
            </a:pPr>
            <a:r>
              <a:rPr lang="en-US" sz="5600" dirty="0"/>
              <a:t>Range </a:t>
            </a:r>
          </a:p>
          <a:p>
            <a:pPr marL="685800" indent="-685800">
              <a:buFont typeface="Wingdings" panose="05000000000000000000" pitchFamily="2" charset="2"/>
              <a:buChar char="ü"/>
            </a:pPr>
            <a:r>
              <a:rPr lang="en-US" sz="5600" dirty="0"/>
              <a:t>Random</a:t>
            </a:r>
          </a:p>
          <a:p>
            <a:pPr marL="685800" indent="-685800">
              <a:buFont typeface="Wingdings" panose="05000000000000000000" pitchFamily="2" charset="2"/>
              <a:buChar char="ü"/>
            </a:pPr>
            <a:endParaRPr lang="en-US" sz="5600" dirty="0"/>
          </a:p>
          <a:p>
            <a:endParaRPr lang="en-US" dirty="0"/>
          </a:p>
        </p:txBody>
      </p:sp>
    </p:spTree>
    <p:extLst>
      <p:ext uri="{BB962C8B-B14F-4D97-AF65-F5344CB8AC3E}">
        <p14:creationId xmlns:p14="http://schemas.microsoft.com/office/powerpoint/2010/main" val="414292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81ED-0A05-4A76-AD71-E3CA01737B86}"/>
              </a:ext>
            </a:extLst>
          </p:cNvPr>
          <p:cNvSpPr>
            <a:spLocks noGrp="1"/>
          </p:cNvSpPr>
          <p:nvPr>
            <p:ph type="title"/>
          </p:nvPr>
        </p:nvSpPr>
        <p:spPr>
          <a:xfrm>
            <a:off x="1200292" y="166255"/>
            <a:ext cx="9404723" cy="655646"/>
          </a:xfrm>
        </p:spPr>
        <p:txBody>
          <a:bodyPr/>
          <a:lstStyle/>
          <a:p>
            <a:r>
              <a:rPr lang="en-US" dirty="0"/>
              <a:t>Conditional Statement</a:t>
            </a:r>
          </a:p>
        </p:txBody>
      </p:sp>
      <p:sp>
        <p:nvSpPr>
          <p:cNvPr id="3" name="Content Placeholder 2">
            <a:extLst>
              <a:ext uri="{FF2B5EF4-FFF2-40B4-BE49-F238E27FC236}">
                <a16:creationId xmlns:a16="http://schemas.microsoft.com/office/drawing/2014/main" id="{C933F3F1-54A1-4303-B959-ACC6994FA0E3}"/>
              </a:ext>
            </a:extLst>
          </p:cNvPr>
          <p:cNvSpPr>
            <a:spLocks noGrp="1"/>
          </p:cNvSpPr>
          <p:nvPr>
            <p:ph idx="1"/>
          </p:nvPr>
        </p:nvSpPr>
        <p:spPr>
          <a:xfrm>
            <a:off x="1357745" y="905028"/>
            <a:ext cx="10418619" cy="5952971"/>
          </a:xfrm>
        </p:spPr>
        <p:txBody>
          <a:bodyPr>
            <a:normAutofit fontScale="77500" lnSpcReduction="20000"/>
          </a:bodyPr>
          <a:lstStyle/>
          <a:p>
            <a:r>
              <a:rPr lang="en-US" dirty="0"/>
              <a:t>Conditional statement is used to throw results based on condition</a:t>
            </a:r>
          </a:p>
          <a:p>
            <a:r>
              <a:rPr lang="en-US" dirty="0"/>
              <a:t>Conditional statement uses the IF....ELSE block of codes</a:t>
            </a:r>
          </a:p>
          <a:p>
            <a:r>
              <a:rPr lang="en-US" dirty="0"/>
              <a:t> IF....ELSE is not in pair, we can only use the IF block when ever required</a:t>
            </a:r>
          </a:p>
          <a:p>
            <a:r>
              <a:rPr lang="en-US" dirty="0">
                <a:solidFill>
                  <a:srgbClr val="AAF91B"/>
                </a:solidFill>
              </a:rPr>
              <a:t>Syntax: </a:t>
            </a:r>
          </a:p>
          <a:p>
            <a:pPr marL="800100" lvl="2" indent="0">
              <a:buNone/>
            </a:pPr>
            <a:r>
              <a:rPr lang="en-US" dirty="0"/>
              <a:t>     if condition:</a:t>
            </a:r>
          </a:p>
          <a:p>
            <a:pPr marL="800100" lvl="2" indent="0">
              <a:buNone/>
            </a:pPr>
            <a:r>
              <a:rPr lang="en-US" dirty="0"/>
              <a:t>        body of IF</a:t>
            </a:r>
          </a:p>
          <a:p>
            <a:pPr marL="800100" lvl="2" indent="0">
              <a:buNone/>
            </a:pPr>
            <a:r>
              <a:rPr lang="en-US" dirty="0"/>
              <a:t>     else</a:t>
            </a:r>
          </a:p>
          <a:p>
            <a:pPr marL="800100" lvl="2" indent="0">
              <a:buNone/>
            </a:pPr>
            <a:r>
              <a:rPr lang="en-US" dirty="0"/>
              <a:t>       body of else</a:t>
            </a:r>
          </a:p>
          <a:p>
            <a:pPr marL="285750">
              <a:buFont typeface="Wingdings" panose="05000000000000000000" pitchFamily="2" charset="2"/>
              <a:buChar char="Ø"/>
            </a:pPr>
            <a:r>
              <a:rPr lang="en-US" dirty="0"/>
              <a:t>We can have only the IF block. Not required to have the ELSE block.</a:t>
            </a:r>
          </a:p>
          <a:p>
            <a:pPr marL="285750">
              <a:buFont typeface="Wingdings" panose="05000000000000000000" pitchFamily="2" charset="2"/>
              <a:buChar char="Ø"/>
            </a:pPr>
            <a:r>
              <a:rPr lang="en-US" dirty="0"/>
              <a:t> IF block always followed by BOOLEAN ARGUMENT</a:t>
            </a:r>
          </a:p>
          <a:p>
            <a:pPr marL="285750">
              <a:buFont typeface="Wingdings" panose="05000000000000000000" pitchFamily="2" charset="2"/>
              <a:buChar char="Ø"/>
            </a:pPr>
            <a:r>
              <a:rPr lang="en-US" dirty="0"/>
              <a:t> But if we only have the IF block , need to understand that result will be thrown out, if the Boolean</a:t>
            </a:r>
          </a:p>
          <a:p>
            <a:pPr marL="0" indent="0">
              <a:buNone/>
            </a:pPr>
            <a:r>
              <a:rPr lang="en-US" dirty="0"/>
              <a:t>       expression in the argument of IF is TRUE..</a:t>
            </a:r>
          </a:p>
          <a:p>
            <a:pPr marL="285750">
              <a:buFont typeface="Wingdings" panose="05000000000000000000" pitchFamily="2" charset="2"/>
              <a:buChar char="Ø"/>
            </a:pPr>
            <a:r>
              <a:rPr lang="en-US" dirty="0"/>
              <a:t>If there is an ELSE block, it should be preceded by the IF block. We cannot have only ELSE block.</a:t>
            </a:r>
          </a:p>
          <a:p>
            <a:pPr marL="285750">
              <a:buFont typeface="Wingdings" panose="05000000000000000000" pitchFamily="2" charset="2"/>
              <a:buChar char="Ø"/>
            </a:pPr>
            <a:r>
              <a:rPr lang="en-US" dirty="0"/>
              <a:t>We can have NESTED IF ELSE too; which is called as ELIF in PYTHON</a:t>
            </a:r>
          </a:p>
          <a:p>
            <a:pPr marL="285750">
              <a:buFont typeface="Wingdings" panose="05000000000000000000" pitchFamily="2" charset="2"/>
              <a:buChar char="Ø"/>
            </a:pPr>
            <a:r>
              <a:rPr lang="en-US" dirty="0"/>
              <a:t>Nested IF  ELSE is used, when we need to get result for more than two entities.</a:t>
            </a:r>
          </a:p>
          <a:p>
            <a:r>
              <a:rPr lang="en-US" dirty="0">
                <a:solidFill>
                  <a:srgbClr val="AAF91B"/>
                </a:solidFill>
              </a:rPr>
              <a:t>Working behaviour:</a:t>
            </a:r>
          </a:p>
          <a:p>
            <a:pPr lvl="1"/>
            <a:r>
              <a:rPr lang="en-US" dirty="0"/>
              <a:t>If the condition is BOOLEAN TRUE, the compiler executes the body of IF and absolutely ignores the ELSE PART</a:t>
            </a:r>
          </a:p>
          <a:p>
            <a:pPr lvl="1"/>
            <a:r>
              <a:rPr lang="en-US" dirty="0"/>
              <a:t>If the condition is BOOLEAN FALSE, the compiler will ignore the IF BLOCK, move the control to the ELSE BLOCK and execute the body of else</a:t>
            </a:r>
          </a:p>
        </p:txBody>
      </p:sp>
    </p:spTree>
    <p:extLst>
      <p:ext uri="{BB962C8B-B14F-4D97-AF65-F5344CB8AC3E}">
        <p14:creationId xmlns:p14="http://schemas.microsoft.com/office/powerpoint/2010/main" val="2873152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0711-FA84-4CF9-8E8C-CFAB292F9C5C}"/>
              </a:ext>
            </a:extLst>
          </p:cNvPr>
          <p:cNvSpPr>
            <a:spLocks noGrp="1"/>
          </p:cNvSpPr>
          <p:nvPr>
            <p:ph type="title"/>
          </p:nvPr>
        </p:nvSpPr>
        <p:spPr/>
        <p:txBody>
          <a:bodyPr/>
          <a:lstStyle/>
          <a:p>
            <a:r>
              <a:rPr lang="en-US" dirty="0"/>
              <a:t>Exercise on Conditional Statement – 25 min</a:t>
            </a:r>
          </a:p>
        </p:txBody>
      </p:sp>
      <p:graphicFrame>
        <p:nvGraphicFramePr>
          <p:cNvPr id="7" name="Content Placeholder 6">
            <a:extLst>
              <a:ext uri="{FF2B5EF4-FFF2-40B4-BE49-F238E27FC236}">
                <a16:creationId xmlns:a16="http://schemas.microsoft.com/office/drawing/2014/main" id="{21BC9893-D3E1-4B00-81FC-30F36D2F18B6}"/>
              </a:ext>
            </a:extLst>
          </p:cNvPr>
          <p:cNvGraphicFramePr>
            <a:graphicFrameLocks noGrp="1" noChangeAspect="1"/>
          </p:cNvGraphicFramePr>
          <p:nvPr>
            <p:ph idx="1"/>
            <p:extLst/>
          </p:nvPr>
        </p:nvGraphicFramePr>
        <p:xfrm>
          <a:off x="5364163" y="3195638"/>
          <a:ext cx="914400" cy="771525"/>
        </p:xfrm>
        <a:graphic>
          <a:graphicData uri="http://schemas.openxmlformats.org/presentationml/2006/ole">
            <mc:AlternateContent xmlns:mc="http://schemas.openxmlformats.org/markup-compatibility/2006">
              <mc:Choice xmlns:v="urn:schemas-microsoft-com:vml" Requires="v">
                <p:oleObj spid="_x0000_s9222" name="Document" showAsIcon="1" r:id="rId3" imgW="914400" imgH="771480" progId="Word.Document.12">
                  <p:embed/>
                </p:oleObj>
              </mc:Choice>
              <mc:Fallback>
                <p:oleObj name="Document" showAsIcon="1" r:id="rId3" imgW="914400" imgH="771480" progId="Word.Document.12">
                  <p:embed/>
                  <p:pic>
                    <p:nvPicPr>
                      <p:cNvPr id="7" name="Content Placeholder 6">
                        <a:extLst>
                          <a:ext uri="{FF2B5EF4-FFF2-40B4-BE49-F238E27FC236}">
                            <a16:creationId xmlns:a16="http://schemas.microsoft.com/office/drawing/2014/main" id="{21BC9893-D3E1-4B00-81FC-30F36D2F18B6}"/>
                          </a:ext>
                        </a:extLst>
                      </p:cNvPr>
                      <p:cNvPicPr/>
                      <p:nvPr/>
                    </p:nvPicPr>
                    <p:blipFill>
                      <a:blip r:embed="rId4"/>
                      <a:stretch>
                        <a:fillRect/>
                      </a:stretch>
                    </p:blipFill>
                    <p:spPr>
                      <a:xfrm>
                        <a:off x="5364163" y="31956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9103425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D055-B454-4996-8293-79BFD550FE5B}"/>
              </a:ext>
            </a:extLst>
          </p:cNvPr>
          <p:cNvSpPr>
            <a:spLocks noGrp="1"/>
          </p:cNvSpPr>
          <p:nvPr>
            <p:ph type="title"/>
          </p:nvPr>
        </p:nvSpPr>
        <p:spPr>
          <a:xfrm>
            <a:off x="1241857" y="2849554"/>
            <a:ext cx="9404723" cy="1400530"/>
          </a:xfrm>
        </p:spPr>
        <p:txBody>
          <a:bodyPr/>
          <a:lstStyle/>
          <a:p>
            <a:r>
              <a:rPr lang="en-US" dirty="0"/>
              <a:t>Solutions to Exercise on Conditional Statement</a:t>
            </a:r>
          </a:p>
        </p:txBody>
      </p:sp>
    </p:spTree>
    <p:extLst>
      <p:ext uri="{BB962C8B-B14F-4D97-AF65-F5344CB8AC3E}">
        <p14:creationId xmlns:p14="http://schemas.microsoft.com/office/powerpoint/2010/main" val="33176065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FFC8-8F1E-4518-A5C2-1D07C2A7CAC1}"/>
              </a:ext>
            </a:extLst>
          </p:cNvPr>
          <p:cNvSpPr>
            <a:spLocks noGrp="1"/>
          </p:cNvSpPr>
          <p:nvPr>
            <p:ph type="title"/>
          </p:nvPr>
        </p:nvSpPr>
        <p:spPr>
          <a:xfrm>
            <a:off x="498764" y="205578"/>
            <a:ext cx="9404723" cy="808046"/>
          </a:xfrm>
        </p:spPr>
        <p:txBody>
          <a:bodyPr/>
          <a:lstStyle/>
          <a:p>
            <a:r>
              <a:rPr lang="en-US" dirty="0"/>
              <a:t>Loop Statement  - While Loop</a:t>
            </a:r>
          </a:p>
        </p:txBody>
      </p:sp>
      <p:sp>
        <p:nvSpPr>
          <p:cNvPr id="3" name="Content Placeholder 2">
            <a:extLst>
              <a:ext uri="{FF2B5EF4-FFF2-40B4-BE49-F238E27FC236}">
                <a16:creationId xmlns:a16="http://schemas.microsoft.com/office/drawing/2014/main" id="{6B3928AD-F819-4CFE-AA63-9FA4307B8C69}"/>
              </a:ext>
            </a:extLst>
          </p:cNvPr>
          <p:cNvSpPr>
            <a:spLocks noGrp="1"/>
          </p:cNvSpPr>
          <p:nvPr>
            <p:ph idx="1"/>
          </p:nvPr>
        </p:nvSpPr>
        <p:spPr>
          <a:xfrm>
            <a:off x="1066800" y="1316182"/>
            <a:ext cx="10709564" cy="5223163"/>
          </a:xfrm>
        </p:spPr>
        <p:txBody>
          <a:bodyPr>
            <a:normAutofit lnSpcReduction="10000"/>
          </a:bodyPr>
          <a:lstStyle/>
          <a:p>
            <a:r>
              <a:rPr lang="en-US" dirty="0"/>
              <a:t>While loop is used to reduce the number of codes</a:t>
            </a:r>
          </a:p>
          <a:p>
            <a:r>
              <a:rPr lang="en-US" dirty="0"/>
              <a:t>Tendency of While loop is to go for infinite looping if the condition or increment / decrement value is illogically defined.</a:t>
            </a:r>
          </a:p>
          <a:p>
            <a:r>
              <a:rPr lang="en-US" b="1" dirty="0">
                <a:solidFill>
                  <a:srgbClr val="AAF91B"/>
                </a:solidFill>
              </a:rPr>
              <a:t>SYNTAX</a:t>
            </a:r>
            <a:r>
              <a:rPr lang="en-US" b="1" dirty="0"/>
              <a:t>:</a:t>
            </a:r>
          </a:p>
          <a:p>
            <a:pPr lvl="1"/>
            <a:r>
              <a:rPr lang="en-US" dirty="0"/>
              <a:t>initial value</a:t>
            </a:r>
          </a:p>
          <a:p>
            <a:pPr lvl="1"/>
            <a:r>
              <a:rPr lang="en-US" dirty="0"/>
              <a:t>while (argument – Boolean Condition):</a:t>
            </a:r>
          </a:p>
          <a:p>
            <a:pPr lvl="1"/>
            <a:r>
              <a:rPr lang="en-US" dirty="0"/>
              <a:t>    # Body of while</a:t>
            </a:r>
          </a:p>
          <a:p>
            <a:pPr lvl="1"/>
            <a:r>
              <a:rPr lang="en-US" dirty="0"/>
              <a:t>    increment or decrement sentence</a:t>
            </a:r>
          </a:p>
          <a:p>
            <a:r>
              <a:rPr lang="en-US" dirty="0"/>
              <a:t>While loop requires the Boolean condition/argument to be defined.</a:t>
            </a:r>
          </a:p>
          <a:p>
            <a:pPr lvl="1"/>
            <a:r>
              <a:rPr lang="en-US" dirty="0"/>
              <a:t>If the condition is true , the loop will execute. The moment condition becomes false, the while loop will get terminated.</a:t>
            </a:r>
          </a:p>
          <a:p>
            <a:r>
              <a:rPr lang="en-US" b="1" dirty="0">
                <a:solidFill>
                  <a:srgbClr val="AAF91B"/>
                </a:solidFill>
              </a:rPr>
              <a:t>NOTE:</a:t>
            </a:r>
            <a:r>
              <a:rPr lang="en-US" dirty="0"/>
              <a:t> Important to understand that we should not have infinite loops . Infinite loops take system resources like memory space and hangs the system. So we need to get the desired results from the loop and stop it when required.</a:t>
            </a:r>
          </a:p>
        </p:txBody>
      </p:sp>
    </p:spTree>
    <p:extLst>
      <p:ext uri="{BB962C8B-B14F-4D97-AF65-F5344CB8AC3E}">
        <p14:creationId xmlns:p14="http://schemas.microsoft.com/office/powerpoint/2010/main" val="42062359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4035D-8D21-4BF8-AA7E-23333F81AB20}"/>
              </a:ext>
            </a:extLst>
          </p:cNvPr>
          <p:cNvSpPr>
            <a:spLocks noGrp="1"/>
          </p:cNvSpPr>
          <p:nvPr>
            <p:ph type="title"/>
          </p:nvPr>
        </p:nvSpPr>
        <p:spPr>
          <a:xfrm>
            <a:off x="651165" y="775855"/>
            <a:ext cx="9404723" cy="655646"/>
          </a:xfrm>
        </p:spPr>
        <p:txBody>
          <a:bodyPr>
            <a:normAutofit fontScale="90000"/>
          </a:bodyPr>
          <a:lstStyle/>
          <a:p>
            <a:r>
              <a:rPr lang="en-US" sz="3600" dirty="0"/>
              <a:t>Break &amp; Continue – Keywords &amp; While/ Else </a:t>
            </a:r>
            <a:br>
              <a:rPr lang="en-US" dirty="0"/>
            </a:br>
            <a:endParaRPr lang="en-US" dirty="0"/>
          </a:p>
        </p:txBody>
      </p:sp>
      <p:sp>
        <p:nvSpPr>
          <p:cNvPr id="3" name="Content Placeholder 2">
            <a:extLst>
              <a:ext uri="{FF2B5EF4-FFF2-40B4-BE49-F238E27FC236}">
                <a16:creationId xmlns:a16="http://schemas.microsoft.com/office/drawing/2014/main" id="{DB6083CE-4B76-445E-B816-8B97852901D6}"/>
              </a:ext>
            </a:extLst>
          </p:cNvPr>
          <p:cNvSpPr>
            <a:spLocks noGrp="1"/>
          </p:cNvSpPr>
          <p:nvPr>
            <p:ph idx="1"/>
          </p:nvPr>
        </p:nvSpPr>
        <p:spPr>
          <a:xfrm>
            <a:off x="1233054" y="2022764"/>
            <a:ext cx="10432473" cy="4059381"/>
          </a:xfrm>
        </p:spPr>
        <p:txBody>
          <a:bodyPr/>
          <a:lstStyle/>
          <a:p>
            <a:r>
              <a:rPr lang="en-US" dirty="0"/>
              <a:t>Break keyword will terminate the loop to further go ahead based on the condition set</a:t>
            </a:r>
          </a:p>
          <a:p>
            <a:r>
              <a:rPr lang="en-US" dirty="0"/>
              <a:t>Continue keyword will continue the loop except for the condition for which the continue is defined</a:t>
            </a:r>
          </a:p>
          <a:p>
            <a:r>
              <a:rPr lang="en-US" dirty="0"/>
              <a:t>While /else  - the else part will be executed at last after the while loop gets terminated naturally (without break keyword)</a:t>
            </a:r>
          </a:p>
          <a:p>
            <a:pPr lvl="1"/>
            <a:r>
              <a:rPr lang="en-US" dirty="0"/>
              <a:t>If the while else has the break keyword, the else part would be ignored by the compiler</a:t>
            </a:r>
          </a:p>
        </p:txBody>
      </p:sp>
    </p:spTree>
    <p:extLst>
      <p:ext uri="{BB962C8B-B14F-4D97-AF65-F5344CB8AC3E}">
        <p14:creationId xmlns:p14="http://schemas.microsoft.com/office/powerpoint/2010/main" val="8152642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4F71-0A70-4436-8F6C-165AA1497ABD}"/>
              </a:ext>
            </a:extLst>
          </p:cNvPr>
          <p:cNvSpPr>
            <a:spLocks noGrp="1"/>
          </p:cNvSpPr>
          <p:nvPr>
            <p:ph type="title"/>
          </p:nvPr>
        </p:nvSpPr>
        <p:spPr>
          <a:xfrm>
            <a:off x="1143001" y="133608"/>
            <a:ext cx="9905998" cy="1478570"/>
          </a:xfrm>
        </p:spPr>
        <p:txBody>
          <a:bodyPr/>
          <a:lstStyle/>
          <a:p>
            <a:r>
              <a:rPr lang="en-US" dirty="0"/>
              <a:t>Random Class</a:t>
            </a:r>
          </a:p>
        </p:txBody>
      </p:sp>
      <p:sp>
        <p:nvSpPr>
          <p:cNvPr id="3" name="Content Placeholder 2">
            <a:extLst>
              <a:ext uri="{FF2B5EF4-FFF2-40B4-BE49-F238E27FC236}">
                <a16:creationId xmlns:a16="http://schemas.microsoft.com/office/drawing/2014/main" id="{4E0B3821-B289-4F78-B391-68F98816531C}"/>
              </a:ext>
            </a:extLst>
          </p:cNvPr>
          <p:cNvSpPr>
            <a:spLocks noGrp="1"/>
          </p:cNvSpPr>
          <p:nvPr>
            <p:ph idx="1"/>
          </p:nvPr>
        </p:nvSpPr>
        <p:spPr>
          <a:xfrm>
            <a:off x="1039090" y="1385456"/>
            <a:ext cx="10501745" cy="4862944"/>
          </a:xfrm>
        </p:spPr>
        <p:txBody>
          <a:bodyPr/>
          <a:lstStyle/>
          <a:p>
            <a:r>
              <a:rPr lang="en-US" dirty="0"/>
              <a:t>Random is a class in Python. It has to be imported in the Python file </a:t>
            </a:r>
            <a:r>
              <a:rPr lang="en-US" dirty="0">
                <a:sym typeface="Wingdings" panose="05000000000000000000" pitchFamily="2" charset="2"/>
              </a:rPr>
              <a:t> import random</a:t>
            </a:r>
          </a:p>
          <a:p>
            <a:r>
              <a:rPr lang="en-US" dirty="0">
                <a:sym typeface="Wingdings" panose="05000000000000000000" pitchFamily="2" charset="2"/>
              </a:rPr>
              <a:t>It has the following methods:</a:t>
            </a:r>
          </a:p>
          <a:p>
            <a:pPr lvl="1"/>
            <a:r>
              <a:rPr lang="en-US" dirty="0" err="1"/>
              <a:t>randrange</a:t>
            </a:r>
            <a:r>
              <a:rPr lang="en-US" dirty="0"/>
              <a:t>(stop) or </a:t>
            </a:r>
            <a:r>
              <a:rPr lang="en-US" dirty="0" err="1"/>
              <a:t>randrange</a:t>
            </a:r>
            <a:r>
              <a:rPr lang="en-US" dirty="0"/>
              <a:t>(start, stop[, step]) </a:t>
            </a:r>
            <a:r>
              <a:rPr lang="en-US" dirty="0">
                <a:sym typeface="Wingdings" panose="05000000000000000000" pitchFamily="2" charset="2"/>
              </a:rPr>
              <a:t> </a:t>
            </a:r>
            <a:r>
              <a:rPr lang="en-US" dirty="0"/>
              <a:t>Return a randomly selected element from range(start, stop, step). This is equivalent to choice(range(start, stop, step)), but doesn’t actually build a range object.</a:t>
            </a:r>
          </a:p>
          <a:p>
            <a:pPr lvl="1"/>
            <a:r>
              <a:rPr lang="en-US" dirty="0" err="1"/>
              <a:t>randint</a:t>
            </a:r>
            <a:r>
              <a:rPr lang="en-US" dirty="0"/>
              <a:t>(a, b) </a:t>
            </a:r>
            <a:r>
              <a:rPr lang="en-US" dirty="0">
                <a:sym typeface="Wingdings" panose="05000000000000000000" pitchFamily="2" charset="2"/>
              </a:rPr>
              <a:t> </a:t>
            </a:r>
            <a:r>
              <a:rPr lang="en-US" dirty="0"/>
              <a:t>Return a random integer N such that a &lt;= N &lt;= b. Alias for </a:t>
            </a:r>
            <a:r>
              <a:rPr lang="en-US" dirty="0" err="1"/>
              <a:t>randrange</a:t>
            </a:r>
            <a:r>
              <a:rPr lang="en-US" dirty="0"/>
              <a:t>(a, b+1).</a:t>
            </a:r>
          </a:p>
          <a:p>
            <a:r>
              <a:rPr lang="en-US" dirty="0"/>
              <a:t>Refer the link </a:t>
            </a:r>
            <a:r>
              <a:rPr lang="en-US" dirty="0">
                <a:sym typeface="Wingdings" panose="05000000000000000000" pitchFamily="2" charset="2"/>
              </a:rPr>
              <a:t> </a:t>
            </a:r>
            <a:r>
              <a:rPr lang="en-US" dirty="0">
                <a:sym typeface="Wingdings" panose="05000000000000000000" pitchFamily="2" charset="2"/>
                <a:hlinkClick r:id="rId2"/>
              </a:rPr>
              <a:t>https://docs.python.org/3/library/random.html</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15590597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B557-9D9D-4FF5-B223-D4E8F328F724}"/>
              </a:ext>
            </a:extLst>
          </p:cNvPr>
          <p:cNvSpPr>
            <a:spLocks noGrp="1"/>
          </p:cNvSpPr>
          <p:nvPr>
            <p:ph type="title"/>
          </p:nvPr>
        </p:nvSpPr>
        <p:spPr/>
        <p:txBody>
          <a:bodyPr/>
          <a:lstStyle/>
          <a:p>
            <a:r>
              <a:rPr lang="en-US" dirty="0"/>
              <a:t>Exercise on While loop, Break, Continue – 25 Min</a:t>
            </a:r>
          </a:p>
        </p:txBody>
      </p:sp>
      <p:graphicFrame>
        <p:nvGraphicFramePr>
          <p:cNvPr id="4" name="Content Placeholder 3">
            <a:extLst>
              <a:ext uri="{FF2B5EF4-FFF2-40B4-BE49-F238E27FC236}">
                <a16:creationId xmlns:a16="http://schemas.microsoft.com/office/drawing/2014/main" id="{0FE5F6D4-19DA-4073-A011-4E9ABCECF390}"/>
              </a:ext>
            </a:extLst>
          </p:cNvPr>
          <p:cNvGraphicFramePr>
            <a:graphicFrameLocks noGrp="1" noChangeAspect="1"/>
          </p:cNvGraphicFramePr>
          <p:nvPr>
            <p:ph idx="1"/>
            <p:extLst/>
          </p:nvPr>
        </p:nvGraphicFramePr>
        <p:xfrm>
          <a:off x="4706938" y="3640138"/>
          <a:ext cx="914400" cy="771525"/>
        </p:xfrm>
        <a:graphic>
          <a:graphicData uri="http://schemas.openxmlformats.org/presentationml/2006/ole">
            <mc:AlternateContent xmlns:mc="http://schemas.openxmlformats.org/markup-compatibility/2006">
              <mc:Choice xmlns:v="urn:schemas-microsoft-com:vml" Requires="v">
                <p:oleObj spid="_x0000_s10246" name="Document" showAsIcon="1" r:id="rId3" imgW="914400" imgH="771480" progId="Word.Document.12">
                  <p:embed/>
                </p:oleObj>
              </mc:Choice>
              <mc:Fallback>
                <p:oleObj name="Document" showAsIcon="1" r:id="rId3" imgW="914400" imgH="771480" progId="Word.Document.12">
                  <p:embed/>
                  <p:pic>
                    <p:nvPicPr>
                      <p:cNvPr id="4" name="Content Placeholder 3">
                        <a:extLst>
                          <a:ext uri="{FF2B5EF4-FFF2-40B4-BE49-F238E27FC236}">
                            <a16:creationId xmlns:a16="http://schemas.microsoft.com/office/drawing/2014/main" id="{0FE5F6D4-19DA-4073-A011-4E9ABCECF390}"/>
                          </a:ext>
                        </a:extLst>
                      </p:cNvPr>
                      <p:cNvPicPr/>
                      <p:nvPr/>
                    </p:nvPicPr>
                    <p:blipFill>
                      <a:blip r:embed="rId4"/>
                      <a:stretch>
                        <a:fillRect/>
                      </a:stretch>
                    </p:blipFill>
                    <p:spPr>
                      <a:xfrm>
                        <a:off x="4706938" y="3640138"/>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41274078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0217-6169-4D4E-908B-2DA0F03180A9}"/>
              </a:ext>
            </a:extLst>
          </p:cNvPr>
          <p:cNvSpPr>
            <a:spLocks noGrp="1"/>
          </p:cNvSpPr>
          <p:nvPr>
            <p:ph type="title"/>
          </p:nvPr>
        </p:nvSpPr>
        <p:spPr>
          <a:xfrm>
            <a:off x="1393638" y="2728735"/>
            <a:ext cx="9404723" cy="1400530"/>
          </a:xfrm>
        </p:spPr>
        <p:txBody>
          <a:bodyPr/>
          <a:lstStyle/>
          <a:p>
            <a:r>
              <a:rPr lang="en-US" dirty="0"/>
              <a:t>Solutions to Exercise on While loop, Break, Continue</a:t>
            </a:r>
          </a:p>
        </p:txBody>
      </p:sp>
    </p:spTree>
    <p:extLst>
      <p:ext uri="{BB962C8B-B14F-4D97-AF65-F5344CB8AC3E}">
        <p14:creationId xmlns:p14="http://schemas.microsoft.com/office/powerpoint/2010/main" val="18246780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933C-58F6-4F82-BEB9-05F8F7CEBDC4}"/>
              </a:ext>
            </a:extLst>
          </p:cNvPr>
          <p:cNvSpPr>
            <a:spLocks noGrp="1"/>
          </p:cNvSpPr>
          <p:nvPr>
            <p:ph type="title"/>
          </p:nvPr>
        </p:nvSpPr>
        <p:spPr/>
        <p:txBody>
          <a:bodyPr/>
          <a:lstStyle/>
          <a:p>
            <a:r>
              <a:rPr lang="en-US" dirty="0"/>
              <a:t>Range()</a:t>
            </a:r>
          </a:p>
        </p:txBody>
      </p:sp>
      <p:sp>
        <p:nvSpPr>
          <p:cNvPr id="3" name="Content Placeholder 2">
            <a:extLst>
              <a:ext uri="{FF2B5EF4-FFF2-40B4-BE49-F238E27FC236}">
                <a16:creationId xmlns:a16="http://schemas.microsoft.com/office/drawing/2014/main" id="{E510FE92-6208-4684-B23B-32F22E22F589}"/>
              </a:ext>
            </a:extLst>
          </p:cNvPr>
          <p:cNvSpPr>
            <a:spLocks noGrp="1"/>
          </p:cNvSpPr>
          <p:nvPr>
            <p:ph idx="1"/>
          </p:nvPr>
        </p:nvSpPr>
        <p:spPr>
          <a:xfrm>
            <a:off x="1141412" y="1634836"/>
            <a:ext cx="10039205" cy="5015346"/>
          </a:xfrm>
        </p:spPr>
        <p:txBody>
          <a:bodyPr>
            <a:normAutofit/>
          </a:bodyPr>
          <a:lstStyle/>
          <a:p>
            <a:r>
              <a:rPr lang="en-US" dirty="0"/>
              <a:t>Range is a class which creates a range of number as defined in the range</a:t>
            </a:r>
          </a:p>
          <a:p>
            <a:r>
              <a:rPr lang="en-US" dirty="0"/>
              <a:t>The first number in the range will be inclusive and the last number on the range is exclusive</a:t>
            </a:r>
          </a:p>
          <a:p>
            <a:r>
              <a:rPr lang="en-US" dirty="0"/>
              <a:t>When we print out a range , we do not see the range f numbers</a:t>
            </a:r>
          </a:p>
          <a:p>
            <a:r>
              <a:rPr lang="en-US" dirty="0"/>
              <a:t>Range creates the range of numbers but the range of values does not take memory space. In Python 3 ,this concept is there while in Python 2 the range of values used to take memory space.</a:t>
            </a:r>
          </a:p>
          <a:p>
            <a:r>
              <a:rPr lang="en-US" dirty="0"/>
              <a:t>To get the range of value we need to cast it to the LIST</a:t>
            </a:r>
          </a:p>
          <a:p>
            <a:r>
              <a:rPr lang="en-US" dirty="0"/>
              <a:t>In range, if we do not define the starting value, by default it is 0</a:t>
            </a:r>
          </a:p>
          <a:p>
            <a:r>
              <a:rPr lang="en-US" dirty="0"/>
              <a:t>Range also has step argument, which will print out the range of values in steps of 1,2,3. By default, the step is 1</a:t>
            </a:r>
          </a:p>
        </p:txBody>
      </p:sp>
    </p:spTree>
    <p:extLst>
      <p:ext uri="{BB962C8B-B14F-4D97-AF65-F5344CB8AC3E}">
        <p14:creationId xmlns:p14="http://schemas.microsoft.com/office/powerpoint/2010/main" val="242280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EB48-F385-495C-92FE-E58677FE8B88}"/>
              </a:ext>
            </a:extLst>
          </p:cNvPr>
          <p:cNvSpPr>
            <a:spLocks noGrp="1"/>
          </p:cNvSpPr>
          <p:nvPr>
            <p:ph type="title"/>
          </p:nvPr>
        </p:nvSpPr>
        <p:spPr>
          <a:xfrm>
            <a:off x="1251678" y="382385"/>
            <a:ext cx="10178322" cy="878379"/>
          </a:xfrm>
        </p:spPr>
        <p:txBody>
          <a:bodyPr/>
          <a:lstStyle/>
          <a:p>
            <a:r>
              <a:rPr lang="en-US" dirty="0"/>
              <a:t>Certain FAQs</a:t>
            </a:r>
          </a:p>
        </p:txBody>
      </p:sp>
      <p:sp>
        <p:nvSpPr>
          <p:cNvPr id="3" name="Content Placeholder 2">
            <a:extLst>
              <a:ext uri="{FF2B5EF4-FFF2-40B4-BE49-F238E27FC236}">
                <a16:creationId xmlns:a16="http://schemas.microsoft.com/office/drawing/2014/main" id="{E27D0998-1B8C-4A9F-BA09-A9321AF113AE}"/>
              </a:ext>
            </a:extLst>
          </p:cNvPr>
          <p:cNvSpPr>
            <a:spLocks noGrp="1"/>
          </p:cNvSpPr>
          <p:nvPr>
            <p:ph idx="1"/>
          </p:nvPr>
        </p:nvSpPr>
        <p:spPr>
          <a:xfrm>
            <a:off x="1251678" y="1551709"/>
            <a:ext cx="10178322" cy="4923906"/>
          </a:xfrm>
        </p:spPr>
        <p:txBody>
          <a:bodyPr>
            <a:normAutofit fontScale="92500" lnSpcReduction="10000"/>
          </a:bodyPr>
          <a:lstStyle/>
          <a:p>
            <a:pPr marL="0" indent="0">
              <a:buNone/>
            </a:pPr>
            <a:endParaRPr lang="en-US" dirty="0"/>
          </a:p>
          <a:p>
            <a:pPr marL="0" indent="0">
              <a:buNone/>
            </a:pPr>
            <a:r>
              <a:rPr lang="en-US" b="1" dirty="0"/>
              <a:t>4. How do you get the Docstring and method list pop-ups in Jupyter Notebook?</a:t>
            </a:r>
            <a:endParaRPr lang="en-US" dirty="0"/>
          </a:p>
          <a:p>
            <a:pPr marL="0" indent="0">
              <a:buNone/>
            </a:pPr>
            <a:r>
              <a:rPr lang="en-US" dirty="0"/>
              <a:t>Use Tab with your cursor directly after a defined variable to see the list of methods.</a:t>
            </a:r>
          </a:p>
          <a:p>
            <a:pPr marL="0" indent="0">
              <a:buNone/>
            </a:pPr>
            <a:r>
              <a:rPr lang="en-US" dirty="0"/>
              <a:t>For example, given: </a:t>
            </a:r>
            <a:r>
              <a:rPr lang="en-US" b="1" dirty="0" err="1"/>
              <a:t>my_list</a:t>
            </a:r>
            <a:r>
              <a:rPr lang="en-US" b="1" dirty="0"/>
              <a:t> = [1,2,3] </a:t>
            </a:r>
            <a:r>
              <a:rPr lang="en-US" dirty="0"/>
              <a:t>you could then run that cell to define </a:t>
            </a:r>
            <a:r>
              <a:rPr lang="en-US" b="1" dirty="0" err="1"/>
              <a:t>my_list</a:t>
            </a:r>
            <a:r>
              <a:rPr lang="en-US" dirty="0"/>
              <a:t> as a variable, afterwards you could just type: </a:t>
            </a:r>
            <a:r>
              <a:rPr lang="en-US" b="1" dirty="0" err="1"/>
              <a:t>my_list</a:t>
            </a:r>
            <a:r>
              <a:rPr lang="en-US" b="1" dirty="0"/>
              <a:t>. </a:t>
            </a:r>
            <a:r>
              <a:rPr lang="en-US" dirty="0"/>
              <a:t>(notice the dot) and then press Tab to see the list of methods. For the </a:t>
            </a:r>
            <a:r>
              <a:rPr lang="en-US" dirty="0" err="1"/>
              <a:t>doctrings</a:t>
            </a:r>
            <a:r>
              <a:rPr lang="en-US" dirty="0"/>
              <a:t> of functions, use </a:t>
            </a:r>
            <a:r>
              <a:rPr lang="en-US" dirty="0" err="1"/>
              <a:t>Shift+Tab</a:t>
            </a:r>
            <a:r>
              <a:rPr lang="en-US" dirty="0"/>
              <a:t> with your cursor right after the function.</a:t>
            </a:r>
          </a:p>
          <a:p>
            <a:pPr marL="0" indent="0">
              <a:buNone/>
            </a:pPr>
            <a:endParaRPr lang="en-US" dirty="0"/>
          </a:p>
          <a:p>
            <a:pPr marL="0" indent="0">
              <a:buNone/>
            </a:pPr>
            <a:r>
              <a:rPr lang="en-US" b="1" dirty="0"/>
              <a:t>6. Do you provide personal or corporate training?</a:t>
            </a:r>
            <a:endParaRPr lang="en-US" dirty="0"/>
          </a:p>
          <a:p>
            <a:pPr marL="0" indent="0">
              <a:buNone/>
            </a:pPr>
            <a:r>
              <a:rPr lang="en-US" dirty="0"/>
              <a:t>Yes! Check out my profile for a LinkedIn for more information</a:t>
            </a:r>
          </a:p>
          <a:p>
            <a:pPr marL="0" indent="0">
              <a:buNone/>
            </a:pPr>
            <a:endParaRPr lang="en-US" dirty="0"/>
          </a:p>
          <a:p>
            <a:pPr marL="0" indent="0">
              <a:buNone/>
            </a:pPr>
            <a:r>
              <a:rPr lang="en-US" b="1" dirty="0"/>
              <a:t>7. How do I know where my Notebooks are being saved?</a:t>
            </a:r>
            <a:endParaRPr lang="en-US" dirty="0"/>
          </a:p>
          <a:p>
            <a:pPr marL="0" indent="0">
              <a:buNone/>
            </a:pPr>
            <a:r>
              <a:rPr lang="en-US" dirty="0"/>
              <a:t>To find out where your notebooks are type: </a:t>
            </a:r>
            <a:r>
              <a:rPr lang="en-US" b="1" dirty="0" err="1"/>
              <a:t>pwd</a:t>
            </a:r>
            <a:r>
              <a:rPr lang="en-US" dirty="0"/>
              <a:t> in a cell. This will print your working directory.</a:t>
            </a:r>
          </a:p>
        </p:txBody>
      </p:sp>
    </p:spTree>
    <p:extLst>
      <p:ext uri="{BB962C8B-B14F-4D97-AF65-F5344CB8AC3E}">
        <p14:creationId xmlns:p14="http://schemas.microsoft.com/office/powerpoint/2010/main" val="38164804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1DA2-5CA5-4D00-B0F6-15AF8E7ACF69}"/>
              </a:ext>
            </a:extLst>
          </p:cNvPr>
          <p:cNvSpPr>
            <a:spLocks noGrp="1"/>
          </p:cNvSpPr>
          <p:nvPr>
            <p:ph type="title"/>
          </p:nvPr>
        </p:nvSpPr>
        <p:spPr/>
        <p:txBody>
          <a:bodyPr/>
          <a:lstStyle/>
          <a:p>
            <a:r>
              <a:rPr lang="en-US" dirty="0"/>
              <a:t>Zip()</a:t>
            </a:r>
          </a:p>
        </p:txBody>
      </p:sp>
      <p:sp>
        <p:nvSpPr>
          <p:cNvPr id="3" name="Content Placeholder 2">
            <a:extLst>
              <a:ext uri="{FF2B5EF4-FFF2-40B4-BE49-F238E27FC236}">
                <a16:creationId xmlns:a16="http://schemas.microsoft.com/office/drawing/2014/main" id="{FEE379FE-BA9D-4575-B788-23F11DBAA7D4}"/>
              </a:ext>
            </a:extLst>
          </p:cNvPr>
          <p:cNvSpPr>
            <a:spLocks noGrp="1"/>
          </p:cNvSpPr>
          <p:nvPr>
            <p:ph idx="1"/>
          </p:nvPr>
        </p:nvSpPr>
        <p:spPr>
          <a:xfrm>
            <a:off x="646111" y="1967346"/>
            <a:ext cx="11166762" cy="3255817"/>
          </a:xfrm>
        </p:spPr>
        <p:txBody>
          <a:bodyPr/>
          <a:lstStyle/>
          <a:p>
            <a:r>
              <a:rPr lang="en-US" dirty="0"/>
              <a:t>For iterating with multiple list / tuple / dictionary at same type, we can use the ZIP function with FOR loop</a:t>
            </a:r>
          </a:p>
          <a:p>
            <a:r>
              <a:rPr lang="en-US" dirty="0"/>
              <a:t>Number of list should be equal to number of iterator variables as far as FOR loop is concerned</a:t>
            </a:r>
          </a:p>
          <a:p>
            <a:r>
              <a:rPr lang="en-US" dirty="0"/>
              <a:t>IF list / tuple / dictionary have uneven items, then the shorter list is considered for iterating</a:t>
            </a:r>
          </a:p>
        </p:txBody>
      </p:sp>
    </p:spTree>
    <p:extLst>
      <p:ext uri="{BB962C8B-B14F-4D97-AF65-F5344CB8AC3E}">
        <p14:creationId xmlns:p14="http://schemas.microsoft.com/office/powerpoint/2010/main" val="38110395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7FFC8-8F1E-4518-A5C2-1D07C2A7CAC1}"/>
              </a:ext>
            </a:extLst>
          </p:cNvPr>
          <p:cNvSpPr>
            <a:spLocks noGrp="1"/>
          </p:cNvSpPr>
          <p:nvPr>
            <p:ph type="title"/>
          </p:nvPr>
        </p:nvSpPr>
        <p:spPr>
          <a:xfrm>
            <a:off x="498764" y="205578"/>
            <a:ext cx="9404723" cy="808046"/>
          </a:xfrm>
        </p:spPr>
        <p:txBody>
          <a:bodyPr/>
          <a:lstStyle/>
          <a:p>
            <a:r>
              <a:rPr lang="en-US" dirty="0"/>
              <a:t>Loop Statement  - For Loop</a:t>
            </a:r>
          </a:p>
        </p:txBody>
      </p:sp>
      <p:sp>
        <p:nvSpPr>
          <p:cNvPr id="3" name="Content Placeholder 2">
            <a:extLst>
              <a:ext uri="{FF2B5EF4-FFF2-40B4-BE49-F238E27FC236}">
                <a16:creationId xmlns:a16="http://schemas.microsoft.com/office/drawing/2014/main" id="{6B3928AD-F819-4CFE-AA63-9FA4307B8C69}"/>
              </a:ext>
            </a:extLst>
          </p:cNvPr>
          <p:cNvSpPr>
            <a:spLocks noGrp="1"/>
          </p:cNvSpPr>
          <p:nvPr>
            <p:ph idx="1"/>
          </p:nvPr>
        </p:nvSpPr>
        <p:spPr>
          <a:xfrm>
            <a:off x="498764" y="1316182"/>
            <a:ext cx="11277600" cy="5223163"/>
          </a:xfrm>
        </p:spPr>
        <p:txBody>
          <a:bodyPr>
            <a:normAutofit fontScale="92500" lnSpcReduction="20000"/>
          </a:bodyPr>
          <a:lstStyle/>
          <a:p>
            <a:r>
              <a:rPr lang="en-US" dirty="0"/>
              <a:t>For loop can be used for Strings, List, Dictionary, Tuple, range</a:t>
            </a:r>
          </a:p>
          <a:p>
            <a:r>
              <a:rPr lang="en-US" dirty="0"/>
              <a:t>We can implement certain function with FOR loop like range() and zip() function</a:t>
            </a:r>
          </a:p>
          <a:p>
            <a:r>
              <a:rPr lang="en-US" dirty="0"/>
              <a:t>Zip function can be used with FOR loop , We can create item pairs for a LIST using ZIP functions</a:t>
            </a:r>
          </a:p>
          <a:p>
            <a:r>
              <a:rPr lang="en-US" dirty="0"/>
              <a:t>Range class with FOR loop is used to create a range of numbers</a:t>
            </a:r>
          </a:p>
          <a:p>
            <a:r>
              <a:rPr lang="en-US" b="1" dirty="0">
                <a:solidFill>
                  <a:srgbClr val="AAF91B"/>
                </a:solidFill>
              </a:rPr>
              <a:t>SYNTAX</a:t>
            </a:r>
            <a:r>
              <a:rPr lang="en-US" b="1" dirty="0"/>
              <a:t>:</a:t>
            </a:r>
            <a:endParaRPr lang="en-US" dirty="0"/>
          </a:p>
          <a:p>
            <a:pPr lvl="1"/>
            <a:r>
              <a:rPr lang="en-US" dirty="0"/>
              <a:t>for x in  range() , zip(), list, tuple, dictionary, strings,:</a:t>
            </a:r>
          </a:p>
          <a:p>
            <a:pPr lvl="1"/>
            <a:r>
              <a:rPr lang="en-US" dirty="0"/>
              <a:t>    # Body of for</a:t>
            </a:r>
          </a:p>
          <a:p>
            <a:pPr lvl="1"/>
            <a:r>
              <a:rPr lang="en-US" dirty="0"/>
              <a:t>    print(x)</a:t>
            </a:r>
          </a:p>
          <a:p>
            <a:pPr lvl="1"/>
            <a:r>
              <a:rPr lang="en-US" dirty="0"/>
              <a:t>The variable “x” will hold the items for each loop happening</a:t>
            </a:r>
          </a:p>
          <a:p>
            <a:pPr lvl="1"/>
            <a:r>
              <a:rPr lang="en-US" dirty="0"/>
              <a:t>Loop will run as number of times as the number of items in list, tuple, dictionary.</a:t>
            </a:r>
          </a:p>
          <a:p>
            <a:pPr lvl="1"/>
            <a:r>
              <a:rPr lang="en-US" dirty="0"/>
              <a:t>Loop will run as number of times as the number of characters in the string.</a:t>
            </a:r>
          </a:p>
          <a:p>
            <a:pPr lvl="1"/>
            <a:r>
              <a:rPr lang="en-US" dirty="0"/>
              <a:t>Loop will run as number of times as the range is defined</a:t>
            </a:r>
          </a:p>
          <a:p>
            <a:pPr lvl="1"/>
            <a:r>
              <a:rPr lang="en-US" dirty="0"/>
              <a:t>Loop will run as number of times as the number of items in even list / number of items in a list containing less number of items in case of uneven list</a:t>
            </a:r>
          </a:p>
        </p:txBody>
      </p:sp>
    </p:spTree>
    <p:extLst>
      <p:ext uri="{BB962C8B-B14F-4D97-AF65-F5344CB8AC3E}">
        <p14:creationId xmlns:p14="http://schemas.microsoft.com/office/powerpoint/2010/main" val="31603315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8BAF-AFF8-4E49-9A76-66E69A9DE164}"/>
              </a:ext>
            </a:extLst>
          </p:cNvPr>
          <p:cNvSpPr>
            <a:spLocks noGrp="1"/>
          </p:cNvSpPr>
          <p:nvPr>
            <p:ph type="title"/>
          </p:nvPr>
        </p:nvSpPr>
        <p:spPr/>
        <p:txBody>
          <a:bodyPr/>
          <a:lstStyle/>
          <a:p>
            <a:r>
              <a:rPr lang="en-US" dirty="0"/>
              <a:t>Exercise on For loop , range()</a:t>
            </a:r>
          </a:p>
        </p:txBody>
      </p:sp>
      <p:graphicFrame>
        <p:nvGraphicFramePr>
          <p:cNvPr id="4" name="Content Placeholder 3">
            <a:extLst>
              <a:ext uri="{FF2B5EF4-FFF2-40B4-BE49-F238E27FC236}">
                <a16:creationId xmlns:a16="http://schemas.microsoft.com/office/drawing/2014/main" id="{78649B37-1EBD-4236-96CC-7C9AEA7E7D4F}"/>
              </a:ext>
            </a:extLst>
          </p:cNvPr>
          <p:cNvGraphicFramePr>
            <a:graphicFrameLocks noGrp="1" noChangeAspect="1"/>
          </p:cNvGraphicFramePr>
          <p:nvPr>
            <p:ph idx="1"/>
            <p:extLst/>
          </p:nvPr>
        </p:nvGraphicFramePr>
        <p:xfrm>
          <a:off x="4997450" y="3616325"/>
          <a:ext cx="914400" cy="771525"/>
        </p:xfrm>
        <a:graphic>
          <a:graphicData uri="http://schemas.openxmlformats.org/presentationml/2006/ole">
            <mc:AlternateContent xmlns:mc="http://schemas.openxmlformats.org/markup-compatibility/2006">
              <mc:Choice xmlns:v="urn:schemas-microsoft-com:vml" Requires="v">
                <p:oleObj spid="_x0000_s11270" name="Document" showAsIcon="1" r:id="rId3" imgW="914400" imgH="771480" progId="Word.Document.12">
                  <p:embed/>
                </p:oleObj>
              </mc:Choice>
              <mc:Fallback>
                <p:oleObj name="Document" showAsIcon="1" r:id="rId3" imgW="914400" imgH="771480" progId="Word.Document.12">
                  <p:embed/>
                  <p:pic>
                    <p:nvPicPr>
                      <p:cNvPr id="4" name="Content Placeholder 3">
                        <a:extLst>
                          <a:ext uri="{FF2B5EF4-FFF2-40B4-BE49-F238E27FC236}">
                            <a16:creationId xmlns:a16="http://schemas.microsoft.com/office/drawing/2014/main" id="{78649B37-1EBD-4236-96CC-7C9AEA7E7D4F}"/>
                          </a:ext>
                        </a:extLst>
                      </p:cNvPr>
                      <p:cNvPicPr/>
                      <p:nvPr/>
                    </p:nvPicPr>
                    <p:blipFill>
                      <a:blip r:embed="rId4"/>
                      <a:stretch>
                        <a:fillRect/>
                      </a:stretch>
                    </p:blipFill>
                    <p:spPr>
                      <a:xfrm>
                        <a:off x="4997450" y="361632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4595633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8F4B-94F3-4F06-9051-D989AF1091CC}"/>
              </a:ext>
            </a:extLst>
          </p:cNvPr>
          <p:cNvSpPr>
            <a:spLocks noGrp="1"/>
          </p:cNvSpPr>
          <p:nvPr>
            <p:ph type="title"/>
          </p:nvPr>
        </p:nvSpPr>
        <p:spPr>
          <a:xfrm>
            <a:off x="1131020" y="2503190"/>
            <a:ext cx="9404723" cy="1400530"/>
          </a:xfrm>
        </p:spPr>
        <p:txBody>
          <a:bodyPr/>
          <a:lstStyle/>
          <a:p>
            <a:r>
              <a:rPr lang="en-US" dirty="0"/>
              <a:t>Solutions to Exercise on For loop , range()</a:t>
            </a:r>
          </a:p>
        </p:txBody>
      </p:sp>
    </p:spTree>
    <p:extLst>
      <p:ext uri="{BB962C8B-B14F-4D97-AF65-F5344CB8AC3E}">
        <p14:creationId xmlns:p14="http://schemas.microsoft.com/office/powerpoint/2010/main" val="41644073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226701" y="1740189"/>
            <a:ext cx="11480390" cy="2556164"/>
          </a:xfrm>
        </p:spPr>
        <p:txBody>
          <a:bodyPr/>
          <a:lstStyle/>
          <a:p>
            <a:r>
              <a:rPr lang="en-US" sz="4400" dirty="0"/>
              <a:t>Functions - Working with Reusable Code </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1828800" y="4003964"/>
            <a:ext cx="5043053" cy="2556164"/>
          </a:xfrm>
        </p:spPr>
        <p:txBody>
          <a:bodyPr>
            <a:normAutofit fontScale="325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5600" dirty="0"/>
              <a:t>Function </a:t>
            </a:r>
          </a:p>
          <a:p>
            <a:pPr marL="685800" indent="-685800">
              <a:buFont typeface="Wingdings" panose="05000000000000000000" pitchFamily="2" charset="2"/>
              <a:buChar char="ü"/>
            </a:pPr>
            <a:r>
              <a:rPr lang="en-US" sz="5600" dirty="0"/>
              <a:t>Function vs Method</a:t>
            </a:r>
          </a:p>
          <a:p>
            <a:pPr marL="685800" indent="-685800">
              <a:buFont typeface="Wingdings" panose="05000000000000000000" pitchFamily="2" charset="2"/>
              <a:buChar char="ü"/>
            </a:pPr>
            <a:r>
              <a:rPr lang="en-US" sz="5600" dirty="0"/>
              <a:t>Function without parameter</a:t>
            </a:r>
          </a:p>
          <a:p>
            <a:pPr marL="685800" indent="-685800">
              <a:buFont typeface="Wingdings" panose="05000000000000000000" pitchFamily="2" charset="2"/>
              <a:buChar char="ü"/>
            </a:pPr>
            <a:r>
              <a:rPr lang="en-US" sz="5600" dirty="0"/>
              <a:t>Function with parameter</a:t>
            </a:r>
          </a:p>
          <a:p>
            <a:pPr marL="685800" indent="-685800">
              <a:buFont typeface="Wingdings" panose="05000000000000000000" pitchFamily="2" charset="2"/>
              <a:buChar char="ü"/>
            </a:pPr>
            <a:r>
              <a:rPr lang="en-US" sz="5600" dirty="0"/>
              <a:t>Function with Return type</a:t>
            </a:r>
          </a:p>
          <a:p>
            <a:endParaRPr lang="en-US" sz="5600" dirty="0"/>
          </a:p>
          <a:p>
            <a:pPr marL="685800" indent="-685800">
              <a:buFont typeface="Wingdings" panose="05000000000000000000" pitchFamily="2" charset="2"/>
              <a:buChar char="ü"/>
            </a:pPr>
            <a:endParaRPr lang="en-US" sz="5600" dirty="0"/>
          </a:p>
          <a:p>
            <a:endParaRPr lang="en-US" dirty="0"/>
          </a:p>
        </p:txBody>
      </p:sp>
      <p:sp>
        <p:nvSpPr>
          <p:cNvPr id="4" name="Subtitle 2">
            <a:extLst>
              <a:ext uri="{FF2B5EF4-FFF2-40B4-BE49-F238E27FC236}">
                <a16:creationId xmlns:a16="http://schemas.microsoft.com/office/drawing/2014/main" id="{50B8D76A-E154-4689-98B6-0AE704F7B3A4}"/>
              </a:ext>
            </a:extLst>
          </p:cNvPr>
          <p:cNvSpPr txBox="1">
            <a:spLocks/>
          </p:cNvSpPr>
          <p:nvPr/>
        </p:nvSpPr>
        <p:spPr>
          <a:xfrm>
            <a:off x="7389500" y="4038600"/>
            <a:ext cx="4469992" cy="2022764"/>
          </a:xfrm>
          <a:prstGeom prst="rect">
            <a:avLst/>
          </a:prstGeom>
        </p:spPr>
        <p:txBody>
          <a:bodyPr vert="horz" lIns="91440" tIns="45720" rIns="91440" bIns="45720" rtlCol="0" anchor="t">
            <a:normAutofit fontScale="40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endParaRPr lang="en-US" dirty="0"/>
          </a:p>
          <a:p>
            <a:r>
              <a:rPr lang="en-US" dirty="0"/>
              <a:t> </a:t>
            </a:r>
            <a:endParaRPr lang="en-US" sz="5600" dirty="0"/>
          </a:p>
          <a:p>
            <a:pPr marL="685800" indent="-685800">
              <a:buFont typeface="Wingdings" panose="05000000000000000000" pitchFamily="2" charset="2"/>
              <a:buChar char="ü"/>
            </a:pPr>
            <a:r>
              <a:rPr lang="en-US" sz="5600" dirty="0"/>
              <a:t>Scope of variable </a:t>
            </a:r>
          </a:p>
          <a:p>
            <a:pPr marL="685800" indent="-685800">
              <a:buFont typeface="Wingdings" panose="05000000000000000000" pitchFamily="2" charset="2"/>
              <a:buChar char="ü"/>
            </a:pPr>
            <a:r>
              <a:rPr lang="en-US" sz="5600" dirty="0"/>
              <a:t>Usage of “global” keyword for variable</a:t>
            </a:r>
          </a:p>
          <a:p>
            <a:pPr marL="685800" indent="-685800">
              <a:buFont typeface="Wingdings" panose="05000000000000000000" pitchFamily="2" charset="2"/>
              <a:buChar char="ü"/>
            </a:pPr>
            <a:r>
              <a:rPr lang="en-US" sz="5600" dirty="0"/>
              <a:t>Built-in function</a:t>
            </a:r>
          </a:p>
          <a:p>
            <a:pPr marL="685800" indent="-685800">
              <a:buFont typeface="Wingdings" panose="05000000000000000000" pitchFamily="2" charset="2"/>
              <a:buChar char="ü"/>
            </a:pPr>
            <a:endParaRPr lang="en-US" sz="5600" dirty="0"/>
          </a:p>
          <a:p>
            <a:pPr marL="685800" indent="-685800">
              <a:buFont typeface="Wingdings" panose="05000000000000000000" pitchFamily="2" charset="2"/>
              <a:buChar char="ü"/>
            </a:pPr>
            <a:endParaRPr lang="en-US" sz="5600" dirty="0"/>
          </a:p>
          <a:p>
            <a:endParaRPr lang="en-US" dirty="0"/>
          </a:p>
        </p:txBody>
      </p:sp>
    </p:spTree>
    <p:extLst>
      <p:ext uri="{BB962C8B-B14F-4D97-AF65-F5344CB8AC3E}">
        <p14:creationId xmlns:p14="http://schemas.microsoft.com/office/powerpoint/2010/main" val="1944700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4665-3647-4357-ADB1-D2DAE64B9B4A}"/>
              </a:ext>
            </a:extLst>
          </p:cNvPr>
          <p:cNvSpPr>
            <a:spLocks noGrp="1"/>
          </p:cNvSpPr>
          <p:nvPr>
            <p:ph type="title"/>
          </p:nvPr>
        </p:nvSpPr>
        <p:spPr>
          <a:xfrm>
            <a:off x="646111" y="189482"/>
            <a:ext cx="9404723" cy="738773"/>
          </a:xfrm>
        </p:spPr>
        <p:txBody>
          <a:bodyPr/>
          <a:lstStyle/>
          <a:p>
            <a:r>
              <a:rPr lang="en-US" dirty="0"/>
              <a:t>Function – What is it?</a:t>
            </a:r>
          </a:p>
        </p:txBody>
      </p:sp>
      <p:sp>
        <p:nvSpPr>
          <p:cNvPr id="3" name="Content Placeholder 2">
            <a:extLst>
              <a:ext uri="{FF2B5EF4-FFF2-40B4-BE49-F238E27FC236}">
                <a16:creationId xmlns:a16="http://schemas.microsoft.com/office/drawing/2014/main" id="{B941248B-DBE1-4943-A4C8-6BB1BEC458BE}"/>
              </a:ext>
            </a:extLst>
          </p:cNvPr>
          <p:cNvSpPr>
            <a:spLocks noGrp="1"/>
          </p:cNvSpPr>
          <p:nvPr>
            <p:ph idx="1"/>
          </p:nvPr>
        </p:nvSpPr>
        <p:spPr>
          <a:xfrm>
            <a:off x="1274618" y="1787236"/>
            <a:ext cx="9961418" cy="4724400"/>
          </a:xfrm>
        </p:spPr>
        <p:txBody>
          <a:bodyPr>
            <a:normAutofit/>
          </a:bodyPr>
          <a:lstStyle/>
          <a:p>
            <a:r>
              <a:rPr lang="en-US" dirty="0"/>
              <a:t>Functions are given the same </a:t>
            </a:r>
            <a:r>
              <a:rPr lang="en-US" dirty="0" err="1"/>
              <a:t>hierarchyFunctions</a:t>
            </a:r>
            <a:r>
              <a:rPr lang="en-US" dirty="0"/>
              <a:t> are independent of each.</a:t>
            </a:r>
          </a:p>
          <a:p>
            <a:r>
              <a:rPr lang="en-US" dirty="0"/>
              <a:t>Functions are set of codes and are re-usable in nature.</a:t>
            </a:r>
          </a:p>
          <a:p>
            <a:r>
              <a:rPr lang="en-US" dirty="0"/>
              <a:t>A group of coding statements which can perform some specific task/s or functionality/s is called a method /function</a:t>
            </a:r>
          </a:p>
          <a:p>
            <a:r>
              <a:rPr lang="en-US" dirty="0">
                <a:solidFill>
                  <a:srgbClr val="AAF91B"/>
                </a:solidFill>
              </a:rPr>
              <a:t>“def” </a:t>
            </a:r>
            <a:r>
              <a:rPr lang="en-US" dirty="0"/>
              <a:t>is the keyword used to define a function / method. “def” is followed by single indent and then the method name.</a:t>
            </a:r>
          </a:p>
          <a:p>
            <a:r>
              <a:rPr lang="en-US" dirty="0"/>
              <a:t>Functions OUTSIDE OF A CLASS IN PYTHON IS CALLED AS </a:t>
            </a:r>
            <a:r>
              <a:rPr lang="en-US" dirty="0">
                <a:solidFill>
                  <a:srgbClr val="AAF91B"/>
                </a:solidFill>
              </a:rPr>
              <a:t>FUNCTION</a:t>
            </a:r>
          </a:p>
          <a:p>
            <a:r>
              <a:rPr lang="en-US" dirty="0"/>
              <a:t>Functions INSIDE OF A CLASS IN PYTHON IS CALLED AS </a:t>
            </a:r>
            <a:r>
              <a:rPr lang="en-US" dirty="0">
                <a:solidFill>
                  <a:srgbClr val="AAF91B"/>
                </a:solidFill>
              </a:rPr>
              <a:t>METHOD</a:t>
            </a:r>
          </a:p>
          <a:p>
            <a:r>
              <a:rPr lang="en-US" dirty="0"/>
              <a:t>Function / Method name can have alphabets (in capital or small) and can have underscore(_)</a:t>
            </a:r>
          </a:p>
          <a:p>
            <a:r>
              <a:rPr lang="en-US" dirty="0"/>
              <a:t>Function / Methods can have camel casing.</a:t>
            </a:r>
          </a:p>
        </p:txBody>
      </p:sp>
    </p:spTree>
    <p:extLst>
      <p:ext uri="{BB962C8B-B14F-4D97-AF65-F5344CB8AC3E}">
        <p14:creationId xmlns:p14="http://schemas.microsoft.com/office/powerpoint/2010/main" val="28335341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D91FB-6E9D-433F-91B7-495AB1705496}"/>
              </a:ext>
            </a:extLst>
          </p:cNvPr>
          <p:cNvSpPr>
            <a:spLocks noGrp="1"/>
          </p:cNvSpPr>
          <p:nvPr>
            <p:ph type="title"/>
          </p:nvPr>
        </p:nvSpPr>
        <p:spPr>
          <a:xfrm>
            <a:off x="645130" y="205578"/>
            <a:ext cx="9404723" cy="808046"/>
          </a:xfrm>
        </p:spPr>
        <p:txBody>
          <a:bodyPr/>
          <a:lstStyle/>
          <a:p>
            <a:r>
              <a:rPr lang="en-US" dirty="0"/>
              <a:t>Function – What is it? – Contd.</a:t>
            </a:r>
          </a:p>
        </p:txBody>
      </p:sp>
      <p:sp>
        <p:nvSpPr>
          <p:cNvPr id="3" name="Content Placeholder 2">
            <a:extLst>
              <a:ext uri="{FF2B5EF4-FFF2-40B4-BE49-F238E27FC236}">
                <a16:creationId xmlns:a16="http://schemas.microsoft.com/office/drawing/2014/main" id="{7AB52865-F5D5-4C9E-BA71-17CA85AE3FE4}"/>
              </a:ext>
            </a:extLst>
          </p:cNvPr>
          <p:cNvSpPr>
            <a:spLocks noGrp="1"/>
          </p:cNvSpPr>
          <p:nvPr>
            <p:ph idx="1"/>
          </p:nvPr>
        </p:nvSpPr>
        <p:spPr>
          <a:xfrm>
            <a:off x="1191491" y="1013624"/>
            <a:ext cx="10709564" cy="5638798"/>
          </a:xfrm>
        </p:spPr>
        <p:txBody>
          <a:bodyPr>
            <a:normAutofit fontScale="77500" lnSpcReduction="20000"/>
          </a:bodyPr>
          <a:lstStyle/>
          <a:p>
            <a:r>
              <a:rPr lang="en-US" dirty="0"/>
              <a:t>We can CALL functions as many times as we wish. We need to call the function in order to get the result of it.</a:t>
            </a:r>
          </a:p>
          <a:p>
            <a:r>
              <a:rPr lang="en-US" dirty="0"/>
              <a:t>Functions can have the same name unlike other languages like Java, C#.</a:t>
            </a:r>
          </a:p>
          <a:p>
            <a:pPr lvl="1"/>
            <a:r>
              <a:rPr lang="en-US" dirty="0"/>
              <a:t>In Java &amp; c#, function name can be same if signature is different. </a:t>
            </a:r>
          </a:p>
          <a:p>
            <a:pPr lvl="1"/>
            <a:r>
              <a:rPr lang="en-US" dirty="0"/>
              <a:t>Signature can be different in Java or C# --&gt; if the number of parameter is different OR type of parameter is different, OR the sequence of the type of parameter is different.</a:t>
            </a:r>
          </a:p>
          <a:p>
            <a:pPr lvl="2"/>
            <a:r>
              <a:rPr lang="en-US" dirty="0"/>
              <a:t>1)Number of parameters </a:t>
            </a:r>
            <a:r>
              <a:rPr lang="en-US" dirty="0">
                <a:sym typeface="Wingdings" panose="05000000000000000000" pitchFamily="2" charset="2"/>
              </a:rPr>
              <a:t></a:t>
            </a:r>
            <a:r>
              <a:rPr lang="en-US" dirty="0"/>
              <a:t> 2 or 3 parameters in the argument of function</a:t>
            </a:r>
          </a:p>
          <a:p>
            <a:pPr lvl="3"/>
            <a:r>
              <a:rPr lang="en-US" dirty="0"/>
              <a:t># Addition(int a, int b) </a:t>
            </a:r>
            <a:r>
              <a:rPr lang="en-US" dirty="0">
                <a:sym typeface="Wingdings" panose="05000000000000000000" pitchFamily="2" charset="2"/>
              </a:rPr>
              <a:t> Java or C#</a:t>
            </a:r>
            <a:endParaRPr lang="en-US" dirty="0"/>
          </a:p>
          <a:p>
            <a:pPr lvl="3"/>
            <a:r>
              <a:rPr lang="en-US" dirty="0"/>
              <a:t># Addition(int a, int b, int c)</a:t>
            </a:r>
            <a:r>
              <a:rPr lang="en-US" dirty="0">
                <a:sym typeface="Wingdings" panose="05000000000000000000" pitchFamily="2" charset="2"/>
              </a:rPr>
              <a:t>  Java or C#</a:t>
            </a:r>
            <a:endParaRPr lang="en-US" dirty="0"/>
          </a:p>
          <a:p>
            <a:pPr lvl="2"/>
            <a:r>
              <a:rPr lang="en-US" dirty="0"/>
              <a:t>2)Type of parameter </a:t>
            </a:r>
            <a:r>
              <a:rPr lang="en-US" dirty="0">
                <a:sym typeface="Wingdings" panose="05000000000000000000" pitchFamily="2" charset="2"/>
              </a:rPr>
              <a:t></a:t>
            </a:r>
            <a:r>
              <a:rPr lang="en-US" dirty="0"/>
              <a:t> int, string, float</a:t>
            </a:r>
          </a:p>
          <a:p>
            <a:pPr lvl="2"/>
            <a:r>
              <a:rPr lang="en-US" dirty="0"/>
              <a:t>#Addition(int a, string b)</a:t>
            </a:r>
            <a:r>
              <a:rPr lang="en-US" dirty="0">
                <a:sym typeface="Wingdings" panose="05000000000000000000" pitchFamily="2" charset="2"/>
              </a:rPr>
              <a:t>  Java or C#</a:t>
            </a:r>
            <a:endParaRPr lang="en-US" dirty="0"/>
          </a:p>
          <a:p>
            <a:pPr lvl="2"/>
            <a:r>
              <a:rPr lang="en-US" dirty="0"/>
              <a:t>3) Sequence of the type of parameter </a:t>
            </a:r>
          </a:p>
          <a:p>
            <a:pPr lvl="3"/>
            <a:r>
              <a:rPr lang="en-US" dirty="0"/>
              <a:t>Addition(int a, int b)</a:t>
            </a:r>
            <a:r>
              <a:rPr lang="en-US" dirty="0">
                <a:sym typeface="Wingdings" panose="05000000000000000000" pitchFamily="2" charset="2"/>
              </a:rPr>
              <a:t>  Java or C#</a:t>
            </a:r>
            <a:endParaRPr lang="en-US" dirty="0"/>
          </a:p>
          <a:p>
            <a:pPr lvl="3"/>
            <a:r>
              <a:rPr lang="en-US" dirty="0"/>
              <a:t>Addition(string a, int b)</a:t>
            </a:r>
            <a:r>
              <a:rPr lang="en-US" dirty="0">
                <a:sym typeface="Wingdings" panose="05000000000000000000" pitchFamily="2" charset="2"/>
              </a:rPr>
              <a:t>  Java or C#</a:t>
            </a:r>
          </a:p>
          <a:p>
            <a:pPr lvl="3"/>
            <a:r>
              <a:rPr lang="en-US" dirty="0"/>
              <a:t>Addition(</a:t>
            </a:r>
            <a:r>
              <a:rPr lang="en-US" dirty="0" err="1"/>
              <a:t>inta</a:t>
            </a:r>
            <a:r>
              <a:rPr lang="en-US" dirty="0"/>
              <a:t>, String b)</a:t>
            </a:r>
            <a:r>
              <a:rPr lang="en-US" dirty="0">
                <a:sym typeface="Wingdings" panose="05000000000000000000" pitchFamily="2" charset="2"/>
              </a:rPr>
              <a:t>  Java or C#</a:t>
            </a:r>
            <a:endParaRPr lang="en-US" dirty="0"/>
          </a:p>
          <a:p>
            <a:pPr lvl="1"/>
            <a:r>
              <a:rPr lang="en-US" dirty="0"/>
              <a:t>The process in JAVA AND C# is called as OVERLOADING which is a Concept of POLYMORPHISM of Object oriented programming</a:t>
            </a:r>
          </a:p>
          <a:p>
            <a:pPr lvl="1"/>
            <a:r>
              <a:rPr lang="en-US" dirty="0"/>
              <a:t>IS OVERLOADING ALLOWED IN PYTHON? </a:t>
            </a:r>
          </a:p>
          <a:p>
            <a:pPr lvl="2"/>
            <a:r>
              <a:rPr lang="en-US" dirty="0"/>
              <a:t>THRERE IS NO CONCEPT OF OVERLOADING IN PYTHON. THAT MEANS WE CAN HAVE DUPLICATE FUNCTION NAME WITH SAME SIGNATURE.</a:t>
            </a:r>
          </a:p>
          <a:p>
            <a:r>
              <a:rPr lang="en-US" dirty="0"/>
              <a:t>Can we call the function before it is defined ? NO IN PYTHON</a:t>
            </a:r>
          </a:p>
        </p:txBody>
      </p:sp>
    </p:spTree>
    <p:extLst>
      <p:ext uri="{BB962C8B-B14F-4D97-AF65-F5344CB8AC3E}">
        <p14:creationId xmlns:p14="http://schemas.microsoft.com/office/powerpoint/2010/main" val="40965551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6703-3218-4002-A510-19CC64D73088}"/>
              </a:ext>
            </a:extLst>
          </p:cNvPr>
          <p:cNvSpPr>
            <a:spLocks noGrp="1"/>
          </p:cNvSpPr>
          <p:nvPr>
            <p:ph type="title"/>
          </p:nvPr>
        </p:nvSpPr>
        <p:spPr/>
        <p:txBody>
          <a:bodyPr/>
          <a:lstStyle/>
          <a:p>
            <a:r>
              <a:rPr lang="en-US" dirty="0"/>
              <a:t>Function – Types.</a:t>
            </a:r>
          </a:p>
        </p:txBody>
      </p:sp>
      <p:sp>
        <p:nvSpPr>
          <p:cNvPr id="3" name="Content Placeholder 2">
            <a:extLst>
              <a:ext uri="{FF2B5EF4-FFF2-40B4-BE49-F238E27FC236}">
                <a16:creationId xmlns:a16="http://schemas.microsoft.com/office/drawing/2014/main" id="{60F9A130-4B83-4E23-9610-D7AC88BC592C}"/>
              </a:ext>
            </a:extLst>
          </p:cNvPr>
          <p:cNvSpPr>
            <a:spLocks noGrp="1"/>
          </p:cNvSpPr>
          <p:nvPr>
            <p:ph idx="1"/>
          </p:nvPr>
        </p:nvSpPr>
        <p:spPr>
          <a:xfrm>
            <a:off x="401782" y="1496292"/>
            <a:ext cx="11180618" cy="5209308"/>
          </a:xfrm>
        </p:spPr>
        <p:txBody>
          <a:bodyPr>
            <a:normAutofit fontScale="92500" lnSpcReduction="10000"/>
          </a:bodyPr>
          <a:lstStyle/>
          <a:p>
            <a:r>
              <a:rPr lang="en-US" dirty="0"/>
              <a:t>Function are of three types in Python:</a:t>
            </a:r>
          </a:p>
          <a:p>
            <a:pPr lvl="1"/>
            <a:r>
              <a:rPr lang="en-US" dirty="0"/>
              <a:t>Function without parameter</a:t>
            </a:r>
          </a:p>
          <a:p>
            <a:pPr lvl="1"/>
            <a:r>
              <a:rPr lang="en-US" dirty="0"/>
              <a:t>Function with parameter</a:t>
            </a:r>
          </a:p>
          <a:p>
            <a:pPr lvl="1"/>
            <a:r>
              <a:rPr lang="en-US" dirty="0"/>
              <a:t>Function with Return Type</a:t>
            </a:r>
          </a:p>
          <a:p>
            <a:r>
              <a:rPr lang="en-US" dirty="0">
                <a:solidFill>
                  <a:srgbClr val="AAF91B"/>
                </a:solidFill>
              </a:rPr>
              <a:t>Function without parameters </a:t>
            </a:r>
            <a:r>
              <a:rPr lang="en-US" dirty="0"/>
              <a:t>is not a dynamic function as the result will be same when calling the function more than once.</a:t>
            </a:r>
          </a:p>
          <a:p>
            <a:r>
              <a:rPr lang="en-US" dirty="0">
                <a:solidFill>
                  <a:srgbClr val="AAF91B"/>
                </a:solidFill>
              </a:rPr>
              <a:t>Function with parameters </a:t>
            </a:r>
            <a:r>
              <a:rPr lang="en-US" dirty="0"/>
              <a:t>are better than function without parameters as the dynamicity is more in case of function with parameters. </a:t>
            </a:r>
            <a:r>
              <a:rPr lang="en-US" dirty="0">
                <a:solidFill>
                  <a:srgbClr val="AAF91B"/>
                </a:solidFill>
              </a:rPr>
              <a:t>This is because we can have different values for the same function been called.</a:t>
            </a:r>
          </a:p>
          <a:p>
            <a:pPr lvl="1"/>
            <a:r>
              <a:rPr lang="en-US" dirty="0"/>
              <a:t>In Python, we only define </a:t>
            </a:r>
            <a:r>
              <a:rPr lang="en-US" dirty="0">
                <a:solidFill>
                  <a:srgbClr val="AAF91B"/>
                </a:solidFill>
              </a:rPr>
              <a:t>the parameter variable and not its TYPE/DATATYPE(int, string, float)</a:t>
            </a:r>
          </a:p>
          <a:p>
            <a:pPr lvl="1"/>
            <a:r>
              <a:rPr lang="en-US" dirty="0">
                <a:solidFill>
                  <a:srgbClr val="AAF91B"/>
                </a:solidFill>
              </a:rPr>
              <a:t>Parameter types ca be : int, float, String, etc.</a:t>
            </a:r>
          </a:p>
          <a:p>
            <a:pPr lvl="1"/>
            <a:r>
              <a:rPr lang="en-US" dirty="0"/>
              <a:t>In function with parameters we pass the parameter value when we call the function.  Since Python does not require parameter type, we can pass any parameter value as Python supports dynamic binding, the parameter value will be accepted. </a:t>
            </a:r>
            <a:r>
              <a:rPr lang="en-US" dirty="0">
                <a:solidFill>
                  <a:srgbClr val="AAF91B"/>
                </a:solidFill>
              </a:rPr>
              <a:t>BUT WE SHOULD BE CAREFUL about what parameter type we are passing.</a:t>
            </a:r>
          </a:p>
          <a:p>
            <a:pPr lvl="1"/>
            <a:r>
              <a:rPr lang="en-US" dirty="0"/>
              <a:t> Can we have duplicate function i.e. function with same name? YES . </a:t>
            </a:r>
          </a:p>
        </p:txBody>
      </p:sp>
    </p:spTree>
    <p:extLst>
      <p:ext uri="{BB962C8B-B14F-4D97-AF65-F5344CB8AC3E}">
        <p14:creationId xmlns:p14="http://schemas.microsoft.com/office/powerpoint/2010/main" val="2855875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37BE-C613-4AD7-945D-6C2F6824EE21}"/>
              </a:ext>
            </a:extLst>
          </p:cNvPr>
          <p:cNvSpPr>
            <a:spLocks noGrp="1"/>
          </p:cNvSpPr>
          <p:nvPr>
            <p:ph type="title"/>
          </p:nvPr>
        </p:nvSpPr>
        <p:spPr>
          <a:xfrm>
            <a:off x="646111" y="452718"/>
            <a:ext cx="9404723" cy="835755"/>
          </a:xfrm>
        </p:spPr>
        <p:txBody>
          <a:bodyPr/>
          <a:lstStyle/>
          <a:p>
            <a:r>
              <a:rPr lang="en-US" dirty="0"/>
              <a:t>Function – Types – Contd.</a:t>
            </a:r>
          </a:p>
        </p:txBody>
      </p:sp>
      <p:sp>
        <p:nvSpPr>
          <p:cNvPr id="3" name="Content Placeholder 2">
            <a:extLst>
              <a:ext uri="{FF2B5EF4-FFF2-40B4-BE49-F238E27FC236}">
                <a16:creationId xmlns:a16="http://schemas.microsoft.com/office/drawing/2014/main" id="{39DB698D-F44D-4020-859E-DC8BEF1E3E7C}"/>
              </a:ext>
            </a:extLst>
          </p:cNvPr>
          <p:cNvSpPr>
            <a:spLocks noGrp="1"/>
          </p:cNvSpPr>
          <p:nvPr>
            <p:ph idx="1"/>
          </p:nvPr>
        </p:nvSpPr>
        <p:spPr>
          <a:xfrm>
            <a:off x="457200" y="1524000"/>
            <a:ext cx="11305309" cy="4724399"/>
          </a:xfrm>
        </p:spPr>
        <p:txBody>
          <a:bodyPr>
            <a:normAutofit fontScale="85000" lnSpcReduction="20000"/>
          </a:bodyPr>
          <a:lstStyle/>
          <a:p>
            <a:r>
              <a:rPr lang="en-US" dirty="0">
                <a:solidFill>
                  <a:srgbClr val="AAF91B"/>
                </a:solidFill>
              </a:rPr>
              <a:t>Function with Return type </a:t>
            </a:r>
            <a:r>
              <a:rPr lang="en-US" dirty="0"/>
              <a:t>is used to return the value. In other words, it holds the value which can be used in other portions of the code</a:t>
            </a:r>
          </a:p>
          <a:p>
            <a:r>
              <a:rPr lang="en-US" dirty="0"/>
              <a:t>Number of parameter variable defined in method should be equal to number of parameter returned in return statement. </a:t>
            </a:r>
          </a:p>
          <a:p>
            <a:r>
              <a:rPr lang="en-US" dirty="0">
                <a:solidFill>
                  <a:srgbClr val="AAF91B"/>
                </a:solidFill>
              </a:rPr>
              <a:t>RETURN STATEMENT SHOULD BE THE LAST LINE OF THE CODE.</a:t>
            </a:r>
          </a:p>
          <a:p>
            <a:r>
              <a:rPr lang="en-US" dirty="0"/>
              <a:t>Methods, Class, function, module should have </a:t>
            </a:r>
            <a:r>
              <a:rPr lang="en-US" dirty="0">
                <a:solidFill>
                  <a:srgbClr val="AAF91B"/>
                </a:solidFill>
              </a:rPr>
              <a:t>docstring</a:t>
            </a:r>
            <a:r>
              <a:rPr lang="en-US" dirty="0"/>
              <a:t>. docstring contains, parameters of method, return type . We should define what the function / method does in a docstring.</a:t>
            </a:r>
          </a:p>
          <a:p>
            <a:pPr marL="457200" lvl="1" indent="0">
              <a:buNone/>
            </a:pPr>
            <a:r>
              <a:rPr lang="en-US" dirty="0"/>
              <a:t>def Addition(n1, n2):</a:t>
            </a:r>
          </a:p>
          <a:p>
            <a:pPr marL="457200" lvl="1" indent="0">
              <a:buNone/>
            </a:pPr>
            <a:r>
              <a:rPr lang="en-US" dirty="0"/>
              <a:t>	 """</a:t>
            </a:r>
          </a:p>
          <a:p>
            <a:pPr marL="457200" lvl="1" indent="0">
              <a:buNone/>
            </a:pPr>
            <a:r>
              <a:rPr lang="en-US" dirty="0"/>
              <a:t>	Function to add numbers if it is a number</a:t>
            </a:r>
          </a:p>
          <a:p>
            <a:pPr marL="457200" lvl="1" indent="0">
              <a:buNone/>
            </a:pPr>
            <a:r>
              <a:rPr lang="en-US" dirty="0"/>
              <a:t>	:param n1:</a:t>
            </a:r>
          </a:p>
          <a:p>
            <a:pPr marL="457200" lvl="1" indent="0">
              <a:buNone/>
            </a:pPr>
            <a:r>
              <a:rPr lang="en-US" dirty="0"/>
              <a:t>	:param n2:</a:t>
            </a:r>
          </a:p>
          <a:p>
            <a:pPr marL="457200" lvl="1" indent="0">
              <a:buNone/>
            </a:pPr>
            <a:r>
              <a:rPr lang="en-US" dirty="0"/>
              <a:t>	:return:</a:t>
            </a:r>
          </a:p>
          <a:p>
            <a:pPr marL="457200" lvl="1" indent="0">
              <a:buNone/>
            </a:pPr>
            <a:r>
              <a:rPr lang="en-US" dirty="0"/>
              <a:t>		"""</a:t>
            </a:r>
          </a:p>
          <a:p>
            <a:pPr marL="457200" lvl="1" indent="0">
              <a:buNone/>
            </a:pPr>
            <a:r>
              <a:rPr lang="en-US" dirty="0"/>
              <a:t>	 return n1+n2</a:t>
            </a:r>
          </a:p>
          <a:p>
            <a:endParaRPr lang="en-US" dirty="0"/>
          </a:p>
        </p:txBody>
      </p:sp>
    </p:spTree>
    <p:extLst>
      <p:ext uri="{BB962C8B-B14F-4D97-AF65-F5344CB8AC3E}">
        <p14:creationId xmlns:p14="http://schemas.microsoft.com/office/powerpoint/2010/main" val="8469421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D4048-AA48-4580-8F00-60C04A4DD7B9}"/>
              </a:ext>
            </a:extLst>
          </p:cNvPr>
          <p:cNvSpPr>
            <a:spLocks noGrp="1"/>
          </p:cNvSpPr>
          <p:nvPr>
            <p:ph type="title"/>
          </p:nvPr>
        </p:nvSpPr>
        <p:spPr>
          <a:xfrm>
            <a:off x="646111" y="452718"/>
            <a:ext cx="9404723" cy="766482"/>
          </a:xfrm>
        </p:spPr>
        <p:txBody>
          <a:bodyPr>
            <a:normAutofit/>
          </a:bodyPr>
          <a:lstStyle/>
          <a:p>
            <a:r>
              <a:rPr lang="en-US" sz="3200" dirty="0"/>
              <a:t>Function with Positional / Optional parameters</a:t>
            </a:r>
          </a:p>
        </p:txBody>
      </p:sp>
      <p:sp>
        <p:nvSpPr>
          <p:cNvPr id="3" name="Content Placeholder 2">
            <a:extLst>
              <a:ext uri="{FF2B5EF4-FFF2-40B4-BE49-F238E27FC236}">
                <a16:creationId xmlns:a16="http://schemas.microsoft.com/office/drawing/2014/main" id="{46B6B8FF-F476-491B-B002-F77EBAD1F925}"/>
              </a:ext>
            </a:extLst>
          </p:cNvPr>
          <p:cNvSpPr>
            <a:spLocks noGrp="1"/>
          </p:cNvSpPr>
          <p:nvPr>
            <p:ph idx="1"/>
          </p:nvPr>
        </p:nvSpPr>
        <p:spPr>
          <a:xfrm>
            <a:off x="332510" y="1316182"/>
            <a:ext cx="11236036" cy="4932217"/>
          </a:xfrm>
        </p:spPr>
        <p:txBody>
          <a:bodyPr>
            <a:normAutofit/>
          </a:bodyPr>
          <a:lstStyle/>
          <a:p>
            <a:r>
              <a:rPr lang="en-US" dirty="0"/>
              <a:t>Positional Parameters are like optional parameters and can be assigned a default value, if no value is provided from outside.</a:t>
            </a:r>
          </a:p>
          <a:p>
            <a:pPr lvl="1"/>
            <a:r>
              <a:rPr lang="en-US" dirty="0">
                <a:solidFill>
                  <a:srgbClr val="AAF91B"/>
                </a:solidFill>
              </a:rPr>
              <a:t>n1 and n2 are non-optional parameters</a:t>
            </a:r>
          </a:p>
          <a:p>
            <a:pPr marL="800100" lvl="2" indent="0">
              <a:buNone/>
            </a:pPr>
            <a:r>
              <a:rPr lang="en-US" dirty="0"/>
              <a:t>def </a:t>
            </a:r>
            <a:r>
              <a:rPr lang="en-US" dirty="0" err="1"/>
              <a:t>sum_nums</a:t>
            </a:r>
            <a:r>
              <a:rPr lang="en-US" dirty="0"/>
              <a:t>(n1, n2):    </a:t>
            </a:r>
          </a:p>
          <a:p>
            <a:pPr marL="1257300" lvl="3" indent="0">
              <a:buNone/>
            </a:pPr>
            <a:r>
              <a:rPr lang="en-US" dirty="0"/>
              <a:t>	"""    </a:t>
            </a:r>
          </a:p>
          <a:p>
            <a:pPr marL="1257300" lvl="3" indent="0">
              <a:buNone/>
            </a:pPr>
            <a:r>
              <a:rPr lang="en-US" dirty="0"/>
              <a:t>	Get sum of two numbers    </a:t>
            </a:r>
          </a:p>
          <a:p>
            <a:pPr marL="1257300" lvl="3" indent="0">
              <a:buNone/>
            </a:pPr>
            <a:r>
              <a:rPr lang="en-US" dirty="0"/>
              <a:t>	:param n1:    </a:t>
            </a:r>
          </a:p>
          <a:p>
            <a:pPr marL="1257300" lvl="3" indent="0">
              <a:buNone/>
            </a:pPr>
            <a:r>
              <a:rPr lang="en-US" dirty="0"/>
              <a:t>	:param n2:    </a:t>
            </a:r>
          </a:p>
          <a:p>
            <a:pPr marL="1257300" lvl="3" indent="0">
              <a:buNone/>
            </a:pPr>
            <a:r>
              <a:rPr lang="en-US" dirty="0"/>
              <a:t>	:return:    </a:t>
            </a:r>
          </a:p>
          <a:p>
            <a:pPr marL="1257300" lvl="3" indent="0">
              <a:buNone/>
            </a:pPr>
            <a:r>
              <a:rPr lang="en-US" dirty="0"/>
              <a:t>	"""    </a:t>
            </a:r>
          </a:p>
          <a:p>
            <a:pPr marL="1257300" lvl="3" indent="0">
              <a:buNone/>
            </a:pPr>
            <a:r>
              <a:rPr lang="en-US" dirty="0"/>
              <a:t>	return n1 + n2</a:t>
            </a:r>
          </a:p>
          <a:p>
            <a:pPr marL="800100" lvl="2" indent="0">
              <a:buNone/>
            </a:pPr>
            <a:r>
              <a:rPr lang="en-US" dirty="0"/>
              <a:t>sum1 = </a:t>
            </a:r>
            <a:r>
              <a:rPr lang="en-US" dirty="0" err="1"/>
              <a:t>sum_nums</a:t>
            </a:r>
            <a:r>
              <a:rPr lang="en-US" dirty="0"/>
              <a:t>(4, 12)</a:t>
            </a:r>
          </a:p>
          <a:p>
            <a:pPr marL="800100" lvl="2" indent="0">
              <a:buNone/>
            </a:pPr>
            <a:r>
              <a:rPr lang="en-US" dirty="0"/>
              <a:t>print(sum1)</a:t>
            </a:r>
          </a:p>
        </p:txBody>
      </p:sp>
    </p:spTree>
    <p:extLst>
      <p:ext uri="{BB962C8B-B14F-4D97-AF65-F5344CB8AC3E}">
        <p14:creationId xmlns:p14="http://schemas.microsoft.com/office/powerpoint/2010/main" val="281883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14F0-5CE3-4506-91AC-73EA1A7C4044}"/>
              </a:ext>
            </a:extLst>
          </p:cNvPr>
          <p:cNvSpPr>
            <a:spLocks noGrp="1"/>
          </p:cNvSpPr>
          <p:nvPr>
            <p:ph type="title"/>
          </p:nvPr>
        </p:nvSpPr>
        <p:spPr>
          <a:xfrm>
            <a:off x="1251678" y="382385"/>
            <a:ext cx="10178322" cy="822960"/>
          </a:xfrm>
        </p:spPr>
        <p:txBody>
          <a:bodyPr/>
          <a:lstStyle/>
          <a:p>
            <a:r>
              <a:rPr lang="en-US" dirty="0"/>
              <a:t>Certain FAQs</a:t>
            </a:r>
          </a:p>
        </p:txBody>
      </p:sp>
      <p:sp>
        <p:nvSpPr>
          <p:cNvPr id="3" name="Content Placeholder 2">
            <a:extLst>
              <a:ext uri="{FF2B5EF4-FFF2-40B4-BE49-F238E27FC236}">
                <a16:creationId xmlns:a16="http://schemas.microsoft.com/office/drawing/2014/main" id="{178A9EF0-B9B6-4D95-9F6E-7514B68F6BBD}"/>
              </a:ext>
            </a:extLst>
          </p:cNvPr>
          <p:cNvSpPr>
            <a:spLocks noGrp="1"/>
          </p:cNvSpPr>
          <p:nvPr>
            <p:ph idx="1"/>
          </p:nvPr>
        </p:nvSpPr>
        <p:spPr>
          <a:xfrm>
            <a:off x="1251678" y="1385456"/>
            <a:ext cx="10178322" cy="5472544"/>
          </a:xfrm>
        </p:spPr>
        <p:txBody>
          <a:bodyPr>
            <a:normAutofit fontScale="70000" lnSpcReduction="20000"/>
          </a:bodyPr>
          <a:lstStyle/>
          <a:p>
            <a:pPr marL="0" indent="0">
              <a:buNone/>
            </a:pPr>
            <a:endParaRPr lang="en-US" dirty="0"/>
          </a:p>
          <a:p>
            <a:pPr marL="0" indent="0">
              <a:buNone/>
            </a:pPr>
            <a:r>
              <a:rPr lang="en-US" b="1" dirty="0"/>
              <a:t>8. How can I change where the Notebooks are being saved?</a:t>
            </a:r>
            <a:endParaRPr lang="en-US" dirty="0"/>
          </a:p>
          <a:p>
            <a:pPr marL="0" indent="0">
              <a:buNone/>
            </a:pPr>
            <a:r>
              <a:rPr lang="en-US" dirty="0"/>
              <a:t>You will need to change the directory in which you are starting you </a:t>
            </a:r>
            <a:r>
              <a:rPr lang="en-US" dirty="0" err="1"/>
              <a:t>jupyter</a:t>
            </a:r>
            <a:r>
              <a:rPr lang="en-US" dirty="0"/>
              <a:t> notebook. Use </a:t>
            </a:r>
            <a:r>
              <a:rPr lang="en-US" b="1" dirty="0"/>
              <a:t>cd</a:t>
            </a:r>
            <a:r>
              <a:rPr lang="en-US" dirty="0"/>
              <a:t> in the terminal or command prompt to change to your desired directory.</a:t>
            </a:r>
          </a:p>
          <a:p>
            <a:pPr marL="0" indent="0">
              <a:buNone/>
            </a:pPr>
            <a:endParaRPr lang="en-US" dirty="0"/>
          </a:p>
          <a:p>
            <a:pPr marL="0" indent="0">
              <a:buNone/>
            </a:pPr>
            <a:r>
              <a:rPr lang="en-US" b="1" dirty="0"/>
              <a:t>9. How do I open .ipynb files? What program do I choose?</a:t>
            </a:r>
            <a:endParaRPr lang="en-US" dirty="0"/>
          </a:p>
          <a:p>
            <a:pPr marL="0" indent="0">
              <a:buNone/>
            </a:pPr>
            <a:r>
              <a:rPr lang="en-US" dirty="0"/>
              <a:t>In order to open the Notebook Files you'll need to have Python and the Jupyter Notebook system installed, check out the Python Set-up section for more details on the installation of Python and the Jupyter Notebook system (or you can just follow the relevant instructions </a:t>
            </a:r>
            <a:r>
              <a:rPr lang="en-US" dirty="0">
                <a:hlinkClick r:id="rId2"/>
              </a:rPr>
              <a:t>here</a:t>
            </a:r>
            <a:r>
              <a:rPr lang="en-US" dirty="0"/>
              <a:t> if you feel more technical). Once you have python and the </a:t>
            </a:r>
            <a:r>
              <a:rPr lang="en-US" dirty="0" err="1"/>
              <a:t>jupyter</a:t>
            </a:r>
            <a:r>
              <a:rPr lang="en-US" dirty="0"/>
              <a:t> notebooks installed you are ready to open the notebooks using the following steps:</a:t>
            </a:r>
          </a:p>
          <a:p>
            <a:pPr lvl="1"/>
            <a:r>
              <a:rPr lang="en-US" dirty="0"/>
              <a:t>First open up your Command Prompt (search for </a:t>
            </a:r>
            <a:r>
              <a:rPr lang="en-US" b="1" dirty="0"/>
              <a:t>cmd</a:t>
            </a:r>
            <a:r>
              <a:rPr lang="en-US" dirty="0"/>
              <a:t> on a Windows machine) or if you are on a Mac use your terminal (Spotlight search for </a:t>
            </a:r>
            <a:r>
              <a:rPr lang="en-US" b="1" dirty="0"/>
              <a:t>terminal</a:t>
            </a:r>
            <a:r>
              <a:rPr lang="en-US" dirty="0"/>
              <a:t>).</a:t>
            </a:r>
          </a:p>
          <a:p>
            <a:pPr lvl="1"/>
            <a:r>
              <a:rPr lang="en-US" dirty="0"/>
              <a:t>Next in you terminal/command prompt type </a:t>
            </a:r>
            <a:r>
              <a:rPr lang="en-US" b="1" dirty="0" err="1"/>
              <a:t>pwd</a:t>
            </a:r>
            <a:r>
              <a:rPr lang="en-US" dirty="0"/>
              <a:t> and press enter (this will print your working directory)</a:t>
            </a:r>
          </a:p>
          <a:p>
            <a:pPr lvl="1"/>
            <a:r>
              <a:rPr lang="en-US" dirty="0"/>
              <a:t>Take note of what file directory was displayed, this is where you should save your </a:t>
            </a:r>
            <a:r>
              <a:rPr lang="en-US" b="1" dirty="0"/>
              <a:t>.ipynb</a:t>
            </a:r>
            <a:r>
              <a:rPr lang="en-US" dirty="0"/>
              <a:t> files (or a folder containing your </a:t>
            </a:r>
            <a:r>
              <a:rPr lang="en-US" b="1" dirty="0"/>
              <a:t>.ipynb</a:t>
            </a:r>
            <a:r>
              <a:rPr lang="en-US" dirty="0"/>
              <a:t> files)</a:t>
            </a:r>
          </a:p>
          <a:p>
            <a:pPr lvl="1"/>
            <a:r>
              <a:rPr lang="en-US" dirty="0"/>
              <a:t>Once your </a:t>
            </a:r>
            <a:r>
              <a:rPr lang="en-US" b="1" dirty="0"/>
              <a:t>ipynb </a:t>
            </a:r>
            <a:r>
              <a:rPr lang="en-US" dirty="0"/>
              <a:t>files or folder containing the files is in the location displayed from the </a:t>
            </a:r>
            <a:r>
              <a:rPr lang="en-US" b="1" dirty="0" err="1"/>
              <a:t>pwd</a:t>
            </a:r>
            <a:r>
              <a:rPr lang="en-US" dirty="0"/>
              <a:t> step go back to your terminal and type </a:t>
            </a:r>
            <a:r>
              <a:rPr lang="en-US" b="1" dirty="0" err="1"/>
              <a:t>jupyter</a:t>
            </a:r>
            <a:r>
              <a:rPr lang="en-US" b="1" dirty="0"/>
              <a:t> notebook</a:t>
            </a:r>
            <a:r>
              <a:rPr lang="en-US" dirty="0"/>
              <a:t> and press Enter.</a:t>
            </a:r>
          </a:p>
          <a:p>
            <a:pPr lvl="1"/>
            <a:r>
              <a:rPr lang="en-US" dirty="0"/>
              <a:t>After Step 4 you should have a browser tab open up with the Jupyter Notebook system running inside of it.</a:t>
            </a:r>
          </a:p>
          <a:p>
            <a:pPr lvl="1"/>
            <a:r>
              <a:rPr lang="en-US" dirty="0"/>
              <a:t>Click on your Notebook (or go to your folder of Notebooks) displayed in the Jupyter </a:t>
            </a:r>
            <a:r>
              <a:rPr lang="en-US" dirty="0" err="1"/>
              <a:t>Notbeook</a:t>
            </a:r>
            <a:r>
              <a:rPr lang="en-US" dirty="0"/>
              <a:t> and it will open in a new tab with the Notebook you selected.</a:t>
            </a:r>
          </a:p>
          <a:p>
            <a:pPr lvl="1"/>
            <a:r>
              <a:rPr lang="en-US" dirty="0"/>
              <a:t>You should now have successfully opened a Notebook file.</a:t>
            </a:r>
          </a:p>
          <a:p>
            <a:endParaRPr lang="en-US" dirty="0"/>
          </a:p>
        </p:txBody>
      </p:sp>
    </p:spTree>
    <p:extLst>
      <p:ext uri="{BB962C8B-B14F-4D97-AF65-F5344CB8AC3E}">
        <p14:creationId xmlns:p14="http://schemas.microsoft.com/office/powerpoint/2010/main" val="6004420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7BBD-E2FD-4178-9C60-BEF2585097B2}"/>
              </a:ext>
            </a:extLst>
          </p:cNvPr>
          <p:cNvSpPr>
            <a:spLocks noGrp="1"/>
          </p:cNvSpPr>
          <p:nvPr>
            <p:ph type="title"/>
          </p:nvPr>
        </p:nvSpPr>
        <p:spPr>
          <a:xfrm>
            <a:off x="507566" y="166255"/>
            <a:ext cx="9404723" cy="711064"/>
          </a:xfrm>
        </p:spPr>
        <p:txBody>
          <a:bodyPr/>
          <a:lstStyle/>
          <a:p>
            <a:r>
              <a:rPr lang="en-US" sz="2400" dirty="0"/>
              <a:t>Function with Positional / Optional parameters – Contd.</a:t>
            </a:r>
          </a:p>
        </p:txBody>
      </p:sp>
      <p:sp>
        <p:nvSpPr>
          <p:cNvPr id="3" name="Content Placeholder 2">
            <a:extLst>
              <a:ext uri="{FF2B5EF4-FFF2-40B4-BE49-F238E27FC236}">
                <a16:creationId xmlns:a16="http://schemas.microsoft.com/office/drawing/2014/main" id="{94C0BC34-F597-4D98-85F6-C393270699B7}"/>
              </a:ext>
            </a:extLst>
          </p:cNvPr>
          <p:cNvSpPr>
            <a:spLocks noGrp="1"/>
          </p:cNvSpPr>
          <p:nvPr>
            <p:ph idx="1"/>
          </p:nvPr>
        </p:nvSpPr>
        <p:spPr>
          <a:xfrm>
            <a:off x="360218" y="877320"/>
            <a:ext cx="11097491" cy="5814426"/>
          </a:xfrm>
        </p:spPr>
        <p:txBody>
          <a:bodyPr>
            <a:normAutofit fontScale="85000" lnSpcReduction="20000"/>
          </a:bodyPr>
          <a:lstStyle/>
          <a:p>
            <a:r>
              <a:rPr lang="en-US" dirty="0">
                <a:solidFill>
                  <a:srgbClr val="AAF91B"/>
                </a:solidFill>
              </a:rPr>
              <a:t>n1 and n2 are positional/optional parameters. n1 and n2 are defined with default values</a:t>
            </a:r>
          </a:p>
          <a:p>
            <a:r>
              <a:rPr lang="en-US" dirty="0"/>
              <a:t>We do not pass any parameter value when the method is called</a:t>
            </a:r>
          </a:p>
          <a:p>
            <a:pPr marL="400050" lvl="1" indent="0">
              <a:buNone/>
            </a:pPr>
            <a:r>
              <a:rPr lang="en-US" dirty="0"/>
              <a:t>def </a:t>
            </a:r>
            <a:r>
              <a:rPr lang="en-US" dirty="0" err="1"/>
              <a:t>sub_nums</a:t>
            </a:r>
            <a:r>
              <a:rPr lang="en-US" dirty="0"/>
              <a:t>(n1 = 2, n2 = 4):    </a:t>
            </a:r>
          </a:p>
          <a:p>
            <a:pPr marL="800100" lvl="2" indent="0">
              <a:buNone/>
            </a:pPr>
            <a:r>
              <a:rPr lang="en-US" dirty="0"/>
              <a:t>	"""    </a:t>
            </a:r>
          </a:p>
          <a:p>
            <a:pPr marL="800100" lvl="2" indent="0">
              <a:buNone/>
            </a:pPr>
            <a:r>
              <a:rPr lang="en-US" dirty="0"/>
              <a:t>	Get subtraction of two numbers    </a:t>
            </a:r>
          </a:p>
          <a:p>
            <a:pPr marL="800100" lvl="2" indent="0">
              <a:buNone/>
            </a:pPr>
            <a:r>
              <a:rPr lang="en-US" dirty="0"/>
              <a:t>	:param n1:    </a:t>
            </a:r>
          </a:p>
          <a:p>
            <a:pPr marL="800100" lvl="2" indent="0">
              <a:buNone/>
            </a:pPr>
            <a:r>
              <a:rPr lang="en-US" dirty="0"/>
              <a:t>	:param n2:    </a:t>
            </a:r>
          </a:p>
          <a:p>
            <a:pPr marL="800100" lvl="2" indent="0">
              <a:buNone/>
            </a:pPr>
            <a:r>
              <a:rPr lang="en-US" dirty="0"/>
              <a:t>	:return:    </a:t>
            </a:r>
          </a:p>
          <a:p>
            <a:pPr marL="800100" lvl="2" indent="0">
              <a:buNone/>
            </a:pPr>
            <a:r>
              <a:rPr lang="en-US" dirty="0"/>
              <a:t>	"""    </a:t>
            </a:r>
          </a:p>
          <a:p>
            <a:pPr marL="400050" lvl="1" indent="0">
              <a:buNone/>
            </a:pPr>
            <a:r>
              <a:rPr lang="en-US" dirty="0"/>
              <a:t>	return n2 - n1</a:t>
            </a:r>
          </a:p>
          <a:p>
            <a:r>
              <a:rPr lang="en-US" dirty="0">
                <a:solidFill>
                  <a:srgbClr val="AAF91B"/>
                </a:solidFill>
              </a:rPr>
              <a:t>Parameter value not passed </a:t>
            </a:r>
            <a:r>
              <a:rPr lang="en-US" dirty="0"/>
              <a:t>; so will take the default value/optional values where n1 = 2 and n2 = 4</a:t>
            </a:r>
          </a:p>
          <a:p>
            <a:pPr marL="457200" lvl="1" indent="0">
              <a:buNone/>
            </a:pPr>
            <a:r>
              <a:rPr lang="en-US" dirty="0"/>
              <a:t>sub1 = </a:t>
            </a:r>
            <a:r>
              <a:rPr lang="en-US" dirty="0" err="1"/>
              <a:t>sub_nums</a:t>
            </a:r>
            <a:r>
              <a:rPr lang="en-US" dirty="0"/>
              <a:t>()</a:t>
            </a:r>
          </a:p>
          <a:p>
            <a:pPr marL="457200" lvl="1" indent="0">
              <a:buNone/>
            </a:pPr>
            <a:r>
              <a:rPr lang="en-US" dirty="0"/>
              <a:t>print(sub1)</a:t>
            </a:r>
          </a:p>
          <a:p>
            <a:r>
              <a:rPr lang="en-US" dirty="0">
                <a:solidFill>
                  <a:srgbClr val="AAF91B"/>
                </a:solidFill>
              </a:rPr>
              <a:t>Parameter value passed </a:t>
            </a:r>
            <a:r>
              <a:rPr lang="en-US" dirty="0"/>
              <a:t>; so will take the values passed where  n1 = 6 and n2 = 8</a:t>
            </a:r>
          </a:p>
          <a:p>
            <a:pPr marL="457200" lvl="1" indent="0">
              <a:buNone/>
            </a:pPr>
            <a:r>
              <a:rPr lang="en-US" dirty="0"/>
              <a:t>sub1 = </a:t>
            </a:r>
            <a:r>
              <a:rPr lang="en-US" dirty="0" err="1"/>
              <a:t>sub_nums</a:t>
            </a:r>
            <a:r>
              <a:rPr lang="en-US" dirty="0"/>
              <a:t>(6,8)</a:t>
            </a:r>
          </a:p>
          <a:p>
            <a:pPr marL="457200" lvl="1" indent="0">
              <a:buNone/>
            </a:pPr>
            <a:r>
              <a:rPr lang="en-US" dirty="0"/>
              <a:t>print(sub1)</a:t>
            </a:r>
          </a:p>
          <a:p>
            <a:r>
              <a:rPr lang="en-US" dirty="0">
                <a:solidFill>
                  <a:srgbClr val="AAF91B"/>
                </a:solidFill>
              </a:rPr>
              <a:t>Interchange the position of n2 and n1, </a:t>
            </a:r>
            <a:r>
              <a:rPr lang="en-US" dirty="0"/>
              <a:t>when the function/method is called. It does not matter</a:t>
            </a:r>
          </a:p>
          <a:p>
            <a:pPr marL="400050" lvl="1" indent="0">
              <a:buNone/>
            </a:pPr>
            <a:r>
              <a:rPr lang="en-US" dirty="0"/>
              <a:t>sub1 = </a:t>
            </a:r>
            <a:r>
              <a:rPr lang="en-US" dirty="0" err="1"/>
              <a:t>sub_nums</a:t>
            </a:r>
            <a:r>
              <a:rPr lang="en-US" dirty="0"/>
              <a:t>(n2 = 30, n1 = 10)</a:t>
            </a:r>
          </a:p>
          <a:p>
            <a:endParaRPr lang="en-US" dirty="0"/>
          </a:p>
          <a:p>
            <a:pPr marL="57150" indent="0">
              <a:buNone/>
            </a:pPr>
            <a:endParaRPr lang="en-US" dirty="0"/>
          </a:p>
        </p:txBody>
      </p:sp>
    </p:spTree>
    <p:extLst>
      <p:ext uri="{BB962C8B-B14F-4D97-AF65-F5344CB8AC3E}">
        <p14:creationId xmlns:p14="http://schemas.microsoft.com/office/powerpoint/2010/main" val="10947528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2C59-5EE0-4C32-A5BF-C25EF622709E}"/>
              </a:ext>
            </a:extLst>
          </p:cNvPr>
          <p:cNvSpPr>
            <a:spLocks noGrp="1"/>
          </p:cNvSpPr>
          <p:nvPr>
            <p:ph type="title"/>
          </p:nvPr>
        </p:nvSpPr>
        <p:spPr/>
        <p:txBody>
          <a:bodyPr/>
          <a:lstStyle/>
          <a:p>
            <a:r>
              <a:rPr lang="en-US" dirty="0"/>
              <a:t>Exercise on Functions – 30 min</a:t>
            </a:r>
          </a:p>
        </p:txBody>
      </p:sp>
      <p:graphicFrame>
        <p:nvGraphicFramePr>
          <p:cNvPr id="4" name="Content Placeholder 3">
            <a:extLst>
              <a:ext uri="{FF2B5EF4-FFF2-40B4-BE49-F238E27FC236}">
                <a16:creationId xmlns:a16="http://schemas.microsoft.com/office/drawing/2014/main" id="{E124F5A0-2DBB-4ACC-863C-B3EA6A6030FC}"/>
              </a:ext>
            </a:extLst>
          </p:cNvPr>
          <p:cNvGraphicFramePr>
            <a:graphicFrameLocks noGrp="1" noChangeAspect="1"/>
          </p:cNvGraphicFramePr>
          <p:nvPr>
            <p:ph idx="1"/>
            <p:extLst/>
          </p:nvPr>
        </p:nvGraphicFramePr>
        <p:xfrm>
          <a:off x="5281613" y="3363913"/>
          <a:ext cx="914400" cy="771525"/>
        </p:xfrm>
        <a:graphic>
          <a:graphicData uri="http://schemas.openxmlformats.org/presentationml/2006/ole">
            <mc:AlternateContent xmlns:mc="http://schemas.openxmlformats.org/markup-compatibility/2006">
              <mc:Choice xmlns:v="urn:schemas-microsoft-com:vml" Requires="v">
                <p:oleObj spid="_x0000_s12294" name="Document" showAsIcon="1" r:id="rId3" imgW="914400" imgH="771480" progId="Word.Document.12">
                  <p:embed/>
                </p:oleObj>
              </mc:Choice>
              <mc:Fallback>
                <p:oleObj name="Document" showAsIcon="1" r:id="rId3" imgW="914400" imgH="771480" progId="Word.Document.12">
                  <p:embed/>
                  <p:pic>
                    <p:nvPicPr>
                      <p:cNvPr id="4" name="Content Placeholder 3">
                        <a:extLst>
                          <a:ext uri="{FF2B5EF4-FFF2-40B4-BE49-F238E27FC236}">
                            <a16:creationId xmlns:a16="http://schemas.microsoft.com/office/drawing/2014/main" id="{E124F5A0-2DBB-4ACC-863C-B3EA6A6030FC}"/>
                          </a:ext>
                        </a:extLst>
                      </p:cNvPr>
                      <p:cNvPicPr/>
                      <p:nvPr/>
                    </p:nvPicPr>
                    <p:blipFill>
                      <a:blip r:embed="rId4"/>
                      <a:stretch>
                        <a:fillRect/>
                      </a:stretch>
                    </p:blipFill>
                    <p:spPr>
                      <a:xfrm>
                        <a:off x="5281613" y="336391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9308140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825B-4D84-4B2A-8F7F-A034E29772F8}"/>
              </a:ext>
            </a:extLst>
          </p:cNvPr>
          <p:cNvSpPr>
            <a:spLocks noGrp="1"/>
          </p:cNvSpPr>
          <p:nvPr>
            <p:ph type="title"/>
          </p:nvPr>
        </p:nvSpPr>
        <p:spPr>
          <a:xfrm>
            <a:off x="1393638" y="2728735"/>
            <a:ext cx="9404723" cy="1400530"/>
          </a:xfrm>
        </p:spPr>
        <p:txBody>
          <a:bodyPr/>
          <a:lstStyle/>
          <a:p>
            <a:r>
              <a:rPr lang="en-US" dirty="0"/>
              <a:t>Solutions to Exercise on Functions</a:t>
            </a:r>
          </a:p>
        </p:txBody>
      </p:sp>
    </p:spTree>
    <p:extLst>
      <p:ext uri="{BB962C8B-B14F-4D97-AF65-F5344CB8AC3E}">
        <p14:creationId xmlns:p14="http://schemas.microsoft.com/office/powerpoint/2010/main" val="15894530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D997-9BFF-4D20-851D-2E293F1A2181}"/>
              </a:ext>
            </a:extLst>
          </p:cNvPr>
          <p:cNvSpPr>
            <a:spLocks noGrp="1"/>
          </p:cNvSpPr>
          <p:nvPr>
            <p:ph type="title"/>
          </p:nvPr>
        </p:nvSpPr>
        <p:spPr/>
        <p:txBody>
          <a:bodyPr/>
          <a:lstStyle/>
          <a:p>
            <a:r>
              <a:rPr lang="en-US" dirty="0"/>
              <a:t>Scope of Variable , Global Variable</a:t>
            </a:r>
          </a:p>
        </p:txBody>
      </p:sp>
      <p:sp>
        <p:nvSpPr>
          <p:cNvPr id="3" name="Content Placeholder 2">
            <a:extLst>
              <a:ext uri="{FF2B5EF4-FFF2-40B4-BE49-F238E27FC236}">
                <a16:creationId xmlns:a16="http://schemas.microsoft.com/office/drawing/2014/main" id="{91650545-5C0B-4674-AD94-37EF42D7CDED}"/>
              </a:ext>
            </a:extLst>
          </p:cNvPr>
          <p:cNvSpPr>
            <a:spLocks noGrp="1"/>
          </p:cNvSpPr>
          <p:nvPr>
            <p:ph idx="1"/>
          </p:nvPr>
        </p:nvSpPr>
        <p:spPr/>
        <p:txBody>
          <a:bodyPr/>
          <a:lstStyle/>
          <a:p>
            <a:r>
              <a:rPr lang="en-US" b="1" dirty="0">
                <a:solidFill>
                  <a:srgbClr val="AAF91B"/>
                </a:solidFill>
              </a:rPr>
              <a:t>Local variable </a:t>
            </a:r>
            <a:r>
              <a:rPr lang="en-US" dirty="0"/>
              <a:t>have scope within the body of method. Their scope / value ends within the function / method body.</a:t>
            </a:r>
          </a:p>
          <a:p>
            <a:r>
              <a:rPr lang="en-US" b="1" dirty="0">
                <a:solidFill>
                  <a:srgbClr val="AAF91B"/>
                </a:solidFill>
              </a:rPr>
              <a:t>Global variable </a:t>
            </a:r>
            <a:r>
              <a:rPr lang="en-US" dirty="0"/>
              <a:t>have scope globally. We need to use GLOBAL keyword to use it inside method body. And this is the only way to change the value of a GLOBAL variable</a:t>
            </a:r>
          </a:p>
          <a:p>
            <a:r>
              <a:rPr lang="en-US" dirty="0"/>
              <a:t>Example to show the difference</a:t>
            </a:r>
          </a:p>
        </p:txBody>
      </p:sp>
    </p:spTree>
    <p:extLst>
      <p:ext uri="{BB962C8B-B14F-4D97-AF65-F5344CB8AC3E}">
        <p14:creationId xmlns:p14="http://schemas.microsoft.com/office/powerpoint/2010/main" val="37609369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2C59-5EE0-4C32-A5BF-C25EF622709E}"/>
              </a:ext>
            </a:extLst>
          </p:cNvPr>
          <p:cNvSpPr>
            <a:spLocks noGrp="1"/>
          </p:cNvSpPr>
          <p:nvPr>
            <p:ph type="title"/>
          </p:nvPr>
        </p:nvSpPr>
        <p:spPr/>
        <p:txBody>
          <a:bodyPr/>
          <a:lstStyle/>
          <a:p>
            <a:r>
              <a:rPr lang="en-US" dirty="0"/>
              <a:t>Exercise on Global and Local Variables – 15 min</a:t>
            </a:r>
          </a:p>
        </p:txBody>
      </p:sp>
      <p:graphicFrame>
        <p:nvGraphicFramePr>
          <p:cNvPr id="6" name="Content Placeholder 5">
            <a:extLst>
              <a:ext uri="{FF2B5EF4-FFF2-40B4-BE49-F238E27FC236}">
                <a16:creationId xmlns:a16="http://schemas.microsoft.com/office/drawing/2014/main" id="{6B7B0DE0-CAF2-4FEC-8368-98B33B3BAC89}"/>
              </a:ext>
            </a:extLst>
          </p:cNvPr>
          <p:cNvGraphicFramePr>
            <a:graphicFrameLocks noGrp="1" noChangeAspect="1"/>
          </p:cNvGraphicFramePr>
          <p:nvPr>
            <p:ph idx="1"/>
            <p:extLst/>
          </p:nvPr>
        </p:nvGraphicFramePr>
        <p:xfrm>
          <a:off x="5010150" y="3568700"/>
          <a:ext cx="914400" cy="771525"/>
        </p:xfrm>
        <a:graphic>
          <a:graphicData uri="http://schemas.openxmlformats.org/presentationml/2006/ole">
            <mc:AlternateContent xmlns:mc="http://schemas.openxmlformats.org/markup-compatibility/2006">
              <mc:Choice xmlns:v="urn:schemas-microsoft-com:vml" Requires="v">
                <p:oleObj spid="_x0000_s13318" name="Document" showAsIcon="1" r:id="rId3" imgW="914400" imgH="771480" progId="Word.Document.12">
                  <p:embed/>
                </p:oleObj>
              </mc:Choice>
              <mc:Fallback>
                <p:oleObj name="Document" showAsIcon="1" r:id="rId3" imgW="914400" imgH="771480" progId="Word.Document.12">
                  <p:embed/>
                  <p:pic>
                    <p:nvPicPr>
                      <p:cNvPr id="6" name="Content Placeholder 5">
                        <a:extLst>
                          <a:ext uri="{FF2B5EF4-FFF2-40B4-BE49-F238E27FC236}">
                            <a16:creationId xmlns:a16="http://schemas.microsoft.com/office/drawing/2014/main" id="{6B7B0DE0-CAF2-4FEC-8368-98B33B3BAC89}"/>
                          </a:ext>
                        </a:extLst>
                      </p:cNvPr>
                      <p:cNvPicPr/>
                      <p:nvPr/>
                    </p:nvPicPr>
                    <p:blipFill>
                      <a:blip r:embed="rId4"/>
                      <a:stretch>
                        <a:fillRect/>
                      </a:stretch>
                    </p:blipFill>
                    <p:spPr>
                      <a:xfrm>
                        <a:off x="5010150" y="35687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8734589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825B-4D84-4B2A-8F7F-A034E29772F8}"/>
              </a:ext>
            </a:extLst>
          </p:cNvPr>
          <p:cNvSpPr>
            <a:spLocks noGrp="1"/>
          </p:cNvSpPr>
          <p:nvPr>
            <p:ph type="title"/>
          </p:nvPr>
        </p:nvSpPr>
        <p:spPr>
          <a:xfrm>
            <a:off x="1393638" y="2728735"/>
            <a:ext cx="9404723" cy="1400530"/>
          </a:xfrm>
        </p:spPr>
        <p:txBody>
          <a:bodyPr/>
          <a:lstStyle/>
          <a:p>
            <a:r>
              <a:rPr lang="en-US" dirty="0"/>
              <a:t>Solutions to on Global and Local Variables </a:t>
            </a:r>
          </a:p>
        </p:txBody>
      </p:sp>
    </p:spTree>
    <p:extLst>
      <p:ext uri="{BB962C8B-B14F-4D97-AF65-F5344CB8AC3E}">
        <p14:creationId xmlns:p14="http://schemas.microsoft.com/office/powerpoint/2010/main" val="26363884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DC32-4C49-4039-8316-7091433574CE}"/>
              </a:ext>
            </a:extLst>
          </p:cNvPr>
          <p:cNvSpPr>
            <a:spLocks noGrp="1"/>
          </p:cNvSpPr>
          <p:nvPr>
            <p:ph type="title"/>
          </p:nvPr>
        </p:nvSpPr>
        <p:spPr>
          <a:xfrm>
            <a:off x="646111" y="452718"/>
            <a:ext cx="9404723" cy="1098991"/>
          </a:xfrm>
        </p:spPr>
        <p:txBody>
          <a:bodyPr/>
          <a:lstStyle/>
          <a:p>
            <a:r>
              <a:rPr lang="en-US" dirty="0"/>
              <a:t>Built-in functions</a:t>
            </a:r>
          </a:p>
        </p:txBody>
      </p:sp>
      <p:sp>
        <p:nvSpPr>
          <p:cNvPr id="3" name="Content Placeholder 2">
            <a:extLst>
              <a:ext uri="{FF2B5EF4-FFF2-40B4-BE49-F238E27FC236}">
                <a16:creationId xmlns:a16="http://schemas.microsoft.com/office/drawing/2014/main" id="{4CFBF0C3-DA63-4066-9AB3-E1FD32235B01}"/>
              </a:ext>
            </a:extLst>
          </p:cNvPr>
          <p:cNvSpPr>
            <a:spLocks noGrp="1"/>
          </p:cNvSpPr>
          <p:nvPr>
            <p:ph idx="1"/>
          </p:nvPr>
        </p:nvSpPr>
        <p:spPr/>
        <p:txBody>
          <a:bodyPr>
            <a:normAutofit/>
          </a:bodyPr>
          <a:lstStyle/>
          <a:p>
            <a:r>
              <a:rPr lang="en-US" dirty="0"/>
              <a:t>Please refer the following link for built-in functions of Python 3: </a:t>
            </a:r>
            <a:r>
              <a:rPr lang="en-US" dirty="0">
                <a:hlinkClick r:id="rId2"/>
              </a:rPr>
              <a:t>https://docs.python.org/3/library/functions.html</a:t>
            </a:r>
            <a:endParaRPr lang="en-US" dirty="0"/>
          </a:p>
          <a:p>
            <a:r>
              <a:rPr lang="en-US" dirty="0">
                <a:solidFill>
                  <a:srgbClr val="AAF91B"/>
                </a:solidFill>
              </a:rPr>
              <a:t>max() </a:t>
            </a:r>
            <a:r>
              <a:rPr lang="en-US" dirty="0"/>
              <a:t>- takes multiple arguments and fetches the maximum value</a:t>
            </a:r>
          </a:p>
          <a:p>
            <a:r>
              <a:rPr lang="en-US" dirty="0">
                <a:solidFill>
                  <a:srgbClr val="AAF91B"/>
                </a:solidFill>
              </a:rPr>
              <a:t>min() </a:t>
            </a:r>
            <a:r>
              <a:rPr lang="en-US" dirty="0"/>
              <a:t>-- takes multiple arguments and fetches the minimum value</a:t>
            </a:r>
          </a:p>
          <a:p>
            <a:r>
              <a:rPr lang="en-US" dirty="0">
                <a:solidFill>
                  <a:srgbClr val="AAF91B"/>
                </a:solidFill>
              </a:rPr>
              <a:t>abs() </a:t>
            </a:r>
            <a:r>
              <a:rPr lang="en-US" dirty="0"/>
              <a:t>- give the absolute value only in positive and takes single argument. It take its distance from 0</a:t>
            </a:r>
          </a:p>
          <a:p>
            <a:r>
              <a:rPr lang="en-US" dirty="0">
                <a:solidFill>
                  <a:srgbClr val="AAF91B"/>
                </a:solidFill>
              </a:rPr>
              <a:t>type() </a:t>
            </a:r>
            <a:r>
              <a:rPr lang="en-US" dirty="0"/>
              <a:t>- return the type of an </a:t>
            </a:r>
            <a:r>
              <a:rPr lang="en-US" i="1" dirty="0"/>
              <a:t>object</a:t>
            </a:r>
            <a:r>
              <a:rPr lang="en-US" dirty="0"/>
              <a:t>.</a:t>
            </a:r>
          </a:p>
        </p:txBody>
      </p:sp>
    </p:spTree>
    <p:extLst>
      <p:ext uri="{BB962C8B-B14F-4D97-AF65-F5344CB8AC3E}">
        <p14:creationId xmlns:p14="http://schemas.microsoft.com/office/powerpoint/2010/main" val="1479147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7732-109D-4CD7-B1F1-44B15749C68A}"/>
              </a:ext>
            </a:extLst>
          </p:cNvPr>
          <p:cNvSpPr>
            <a:spLocks noGrp="1"/>
          </p:cNvSpPr>
          <p:nvPr>
            <p:ph type="ctrTitle"/>
          </p:nvPr>
        </p:nvSpPr>
        <p:spPr>
          <a:xfrm>
            <a:off x="226701" y="1740189"/>
            <a:ext cx="11480390" cy="2556164"/>
          </a:xfrm>
        </p:spPr>
        <p:txBody>
          <a:bodyPr/>
          <a:lstStyle/>
          <a:p>
            <a:r>
              <a:rPr lang="en-US" sz="4400" dirty="0"/>
              <a:t>Class – Object Oriented Programming</a:t>
            </a:r>
          </a:p>
        </p:txBody>
      </p:sp>
      <p:sp>
        <p:nvSpPr>
          <p:cNvPr id="3" name="Subtitle 2">
            <a:extLst>
              <a:ext uri="{FF2B5EF4-FFF2-40B4-BE49-F238E27FC236}">
                <a16:creationId xmlns:a16="http://schemas.microsoft.com/office/drawing/2014/main" id="{527451B2-3330-4F56-A583-A84ADE6D748D}"/>
              </a:ext>
            </a:extLst>
          </p:cNvPr>
          <p:cNvSpPr>
            <a:spLocks noGrp="1"/>
          </p:cNvSpPr>
          <p:nvPr>
            <p:ph type="subTitle" idx="1"/>
          </p:nvPr>
        </p:nvSpPr>
        <p:spPr>
          <a:xfrm>
            <a:off x="573063" y="4038600"/>
            <a:ext cx="5910863" cy="2556164"/>
          </a:xfrm>
        </p:spPr>
        <p:txBody>
          <a:bodyPr>
            <a:normAutofit fontScale="32500" lnSpcReduction="20000"/>
          </a:bodyPr>
          <a:lstStyle/>
          <a:p>
            <a:endParaRPr lang="en-US" dirty="0"/>
          </a:p>
          <a:p>
            <a:r>
              <a:rPr lang="en-US" dirty="0"/>
              <a:t> </a:t>
            </a:r>
            <a:endParaRPr lang="en-US" sz="5600" dirty="0"/>
          </a:p>
          <a:p>
            <a:pPr marL="685800" indent="-685800">
              <a:buFont typeface="Wingdings" panose="05000000000000000000" pitchFamily="2" charset="2"/>
              <a:buChar char="ü"/>
            </a:pPr>
            <a:r>
              <a:rPr lang="en-US" sz="5600" dirty="0"/>
              <a:t>Understanding Class</a:t>
            </a:r>
          </a:p>
          <a:p>
            <a:pPr marL="685800" indent="-685800">
              <a:buFont typeface="Wingdings" panose="05000000000000000000" pitchFamily="2" charset="2"/>
              <a:buChar char="ü"/>
            </a:pPr>
            <a:r>
              <a:rPr lang="en-US" sz="5600" dirty="0"/>
              <a:t>Objects of a class</a:t>
            </a:r>
          </a:p>
          <a:p>
            <a:pPr marL="685800" indent="-685800">
              <a:buFont typeface="Wingdings" panose="05000000000000000000" pitchFamily="2" charset="2"/>
              <a:buChar char="ü"/>
            </a:pPr>
            <a:r>
              <a:rPr lang="en-US" sz="5600" dirty="0"/>
              <a:t>__</a:t>
            </a:r>
            <a:r>
              <a:rPr lang="en-US" sz="5600" dirty="0" err="1"/>
              <a:t>init</a:t>
            </a:r>
            <a:r>
              <a:rPr lang="en-US" sz="5600" dirty="0"/>
              <a:t>__ method</a:t>
            </a:r>
          </a:p>
          <a:p>
            <a:pPr marL="685800" indent="-685800">
              <a:buFont typeface="Wingdings" panose="05000000000000000000" pitchFamily="2" charset="2"/>
              <a:buChar char="ü"/>
            </a:pPr>
            <a:r>
              <a:rPr lang="en-US" sz="5600" dirty="0"/>
              <a:t>Creating Methods of a class</a:t>
            </a:r>
          </a:p>
          <a:p>
            <a:pPr marL="685800" indent="-685800">
              <a:buFont typeface="Wingdings" panose="05000000000000000000" pitchFamily="2" charset="2"/>
              <a:buChar char="ü"/>
            </a:pPr>
            <a:r>
              <a:rPr lang="en-US" sz="5600" dirty="0"/>
              <a:t>Inheritance</a:t>
            </a:r>
          </a:p>
          <a:p>
            <a:pPr marL="685800" indent="-685800">
              <a:buFont typeface="Wingdings" panose="05000000000000000000" pitchFamily="2" charset="2"/>
              <a:buChar char="ü"/>
            </a:pPr>
            <a:r>
              <a:rPr lang="en-US" sz="5600" dirty="0"/>
              <a:t>Method </a:t>
            </a:r>
            <a:r>
              <a:rPr lang="en-US" sz="5600" dirty="0" err="1"/>
              <a:t>Overridinf</a:t>
            </a:r>
            <a:endParaRPr lang="en-US" sz="5600" dirty="0"/>
          </a:p>
          <a:p>
            <a:pPr marL="685800" indent="-685800">
              <a:buFont typeface="Wingdings" panose="05000000000000000000" pitchFamily="2" charset="2"/>
              <a:buChar char="ü"/>
            </a:pPr>
            <a:endParaRPr lang="en-US" sz="5600" dirty="0"/>
          </a:p>
          <a:p>
            <a:endParaRPr lang="en-US" dirty="0"/>
          </a:p>
        </p:txBody>
      </p:sp>
    </p:spTree>
    <p:extLst>
      <p:ext uri="{BB962C8B-B14F-4D97-AF65-F5344CB8AC3E}">
        <p14:creationId xmlns:p14="http://schemas.microsoft.com/office/powerpoint/2010/main" val="21951917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A8AF-A9EB-4E7E-BBF0-D534C97DBC32}"/>
              </a:ext>
            </a:extLst>
          </p:cNvPr>
          <p:cNvSpPr>
            <a:spLocks noGrp="1"/>
          </p:cNvSpPr>
          <p:nvPr>
            <p:ph type="title"/>
          </p:nvPr>
        </p:nvSpPr>
        <p:spPr>
          <a:xfrm>
            <a:off x="187929" y="157087"/>
            <a:ext cx="9404723" cy="905027"/>
          </a:xfrm>
        </p:spPr>
        <p:txBody>
          <a:bodyPr/>
          <a:lstStyle/>
          <a:p>
            <a:r>
              <a:rPr lang="en-US" dirty="0"/>
              <a:t>Class</a:t>
            </a:r>
          </a:p>
        </p:txBody>
      </p:sp>
      <p:sp>
        <p:nvSpPr>
          <p:cNvPr id="3" name="Content Placeholder 2">
            <a:extLst>
              <a:ext uri="{FF2B5EF4-FFF2-40B4-BE49-F238E27FC236}">
                <a16:creationId xmlns:a16="http://schemas.microsoft.com/office/drawing/2014/main" id="{1D8D1C63-10B3-452B-BE16-D1C8A1457E79}"/>
              </a:ext>
            </a:extLst>
          </p:cNvPr>
          <p:cNvSpPr>
            <a:spLocks noGrp="1"/>
          </p:cNvSpPr>
          <p:nvPr>
            <p:ph idx="1"/>
          </p:nvPr>
        </p:nvSpPr>
        <p:spPr>
          <a:xfrm>
            <a:off x="346364" y="1062114"/>
            <a:ext cx="11333018" cy="5638799"/>
          </a:xfrm>
        </p:spPr>
        <p:txBody>
          <a:bodyPr>
            <a:normAutofit fontScale="85000" lnSpcReduction="10000"/>
          </a:bodyPr>
          <a:lstStyle/>
          <a:p>
            <a:r>
              <a:rPr lang="en-US" dirty="0"/>
              <a:t>Class is a </a:t>
            </a:r>
            <a:r>
              <a:rPr lang="en-US" b="1" dirty="0"/>
              <a:t>container</a:t>
            </a:r>
            <a:r>
              <a:rPr lang="en-US" dirty="0"/>
              <a:t> which is actually used to </a:t>
            </a:r>
            <a:r>
              <a:rPr lang="en-US" dirty="0">
                <a:solidFill>
                  <a:srgbClr val="AAF91B"/>
                </a:solidFill>
              </a:rPr>
              <a:t>create instances </a:t>
            </a:r>
            <a:r>
              <a:rPr lang="en-US" dirty="0"/>
              <a:t>(</a:t>
            </a:r>
            <a:r>
              <a:rPr lang="en-US" dirty="0">
                <a:solidFill>
                  <a:srgbClr val="AAF91B"/>
                </a:solidFill>
              </a:rPr>
              <a:t>creating instances means to create object).</a:t>
            </a:r>
          </a:p>
          <a:p>
            <a:r>
              <a:rPr lang="en-US" dirty="0"/>
              <a:t>CLASS as a CONTAINER contains </a:t>
            </a:r>
            <a:r>
              <a:rPr lang="en-US" dirty="0">
                <a:solidFill>
                  <a:srgbClr val="AAF91B"/>
                </a:solidFill>
              </a:rPr>
              <a:t>PROPERTIES</a:t>
            </a:r>
            <a:r>
              <a:rPr lang="en-US" dirty="0"/>
              <a:t>. PROPERTIES of the class can be </a:t>
            </a:r>
            <a:r>
              <a:rPr lang="en-US" dirty="0">
                <a:solidFill>
                  <a:srgbClr val="AAF91B"/>
                </a:solidFill>
              </a:rPr>
              <a:t>METHODS , FIELDS (PROPERTY).</a:t>
            </a:r>
          </a:p>
          <a:p>
            <a:r>
              <a:rPr lang="en-US" dirty="0"/>
              <a:t>An </a:t>
            </a:r>
            <a:r>
              <a:rPr lang="en-US" dirty="0">
                <a:solidFill>
                  <a:srgbClr val="AAF91B"/>
                </a:solidFill>
              </a:rPr>
              <a:t>ENTITY</a:t>
            </a:r>
            <a:r>
              <a:rPr lang="en-US" dirty="0"/>
              <a:t> is something which has </a:t>
            </a:r>
            <a:r>
              <a:rPr lang="en-US" dirty="0">
                <a:solidFill>
                  <a:srgbClr val="AAF91B"/>
                </a:solidFill>
              </a:rPr>
              <a:t>PROPERTIES</a:t>
            </a:r>
            <a:r>
              <a:rPr lang="en-US" dirty="0"/>
              <a:t>. Since CLASS contain PROPERTIES, we can call CLASS as an ENTITY.</a:t>
            </a:r>
          </a:p>
          <a:p>
            <a:r>
              <a:rPr lang="en-US" dirty="0">
                <a:solidFill>
                  <a:srgbClr val="AAF91B"/>
                </a:solidFill>
              </a:rPr>
              <a:t>A CLASS is generally created when its PROPERTIES can be shared by INSTANCES.</a:t>
            </a:r>
          </a:p>
          <a:p>
            <a:r>
              <a:rPr lang="en-US" dirty="0"/>
              <a:t>Instances of a class are nothing OBJECTS of a class.</a:t>
            </a:r>
          </a:p>
          <a:p>
            <a:pPr lvl="1"/>
            <a:r>
              <a:rPr lang="en-US" dirty="0"/>
              <a:t>For example: </a:t>
            </a:r>
            <a:r>
              <a:rPr lang="en-US" dirty="0">
                <a:solidFill>
                  <a:srgbClr val="AAF91B"/>
                </a:solidFill>
              </a:rPr>
              <a:t>HUMAN BEING -  can be a CLASS</a:t>
            </a:r>
            <a:r>
              <a:rPr lang="en-US" dirty="0"/>
              <a:t>. We can create instances of the HUMAN BEING i.e. nothing but object of HUMAN BEING class.</a:t>
            </a:r>
          </a:p>
          <a:p>
            <a:pPr lvl="1"/>
            <a:r>
              <a:rPr lang="en-US" dirty="0"/>
              <a:t>So there can </a:t>
            </a:r>
            <a:r>
              <a:rPr lang="en-US" dirty="0">
                <a:solidFill>
                  <a:srgbClr val="AAF91B"/>
                </a:solidFill>
              </a:rPr>
              <a:t>be PROPERTY of HUMAN BEING class </a:t>
            </a:r>
            <a:r>
              <a:rPr lang="en-US" dirty="0"/>
              <a:t>called as </a:t>
            </a:r>
            <a:r>
              <a:rPr lang="en-US" dirty="0">
                <a:solidFill>
                  <a:srgbClr val="AAF91B"/>
                </a:solidFill>
              </a:rPr>
              <a:t>NAME.</a:t>
            </a:r>
            <a:r>
              <a:rPr lang="en-US" dirty="0"/>
              <a:t> </a:t>
            </a:r>
          </a:p>
          <a:p>
            <a:pPr lvl="1"/>
            <a:r>
              <a:rPr lang="en-US" dirty="0"/>
              <a:t>The value of the </a:t>
            </a:r>
            <a:r>
              <a:rPr lang="en-US" dirty="0">
                <a:solidFill>
                  <a:srgbClr val="AAF91B"/>
                </a:solidFill>
              </a:rPr>
              <a:t>NAME property </a:t>
            </a:r>
            <a:r>
              <a:rPr lang="en-US" dirty="0"/>
              <a:t>can be </a:t>
            </a:r>
            <a:r>
              <a:rPr lang="en-US" dirty="0">
                <a:solidFill>
                  <a:srgbClr val="AAF91B"/>
                </a:solidFill>
              </a:rPr>
              <a:t>Subhash or Suresh . So the PROPERTY called NAME of the HUMAN BEING CLASS can be shared by two INSTANCES of HUMAN BEING class</a:t>
            </a:r>
            <a:r>
              <a:rPr lang="en-US" dirty="0"/>
              <a:t>. So the VALUE of the PROPERTY in two instances of HUMAN BEING class is changing </a:t>
            </a:r>
          </a:p>
          <a:p>
            <a:pPr lvl="1"/>
            <a:r>
              <a:rPr lang="en-US" dirty="0"/>
              <a:t>Suresh and Subhash are NAMES. NAME can be considered as variable /field of the HUMAN BEING class</a:t>
            </a:r>
          </a:p>
          <a:p>
            <a:pPr lvl="1"/>
            <a:r>
              <a:rPr lang="en-US" dirty="0"/>
              <a:t>Also </a:t>
            </a:r>
            <a:r>
              <a:rPr lang="en-US" dirty="0">
                <a:solidFill>
                  <a:srgbClr val="AAF91B"/>
                </a:solidFill>
              </a:rPr>
              <a:t>HUMAN BEING as a class </a:t>
            </a:r>
            <a:r>
              <a:rPr lang="en-US" dirty="0"/>
              <a:t>can have </a:t>
            </a:r>
            <a:r>
              <a:rPr lang="en-US" dirty="0">
                <a:solidFill>
                  <a:srgbClr val="AAF91B"/>
                </a:solidFill>
              </a:rPr>
              <a:t>other PROPERTIES like hands, legs, lips, hair colour, skin colour</a:t>
            </a:r>
            <a:r>
              <a:rPr lang="en-US" dirty="0"/>
              <a:t> .These properties are common for HUMAN BEING class and can be used by the two instances of HUMAN BEING CLASS.</a:t>
            </a:r>
          </a:p>
          <a:p>
            <a:pPr lvl="1"/>
            <a:r>
              <a:rPr lang="en-US" dirty="0"/>
              <a:t>The </a:t>
            </a:r>
            <a:r>
              <a:rPr lang="en-US" dirty="0">
                <a:solidFill>
                  <a:srgbClr val="AAF91B"/>
                </a:solidFill>
              </a:rPr>
              <a:t>class HUMAN BEING will perform certain common actions i.e. METHODS like  - Walking, Talking, Running.</a:t>
            </a:r>
          </a:p>
        </p:txBody>
      </p:sp>
    </p:spTree>
    <p:extLst>
      <p:ext uri="{BB962C8B-B14F-4D97-AF65-F5344CB8AC3E}">
        <p14:creationId xmlns:p14="http://schemas.microsoft.com/office/powerpoint/2010/main" val="37748969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C6F0-43AE-4191-A56A-522C2136AA30}"/>
              </a:ext>
            </a:extLst>
          </p:cNvPr>
          <p:cNvSpPr>
            <a:spLocks noGrp="1"/>
          </p:cNvSpPr>
          <p:nvPr>
            <p:ph type="title"/>
          </p:nvPr>
        </p:nvSpPr>
        <p:spPr>
          <a:xfrm>
            <a:off x="341311" y="203337"/>
            <a:ext cx="9404723" cy="614082"/>
          </a:xfrm>
        </p:spPr>
        <p:txBody>
          <a:bodyPr/>
          <a:lstStyle/>
          <a:p>
            <a:r>
              <a:rPr lang="en-US" dirty="0"/>
              <a:t>The __</a:t>
            </a:r>
            <a:r>
              <a:rPr lang="en-US" dirty="0" err="1"/>
              <a:t>init</a:t>
            </a:r>
            <a:r>
              <a:rPr lang="en-US" dirty="0"/>
              <a:t>__ method</a:t>
            </a:r>
          </a:p>
        </p:txBody>
      </p:sp>
      <p:sp>
        <p:nvSpPr>
          <p:cNvPr id="3" name="Content Placeholder 2">
            <a:extLst>
              <a:ext uri="{FF2B5EF4-FFF2-40B4-BE49-F238E27FC236}">
                <a16:creationId xmlns:a16="http://schemas.microsoft.com/office/drawing/2014/main" id="{C0CFD5E1-BA33-4F70-B237-536EF426FB12}"/>
              </a:ext>
            </a:extLst>
          </p:cNvPr>
          <p:cNvSpPr>
            <a:spLocks noGrp="1"/>
          </p:cNvSpPr>
          <p:nvPr>
            <p:ph idx="1"/>
          </p:nvPr>
        </p:nvSpPr>
        <p:spPr>
          <a:xfrm>
            <a:off x="341312" y="1316182"/>
            <a:ext cx="11379634" cy="5338481"/>
          </a:xfrm>
        </p:spPr>
        <p:txBody>
          <a:bodyPr>
            <a:normAutofit/>
          </a:bodyPr>
          <a:lstStyle/>
          <a:p>
            <a:r>
              <a:rPr lang="en-US" dirty="0">
                <a:solidFill>
                  <a:srgbClr val="AAF91B"/>
                </a:solidFill>
              </a:rPr>
              <a:t>Every object of the class </a:t>
            </a:r>
            <a:r>
              <a:rPr lang="en-US" dirty="0"/>
              <a:t>i.e. here the HUMAN BEING class, has to be </a:t>
            </a:r>
            <a:r>
              <a:rPr lang="en-US" dirty="0">
                <a:solidFill>
                  <a:srgbClr val="AAF91B"/>
                </a:solidFill>
              </a:rPr>
              <a:t>initialized</a:t>
            </a:r>
            <a:r>
              <a:rPr lang="en-US" dirty="0"/>
              <a:t>. In Python , we have the </a:t>
            </a:r>
            <a:r>
              <a:rPr lang="en-US" dirty="0">
                <a:solidFill>
                  <a:srgbClr val="AAF91B"/>
                </a:solidFill>
              </a:rPr>
              <a:t>__</a:t>
            </a:r>
            <a:r>
              <a:rPr lang="en-US" dirty="0" err="1">
                <a:solidFill>
                  <a:srgbClr val="AAF91B"/>
                </a:solidFill>
              </a:rPr>
              <a:t>init</a:t>
            </a:r>
            <a:r>
              <a:rPr lang="en-US" dirty="0">
                <a:solidFill>
                  <a:srgbClr val="AAF91B"/>
                </a:solidFill>
              </a:rPr>
              <a:t>__ method </a:t>
            </a:r>
            <a:r>
              <a:rPr lang="en-US" dirty="0"/>
              <a:t>which acts as a </a:t>
            </a:r>
            <a:r>
              <a:rPr lang="en-US" dirty="0">
                <a:solidFill>
                  <a:srgbClr val="AAF91B"/>
                </a:solidFill>
              </a:rPr>
              <a:t>CONSTRUCTOR.</a:t>
            </a:r>
          </a:p>
          <a:p>
            <a:pPr lvl="1"/>
            <a:r>
              <a:rPr lang="en-US" dirty="0"/>
              <a:t>A CONSTRUCTR is used to INITIALIZE OBJECTS.</a:t>
            </a:r>
          </a:p>
          <a:p>
            <a:pPr lvl="1"/>
            <a:r>
              <a:rPr lang="en-US" dirty="0">
                <a:solidFill>
                  <a:srgbClr val="AAF91B"/>
                </a:solidFill>
              </a:rPr>
              <a:t>The INIT method has a SELF</a:t>
            </a:r>
            <a:r>
              <a:rPr lang="en-US" dirty="0"/>
              <a:t> argument. The </a:t>
            </a:r>
            <a:r>
              <a:rPr lang="en-US" dirty="0">
                <a:solidFill>
                  <a:srgbClr val="AAF91B"/>
                </a:solidFill>
              </a:rPr>
              <a:t>SELF argument  </a:t>
            </a:r>
            <a:r>
              <a:rPr lang="en-US" dirty="0"/>
              <a:t>in the </a:t>
            </a:r>
            <a:r>
              <a:rPr lang="en-US" dirty="0">
                <a:solidFill>
                  <a:srgbClr val="AAF91B"/>
                </a:solidFill>
              </a:rPr>
              <a:t>INIT method </a:t>
            </a:r>
            <a:r>
              <a:rPr lang="en-US" dirty="0"/>
              <a:t>points towards the OBJECT.</a:t>
            </a:r>
          </a:p>
          <a:p>
            <a:pPr lvl="1"/>
            <a:r>
              <a:rPr lang="en-US" dirty="0"/>
              <a:t>So any argument passed apart from SELF argument in INIT method, has to be assigned to SELF argument. Otherwise that argument will not point towards the OBJECT</a:t>
            </a:r>
          </a:p>
          <a:p>
            <a:pPr marL="857250" lvl="2" indent="0">
              <a:buNone/>
            </a:pPr>
            <a:r>
              <a:rPr lang="en-US" dirty="0"/>
              <a:t>    def __</a:t>
            </a:r>
            <a:r>
              <a:rPr lang="en-US" dirty="0" err="1"/>
              <a:t>init</a:t>
            </a:r>
            <a:r>
              <a:rPr lang="en-US" dirty="0"/>
              <a:t>__(self, name, hands, legs, lips, </a:t>
            </a:r>
            <a:r>
              <a:rPr lang="en-US" dirty="0" err="1"/>
              <a:t>hairColour</a:t>
            </a:r>
            <a:r>
              <a:rPr lang="en-US" dirty="0"/>
              <a:t>, </a:t>
            </a:r>
            <a:r>
              <a:rPr lang="en-US" dirty="0" err="1"/>
              <a:t>skinColour</a:t>
            </a:r>
            <a:r>
              <a:rPr lang="en-US" dirty="0"/>
              <a:t> ):</a:t>
            </a:r>
          </a:p>
          <a:p>
            <a:pPr marL="857250" lvl="2" indent="0">
              <a:buNone/>
            </a:pPr>
            <a:r>
              <a:rPr lang="en-US" dirty="0"/>
              <a:t>        self.name = name</a:t>
            </a:r>
          </a:p>
          <a:p>
            <a:pPr marL="857250" lvl="2" indent="0">
              <a:buNone/>
            </a:pPr>
            <a:r>
              <a:rPr lang="en-US" dirty="0"/>
              <a:t>        self. hands = hands</a:t>
            </a:r>
          </a:p>
          <a:p>
            <a:pPr marL="857250" lvl="2" indent="0">
              <a:buNone/>
            </a:pPr>
            <a:r>
              <a:rPr lang="en-US" dirty="0"/>
              <a:t>        self. legs = legs</a:t>
            </a:r>
          </a:p>
          <a:p>
            <a:pPr marL="857250" lvl="2" indent="0">
              <a:buNone/>
            </a:pPr>
            <a:r>
              <a:rPr lang="en-US" dirty="0"/>
              <a:t>        self. lips = lips</a:t>
            </a:r>
          </a:p>
          <a:p>
            <a:pPr marL="857250" lvl="2" indent="0">
              <a:buNone/>
            </a:pPr>
            <a:r>
              <a:rPr lang="en-US" dirty="0"/>
              <a:t>	       self. </a:t>
            </a:r>
            <a:r>
              <a:rPr lang="en-US" dirty="0" err="1"/>
              <a:t>hairColour</a:t>
            </a:r>
            <a:r>
              <a:rPr lang="en-US" dirty="0"/>
              <a:t> = </a:t>
            </a:r>
            <a:r>
              <a:rPr lang="en-US" dirty="0" err="1"/>
              <a:t>hairColour</a:t>
            </a:r>
            <a:endParaRPr lang="en-US" dirty="0"/>
          </a:p>
          <a:p>
            <a:pPr marL="857250" lvl="2" indent="0">
              <a:buNone/>
            </a:pPr>
            <a:r>
              <a:rPr lang="en-US" dirty="0"/>
              <a:t>	       self. </a:t>
            </a:r>
            <a:r>
              <a:rPr lang="en-US" dirty="0" err="1"/>
              <a:t>skinColour</a:t>
            </a:r>
            <a:r>
              <a:rPr lang="en-US" dirty="0"/>
              <a:t> = </a:t>
            </a:r>
            <a:r>
              <a:rPr lang="en-US" dirty="0" err="1"/>
              <a:t>skinColour</a:t>
            </a:r>
            <a:endParaRPr lang="en-US" dirty="0"/>
          </a:p>
          <a:p>
            <a:pPr marL="57150" indent="0">
              <a:buNone/>
            </a:pPr>
            <a:endParaRPr lang="en-US" dirty="0"/>
          </a:p>
          <a:p>
            <a:pPr marL="457200" lvl="1" indent="0">
              <a:buNone/>
            </a:pPr>
            <a:endParaRPr lang="en-US" dirty="0"/>
          </a:p>
        </p:txBody>
      </p:sp>
    </p:spTree>
    <p:extLst>
      <p:ext uri="{BB962C8B-B14F-4D97-AF65-F5344CB8AC3E}">
        <p14:creationId xmlns:p14="http://schemas.microsoft.com/office/powerpoint/2010/main" val="40954807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967</TotalTime>
  <Words>10802</Words>
  <Application>Microsoft Office PowerPoint</Application>
  <PresentationFormat>Widescreen</PresentationFormat>
  <Paragraphs>1109</Paragraphs>
  <Slides>141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141</vt:i4>
      </vt:variant>
    </vt:vector>
  </HeadingPairs>
  <TitlesOfParts>
    <vt:vector size="151" baseType="lpstr">
      <vt:lpstr>Arial</vt:lpstr>
      <vt:lpstr>Century Gothic</vt:lpstr>
      <vt:lpstr>Courier New</vt:lpstr>
      <vt:lpstr>Wingdings</vt:lpstr>
      <vt:lpstr>Wingdings 3</vt:lpstr>
      <vt:lpstr>Ion</vt:lpstr>
      <vt:lpstr>Acrobat Document</vt:lpstr>
      <vt:lpstr>Document</vt:lpstr>
      <vt:lpstr>Worksheet</vt:lpstr>
      <vt:lpstr>Packager Shell Object</vt:lpstr>
      <vt:lpstr>Python Language</vt:lpstr>
      <vt:lpstr>About me</vt:lpstr>
      <vt:lpstr>About me – Contd.</vt:lpstr>
      <vt:lpstr>Course Introduction</vt:lpstr>
      <vt:lpstr>Introduction to Course - Python</vt:lpstr>
      <vt:lpstr>Course FAQs</vt:lpstr>
      <vt:lpstr>Certain FAQs</vt:lpstr>
      <vt:lpstr>Certain FAQs</vt:lpstr>
      <vt:lpstr>Certain FAQs</vt:lpstr>
      <vt:lpstr>Certain FAQs</vt:lpstr>
      <vt:lpstr>Environment Set-up</vt:lpstr>
      <vt:lpstr>Java Installation  - Windows</vt:lpstr>
      <vt:lpstr>Python Installation – Windows / Mac</vt:lpstr>
      <vt:lpstr>Configuration Of Python – Windows </vt:lpstr>
      <vt:lpstr>Java Installation - Mac</vt:lpstr>
      <vt:lpstr>Configuration Of Python – Mac</vt:lpstr>
      <vt:lpstr>Package Management Using PIP</vt:lpstr>
      <vt:lpstr>Python shell</vt:lpstr>
      <vt:lpstr>IDE Options For Python Development </vt:lpstr>
      <vt:lpstr>Installing iPython  </vt:lpstr>
      <vt:lpstr>Anaconda Set up on Windows /Mac </vt:lpstr>
      <vt:lpstr>Anaconda Set up on Windows /Mac – contd. </vt:lpstr>
      <vt:lpstr>Jupyter notebooks</vt:lpstr>
      <vt:lpstr>Jupyter notebooks</vt:lpstr>
      <vt:lpstr>Understanding Variables &amp; Data Types - Python Language</vt:lpstr>
      <vt:lpstr>Objects and References</vt:lpstr>
      <vt:lpstr>Objects and References</vt:lpstr>
      <vt:lpstr>Objects and References</vt:lpstr>
      <vt:lpstr>Reserved Keywords</vt:lpstr>
      <vt:lpstr>Variable Rules</vt:lpstr>
      <vt:lpstr>Number Data Type</vt:lpstr>
      <vt:lpstr>Mathematical Operators</vt:lpstr>
      <vt:lpstr>Arithmetic Order Of Precedence </vt:lpstr>
      <vt:lpstr>Boolean Data type</vt:lpstr>
      <vt:lpstr>Exercise on Data Types and Operators – 25 min</vt:lpstr>
      <vt:lpstr>Solutions to Exercise on Data Types and Operators</vt:lpstr>
      <vt:lpstr>Strings</vt:lpstr>
      <vt:lpstr>String Methods</vt:lpstr>
      <vt:lpstr>String Methods – Contd.</vt:lpstr>
      <vt:lpstr>String Slicing</vt:lpstr>
      <vt:lpstr>String Formatting</vt:lpstr>
      <vt:lpstr>Exercise on String slicing, indexing and String Methods – 25 min</vt:lpstr>
      <vt:lpstr>Solutions to Exercise on String slicing, indexing and String Methods</vt:lpstr>
      <vt:lpstr>Advanced Data types- Python Language</vt:lpstr>
      <vt:lpstr>List </vt:lpstr>
      <vt:lpstr>List Methods</vt:lpstr>
      <vt:lpstr>Exercise on List and List Methods – 25 min</vt:lpstr>
      <vt:lpstr>Solutions to Exercise on List and List Methods</vt:lpstr>
      <vt:lpstr>Dictionary</vt:lpstr>
      <vt:lpstr>Dictionary Methods</vt:lpstr>
      <vt:lpstr>Exercise on Dictionary and its Methods – 15 min</vt:lpstr>
      <vt:lpstr>Solutions to Exercise on Dictionary and its methods</vt:lpstr>
      <vt:lpstr>Tuple</vt:lpstr>
      <vt:lpstr>Tuple Methods</vt:lpstr>
      <vt:lpstr>Exercise on Tuples and Tuple Methods – 12 minutes</vt:lpstr>
      <vt:lpstr>Solutions to Exercise on Tuples and Tuple Methods </vt:lpstr>
      <vt:lpstr>Set</vt:lpstr>
      <vt:lpstr>Set methods</vt:lpstr>
      <vt:lpstr>Exercise on Set and its methods – 12 min</vt:lpstr>
      <vt:lpstr>Solution to Exercise on Set and its methods</vt:lpstr>
      <vt:lpstr>Comparison &amp; Boolean Operators - Python Language</vt:lpstr>
      <vt:lpstr>Comparison operators</vt:lpstr>
      <vt:lpstr>Assignment Operators</vt:lpstr>
      <vt:lpstr>Logical / Boolean Operators</vt:lpstr>
      <vt:lpstr>Order of Precedence of Boolean Operators</vt:lpstr>
      <vt:lpstr>Identity operator</vt:lpstr>
      <vt:lpstr>Membership Operators </vt:lpstr>
      <vt:lpstr>Exercise on Operators</vt:lpstr>
      <vt:lpstr>Solutions to Exercise on Operators</vt:lpstr>
      <vt:lpstr>Program Control Flow- Python Language</vt:lpstr>
      <vt:lpstr>Conditional Statement</vt:lpstr>
      <vt:lpstr>Exercise on Conditional Statement – 25 min</vt:lpstr>
      <vt:lpstr>Solutions to Exercise on Conditional Statement</vt:lpstr>
      <vt:lpstr>Loop Statement  - While Loop</vt:lpstr>
      <vt:lpstr>Break &amp; Continue – Keywords &amp; While/ Else  </vt:lpstr>
      <vt:lpstr>Random Class</vt:lpstr>
      <vt:lpstr>Exercise on While loop, Break, Continue – 25 Min</vt:lpstr>
      <vt:lpstr>Solutions to Exercise on While loop, Break, Continue</vt:lpstr>
      <vt:lpstr>Range()</vt:lpstr>
      <vt:lpstr>Zip()</vt:lpstr>
      <vt:lpstr>Loop Statement  - For Loop</vt:lpstr>
      <vt:lpstr>Exercise on For loop , range()</vt:lpstr>
      <vt:lpstr>Solutions to Exercise on For loop , range()</vt:lpstr>
      <vt:lpstr>Functions - Working with Reusable Code </vt:lpstr>
      <vt:lpstr>Function – What is it?</vt:lpstr>
      <vt:lpstr>Function – What is it? – Contd.</vt:lpstr>
      <vt:lpstr>Function – Types.</vt:lpstr>
      <vt:lpstr>Function – Types – Contd.</vt:lpstr>
      <vt:lpstr>Function with Positional / Optional parameters</vt:lpstr>
      <vt:lpstr>Function with Positional / Optional parameters – Contd.</vt:lpstr>
      <vt:lpstr>Exercise on Functions – 30 min</vt:lpstr>
      <vt:lpstr>Solutions to Exercise on Functions</vt:lpstr>
      <vt:lpstr>Scope of Variable , Global Variable</vt:lpstr>
      <vt:lpstr>Exercise on Global and Local Variables – 15 min</vt:lpstr>
      <vt:lpstr>Solutions to on Global and Local Variables </vt:lpstr>
      <vt:lpstr>Built-in functions</vt:lpstr>
      <vt:lpstr>Class – Object Oriented Programming</vt:lpstr>
      <vt:lpstr>Class</vt:lpstr>
      <vt:lpstr>The __init__ method</vt:lpstr>
      <vt:lpstr>Create the class</vt:lpstr>
      <vt:lpstr>Object of the Class</vt:lpstr>
      <vt:lpstr>Object of the Class – contd.</vt:lpstr>
      <vt:lpstr>Initialize the Objects</vt:lpstr>
      <vt:lpstr>Initialize the Objects – Contd.</vt:lpstr>
      <vt:lpstr>Member Variable</vt:lpstr>
      <vt:lpstr>Member Variable – Contd.</vt:lpstr>
      <vt:lpstr>Exercise on Class and Objects – 15 min</vt:lpstr>
      <vt:lpstr>Solutions to Exercise on Class and Objects</vt:lpstr>
      <vt:lpstr>Inheritance </vt:lpstr>
      <vt:lpstr>Inheritance  - Continued</vt:lpstr>
      <vt:lpstr>Inheritance  - Continued</vt:lpstr>
      <vt:lpstr>Method Overriding</vt:lpstr>
      <vt:lpstr>Method Overriding – Contd.</vt:lpstr>
      <vt:lpstr>Exercise on Inheritance and Method Overriding– 25 min</vt:lpstr>
      <vt:lpstr>Solutions to Exercise on Inheritance and Method Overriding</vt:lpstr>
      <vt:lpstr>Exception Handling</vt:lpstr>
      <vt:lpstr>Exception Handling, else block, finally block , raise keyword</vt:lpstr>
      <vt:lpstr>Modules</vt:lpstr>
      <vt:lpstr>Built In Modules</vt:lpstr>
      <vt:lpstr>Creating Own Modules</vt:lpstr>
      <vt:lpstr>Exercise on Modules – 15 min</vt:lpstr>
      <vt:lpstr>Solutions to Exercise on Modules </vt:lpstr>
      <vt:lpstr>Working with Files and Excel</vt:lpstr>
      <vt:lpstr>Writing and Reading from Text File</vt:lpstr>
      <vt:lpstr>Writing and Reading from Text File – contd.</vt:lpstr>
      <vt:lpstr>“With” and “as’ keyword to read and write in text file</vt:lpstr>
      <vt:lpstr>OpenPyxl </vt:lpstr>
      <vt:lpstr>OpenPyxl – contd.</vt:lpstr>
      <vt:lpstr>OpenPyxl – contd.</vt:lpstr>
      <vt:lpstr>Exercise on reading and writing to a text file and Excel sheet – 20 min</vt:lpstr>
      <vt:lpstr>Solutions to Exercise on reading and writing to a text file and Excel sheet </vt:lpstr>
      <vt:lpstr>Logging with Python</vt:lpstr>
      <vt:lpstr>Introduction to Logging Infrastructure</vt:lpstr>
      <vt:lpstr>Introduction to Logging Infrastructure – contd.</vt:lpstr>
      <vt:lpstr>Introduction to Logging Infrastructure – contd.</vt:lpstr>
      <vt:lpstr>Changing the Logging Format</vt:lpstr>
      <vt:lpstr>Changing the Logging Format – contd.</vt:lpstr>
      <vt:lpstr>Using the logger object instead of basicConfig() method - Console</vt:lpstr>
      <vt:lpstr>Using the logger object instead of basicConfig() method – Console – Contd.</vt:lpstr>
      <vt:lpstr>Using the logger object instead of basicConfig() method – Console – Contd.</vt:lpstr>
      <vt:lpstr>Using the logger object instead of basicConfig() method – Configuration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Language</dc:title>
  <dc:creator>lenovo</dc:creator>
  <cp:lastModifiedBy>lenovo</cp:lastModifiedBy>
  <cp:revision>5</cp:revision>
  <dcterms:created xsi:type="dcterms:W3CDTF">2022-01-31T12:58:52Z</dcterms:created>
  <dcterms:modified xsi:type="dcterms:W3CDTF">2022-04-03T17:54:50Z</dcterms:modified>
</cp:coreProperties>
</file>