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57" r:id="rId4"/>
    <p:sldId id="260" r:id="rId5"/>
    <p:sldId id="267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4D5BE-ABEF-454E-A0DB-F147DEE3F0C8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B1F06-AF51-45F1-8B6D-8FE535DA5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49753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9127D-9C1C-4712-9432-CAB30A8567EE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EE34-A1A0-4B94-9E05-31C95C8B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4337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05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3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41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24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D949-359A-4A3C-A655-3443C7C12B21}" type="datetime1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1921-A309-4657-AC53-70AE6403530E}" type="datetime1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7145-E17A-400D-9BAB-29B8787C4669}" type="datetime1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62E6-D4D3-49C0-B756-163B079DEE7D}" type="datetime1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F33B-0681-45AA-B13D-7D81B4814727}" type="datetime1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3E39-F158-4066-82DC-1A96DCB1EE7C}" type="datetime1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C1F6-975B-4A03-B7BE-A15958FF7804}" type="datetime1">
              <a:rPr lang="en-IN" smtClean="0"/>
              <a:t>01-10-2021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C4B-DB29-405A-9254-4D7E187DD7AC}" type="datetime1">
              <a:rPr lang="en-IN" smtClean="0"/>
              <a:t>01-10-2021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CA5E-308A-435A-B0C0-9A273CD9B1BA}" type="datetime1">
              <a:rPr lang="en-IN" smtClean="0"/>
              <a:t>01-10-2021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B2CE-9C9B-461C-AC78-225382543C23}" type="datetime1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8090-C200-4022-B11E-7E491A3A0DDB}" type="datetime1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5C36-254B-4E39-98F2-3BB5E305A053}" type="datetime1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2763"/>
            <a:ext cx="9144000" cy="1238711"/>
          </a:xfrm>
        </p:spPr>
        <p:txBody>
          <a:bodyPr>
            <a:normAutofit/>
          </a:bodyPr>
          <a:lstStyle/>
          <a:p>
            <a:r>
              <a:rPr lang="en-IN" sz="4400" dirty="0" smtClean="0"/>
              <a:t>Phase-III The Topic </a:t>
            </a:r>
            <a:r>
              <a:rPr lang="en-IN" sz="4400" dirty="0" err="1" smtClean="0"/>
              <a:t>Mindmap</a:t>
            </a: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1600" b="1" dirty="0"/>
              <a:t>Research on Chest X-rays to deduct various respiratory infections</a:t>
            </a:r>
            <a:endParaRPr lang="en-IN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2496" y="3629470"/>
            <a:ext cx="9153144" cy="1655762"/>
          </a:xfrm>
        </p:spPr>
        <p:txBody>
          <a:bodyPr/>
          <a:lstStyle/>
          <a:p>
            <a:r>
              <a:rPr lang="en-IN" dirty="0"/>
              <a:t>Guided by: </a:t>
            </a:r>
            <a:r>
              <a:rPr lang="en-IN" dirty="0" err="1"/>
              <a:t>Dr.</a:t>
            </a:r>
            <a:r>
              <a:rPr lang="en-IN" dirty="0"/>
              <a:t> Sabah Mohammed</a:t>
            </a:r>
          </a:p>
          <a:p>
            <a:endParaRPr lang="en-IN" dirty="0"/>
          </a:p>
          <a:p>
            <a:r>
              <a:rPr lang="en-IN" sz="1600" dirty="0"/>
              <a:t> </a:t>
            </a:r>
            <a:r>
              <a:rPr lang="en-IN" sz="1600" dirty="0" smtClean="0"/>
              <a:t> 	  Mohan Prasad Kutala          		</a:t>
            </a:r>
            <a:endParaRPr lang="en-IN" sz="1600" dirty="0"/>
          </a:p>
          <a:p>
            <a:r>
              <a:rPr lang="en-IN" sz="1600" dirty="0"/>
              <a:t> </a:t>
            </a:r>
            <a:r>
              <a:rPr lang="en-IN" sz="1600" dirty="0" smtClean="0"/>
              <a:t>             	mkutala@lakeheadu.ca     	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814" y="332613"/>
            <a:ext cx="4638675" cy="12001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747" y="97796"/>
            <a:ext cx="10515600" cy="1325563"/>
          </a:xfrm>
        </p:spPr>
        <p:txBody>
          <a:bodyPr/>
          <a:lstStyle/>
          <a:p>
            <a:r>
              <a:rPr lang="en-IN" dirty="0" smtClean="0"/>
              <a:t>The Topic </a:t>
            </a:r>
            <a:r>
              <a:rPr lang="en-IN" dirty="0" err="1" smtClean="0"/>
              <a:t>Mindmap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4" y="1112808"/>
            <a:ext cx="12105735" cy="5382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0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61188" y="318744"/>
            <a:ext cx="10512552" cy="1343216"/>
          </a:xfrm>
        </p:spPr>
        <p:txBody>
          <a:bodyPr>
            <a:normAutofit/>
          </a:bodyPr>
          <a:lstStyle/>
          <a:p>
            <a:pPr eaLnBrk="1" hangingPunct="1"/>
            <a:r>
              <a:rPr lang="en-IN" alt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94" y="1380989"/>
            <a:ext cx="11550769" cy="5088821"/>
          </a:xfrm>
        </p:spPr>
        <p:txBody>
          <a:bodyPr rtlCol="0">
            <a:normAutofit/>
          </a:bodyPr>
          <a:lstStyle/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104852"/>
              </p:ext>
            </p:extLst>
          </p:nvPr>
        </p:nvGraphicFramePr>
        <p:xfrm>
          <a:off x="5736566" y="3351646"/>
          <a:ext cx="6126163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r:id="rId5" imgW="6126840" imgH="2834640" progId="">
                  <p:embed/>
                </p:oleObj>
              </mc:Choice>
              <mc:Fallback>
                <p:oleObj r:id="rId5" imgW="6126840" imgH="2834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36566" y="3351646"/>
                        <a:ext cx="6126163" cy="283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ubtitle 2"/>
          <p:cNvSpPr txBox="1">
            <a:spLocks/>
          </p:cNvSpPr>
          <p:nvPr/>
        </p:nvSpPr>
        <p:spPr>
          <a:xfrm>
            <a:off x="276389" y="1554027"/>
            <a:ext cx="11308885" cy="4632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 smtClean="0"/>
              <a:t> * </a:t>
            </a:r>
            <a:r>
              <a:rPr lang="en-IN" sz="1600" dirty="0"/>
              <a:t>identification of other tissues, </a:t>
            </a:r>
            <a:endParaRPr lang="en-IN" sz="1600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en-IN" sz="1600" dirty="0" smtClean="0"/>
              <a:t>normally </a:t>
            </a:r>
            <a:r>
              <a:rPr lang="en-IN" sz="1600" dirty="0"/>
              <a:t>Air appears black, </a:t>
            </a:r>
            <a:endParaRPr lang="en-IN" sz="1600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en-IN" sz="1600" dirty="0" smtClean="0"/>
              <a:t>fat </a:t>
            </a:r>
            <a:r>
              <a:rPr lang="en-IN" sz="1600" dirty="0"/>
              <a:t>appears </a:t>
            </a:r>
            <a:r>
              <a:rPr lang="en-IN" sz="1600" dirty="0" err="1"/>
              <a:t>gray</a:t>
            </a:r>
            <a:r>
              <a:rPr lang="en-IN" sz="1600" dirty="0"/>
              <a:t>, </a:t>
            </a:r>
            <a:endParaRPr lang="en-IN" sz="1600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en-IN" sz="1600" dirty="0" smtClean="0"/>
              <a:t>soft </a:t>
            </a:r>
            <a:r>
              <a:rPr lang="en-IN" sz="1600" dirty="0"/>
              <a:t>tissues and water appear as lighter shades of </a:t>
            </a:r>
            <a:r>
              <a:rPr lang="en-IN" sz="1600" dirty="0" err="1"/>
              <a:t>gray</a:t>
            </a:r>
            <a:r>
              <a:rPr lang="en-IN" sz="1600" dirty="0" smtClean="0"/>
              <a:t>,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1600" dirty="0" smtClean="0"/>
              <a:t>bone </a:t>
            </a:r>
            <a:r>
              <a:rPr lang="en-IN" sz="1600" dirty="0"/>
              <a:t>and metal appear white. </a:t>
            </a: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The </a:t>
            </a:r>
            <a:r>
              <a:rPr lang="en-IN" sz="1600" dirty="0"/>
              <a:t>denser the tissue, the whiter it will appear on x-ray. </a:t>
            </a: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Using A, B, C, D, E is a helpful and systematic method for chest </a:t>
            </a:r>
            <a:r>
              <a:rPr lang="en-IN" sz="1600" dirty="0" smtClean="0"/>
              <a:t>x-ray</a:t>
            </a:r>
          </a:p>
          <a:p>
            <a:r>
              <a:rPr lang="en-IN" sz="1600" dirty="0"/>
              <a:t>A: airways</a:t>
            </a:r>
          </a:p>
          <a:p>
            <a:r>
              <a:rPr lang="en-IN" sz="1600" dirty="0"/>
              <a:t>B: breathing (the lungs and pleural spaces)</a:t>
            </a:r>
          </a:p>
          <a:p>
            <a:r>
              <a:rPr lang="en-IN" sz="1600" dirty="0"/>
              <a:t>C: circulation (</a:t>
            </a:r>
            <a:r>
              <a:rPr lang="en-IN" sz="1600" dirty="0" err="1"/>
              <a:t>cardiomediastinal</a:t>
            </a:r>
            <a:r>
              <a:rPr lang="en-IN" sz="1600" dirty="0"/>
              <a:t> contour)</a:t>
            </a:r>
          </a:p>
          <a:p>
            <a:r>
              <a:rPr lang="en-IN" sz="1600" dirty="0"/>
              <a:t>D: disability (bones - especially fractures)</a:t>
            </a:r>
          </a:p>
          <a:p>
            <a:r>
              <a:rPr lang="en-IN" sz="1600" dirty="0"/>
              <a:t>E: everything else, e.g. pneumoperitoneum</a:t>
            </a:r>
            <a:r>
              <a:rPr lang="en-IN" sz="1600" dirty="0" smtClean="0"/>
              <a:t> </a:t>
            </a:r>
          </a:p>
          <a:p>
            <a:pPr marL="0" indent="0">
              <a:buNone/>
            </a:pPr>
            <a:r>
              <a:rPr lang="en-IN" sz="1600" dirty="0" smtClean="0"/>
              <a:t>	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10397" y="365126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Image noise </a:t>
            </a:r>
            <a:endParaRPr lang="en-IN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617671"/>
              </p:ext>
            </p:extLst>
          </p:nvPr>
        </p:nvGraphicFramePr>
        <p:xfrm>
          <a:off x="8934420" y="1607344"/>
          <a:ext cx="302577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5" imgW="3025080" imgH="2415600" progId="">
                  <p:embed/>
                </p:oleObj>
              </mc:Choice>
              <mc:Fallback>
                <p:oleObj r:id="rId5" imgW="3025080" imgH="2415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34420" y="1607344"/>
                        <a:ext cx="3025775" cy="241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362308" y="1592908"/>
            <a:ext cx="10437963" cy="4763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alt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76389" y="1554027"/>
            <a:ext cx="11308885" cy="4632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/>
              <a:t>The common types of noise that are present in x-ray images are </a:t>
            </a:r>
            <a:endParaRPr lang="en-IN" sz="1600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en-IN" sz="1600" dirty="0" smtClean="0"/>
              <a:t>Poisson noise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1600" dirty="0" smtClean="0"/>
              <a:t>salt </a:t>
            </a:r>
            <a:r>
              <a:rPr lang="en-IN" sz="1600" dirty="0"/>
              <a:t>and pepper </a:t>
            </a:r>
            <a:r>
              <a:rPr lang="en-IN" sz="1600" dirty="0" smtClean="0"/>
              <a:t>noise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1600" dirty="0" smtClean="0"/>
              <a:t>speckle </a:t>
            </a:r>
            <a:r>
              <a:rPr lang="en-IN" sz="1600" dirty="0"/>
              <a:t>noise. </a:t>
            </a: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We have different types of techniques to remove the noise inside the image such as </a:t>
            </a:r>
          </a:p>
          <a:p>
            <a:pPr lvl="0"/>
            <a:r>
              <a:rPr lang="en-IN" sz="1600" dirty="0"/>
              <a:t>Mean filter</a:t>
            </a:r>
          </a:p>
          <a:p>
            <a:pPr lvl="0"/>
            <a:r>
              <a:rPr lang="en-IN" sz="1600" dirty="0"/>
              <a:t>Gaussian Filter</a:t>
            </a:r>
          </a:p>
          <a:p>
            <a:pPr lvl="0"/>
            <a:r>
              <a:rPr lang="en-IN" sz="1600" dirty="0"/>
              <a:t>Median Filter (Highly recommended filter to remove Salt and pepper noise)</a:t>
            </a:r>
          </a:p>
          <a:p>
            <a:pPr lvl="0"/>
            <a:r>
              <a:rPr lang="en-IN" sz="1600" dirty="0"/>
              <a:t>Other Filters</a:t>
            </a:r>
          </a:p>
          <a:p>
            <a:pPr marL="0" indent="0">
              <a:buNone/>
            </a:pPr>
            <a:r>
              <a:rPr lang="en-IN" sz="1600" dirty="0" smtClean="0"/>
              <a:t>	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50166" y="387583"/>
            <a:ext cx="9217152" cy="950024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Covid-19 &amp; Pneumonia</a:t>
            </a:r>
            <a:endParaRPr lang="en-IN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176" y="1216325"/>
            <a:ext cx="11531447" cy="550514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IN" sz="1600" dirty="0" smtClean="0"/>
          </a:p>
          <a:p>
            <a:pPr>
              <a:buFont typeface="Wingdings" panose="05000000000000000000" pitchFamily="2" charset="2"/>
              <a:buChar char="à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327810"/>
              </p:ext>
            </p:extLst>
          </p:nvPr>
        </p:nvGraphicFramePr>
        <p:xfrm>
          <a:off x="7230686" y="3050540"/>
          <a:ext cx="439737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r:id="rId4" imgW="4397040" imgH="3353040" progId="">
                  <p:embed/>
                </p:oleObj>
              </mc:Choice>
              <mc:Fallback>
                <p:oleObj r:id="rId4" imgW="4397040" imgH="3353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30686" y="3050540"/>
                        <a:ext cx="4397375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ubtitle 2"/>
          <p:cNvSpPr txBox="1">
            <a:spLocks/>
          </p:cNvSpPr>
          <p:nvPr/>
        </p:nvSpPr>
        <p:spPr>
          <a:xfrm>
            <a:off x="276389" y="1554027"/>
            <a:ext cx="11308885" cy="46328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à"/>
            </a:pPr>
            <a:r>
              <a:rPr lang="en-IN" sz="1600" dirty="0" smtClean="0">
                <a:sym typeface="Wingdings" panose="05000000000000000000" pitchFamily="2" charset="2"/>
              </a:rPr>
              <a:t>Training the Dataset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1600" dirty="0" smtClean="0">
                <a:sym typeface="Wingdings" panose="05000000000000000000" pitchFamily="2" charset="2"/>
              </a:rPr>
              <a:t>Testing the Dataset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1600" dirty="0" smtClean="0">
                <a:sym typeface="Wingdings" panose="05000000000000000000" pitchFamily="2" charset="2"/>
              </a:rPr>
              <a:t>Accuracy and Prediction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1600" dirty="0" smtClean="0">
                <a:sym typeface="Wingdings" panose="05000000000000000000" pitchFamily="2" charset="2"/>
              </a:rPr>
              <a:t>Severity</a:t>
            </a:r>
          </a:p>
          <a:p>
            <a:pPr marL="0" indent="0">
              <a:buNone/>
            </a:pPr>
            <a:r>
              <a:rPr lang="en-IN" sz="1600" dirty="0">
                <a:sym typeface="Wingdings" panose="05000000000000000000" pitchFamily="2" charset="2"/>
              </a:rPr>
              <a:t> </a:t>
            </a:r>
            <a:r>
              <a:rPr lang="en-IN" sz="1600" dirty="0" smtClean="0">
                <a:sym typeface="Wingdings" panose="05000000000000000000" pitchFamily="2" charset="2"/>
              </a:rPr>
              <a:t>   </a:t>
            </a:r>
            <a:r>
              <a:rPr lang="en-IN" sz="1600" dirty="0"/>
              <a:t>subdividing each lung into three zones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upper </a:t>
            </a:r>
            <a:r>
              <a:rPr lang="en-IN" sz="1600" dirty="0"/>
              <a:t>zone (from the lung apex to the aortic arch profile),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middle </a:t>
            </a:r>
            <a:r>
              <a:rPr lang="en-IN" sz="1600" dirty="0"/>
              <a:t>zone (from the aortic arch profile to the lower margin of the left pulmonary </a:t>
            </a:r>
            <a:r>
              <a:rPr lang="en-IN" sz="1600" dirty="0" smtClean="0"/>
              <a:t>hilum)</a:t>
            </a:r>
          </a:p>
          <a:p>
            <a:pPr marL="0" indent="0">
              <a:buNone/>
            </a:pPr>
            <a:r>
              <a:rPr lang="en-IN" sz="1600" dirty="0" smtClean="0"/>
              <a:t>lower </a:t>
            </a:r>
            <a:r>
              <a:rPr lang="en-IN" sz="1600" dirty="0"/>
              <a:t>zone (from the lower margin of the left pulmonary hilum to the diaphragm). </a:t>
            </a: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scale from zero to three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/>
              <a:t>0</a:t>
            </a:r>
            <a:r>
              <a:rPr lang="en-IN" sz="1600" dirty="0" smtClean="0"/>
              <a:t> </a:t>
            </a:r>
            <a:r>
              <a:rPr lang="en-IN" sz="1600" dirty="0" smtClean="0">
                <a:sym typeface="Wingdings" panose="05000000000000000000" pitchFamily="2" charset="2"/>
              </a:rPr>
              <a:t> normal or initial stage</a:t>
            </a:r>
          </a:p>
          <a:p>
            <a:pPr marL="0" indent="0">
              <a:buNone/>
            </a:pPr>
            <a:r>
              <a:rPr lang="en-IN" sz="1600" dirty="0" smtClean="0"/>
              <a:t>2 </a:t>
            </a:r>
            <a:r>
              <a:rPr lang="en-IN" sz="1600" dirty="0" smtClean="0">
                <a:sym typeface="Wingdings" panose="05000000000000000000" pitchFamily="2" charset="2"/>
              </a:rPr>
              <a:t> </a:t>
            </a:r>
            <a:r>
              <a:rPr lang="en-IN" sz="1600" dirty="0" smtClean="0"/>
              <a:t>presence </a:t>
            </a:r>
            <a:r>
              <a:rPr lang="en-IN" sz="1600" dirty="0"/>
              <a:t>of </a:t>
            </a:r>
            <a:r>
              <a:rPr lang="en-IN" sz="1600" dirty="0" err="1"/>
              <a:t>radiopacity</a:t>
            </a:r>
            <a:r>
              <a:rPr lang="en-IN" sz="1600" dirty="0"/>
              <a:t> for less than 50% </a:t>
            </a:r>
            <a:endParaRPr lang="en-IN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1600" dirty="0">
                <a:sym typeface="Wingdings" panose="05000000000000000000" pitchFamily="2" charset="2"/>
              </a:rPr>
              <a:t>3</a:t>
            </a:r>
            <a:r>
              <a:rPr lang="en-IN" sz="1600" dirty="0" smtClean="0">
                <a:sym typeface="Wingdings" panose="05000000000000000000" pitchFamily="2" charset="2"/>
              </a:rPr>
              <a:t>  50% damage</a:t>
            </a:r>
          </a:p>
          <a:p>
            <a:pPr marL="0" indent="0">
              <a:buNone/>
            </a:pPr>
            <a:r>
              <a:rPr lang="en-IN" sz="1600" dirty="0">
                <a:sym typeface="Wingdings" panose="05000000000000000000" pitchFamily="2" charset="2"/>
              </a:rPr>
              <a:t>4</a:t>
            </a:r>
            <a:r>
              <a:rPr lang="en-IN" sz="1600" dirty="0" smtClean="0">
                <a:sym typeface="Wingdings" panose="05000000000000000000" pitchFamily="2" charset="2"/>
              </a:rPr>
              <a:t>  more than 50% damage</a:t>
            </a:r>
            <a:r>
              <a:rPr lang="en-IN" sz="1600" dirty="0" smtClean="0"/>
              <a:t>		</a:t>
            </a:r>
            <a:endParaRPr lang="en-IN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32747"/>
              </p:ext>
            </p:extLst>
          </p:nvPr>
        </p:nvGraphicFramePr>
        <p:xfrm>
          <a:off x="4104848" y="566102"/>
          <a:ext cx="4664075" cy="248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r:id="rId6" imgW="4663800" imgH="2484000" progId="">
                  <p:embed/>
                </p:oleObj>
              </mc:Choice>
              <mc:Fallback>
                <p:oleObj r:id="rId6" imgW="4663800" imgH="2484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04848" y="566102"/>
                        <a:ext cx="4664075" cy="248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20" name="Picture 24" descr="figure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09" y="4460939"/>
            <a:ext cx="2112674" cy="177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6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862594"/>
            <a:ext cx="11932920" cy="54937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5528</TotalTime>
  <Words>328</Words>
  <Application>Microsoft Office PowerPoint</Application>
  <PresentationFormat>Widescreen</PresentationFormat>
  <Paragraphs>77</Paragraphs>
  <Slides>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Phase-III The Topic Mindmap Research on Chest X-rays to deduct various respiratory infections</vt:lpstr>
      <vt:lpstr>The Topic Mindmap</vt:lpstr>
      <vt:lpstr>Analyzing the Image</vt:lpstr>
      <vt:lpstr>Image noise </vt:lpstr>
      <vt:lpstr>Covid-19 &amp; Pneumonia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Communication System in a Vehicular Network</dc:title>
  <dc:creator>rupa</dc:creator>
  <cp:lastModifiedBy>rupa</cp:lastModifiedBy>
  <cp:revision>107</cp:revision>
  <dcterms:created xsi:type="dcterms:W3CDTF">2020-11-28T13:44:00Z</dcterms:created>
  <dcterms:modified xsi:type="dcterms:W3CDTF">2021-10-04T15:45:12Z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1033-11.2.0.10093</vt:lpwstr>
  </property>
</Properties>
</file>