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69" r:id="rId5"/>
    <p:sldId id="270" r:id="rId6"/>
    <p:sldId id="27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1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6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4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8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5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9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6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1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8/radiol.2020200432" TargetMode="External"/><Relationship Id="rId4" Type="http://schemas.openxmlformats.org/officeDocument/2006/relationships/hyperlink" Target="https://www.who.int/emergencies/diseases/novel-coronavirus-2019/situation-repor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2763"/>
            <a:ext cx="9144000" cy="1238711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Phase-IV Related Research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1600" b="1" dirty="0"/>
              <a:t>Research on Chest X-rays to deduct various respiratory infections</a:t>
            </a: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  <a:endParaRPr lang="en-I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6389" y="1554027"/>
            <a:ext cx="11308885" cy="480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/>
              <a:t>Research Paper: </a:t>
            </a:r>
            <a:r>
              <a:rPr lang="en-IN" sz="1600" b="1" i="1" dirty="0"/>
              <a:t>Dealing with Noise Problem in Machine Learning Data-sets: A Systematic Review by </a:t>
            </a:r>
            <a:r>
              <a:rPr lang="en-IN" sz="1600" b="1" i="1" dirty="0" err="1"/>
              <a:t>Shivani</a:t>
            </a:r>
            <a:r>
              <a:rPr lang="en-IN" sz="1600" b="1" i="1" dirty="0"/>
              <a:t> </a:t>
            </a:r>
            <a:r>
              <a:rPr lang="en-IN" sz="1600" b="1" i="1" dirty="0" err="1"/>
              <a:t>Guptaa</a:t>
            </a:r>
            <a:r>
              <a:rPr lang="en-IN" sz="1600" b="1" i="1" dirty="0"/>
              <a:t>,­, </a:t>
            </a:r>
            <a:r>
              <a:rPr lang="en-IN" sz="1600" b="1" i="1" dirty="0" err="1"/>
              <a:t>Atul</a:t>
            </a:r>
            <a:r>
              <a:rPr lang="en-IN" sz="1600" b="1" i="1" dirty="0"/>
              <a:t> </a:t>
            </a:r>
            <a:r>
              <a:rPr lang="en-IN" sz="1600" b="1" i="1" dirty="0" err="1" smtClean="0"/>
              <a:t>Guptab</a:t>
            </a:r>
            <a:endParaRPr lang="en-IN" sz="1600" b="1" i="1" dirty="0" smtClean="0"/>
          </a:p>
          <a:p>
            <a:pPr marL="0" indent="0">
              <a:buNone/>
            </a:pPr>
            <a:r>
              <a:rPr lang="en-IN" sz="1600" dirty="0"/>
              <a:t>In this paper they performed a systematic review on noise identification and handling studies published on various conferences and journals between January 1993 to July 2018.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They </a:t>
            </a:r>
            <a:r>
              <a:rPr lang="en-IN" sz="1600" dirty="0"/>
              <a:t>identified 79 primary studies are of noise identification and noise handling techniques.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After </a:t>
            </a:r>
            <a:r>
              <a:rPr lang="en-IN" sz="1600" dirty="0"/>
              <a:t>investigating these studies, </a:t>
            </a:r>
            <a:r>
              <a:rPr lang="en-IN" sz="1600" dirty="0" smtClean="0"/>
              <a:t>they </a:t>
            </a:r>
            <a:r>
              <a:rPr lang="en-IN" sz="1600" dirty="0"/>
              <a:t>found that among the noise identification schemes, the accuracy of identification of noisy instances by using ensemble-based techniques are better than other techniques.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But </a:t>
            </a:r>
            <a:r>
              <a:rPr lang="en-IN" sz="1600" dirty="0"/>
              <a:t>regarding efficiency, usually single based </a:t>
            </a:r>
            <a:r>
              <a:rPr lang="en-IN" sz="1600" dirty="0" smtClean="0"/>
              <a:t>technique </a:t>
            </a:r>
            <a:r>
              <a:rPr lang="en-IN" sz="1600" dirty="0"/>
              <a:t>method is better it is more suitable for noisy data sets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Research Paper: </a:t>
            </a:r>
            <a:r>
              <a:rPr lang="en-IN" sz="1600" b="1" i="1" dirty="0"/>
              <a:t>Semi-Supervised Learning of the Electronic Health Record for Phenotype Stratification by Brett K. </a:t>
            </a:r>
            <a:r>
              <a:rPr lang="en-IN" sz="1600" b="1" i="1" dirty="0" smtClean="0"/>
              <a:t>Beaulieu-Jones</a:t>
            </a:r>
          </a:p>
          <a:p>
            <a:pPr marL="0" indent="0">
              <a:buNone/>
            </a:pPr>
            <a:r>
              <a:rPr lang="en-IN" sz="1600" dirty="0"/>
              <a:t>This paper talks about the EHR </a:t>
            </a:r>
            <a:r>
              <a:rPr lang="en-IN" sz="1600" dirty="0" smtClean="0"/>
              <a:t>data</a:t>
            </a:r>
          </a:p>
          <a:p>
            <a:pPr marL="0" indent="0">
              <a:buNone/>
            </a:pPr>
            <a:r>
              <a:rPr lang="en-IN" sz="1600" dirty="0" smtClean="0"/>
              <a:t>how </a:t>
            </a:r>
            <a:r>
              <a:rPr lang="en-IN" sz="1600" dirty="0"/>
              <a:t>and where the medical records were collecting and how </a:t>
            </a:r>
            <a:r>
              <a:rPr lang="en-IN" sz="1600" dirty="0" err="1"/>
              <a:t>denoising</a:t>
            </a:r>
            <a:r>
              <a:rPr lang="en-IN" sz="1600" dirty="0"/>
              <a:t> </a:t>
            </a:r>
            <a:r>
              <a:rPr lang="en-IN" sz="1600" dirty="0" err="1"/>
              <a:t>autoencoders</a:t>
            </a:r>
            <a:r>
              <a:rPr lang="en-IN" sz="1600" dirty="0"/>
              <a:t> perform </a:t>
            </a:r>
            <a:r>
              <a:rPr lang="en-IN" sz="1600" dirty="0" err="1"/>
              <a:t>dimentionality</a:t>
            </a:r>
            <a:r>
              <a:rPr lang="en-IN" sz="1600" dirty="0"/>
              <a:t> reduction enabling visualization and clustering for the discovery of the new subtypes of the disease.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  <a:endParaRPr lang="en-I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6389" y="1554027"/>
            <a:ext cx="11308885" cy="480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/>
              <a:t>Research Paper: </a:t>
            </a:r>
            <a:r>
              <a:rPr lang="en-IN" sz="1600" b="1" i="1" dirty="0"/>
              <a:t>Identification of Images of COVID‑19 from Chest X‑rays Using Deep Learning by Arjun Sarkar, </a:t>
            </a:r>
            <a:r>
              <a:rPr lang="en-IN" sz="1600" b="1" i="1" dirty="0" err="1"/>
              <a:t>Joerg</a:t>
            </a:r>
            <a:r>
              <a:rPr lang="en-IN" sz="1600" b="1" i="1" dirty="0"/>
              <a:t> </a:t>
            </a:r>
            <a:r>
              <a:rPr lang="en-IN" sz="1600" b="1" i="1" dirty="0" err="1"/>
              <a:t>Vandenhirtz</a:t>
            </a:r>
            <a:r>
              <a:rPr lang="en-IN" sz="1600" b="1" i="1" dirty="0"/>
              <a:t>, </a:t>
            </a:r>
            <a:r>
              <a:rPr lang="en-IN" sz="1600" b="1" i="1" dirty="0" err="1"/>
              <a:t>Jozsef</a:t>
            </a:r>
            <a:r>
              <a:rPr lang="en-IN" sz="1600" b="1" i="1" dirty="0"/>
              <a:t> Nagy, David </a:t>
            </a:r>
            <a:r>
              <a:rPr lang="en-IN" sz="1600" b="1" i="1" dirty="0" err="1"/>
              <a:t>Bacsa</a:t>
            </a:r>
            <a:r>
              <a:rPr lang="en-IN" sz="1600" b="1" i="1" dirty="0"/>
              <a:t>, Mitchell </a:t>
            </a:r>
            <a:r>
              <a:rPr lang="en-IN" sz="1600" b="1" i="1" dirty="0" smtClean="0"/>
              <a:t>Riley</a:t>
            </a:r>
          </a:p>
          <a:p>
            <a:pPr marL="0" indent="0">
              <a:buNone/>
            </a:pPr>
            <a:r>
              <a:rPr lang="en-IN" sz="1600" dirty="0"/>
              <a:t>In this study </a:t>
            </a:r>
            <a:r>
              <a:rPr lang="en-IN" sz="1600" dirty="0" err="1"/>
              <a:t>VisionPro</a:t>
            </a:r>
            <a:r>
              <a:rPr lang="en-IN" sz="1600" dirty="0"/>
              <a:t> Deep Learning is used to classify these Chest X-rays from the COVID dataset.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The </a:t>
            </a:r>
            <a:r>
              <a:rPr lang="en-IN" sz="1600" dirty="0"/>
              <a:t>results are compared with the results of COVID-Net and various other state-of-the-art Deep Learning models from the open-source community.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Segmenting </a:t>
            </a:r>
            <a:r>
              <a:rPr lang="en-IN" sz="1600" dirty="0"/>
              <a:t>the lungs in the first step, and then doing the classification step on the segmented lungs only, instead of using the entire image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r>
              <a:rPr lang="en-IN" sz="1600" dirty="0" smtClean="0"/>
              <a:t>Research Paper: </a:t>
            </a:r>
            <a:r>
              <a:rPr lang="en-IN" sz="1600" b="1" i="1" dirty="0"/>
              <a:t>Identifying pneumonia in chest X-rays: A deep learning approach by Amit </a:t>
            </a:r>
            <a:r>
              <a:rPr lang="en-IN" sz="1600" b="1" i="1" dirty="0" err="1"/>
              <a:t>KumarJaiswal</a:t>
            </a:r>
            <a:r>
              <a:rPr lang="en-IN" sz="1600" b="1" i="1" dirty="0"/>
              <a:t> </a:t>
            </a:r>
            <a:r>
              <a:rPr lang="en-IN" sz="1600" b="1" i="1" dirty="0" err="1"/>
              <a:t>PrayagTiwari</a:t>
            </a:r>
            <a:r>
              <a:rPr lang="en-IN" sz="1600" b="1" i="1" dirty="0"/>
              <a:t> </a:t>
            </a:r>
            <a:r>
              <a:rPr lang="en-IN" sz="1600" b="1" i="1" dirty="0" err="1"/>
              <a:t>SachinKumar</a:t>
            </a:r>
            <a:r>
              <a:rPr lang="en-IN" sz="1600" b="1" i="1" dirty="0"/>
              <a:t> </a:t>
            </a:r>
            <a:r>
              <a:rPr lang="en-IN" sz="1600" b="1" i="1" dirty="0" err="1"/>
              <a:t>DeepakGupta</a:t>
            </a:r>
            <a:r>
              <a:rPr lang="en-IN" sz="1600" b="1" i="1" dirty="0"/>
              <a:t> </a:t>
            </a:r>
            <a:r>
              <a:rPr lang="en-IN" sz="1600" b="1" i="1" dirty="0" err="1"/>
              <a:t>AshishKhanna</a:t>
            </a:r>
            <a:r>
              <a:rPr lang="en-IN" sz="1600" b="1" i="1" dirty="0"/>
              <a:t> Joel </a:t>
            </a:r>
            <a:r>
              <a:rPr lang="en-IN" sz="1600" b="1" i="1" dirty="0" err="1" smtClean="0"/>
              <a:t>J.P.C.Rodrigues</a:t>
            </a:r>
            <a:endParaRPr lang="en-IN" sz="1600" b="1" i="1" dirty="0" smtClean="0"/>
          </a:p>
          <a:p>
            <a:r>
              <a:rPr lang="en-IN" sz="1600" dirty="0"/>
              <a:t>In this paper, they describe about their deep learning based approach for the identification and localization of pneumonia in Chest X-rays (CXRs) images. Mask RCNN based model gives more accurate pixel wise semantic segmentation than faster RCNN for pneumonia prone regions in the lungs.</a:t>
            </a:r>
          </a:p>
          <a:p>
            <a:r>
              <a:rPr lang="en-IN" sz="1600" dirty="0"/>
              <a:t>Algorithms: Mask RCNN and Fast RCNN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1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  <a:endParaRPr lang="en-I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6389" y="1554027"/>
            <a:ext cx="11308885" cy="48023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/>
              <a:t>Research Paper: </a:t>
            </a:r>
            <a:r>
              <a:rPr lang="en-IN" sz="1600" b="1" i="1" dirty="0"/>
              <a:t>Customized VGG19 Architecture for Pneumonia Detection in Chest X-Rays by </a:t>
            </a:r>
            <a:r>
              <a:rPr lang="en-IN" sz="1600" b="1" i="1" dirty="0" err="1"/>
              <a:t>Nilanjan</a:t>
            </a:r>
            <a:r>
              <a:rPr lang="en-IN" sz="1600" b="1" i="1" dirty="0"/>
              <a:t> </a:t>
            </a:r>
            <a:r>
              <a:rPr lang="en-IN" sz="1600" b="1" i="1" dirty="0" err="1"/>
              <a:t>Dey</a:t>
            </a:r>
            <a:r>
              <a:rPr lang="en-IN" sz="1600" b="1" i="1" dirty="0"/>
              <a:t> , Yu-Dong Zhang , V. </a:t>
            </a:r>
            <a:r>
              <a:rPr lang="en-IN" sz="1600" b="1" i="1" dirty="0" err="1"/>
              <a:t>Rajinikanth</a:t>
            </a:r>
            <a:r>
              <a:rPr lang="en-IN" sz="1600" b="1" i="1" dirty="0"/>
              <a:t>, R. </a:t>
            </a:r>
            <a:r>
              <a:rPr lang="en-IN" sz="1600" b="1" i="1" dirty="0" err="1"/>
              <a:t>Pugalenthi</a:t>
            </a:r>
            <a:r>
              <a:rPr lang="en-IN" sz="1600" b="1" i="1" dirty="0"/>
              <a:t> , N. Sri </a:t>
            </a:r>
            <a:r>
              <a:rPr lang="en-IN" sz="1600" b="1" i="1" dirty="0" err="1"/>
              <a:t>Madhava</a:t>
            </a:r>
            <a:r>
              <a:rPr lang="en-IN" sz="1600" b="1" i="1" dirty="0"/>
              <a:t> Raja</a:t>
            </a:r>
            <a:endParaRPr lang="en-IN" sz="1600" dirty="0"/>
          </a:p>
          <a:p>
            <a:r>
              <a:rPr lang="en-IN" sz="1600" dirty="0"/>
              <a:t>This paper develop a Deep-Learning System (DLS) to diagnose the lung abnormality using chest X-ray (radiograph) images. 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 Conventional chest radiographs </a:t>
            </a:r>
          </a:p>
          <a:p>
            <a:r>
              <a:rPr lang="en-IN" sz="1600" dirty="0"/>
              <a:t>(ii) Chest radiograph treated with a threshold filter. The initial experimental evaluation is carried out using the traditional DLS, such as </a:t>
            </a:r>
            <a:r>
              <a:rPr lang="en-IN" sz="1600" dirty="0" err="1"/>
              <a:t>AlexNet</a:t>
            </a:r>
            <a:r>
              <a:rPr lang="en-IN" sz="1600" dirty="0"/>
              <a:t>, VGG16, VGG19 and ResNet50 </a:t>
            </a:r>
            <a:r>
              <a:rPr lang="en-IN" sz="1600" dirty="0" err="1"/>
              <a:t>witha</a:t>
            </a:r>
            <a:r>
              <a:rPr lang="en-IN" sz="1600" dirty="0"/>
              <a:t> </a:t>
            </a:r>
            <a:r>
              <a:rPr lang="en-IN" sz="1600" dirty="0" err="1"/>
              <a:t>SoftMax</a:t>
            </a:r>
            <a:r>
              <a:rPr lang="en-IN" sz="1600" dirty="0"/>
              <a:t> classifier. </a:t>
            </a:r>
          </a:p>
          <a:p>
            <a:r>
              <a:rPr lang="en-IN" sz="1600" dirty="0"/>
              <a:t>The results confirmed that, VGG19 provides better classification accuracy (86.97%) compared to other methods.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Research Paper: </a:t>
            </a:r>
            <a:r>
              <a:rPr lang="en-IN" sz="1600" b="1" i="1" dirty="0"/>
              <a:t>: False negative chest X-Rays in patients affected by COVID-19 pneumonia and corresponding chest CT findings by M. </a:t>
            </a:r>
            <a:r>
              <a:rPr lang="en-IN" sz="1600" b="1" i="1" dirty="0" err="1"/>
              <a:t>Cellina</a:t>
            </a:r>
            <a:r>
              <a:rPr lang="en-IN" sz="1600" b="1" i="1" dirty="0"/>
              <a:t> , M. </a:t>
            </a:r>
            <a:r>
              <a:rPr lang="en-IN" sz="1600" b="1" i="1" dirty="0" err="1"/>
              <a:t>Orsi</a:t>
            </a:r>
            <a:r>
              <a:rPr lang="en-IN" sz="1600" b="1" i="1" dirty="0"/>
              <a:t> , T. </a:t>
            </a:r>
            <a:r>
              <a:rPr lang="en-IN" sz="1600" b="1" i="1" dirty="0" err="1"/>
              <a:t>Toluian</a:t>
            </a:r>
            <a:r>
              <a:rPr lang="en-IN" sz="1600" b="1" i="1" dirty="0"/>
              <a:t> , C. </a:t>
            </a:r>
            <a:r>
              <a:rPr lang="en-IN" sz="1600" b="1" i="1" dirty="0" err="1"/>
              <a:t>Valenti</a:t>
            </a:r>
            <a:r>
              <a:rPr lang="en-IN" sz="1600" b="1" i="1" dirty="0"/>
              <a:t> </a:t>
            </a:r>
            <a:r>
              <a:rPr lang="en-IN" sz="1600" b="1" i="1" dirty="0" err="1"/>
              <a:t>Pittino</a:t>
            </a:r>
            <a:r>
              <a:rPr lang="en-IN" sz="1600" b="1" i="1" dirty="0"/>
              <a:t> , G. Oliva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This paper report 4 cases of false negative chest X-Rays, in patients who were diagnosed positive for COVID-19 by real-time transverse-transcript-polymerase chain reaction (RT-PCR), and executed chest unenhanced CTs just after the X-Rays, demonstrating signs of COVID-19 pneumonia.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1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  <a:endParaRPr lang="en-I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6389" y="1554027"/>
            <a:ext cx="11308885" cy="480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/>
              <a:t>Research Paper: </a:t>
            </a:r>
            <a:r>
              <a:rPr lang="en-IN" sz="1600" b="1" i="1" dirty="0"/>
              <a:t>A new approach for classifying coronavirus COVID-19 based on its manifestation on chest X-rays using texture features and neural networks by </a:t>
            </a:r>
            <a:r>
              <a:rPr lang="en-IN" sz="1600" b="1" i="1" dirty="0" err="1" smtClean="0"/>
              <a:t>SergioVarela-SantosPatriciaMelin</a:t>
            </a:r>
            <a:endParaRPr lang="en-IN" sz="1600" b="1" i="1" dirty="0" smtClean="0"/>
          </a:p>
          <a:p>
            <a:r>
              <a:rPr lang="en-IN" sz="1600" dirty="0"/>
              <a:t>In this paper authors tried to develop the system to auto detect the covid-19 positive cases such that they selected few different methods in each level and tested the dataset against the model.</a:t>
            </a:r>
          </a:p>
          <a:p>
            <a:r>
              <a:rPr lang="en-IN" sz="1600" dirty="0"/>
              <a:t>Convolutional Neural Network with a classification accuracy of 83.02% and a superior AUC of 0.907, which would mean a better ability to detect the COVID19 using this method.</a:t>
            </a:r>
          </a:p>
          <a:p>
            <a:r>
              <a:rPr lang="en-IN" sz="1600" dirty="0"/>
              <a:t>100% accuracy on the validation set using the feed-forward neural network, and this is using as inputs the flattened image and the texture features</a:t>
            </a:r>
          </a:p>
          <a:p>
            <a:r>
              <a:rPr lang="en-IN" sz="1600" dirty="0"/>
              <a:t>Feature-based feed forward NN with an 84.02% classification accuracy and an AUC of 0.850.</a:t>
            </a:r>
          </a:p>
          <a:p>
            <a:pPr marL="0" indent="0">
              <a:buNone/>
            </a:pPr>
            <a:r>
              <a:rPr lang="en-IN" sz="1600" dirty="0" smtClean="0"/>
              <a:t>Research Paper: </a:t>
            </a:r>
            <a:r>
              <a:rPr lang="en-IN" sz="1600" b="1" i="1" dirty="0"/>
              <a:t>Detecting Pneumonia in Chest X-Rays with Supervised Learning. By B. </a:t>
            </a:r>
            <a:r>
              <a:rPr lang="en-IN" sz="1600" b="1" i="1" dirty="0" err="1"/>
              <a:t>Antin</a:t>
            </a:r>
            <a:r>
              <a:rPr lang="en-IN" sz="1600" b="1" i="1" dirty="0"/>
              <a:t>, J. </a:t>
            </a:r>
            <a:r>
              <a:rPr lang="en-IN" sz="1600" b="1" i="1" dirty="0" err="1"/>
              <a:t>Kravitz</a:t>
            </a:r>
            <a:r>
              <a:rPr lang="en-IN" sz="1600" b="1" i="1" dirty="0"/>
              <a:t> and E. </a:t>
            </a:r>
            <a:r>
              <a:rPr lang="en-IN" sz="1600" b="1" i="1" dirty="0" err="1"/>
              <a:t>Martayan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This paper took chest x-ray images from the NHIS dataset for the classification of images to pneumonia or not. The researcher leveraged a 121-layer Convolutional Neural Network similar to </a:t>
            </a:r>
            <a:r>
              <a:rPr lang="en-IN" sz="1600" dirty="0" err="1"/>
              <a:t>CheXNet</a:t>
            </a:r>
            <a:r>
              <a:rPr lang="en-IN" sz="1600" dirty="0"/>
              <a:t> for the classification purpose and it was observed that the deep learning model assumed an overall AUC of 0.684.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r>
              <a:rPr lang="en-IN" sz="3200" b="1" dirty="0"/>
              <a:t>Remaining </a:t>
            </a:r>
            <a:r>
              <a:rPr lang="en-IN" sz="3200" b="1" dirty="0" smtClean="0"/>
              <a:t>References</a:t>
            </a:r>
            <a:endParaRPr lang="en-I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6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6389" y="1554027"/>
            <a:ext cx="11308885" cy="4802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600" dirty="0"/>
          </a:p>
          <a:p>
            <a:r>
              <a:rPr lang="en-IN" sz="1600" i="1" dirty="0"/>
              <a:t>[1] Deep representation learning of electronic health records to unlock patient stratification at scale by </a:t>
            </a:r>
            <a:r>
              <a:rPr lang="en-IN" sz="1600" i="1" dirty="0" err="1"/>
              <a:t>Isotta</a:t>
            </a:r>
            <a:r>
              <a:rPr lang="en-IN" sz="1600" i="1" dirty="0"/>
              <a:t> </a:t>
            </a:r>
            <a:r>
              <a:rPr lang="en-IN" sz="1600" i="1" dirty="0" err="1"/>
              <a:t>Landi</a:t>
            </a:r>
            <a:endParaRPr lang="en-IN" sz="1600" dirty="0"/>
          </a:p>
          <a:p>
            <a:r>
              <a:rPr lang="en-IN" sz="1600" i="1" dirty="0"/>
              <a:t>[2] Robust Speaker Recognition in Noisy Conditions by Ji Ming, Member, IEEE, Timothy J. Hazen, Member, IEEE, James R. Glass, Senior Member, IEEE, and Douglas A. Reynolds, Senior Member, IEEE</a:t>
            </a:r>
            <a:endParaRPr lang="en-IN" sz="1600" dirty="0"/>
          </a:p>
          <a:p>
            <a:r>
              <a:rPr lang="en-IN" sz="1600" i="1" dirty="0"/>
              <a:t>[3]  Detecting Pneumonia in Chest X-Rays with Supervised Learning by Benjamin </a:t>
            </a:r>
            <a:r>
              <a:rPr lang="en-IN" sz="1600" i="1" dirty="0" err="1"/>
              <a:t>Antin</a:t>
            </a:r>
            <a:r>
              <a:rPr lang="en-IN" sz="1600" i="1" dirty="0"/>
              <a:t>, Joshua </a:t>
            </a:r>
            <a:r>
              <a:rPr lang="en-IN" sz="1600" i="1" dirty="0" err="1"/>
              <a:t>Kravitz</a:t>
            </a:r>
            <a:r>
              <a:rPr lang="en-IN" sz="1600" i="1" dirty="0"/>
              <a:t>, and Emil </a:t>
            </a:r>
            <a:r>
              <a:rPr lang="en-IN" sz="1600" i="1" dirty="0" err="1"/>
              <a:t>Martayan</a:t>
            </a:r>
            <a:endParaRPr lang="en-IN" sz="1600" dirty="0"/>
          </a:p>
          <a:p>
            <a:r>
              <a:rPr lang="en-IN" sz="1600" i="1" dirty="0"/>
              <a:t>[4] S.W Chiu, J.H Wang, K.H Chang, T.H Chang, C.M Wang, C.L Chang, C.T. Tang, C.F. Chen, </a:t>
            </a:r>
            <a:r>
              <a:rPr lang="en-IN" sz="1600" i="1" dirty="0" err="1"/>
              <a:t>C.H.Shih</a:t>
            </a:r>
            <a:r>
              <a:rPr lang="en-IN" sz="1600" i="1" dirty="0"/>
              <a:t>, H.W. </a:t>
            </a:r>
            <a:r>
              <a:rPr lang="en-IN" sz="1600" i="1" dirty="0" err="1"/>
              <a:t>Kuo</a:t>
            </a:r>
            <a:r>
              <a:rPr lang="en-IN" sz="1600" i="1" dirty="0"/>
              <a:t> and L.C. Wang, 2014. A fully integrated nose-on-a-chip for rapid diagnosis of ventilator- associated pneumonia. IEEE transactions on biomedical circuits and systems, 8(6), pp.765-778.</a:t>
            </a:r>
            <a:endParaRPr lang="en-IN" sz="1600" dirty="0"/>
          </a:p>
          <a:p>
            <a:r>
              <a:rPr lang="en-IN" sz="1600" i="1" dirty="0"/>
              <a:t>[5] U.R </a:t>
            </a:r>
            <a:r>
              <a:rPr lang="en-IN" sz="1600" i="1" dirty="0" err="1"/>
              <a:t>Abeyratne</a:t>
            </a:r>
            <a:r>
              <a:rPr lang="en-IN" sz="1600" i="1" dirty="0"/>
              <a:t>, V </a:t>
            </a:r>
            <a:r>
              <a:rPr lang="en-IN" sz="1600" i="1" dirty="0" err="1"/>
              <a:t>Swarnkar</a:t>
            </a:r>
            <a:r>
              <a:rPr lang="en-IN" sz="1600" i="1" dirty="0"/>
              <a:t>, R </a:t>
            </a:r>
            <a:r>
              <a:rPr lang="en-IN" sz="1600" i="1" dirty="0" err="1"/>
              <a:t>Triasih</a:t>
            </a:r>
            <a:r>
              <a:rPr lang="en-IN" sz="1600" i="1" dirty="0"/>
              <a:t>, and A </a:t>
            </a:r>
            <a:r>
              <a:rPr lang="en-IN" sz="1600" i="1" dirty="0" err="1"/>
              <a:t>Setyati</a:t>
            </a:r>
            <a:r>
              <a:rPr lang="en-IN" sz="1600" i="1" dirty="0"/>
              <a:t>, 2013, July. Cough Sound Analysis-A new tool for diagnosing Pneumonia. In 2013 35th Annual International Conference of the IEEE Engineering in Medicine and Biology Society (EMBC), pp. 5216-5219, IEEE.</a:t>
            </a:r>
            <a:endParaRPr lang="en-IN" sz="1600" dirty="0"/>
          </a:p>
          <a:p>
            <a:r>
              <a:rPr lang="en-IN" sz="1600" i="1" dirty="0"/>
              <a:t>[6] T. H. </a:t>
            </a:r>
            <a:r>
              <a:rPr lang="en-IN" sz="1600" i="1" dirty="0" err="1"/>
              <a:t>Pingale</a:t>
            </a:r>
            <a:r>
              <a:rPr lang="en-IN" sz="1600" i="1" dirty="0"/>
              <a:t> and H. T. </a:t>
            </a:r>
            <a:r>
              <a:rPr lang="en-IN" sz="1600" i="1" dirty="0" err="1"/>
              <a:t>Patil</a:t>
            </a:r>
            <a:r>
              <a:rPr lang="en-IN" sz="1600" i="1" dirty="0"/>
              <a:t>, 􀂳Analysis of Cough Sound for Pneumonia Detection Using Wavelet Transform and Statistical Parameters,2017 International Conference on Computing, </a:t>
            </a:r>
            <a:r>
              <a:rPr lang="en-IN" sz="1600" i="1" dirty="0" err="1"/>
              <a:t>Communication,Control</a:t>
            </a:r>
            <a:r>
              <a:rPr lang="en-IN" sz="1600" i="1" dirty="0"/>
              <a:t> and Automation (ICCUBEA), Pune, 2017, pp. 1-6.</a:t>
            </a:r>
            <a:endParaRPr lang="en-IN" sz="1600" dirty="0"/>
          </a:p>
          <a:p>
            <a:r>
              <a:rPr lang="en-IN" sz="1600" i="1" dirty="0"/>
              <a:t>[7] World Health Organization (2020) Naming the coronavirus disease (covid-19) and the virus that causes it. https://www.who.int/emergencies/diseases/novel-coronavirus-2019/technical-guidance/naming-the-coronavirus-disease-(covid-2019)-and-the-virus-that-causes-it</a:t>
            </a:r>
            <a:endParaRPr lang="en-IN" sz="1600" dirty="0"/>
          </a:p>
          <a:p>
            <a:r>
              <a:rPr lang="en-IN" sz="1600" i="1" dirty="0"/>
              <a:t>[8] World Health Organization (2020) The continuing 2019-ncov epidemic threat of novel coronaviruses to global health - the latest 2019 novel coronavirus outbreak in </a:t>
            </a:r>
            <a:r>
              <a:rPr lang="en-IN" sz="1600" i="1" dirty="0" err="1"/>
              <a:t>wuhan</a:t>
            </a:r>
            <a:r>
              <a:rPr lang="en-IN" sz="1600" i="1" dirty="0"/>
              <a:t>, China. https://pubmed.ncbi.nlm.nih.gov/31953166/</a:t>
            </a:r>
            <a:endParaRPr lang="en-IN" sz="1600" dirty="0"/>
          </a:p>
          <a:p>
            <a:r>
              <a:rPr lang="en-IN" sz="1600" i="1" dirty="0"/>
              <a:t>[9] World Health Organization (2020) Coronavirus disease (covid2019) situation reports. </a:t>
            </a:r>
            <a:r>
              <a:rPr lang="en-IN" sz="1600" i="1" u="sng" dirty="0">
                <a:hlinkClick r:id="rId4"/>
              </a:rPr>
              <a:t>https://www.who.int/emergencies/diseases/novel-coronavirus-2019/situation-reports</a:t>
            </a:r>
            <a:r>
              <a:rPr lang="en-IN" sz="1600" i="1" dirty="0"/>
              <a:t>.</a:t>
            </a:r>
            <a:endParaRPr lang="en-IN" sz="1600" dirty="0"/>
          </a:p>
          <a:p>
            <a:r>
              <a:rPr lang="en-IN" sz="1600" i="1" dirty="0"/>
              <a:t>[10] Technology org, </a:t>
            </a:r>
            <a:r>
              <a:rPr lang="en-IN" sz="1600" i="1" dirty="0" err="1"/>
              <a:t>ai</a:t>
            </a:r>
            <a:r>
              <a:rPr lang="en-IN" sz="1600" i="1" dirty="0"/>
              <a:t> algorithm detects coronavirus infections in patients from </a:t>
            </a:r>
            <a:r>
              <a:rPr lang="en-IN" sz="1600" i="1" dirty="0" err="1"/>
              <a:t>ct</a:t>
            </a:r>
            <a:r>
              <a:rPr lang="en-IN" sz="1600" i="1" dirty="0"/>
              <a:t> scans with 96% accuracy. https://www.technology.org/2020/03/01/ai-algorithm-detects-coronavirus-infections-inpatients-from-ct-scans-with-96-accuracy, 2020(accessed March02, 2020)</a:t>
            </a:r>
            <a:endParaRPr lang="en-IN" sz="1600" dirty="0"/>
          </a:p>
          <a:p>
            <a:r>
              <a:rPr lang="en-IN" sz="1600" i="1" dirty="0"/>
              <a:t>[11] Paul CJ (2020) Covid-19 image data collection. https://github.com/ieee8023/covidchestxray-dataset</a:t>
            </a:r>
            <a:endParaRPr lang="en-IN" sz="1600" dirty="0"/>
          </a:p>
          <a:p>
            <a:r>
              <a:rPr lang="en-IN" sz="1600" i="1" dirty="0"/>
              <a:t>[12] Paul M (2020) </a:t>
            </a:r>
            <a:r>
              <a:rPr lang="en-IN" sz="1600" i="1" dirty="0" err="1"/>
              <a:t>Kaggle</a:t>
            </a:r>
            <a:r>
              <a:rPr lang="en-IN" sz="1600" i="1" dirty="0"/>
              <a:t> chest X-ray images (pneumonia) dataset. https://www.kaggle.com/paultimothymooney/chest-xray-pneumonia/</a:t>
            </a:r>
            <a:endParaRPr lang="en-IN" sz="1600" dirty="0"/>
          </a:p>
          <a:p>
            <a:r>
              <a:rPr lang="en-IN" sz="1600" i="1" dirty="0"/>
              <a:t>[13] Fang Y, Zhang H, </a:t>
            </a:r>
            <a:r>
              <a:rPr lang="en-IN" sz="1600" i="1" dirty="0" err="1"/>
              <a:t>Xie</a:t>
            </a:r>
            <a:r>
              <a:rPr lang="en-IN" sz="1600" i="1" dirty="0"/>
              <a:t> J, Lin M, Ying L, Pang P, Ji W (2020) Sensitivity of chest </a:t>
            </a:r>
            <a:r>
              <a:rPr lang="en-IN" sz="1600" i="1" dirty="0" err="1"/>
              <a:t>ct</a:t>
            </a:r>
            <a:r>
              <a:rPr lang="en-IN" sz="1600" i="1" dirty="0"/>
              <a:t> for covid-19: comparison to RT-PCR. Radiology. </a:t>
            </a:r>
            <a:r>
              <a:rPr lang="en-IN" sz="1600" i="1" u="sng" dirty="0">
                <a:hlinkClick r:id="rId5"/>
              </a:rPr>
              <a:t>https://doi.org/10.1148/radiol.2020200432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7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5832</TotalTime>
  <Words>1296</Words>
  <Application>Microsoft Office PowerPoint</Application>
  <PresentationFormat>Widescreen</PresentationFormat>
  <Paragraphs>135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Phase-IV Related Research Research on Chest X-rays to deduct various respiratory infections</vt:lpstr>
      <vt:lpstr>Research Papers</vt:lpstr>
      <vt:lpstr>Research Papers</vt:lpstr>
      <vt:lpstr>Research Papers</vt:lpstr>
      <vt:lpstr>Research Papers</vt:lpstr>
      <vt:lpstr>Remaining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rupa</cp:lastModifiedBy>
  <cp:revision>117</cp:revision>
  <dcterms:created xsi:type="dcterms:W3CDTF">2020-11-28T13:44:00Z</dcterms:created>
  <dcterms:modified xsi:type="dcterms:W3CDTF">2021-10-16T20:22:56Z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