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64" r:id="rId3"/>
    <p:sldId id="267"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F4D5BE-ABEF-454E-A0DB-F147DEE3F0C8}" type="datetimeFigureOut">
              <a:rPr lang="en-IN" smtClean="0"/>
              <a:t>07-02-2022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5B1F06-AF51-45F1-8B6D-8FE535DA53C8}" type="slidenum">
              <a:rPr lang="en-IN" smtClean="0"/>
              <a:t>‹#›</a:t>
            </a:fld>
            <a:endParaRPr lang="en-IN"/>
          </a:p>
        </p:txBody>
      </p:sp>
    </p:spTree>
    <p:extLst>
      <p:ext uri="{BB962C8B-B14F-4D97-AF65-F5344CB8AC3E}">
        <p14:creationId xmlns:p14="http://schemas.microsoft.com/office/powerpoint/2010/main" val="40094975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9127D-9C1C-4712-9432-CAB30A8567EE}"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6EE34-A1A0-4B94-9E05-31C95C8B498B}" type="slidenum">
              <a:rPr lang="en-IN" smtClean="0"/>
              <a:t>‹#›</a:t>
            </a:fld>
            <a:endParaRPr lang="en-IN"/>
          </a:p>
        </p:txBody>
      </p:sp>
    </p:spTree>
    <p:extLst>
      <p:ext uri="{BB962C8B-B14F-4D97-AF65-F5344CB8AC3E}">
        <p14:creationId xmlns:p14="http://schemas.microsoft.com/office/powerpoint/2010/main" val="33684337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E6EE34-A1A0-4B94-9E05-31C95C8B498B}" type="slidenum">
              <a:rPr lang="en-IN" smtClean="0"/>
              <a:t>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65005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IN" smtClean="0"/>
              <a:t>Student ID No.: 1154915</a:t>
            </a:r>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1E6EE34-A1A0-4B94-9E05-31C95C8B498B}" type="slidenum">
              <a:rPr lang="en-IN" smtClean="0"/>
              <a:t>2</a:t>
            </a:fld>
            <a:endParaRPr lang="en-IN"/>
          </a:p>
        </p:txBody>
      </p:sp>
    </p:spTree>
    <p:extLst>
      <p:ext uri="{BB962C8B-B14F-4D97-AF65-F5344CB8AC3E}">
        <p14:creationId xmlns:p14="http://schemas.microsoft.com/office/powerpoint/2010/main" val="327723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IN" smtClean="0"/>
              <a:t>Student ID No.: 1154915</a:t>
            </a:r>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1E6EE34-A1A0-4B94-9E05-31C95C8B498B}" type="slidenum">
              <a:rPr lang="en-IN" smtClean="0"/>
              <a:t>3</a:t>
            </a:fld>
            <a:endParaRPr lang="en-IN"/>
          </a:p>
        </p:txBody>
      </p:sp>
    </p:spTree>
    <p:extLst>
      <p:ext uri="{BB962C8B-B14F-4D97-AF65-F5344CB8AC3E}">
        <p14:creationId xmlns:p14="http://schemas.microsoft.com/office/powerpoint/2010/main" val="29406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78D949-359A-4A3C-A655-3443C7C12B21}" type="datetime1">
              <a:rPr lang="en-IN" smtClean="0"/>
              <a:t>07-02-2022</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D81921-A309-4657-AC53-70AE6403530E}" type="datetime1">
              <a:rPr lang="en-IN" smtClean="0"/>
              <a:t>07-02-2022</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167145-E17A-400D-9BAB-29B8787C4669}" type="datetime1">
              <a:rPr lang="en-IN" smtClean="0"/>
              <a:t>07-02-2022</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5F62E6-D4D3-49C0-B756-163B079DEE7D}" type="datetime1">
              <a:rPr lang="en-IN" smtClean="0"/>
              <a:t>07-02-2022</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F33B-0681-45AA-B13D-7D81B4814727}" type="datetime1">
              <a:rPr lang="en-IN" smtClean="0"/>
              <a:t>07-02-2022</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963E39-F158-4066-82DC-1A96DCB1EE7C}" type="datetime1">
              <a:rPr lang="en-IN" smtClean="0"/>
              <a:t>07-02-2022</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50C1F6-975B-4A03-B7BE-A15958FF7804}" type="datetime1">
              <a:rPr lang="en-IN" smtClean="0"/>
              <a:t>07-02-2022</a:t>
            </a:fld>
            <a:endParaRPr lang="en-IN"/>
          </a:p>
        </p:txBody>
      </p:sp>
      <p:sp>
        <p:nvSpPr>
          <p:cNvPr id="8" name="Footer Placeholder 7"/>
          <p:cNvSpPr>
            <a:spLocks noGrp="1"/>
          </p:cNvSpPr>
          <p:nvPr>
            <p:ph type="ftr" sz="quarter" idx="11"/>
          </p:nvPr>
        </p:nvSpPr>
        <p:spPr/>
        <p:txBody>
          <a:bodyPr/>
          <a:lstStyle/>
          <a:p>
            <a:r>
              <a:rPr lang="en-IN" smtClean="0"/>
              <a:t>COMP5800-MSc Research Project</a:t>
            </a:r>
            <a:endParaRPr lang="en-IN"/>
          </a:p>
        </p:txBody>
      </p:sp>
      <p:sp>
        <p:nvSpPr>
          <p:cNvPr id="9" name="Slide Number Placeholder 8"/>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E3AC4B-DB29-405A-9254-4D7E187DD7AC}" type="datetime1">
              <a:rPr lang="en-IN" smtClean="0"/>
              <a:t>07-02-2022</a:t>
            </a:fld>
            <a:endParaRPr lang="en-IN"/>
          </a:p>
        </p:txBody>
      </p:sp>
      <p:sp>
        <p:nvSpPr>
          <p:cNvPr id="4" name="Footer Placeholder 3"/>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CA5E-308A-435A-B0C0-9A273CD9B1BA}" type="datetime1">
              <a:rPr lang="en-IN" smtClean="0"/>
              <a:t>07-02-2022</a:t>
            </a:fld>
            <a:endParaRPr lang="en-IN"/>
          </a:p>
        </p:txBody>
      </p:sp>
      <p:sp>
        <p:nvSpPr>
          <p:cNvPr id="3" name="Footer Placeholder 2"/>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0B2CE-9C9B-461C-AC78-225382543C23}" type="datetime1">
              <a:rPr lang="en-IN" smtClean="0"/>
              <a:t>07-02-2022</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98090-C200-4022-B11E-7E491A3A0DDB}" type="datetime1">
              <a:rPr lang="en-IN" smtClean="0"/>
              <a:t>07-02-2022</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5C36-254B-4E39-98F2-3BB5E305A053}" type="datetime1">
              <a:rPr lang="en-IN" smtClean="0"/>
              <a:t>07-02-2022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COMP5800-MSc Research Project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CB4B4-3264-4B68-9C64-53D51F483D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8271"/>
            <a:ext cx="9144000" cy="735640"/>
          </a:xfrm>
        </p:spPr>
        <p:txBody>
          <a:bodyPr>
            <a:normAutofit fontScale="90000"/>
          </a:bodyPr>
          <a:lstStyle/>
          <a:p>
            <a:r>
              <a:rPr lang="en-IN" sz="4400" dirty="0" smtClean="0"/>
              <a:t>Phase-XV </a:t>
            </a:r>
            <a:r>
              <a:rPr lang="en-IN" sz="3600" dirty="0"/>
              <a:t>Applying ML and DL </a:t>
            </a:r>
            <a:r>
              <a:rPr lang="en-IN" sz="3600" dirty="0" smtClean="0"/>
              <a:t>algorithms</a:t>
            </a:r>
            <a:r>
              <a:rPr lang="en-IN" sz="3600" dirty="0"/>
              <a:t/>
            </a:r>
            <a:br>
              <a:rPr lang="en-IN" sz="3600" dirty="0"/>
            </a:br>
            <a:r>
              <a:rPr lang="en-IN" sz="4400" dirty="0" smtClean="0"/>
              <a:t/>
            </a:r>
            <a:br>
              <a:rPr lang="en-IN" sz="4400" dirty="0" smtClean="0"/>
            </a:br>
            <a:r>
              <a:rPr lang="en-IN" sz="1800" dirty="0"/>
              <a:t>Training / Inference in noisy environments and incomplete data</a:t>
            </a:r>
          </a:p>
        </p:txBody>
      </p:sp>
      <p:sp>
        <p:nvSpPr>
          <p:cNvPr id="3" name="Subtitle 2"/>
          <p:cNvSpPr>
            <a:spLocks noGrp="1"/>
          </p:cNvSpPr>
          <p:nvPr>
            <p:ph type="subTitle" idx="1"/>
          </p:nvPr>
        </p:nvSpPr>
        <p:spPr>
          <a:xfrm>
            <a:off x="1682496" y="3629470"/>
            <a:ext cx="9153144" cy="1655762"/>
          </a:xfrm>
        </p:spPr>
        <p:txBody>
          <a:bodyPr/>
          <a:lstStyle/>
          <a:p>
            <a:r>
              <a:rPr lang="en-IN" dirty="0"/>
              <a:t>Guided by: </a:t>
            </a:r>
            <a:r>
              <a:rPr lang="en-IN" dirty="0" err="1"/>
              <a:t>Dr.</a:t>
            </a:r>
            <a:r>
              <a:rPr lang="en-IN" dirty="0"/>
              <a:t> Sabah Mohammed</a:t>
            </a:r>
          </a:p>
          <a:p>
            <a:endParaRPr lang="en-IN" dirty="0"/>
          </a:p>
          <a:p>
            <a:r>
              <a:rPr lang="en-IN" sz="1600" dirty="0"/>
              <a:t> </a:t>
            </a:r>
            <a:r>
              <a:rPr lang="en-IN" sz="1600" dirty="0" smtClean="0"/>
              <a:t> 	  Mohan Prasad Kutala          		</a:t>
            </a:r>
            <a:endParaRPr lang="en-IN" sz="1600" dirty="0"/>
          </a:p>
          <a:p>
            <a:r>
              <a:rPr lang="en-IN" sz="1600" dirty="0"/>
              <a:t> </a:t>
            </a:r>
            <a:r>
              <a:rPr lang="en-IN" sz="1600" dirty="0" smtClean="0"/>
              <a:t>             	mkutala@lakeheadu.ca     		</a:t>
            </a:r>
            <a:endParaRPr lang="en-IN" dirty="0"/>
          </a:p>
        </p:txBody>
      </p:sp>
      <p:pic>
        <p:nvPicPr>
          <p:cNvPr id="4" name="Picture 3"/>
          <p:cNvPicPr>
            <a:picLocks noChangeAspect="1"/>
          </p:cNvPicPr>
          <p:nvPr/>
        </p:nvPicPr>
        <p:blipFill>
          <a:blip r:embed="rId3"/>
          <a:stretch>
            <a:fillRect/>
          </a:stretch>
        </p:blipFill>
        <p:spPr>
          <a:xfrm>
            <a:off x="7278814" y="332613"/>
            <a:ext cx="4638675" cy="1200150"/>
          </a:xfrm>
          <a:prstGeom prst="rect">
            <a:avLst/>
          </a:prstGeom>
        </p:spPr>
      </p:pic>
      <p:sp>
        <p:nvSpPr>
          <p:cNvPr id="5" name="Footer Placeholder 4"/>
          <p:cNvSpPr>
            <a:spLocks noGrp="1"/>
          </p:cNvSpPr>
          <p:nvPr>
            <p:ph type="ftr" sz="quarter" idx="11"/>
          </p:nvPr>
        </p:nvSpPr>
        <p:spPr/>
        <p:txBody>
          <a:bodyPr/>
          <a:lstStyle/>
          <a:p>
            <a:r>
              <a:rPr lang="en-IN" smtClean="0"/>
              <a:t>COMP5800-MSc Research Project</a:t>
            </a:r>
            <a:endParaRPr lang="en-IN" dirty="0"/>
          </a:p>
        </p:txBody>
      </p:sp>
      <p:sp>
        <p:nvSpPr>
          <p:cNvPr id="6" name="Slide Number Placeholder 5"/>
          <p:cNvSpPr>
            <a:spLocks noGrp="1"/>
          </p:cNvSpPr>
          <p:nvPr>
            <p:ph type="sldNum" sz="quarter" idx="12"/>
          </p:nvPr>
        </p:nvSpPr>
        <p:spPr/>
        <p:txBody>
          <a:bodyPr/>
          <a:lstStyle/>
          <a:p>
            <a:fld id="{2ADCB4B4-3264-4B68-9C64-53D51F483D79}" type="slidenum">
              <a:rPr lang="en-IN" smtClean="0"/>
              <a:t>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06880" y="63201"/>
            <a:ext cx="10515600" cy="1325563"/>
          </a:xfrm>
        </p:spPr>
        <p:txBody>
          <a:bodyPr>
            <a:normAutofit/>
          </a:bodyPr>
          <a:lstStyle/>
          <a:p>
            <a:r>
              <a:rPr lang="en-IN" altLang="en-US" sz="2400" b="1" dirty="0" smtClean="0">
                <a:latin typeface="Times New Roman" panose="02020603050405020304" pitchFamily="18" charset="0"/>
                <a:cs typeface="Times New Roman" panose="02020603050405020304" pitchFamily="18" charset="0"/>
              </a:rPr>
              <a:t>ResNet50V2 for Pneumonia</a:t>
            </a:r>
          </a:p>
        </p:txBody>
      </p:sp>
      <p:sp>
        <p:nvSpPr>
          <p:cNvPr id="9219" name="Content Placeholder 2"/>
          <p:cNvSpPr>
            <a:spLocks noGrp="1"/>
          </p:cNvSpPr>
          <p:nvPr>
            <p:ph idx="1"/>
          </p:nvPr>
        </p:nvSpPr>
        <p:spPr>
          <a:xfrm>
            <a:off x="76200" y="1124866"/>
            <a:ext cx="12115800" cy="4525435"/>
          </a:xfrm>
        </p:spPr>
        <p:txBody>
          <a:bodyPr>
            <a:normAutofit/>
          </a:bodyPr>
          <a:lstStyle/>
          <a:p>
            <a:pPr lvl="1" algn="just">
              <a:lnSpc>
                <a:spcPct val="150000"/>
              </a:lnSpc>
            </a:pPr>
            <a:r>
              <a:rPr lang="en-IN" sz="1600" dirty="0"/>
              <a:t>ResNet50V2 is a modified version of ResNet50 that performs better than ResNet50 and ResNet101 on the ImageNet dataset. </a:t>
            </a:r>
            <a:endParaRPr lang="en-IN" sz="1600" dirty="0" smtClean="0"/>
          </a:p>
          <a:p>
            <a:pPr lvl="1" algn="just">
              <a:lnSpc>
                <a:spcPct val="150000"/>
              </a:lnSpc>
            </a:pPr>
            <a:r>
              <a:rPr lang="en-IN" sz="1600" dirty="0"/>
              <a:t>The ResNet50V2 architecture consists of several residual blocks with each block having several convolutional operations. The implementation of skip connections makes the ResNet50V2 better than VGG. </a:t>
            </a:r>
            <a:endParaRPr lang="en-IN" sz="1600" dirty="0" smtClean="0"/>
          </a:p>
          <a:p>
            <a:pPr lvl="1" algn="just">
              <a:lnSpc>
                <a:spcPct val="150000"/>
              </a:lnSpc>
            </a:pPr>
            <a:r>
              <a:rPr lang="en-IN" sz="1600" dirty="0" smtClean="0"/>
              <a:t>I </a:t>
            </a:r>
            <a:r>
              <a:rPr lang="en-IN" sz="1600" dirty="0"/>
              <a:t>t</a:t>
            </a:r>
            <a:r>
              <a:rPr lang="en-IN" sz="1600" dirty="0" smtClean="0"/>
              <a:t>ook sample dataset having 35 images to select the algorithms (</a:t>
            </a:r>
            <a:r>
              <a:rPr lang="en-IN" sz="1600" b="1" dirty="0" smtClean="0"/>
              <a:t>ResNet50v2 </a:t>
            </a:r>
            <a:r>
              <a:rPr lang="en-IN" sz="1600" b="1" dirty="0"/>
              <a:t>[train: </a:t>
            </a:r>
            <a:r>
              <a:rPr lang="en-IN" sz="1600" b="1" dirty="0" smtClean="0"/>
              <a:t>100; </a:t>
            </a:r>
            <a:r>
              <a:rPr lang="en-IN" sz="1600" b="1" dirty="0"/>
              <a:t>test: </a:t>
            </a:r>
            <a:r>
              <a:rPr lang="en-IN" sz="1600" b="1" dirty="0" smtClean="0"/>
              <a:t>96], </a:t>
            </a:r>
            <a:r>
              <a:rPr lang="en-IN" sz="1600" dirty="0" smtClean="0"/>
              <a:t>DenseNet201 </a:t>
            </a:r>
            <a:r>
              <a:rPr lang="en-IN" sz="1600" dirty="0"/>
              <a:t>[train: </a:t>
            </a:r>
            <a:r>
              <a:rPr lang="en-IN" sz="1600" dirty="0" smtClean="0"/>
              <a:t>59; </a:t>
            </a:r>
            <a:r>
              <a:rPr lang="en-IN" sz="1600" dirty="0"/>
              <a:t>test: </a:t>
            </a:r>
            <a:r>
              <a:rPr lang="en-IN" sz="1600" dirty="0" smtClean="0"/>
              <a:t>40], VGG16 [</a:t>
            </a:r>
            <a:r>
              <a:rPr lang="en-IN" sz="1600" dirty="0"/>
              <a:t>train: </a:t>
            </a:r>
            <a:r>
              <a:rPr lang="en-IN" sz="1600" dirty="0" smtClean="0"/>
              <a:t>33; </a:t>
            </a:r>
            <a:r>
              <a:rPr lang="en-IN" sz="1600" dirty="0"/>
              <a:t>test: </a:t>
            </a:r>
            <a:r>
              <a:rPr lang="en-IN" sz="1600" dirty="0" smtClean="0"/>
              <a:t>90] and PyTorch [train: 76; test: 66])</a:t>
            </a:r>
          </a:p>
          <a:p>
            <a:pPr lvl="1" algn="just">
              <a:lnSpc>
                <a:spcPct val="150000"/>
              </a:lnSpc>
            </a:pPr>
            <a:endParaRPr lang="en-IN" sz="1600" dirty="0" smtClean="0"/>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3" name="Slide Number Placeholder 2"/>
          <p:cNvSpPr>
            <a:spLocks noGrp="1"/>
          </p:cNvSpPr>
          <p:nvPr>
            <p:ph type="sldNum" sz="quarter" idx="12"/>
          </p:nvPr>
        </p:nvSpPr>
        <p:spPr/>
        <p:txBody>
          <a:bodyPr/>
          <a:lstStyle/>
          <a:p>
            <a:fld id="{2ADCB4B4-3264-4B68-9C64-53D51F483D79}" type="slidenum">
              <a:rPr lang="en-IN" smtClean="0"/>
              <a:t>2</a:t>
            </a:fld>
            <a:endParaRPr lang="en-IN"/>
          </a:p>
        </p:txBody>
      </p:sp>
      <p:pic>
        <p:nvPicPr>
          <p:cNvPr id="6" name="Picture 5"/>
          <p:cNvPicPr>
            <a:picLocks noChangeAspect="1"/>
          </p:cNvPicPr>
          <p:nvPr/>
        </p:nvPicPr>
        <p:blipFill>
          <a:blip r:embed="rId4"/>
          <a:stretch>
            <a:fillRect/>
          </a:stretch>
        </p:blipFill>
        <p:spPr>
          <a:xfrm>
            <a:off x="406880" y="3131658"/>
            <a:ext cx="11506200" cy="3286125"/>
          </a:xfrm>
          <a:prstGeom prst="rect">
            <a:avLst/>
          </a:prstGeom>
        </p:spPr>
      </p:pic>
    </p:spTree>
    <p:extLst>
      <p:ext uri="{BB962C8B-B14F-4D97-AF65-F5344CB8AC3E}">
        <p14:creationId xmlns:p14="http://schemas.microsoft.com/office/powerpoint/2010/main" val="3635276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06880" y="63201"/>
            <a:ext cx="10515600" cy="1325563"/>
          </a:xfrm>
        </p:spPr>
        <p:txBody>
          <a:bodyPr>
            <a:normAutofit/>
          </a:bodyPr>
          <a:lstStyle/>
          <a:p>
            <a:r>
              <a:rPr lang="en-IN" sz="2400" dirty="0"/>
              <a:t> </a:t>
            </a:r>
            <a:r>
              <a:rPr lang="en-IN" altLang="en-US" sz="2400" b="1" dirty="0" smtClean="0">
                <a:latin typeface="Times New Roman" panose="02020603050405020304" pitchFamily="18" charset="0"/>
                <a:cs typeface="Times New Roman" panose="02020603050405020304" pitchFamily="18" charset="0"/>
              </a:rPr>
              <a:t>DenseNet121 for Covid-19</a:t>
            </a:r>
          </a:p>
        </p:txBody>
      </p:sp>
      <p:sp>
        <p:nvSpPr>
          <p:cNvPr id="9219" name="Content Placeholder 2"/>
          <p:cNvSpPr>
            <a:spLocks noGrp="1"/>
          </p:cNvSpPr>
          <p:nvPr>
            <p:ph idx="1"/>
          </p:nvPr>
        </p:nvSpPr>
        <p:spPr>
          <a:xfrm>
            <a:off x="76200" y="1124866"/>
            <a:ext cx="12115800" cy="4525435"/>
          </a:xfrm>
        </p:spPr>
        <p:txBody>
          <a:bodyPr>
            <a:normAutofit/>
          </a:bodyPr>
          <a:lstStyle/>
          <a:p>
            <a:pPr lvl="1" algn="just">
              <a:lnSpc>
                <a:spcPct val="150000"/>
              </a:lnSpc>
            </a:pPr>
            <a:r>
              <a:rPr lang="en-IN" sz="1600" dirty="0" err="1"/>
              <a:t>DenseNet</a:t>
            </a:r>
            <a:r>
              <a:rPr lang="en-IN" sz="1600" dirty="0"/>
              <a:t> is a convolutional neural network where each layer is connected to all other layers that are deeper in the network, that is, the first layer is connected to the 2nd, 3rd, 4th and so on, the second layer is connected to the 3rd, 4th, 5th and so on. </a:t>
            </a:r>
            <a:endParaRPr lang="en-IN" sz="1600" dirty="0" smtClean="0"/>
          </a:p>
          <a:p>
            <a:pPr lvl="1" algn="just">
              <a:lnSpc>
                <a:spcPct val="150000"/>
              </a:lnSpc>
            </a:pPr>
            <a:r>
              <a:rPr lang="en-IN" sz="1600" dirty="0"/>
              <a:t>I took sample dataset having 35 images to select the algorithms </a:t>
            </a:r>
            <a:r>
              <a:rPr lang="en-IN" sz="1600" dirty="0" smtClean="0"/>
              <a:t>(</a:t>
            </a:r>
            <a:r>
              <a:rPr lang="en-IN" sz="1600" b="1" dirty="0" smtClean="0"/>
              <a:t>DenseNet121 [</a:t>
            </a:r>
            <a:r>
              <a:rPr lang="en-IN" sz="1600" b="1" dirty="0"/>
              <a:t>train: 100; test: </a:t>
            </a:r>
            <a:r>
              <a:rPr lang="en-IN" sz="1600" b="1" dirty="0" smtClean="0"/>
              <a:t>74], </a:t>
            </a:r>
            <a:r>
              <a:rPr lang="en-IN" sz="1600" dirty="0" smtClean="0"/>
              <a:t>ResNet50 [train</a:t>
            </a:r>
            <a:r>
              <a:rPr lang="en-IN" sz="1600" dirty="0"/>
              <a:t>: </a:t>
            </a:r>
            <a:r>
              <a:rPr lang="en-IN" sz="1600" dirty="0" smtClean="0"/>
              <a:t>31.43; </a:t>
            </a:r>
            <a:r>
              <a:rPr lang="en-IN" sz="1600" dirty="0"/>
              <a:t>test: </a:t>
            </a:r>
            <a:r>
              <a:rPr lang="en-IN" sz="1600" dirty="0" smtClean="0"/>
              <a:t>28.57], </a:t>
            </a:r>
            <a:r>
              <a:rPr lang="en-IN" sz="1600" dirty="0"/>
              <a:t>VGG16 [train: </a:t>
            </a:r>
            <a:r>
              <a:rPr lang="en-IN" sz="1600" dirty="0" smtClean="0"/>
              <a:t>50; </a:t>
            </a:r>
            <a:r>
              <a:rPr lang="en-IN" sz="1600" dirty="0"/>
              <a:t>test: </a:t>
            </a:r>
            <a:r>
              <a:rPr lang="en-IN" sz="1600" dirty="0" smtClean="0"/>
              <a:t>71] </a:t>
            </a:r>
            <a:r>
              <a:rPr lang="en-IN" sz="1600" dirty="0"/>
              <a:t>and PyTorch [train: </a:t>
            </a:r>
            <a:r>
              <a:rPr lang="en-IN" sz="1600" dirty="0" smtClean="0"/>
              <a:t>96; </a:t>
            </a:r>
            <a:r>
              <a:rPr lang="en-IN" sz="1600" dirty="0"/>
              <a:t>test: </a:t>
            </a:r>
            <a:r>
              <a:rPr lang="en-IN" sz="1600" dirty="0" smtClean="0"/>
              <a:t>71])</a:t>
            </a:r>
          </a:p>
          <a:p>
            <a:pPr lvl="1" algn="just">
              <a:lnSpc>
                <a:spcPct val="150000"/>
              </a:lnSpc>
            </a:pPr>
            <a:endParaRPr lang="en-IN" sz="1600" dirty="0"/>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3" name="Slide Number Placeholder 2"/>
          <p:cNvSpPr>
            <a:spLocks noGrp="1"/>
          </p:cNvSpPr>
          <p:nvPr>
            <p:ph type="sldNum" sz="quarter" idx="12"/>
          </p:nvPr>
        </p:nvSpPr>
        <p:spPr/>
        <p:txBody>
          <a:bodyPr/>
          <a:lstStyle/>
          <a:p>
            <a:fld id="{2ADCB4B4-3264-4B68-9C64-53D51F483D79}" type="slidenum">
              <a:rPr lang="en-IN" smtClean="0"/>
              <a:t>3</a:t>
            </a:fld>
            <a:endParaRPr lang="en-IN"/>
          </a:p>
        </p:txBody>
      </p:sp>
      <p:pic>
        <p:nvPicPr>
          <p:cNvPr id="5" name="Picture 4"/>
          <p:cNvPicPr>
            <a:picLocks noChangeAspect="1"/>
          </p:cNvPicPr>
          <p:nvPr/>
        </p:nvPicPr>
        <p:blipFill>
          <a:blip r:embed="rId4"/>
          <a:stretch>
            <a:fillRect/>
          </a:stretch>
        </p:blipFill>
        <p:spPr>
          <a:xfrm>
            <a:off x="7168551" y="2925792"/>
            <a:ext cx="4886773" cy="3352800"/>
          </a:xfrm>
          <a:prstGeom prst="rect">
            <a:avLst/>
          </a:prstGeom>
        </p:spPr>
      </p:pic>
      <p:pic>
        <p:nvPicPr>
          <p:cNvPr id="7" name="Picture 6"/>
          <p:cNvPicPr>
            <a:picLocks noChangeAspect="1"/>
          </p:cNvPicPr>
          <p:nvPr/>
        </p:nvPicPr>
        <p:blipFill>
          <a:blip r:embed="rId5"/>
          <a:stretch>
            <a:fillRect/>
          </a:stretch>
        </p:blipFill>
        <p:spPr>
          <a:xfrm>
            <a:off x="199912" y="3021821"/>
            <a:ext cx="7677376" cy="3295650"/>
          </a:xfrm>
          <a:prstGeom prst="rect">
            <a:avLst/>
          </a:prstGeom>
        </p:spPr>
      </p:pic>
    </p:spTree>
    <p:extLst>
      <p:ext uri="{BB962C8B-B14F-4D97-AF65-F5344CB8AC3E}">
        <p14:creationId xmlns:p14="http://schemas.microsoft.com/office/powerpoint/2010/main" val="402019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4</a:t>
            </a:fld>
            <a:endParaRPr lang="en-IN"/>
          </a:p>
        </p:txBody>
      </p:sp>
      <p:pic>
        <p:nvPicPr>
          <p:cNvPr id="6" name="Content Placeholder 5"/>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82880" y="862594"/>
            <a:ext cx="11932920" cy="549375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274</Words>
  <Application>Microsoft Office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Phase-XV Applying ML and DL algorithms  Training / Inference in noisy environments and incomplete data</vt:lpstr>
      <vt:lpstr>ResNet50V2 for Pneumonia</vt:lpstr>
      <vt:lpstr> DenseNet121 for Covid-19</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 System in a Vehicular Network</dc:title>
  <dc:creator>rupa</dc:creator>
  <cp:lastModifiedBy>Microsoft account</cp:lastModifiedBy>
  <cp:revision>118</cp:revision>
  <dcterms:created xsi:type="dcterms:W3CDTF">2020-11-28T13:44:00Z</dcterms:created>
  <dcterms:modified xsi:type="dcterms:W3CDTF">2022-02-07T20:23:09Z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