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271" r:id="rId4"/>
    <p:sldId id="273" r:id="rId5"/>
    <p:sldId id="27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2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9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1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4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2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5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3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odo.org/record/4634000#.YX2YGp7MJ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odo.org/record/4634000#.YX2YGp7MJ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30" y="1855200"/>
            <a:ext cx="10539470" cy="1238711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Phase-VI Contribution to Knowledge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1600" b="1" dirty="0"/>
              <a:t>Research on Chest X-rays to deduct various respiratory infections</a:t>
            </a: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>
            <a:normAutofit/>
          </a:bodyPr>
          <a:lstStyle/>
          <a:p>
            <a:r>
              <a:rPr lang="en-IN" sz="3200" smtClean="0"/>
              <a:t>Simple </a:t>
            </a:r>
            <a:r>
              <a:rPr lang="en-IN" sz="3200" smtClean="0"/>
              <a:t>Knowledge RoadMap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11550769" cy="508882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6390" y="1554027"/>
            <a:ext cx="7234487" cy="491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9" y="2243192"/>
            <a:ext cx="824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92439"/>
            <a:ext cx="7502486" cy="1343216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Various Image noise Filters</a:t>
            </a:r>
            <a:endParaRPr lang="en-IN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9" y="1145755"/>
            <a:ext cx="10181144" cy="521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 smtClean="0"/>
              <a:t>Mean Filter:</a:t>
            </a:r>
          </a:p>
          <a:p>
            <a:pPr marL="0" indent="0">
              <a:buNone/>
            </a:pPr>
            <a:r>
              <a:rPr lang="en-IN" sz="1400" dirty="0"/>
              <a:t>E</a:t>
            </a:r>
            <a:r>
              <a:rPr lang="en-IN" sz="1400" dirty="0" smtClean="0"/>
              <a:t>ach </a:t>
            </a:r>
            <a:r>
              <a:rPr lang="en-IN" sz="1400" dirty="0"/>
              <a:t>pixel gets set to the average of the pixels in its </a:t>
            </a:r>
            <a:r>
              <a:rPr lang="en-IN" sz="1400" dirty="0" smtClean="0"/>
              <a:t>neighbourhood.</a:t>
            </a:r>
          </a:p>
          <a:p>
            <a:pPr marL="0" indent="0">
              <a:buNone/>
            </a:pPr>
            <a:r>
              <a:rPr lang="en-IN" sz="1400" b="1" dirty="0" smtClean="0"/>
              <a:t>Median Filter:</a:t>
            </a:r>
          </a:p>
          <a:p>
            <a:pPr marL="0" indent="0">
              <a:buNone/>
            </a:pPr>
            <a:r>
              <a:rPr lang="en-IN" sz="1400" dirty="0"/>
              <a:t>S</a:t>
            </a:r>
            <a:r>
              <a:rPr lang="en-IN" sz="1400" dirty="0" smtClean="0"/>
              <a:t>ignal </a:t>
            </a:r>
            <a:r>
              <a:rPr lang="en-IN" sz="1400" dirty="0"/>
              <a:t>entry by entry, replacing each entry with the median of neighbouring entries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r>
              <a:rPr lang="en-IN" sz="1400" b="1" dirty="0" err="1"/>
              <a:t>Crimmins</a:t>
            </a:r>
            <a:r>
              <a:rPr lang="en-IN" sz="1400" b="1" dirty="0"/>
              <a:t> Speckle </a:t>
            </a:r>
            <a:r>
              <a:rPr lang="en-IN" sz="1400" b="1" dirty="0" smtClean="0"/>
              <a:t>Removal:</a:t>
            </a:r>
          </a:p>
          <a:p>
            <a:pPr marL="0" indent="0">
              <a:buNone/>
            </a:pPr>
            <a:r>
              <a:rPr lang="en-IN" sz="1400" dirty="0"/>
              <a:t>C</a:t>
            </a:r>
            <a:r>
              <a:rPr lang="en-IN" sz="1400" dirty="0" smtClean="0"/>
              <a:t>ompares </a:t>
            </a:r>
            <a:r>
              <a:rPr lang="en-IN" sz="1400" dirty="0"/>
              <a:t>the intensity of a pixel in an image with the intensities of its 8 </a:t>
            </a:r>
            <a:r>
              <a:rPr lang="en-IN" sz="1400" dirty="0" smtClean="0"/>
              <a:t>neighbours.</a:t>
            </a:r>
          </a:p>
          <a:p>
            <a:pPr marL="0" indent="0">
              <a:buNone/>
            </a:pPr>
            <a:r>
              <a:rPr lang="en-IN" sz="1400" b="1" dirty="0" err="1"/>
              <a:t>Unsharp</a:t>
            </a:r>
            <a:r>
              <a:rPr lang="en-IN" sz="1400" b="1" dirty="0"/>
              <a:t> </a:t>
            </a:r>
            <a:r>
              <a:rPr lang="en-IN" sz="1400" b="1" dirty="0" smtClean="0"/>
              <a:t>Filter:</a:t>
            </a:r>
          </a:p>
          <a:p>
            <a:pPr marL="0" indent="0">
              <a:buNone/>
            </a:pPr>
            <a:r>
              <a:rPr lang="en-IN" sz="1400" dirty="0"/>
              <a:t>The </a:t>
            </a:r>
            <a:r>
              <a:rPr lang="en-IN" sz="1400" dirty="0" err="1"/>
              <a:t>Unsharp</a:t>
            </a:r>
            <a:r>
              <a:rPr lang="en-IN" sz="1400" dirty="0"/>
              <a:t> filter can be used to enhance the edges of an image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r>
              <a:rPr lang="en-IN" sz="1400" b="1" dirty="0"/>
              <a:t>Conservative </a:t>
            </a:r>
            <a:r>
              <a:rPr lang="en-IN" sz="1400" b="1" dirty="0" smtClean="0"/>
              <a:t>Filter:</a:t>
            </a:r>
          </a:p>
          <a:p>
            <a:pPr marL="0" indent="0">
              <a:buNone/>
            </a:pPr>
            <a:r>
              <a:rPr lang="en-IN" sz="1400" dirty="0"/>
              <a:t>The conservative filter is used to remove salt and pepper noise. Determines the minimum intensity and maximum intensity within a neighbourhood of a pixel.  </a:t>
            </a:r>
            <a:endParaRPr lang="en-IN" sz="1400" dirty="0" smtClean="0"/>
          </a:p>
          <a:p>
            <a:endParaRPr lang="en-IN" sz="1400" dirty="0"/>
          </a:p>
        </p:txBody>
      </p:sp>
      <p:sp>
        <p:nvSpPr>
          <p:cNvPr id="3" name="Down Arrow 2"/>
          <p:cNvSpPr/>
          <p:nvPr/>
        </p:nvSpPr>
        <p:spPr>
          <a:xfrm>
            <a:off x="1112808" y="4589253"/>
            <a:ext cx="819509" cy="715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74784" y="5725111"/>
            <a:ext cx="10955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62642" y="5469147"/>
            <a:ext cx="1302588" cy="431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12808" y="5997645"/>
            <a:ext cx="95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Folder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 rot="19765935">
            <a:off x="2409342" y="5751792"/>
            <a:ext cx="845389" cy="491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>
            <a:off x="3431188" y="4844867"/>
            <a:ext cx="1340594" cy="88024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8455" y="5284989"/>
            <a:ext cx="8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178041" y="5536449"/>
            <a:ext cx="8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Save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0169" y="0"/>
            <a:ext cx="10512552" cy="1343216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Severity Scale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6980641" cy="497536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9" y="1145754"/>
            <a:ext cx="11368408" cy="5529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 smtClean="0"/>
              <a:t>Severity Scale </a:t>
            </a:r>
            <a:r>
              <a:rPr lang="en-IN" sz="1400" dirty="0"/>
              <a:t>can be taken from </a:t>
            </a:r>
            <a:r>
              <a:rPr lang="en-IN" sz="1400" b="1" dirty="0"/>
              <a:t>RALO (Radiographic Assessment of Lung Opacity) </a:t>
            </a:r>
            <a:r>
              <a:rPr lang="en-IN" sz="1400" dirty="0"/>
              <a:t>dataset in which Radiological scoring was performed by three blinded experts</a:t>
            </a:r>
            <a:r>
              <a:rPr lang="en-IN" sz="1400" dirty="0" smtClean="0"/>
              <a:t>: </a:t>
            </a:r>
            <a:r>
              <a:rPr lang="en-IN" sz="1400" dirty="0"/>
              <a:t>two chest radiologists (each with at least 20 years of experience) and a radiology resident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They staged disease severity using a score system, based on two types of </a:t>
            </a:r>
            <a:r>
              <a:rPr lang="en-IN" sz="1400" dirty="0" smtClean="0"/>
              <a:t>scores</a:t>
            </a:r>
          </a:p>
          <a:p>
            <a:pPr marL="0" indent="0">
              <a:buNone/>
            </a:pPr>
            <a:r>
              <a:rPr lang="en-IN" sz="1400" u="sng" dirty="0">
                <a:hlinkClick r:id="rId4"/>
              </a:rPr>
              <a:t>https://zenodo.org/record/4634000#.YX2YGp7MJPY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b="1" dirty="0"/>
              <a:t>Extent of lung</a:t>
            </a:r>
            <a:r>
              <a:rPr lang="en-IN" sz="1400" dirty="0"/>
              <a:t>:</a:t>
            </a:r>
          </a:p>
          <a:p>
            <a:r>
              <a:rPr lang="en-IN" sz="1400" dirty="0"/>
              <a:t>0 = no involvement</a:t>
            </a:r>
          </a:p>
          <a:p>
            <a:r>
              <a:rPr lang="en-IN" sz="1400" dirty="0"/>
              <a:t> 1 = &lt;25% involvement</a:t>
            </a:r>
          </a:p>
          <a:p>
            <a:r>
              <a:rPr lang="en-IN" sz="1400" dirty="0"/>
              <a:t> 2 = 25%-50% involvement</a:t>
            </a:r>
          </a:p>
          <a:p>
            <a:r>
              <a:rPr lang="en-IN" sz="1400" dirty="0"/>
              <a:t> 3 = 50%-75% involvement</a:t>
            </a:r>
          </a:p>
          <a:p>
            <a:r>
              <a:rPr lang="en-IN" sz="1400" dirty="0"/>
              <a:t> 4 = &gt;75% involvement.</a:t>
            </a:r>
          </a:p>
          <a:p>
            <a:pPr marL="0" indent="0">
              <a:buNone/>
            </a:pPr>
            <a:r>
              <a:rPr lang="en-IN" sz="1400" b="1" dirty="0"/>
              <a:t>Degree of Opacity </a:t>
            </a:r>
            <a:r>
              <a:rPr lang="en-IN" sz="1400" dirty="0"/>
              <a:t>:</a:t>
            </a:r>
          </a:p>
          <a:p>
            <a:r>
              <a:rPr lang="en-IN" sz="1400" dirty="0"/>
              <a:t>0 = no opacity</a:t>
            </a:r>
          </a:p>
          <a:p>
            <a:r>
              <a:rPr lang="en-IN" sz="1400" dirty="0"/>
              <a:t>1 = ground glass opacity</a:t>
            </a:r>
          </a:p>
          <a:p>
            <a:r>
              <a:rPr lang="en-IN" sz="1400" dirty="0"/>
              <a:t>2 = consolidation</a:t>
            </a:r>
          </a:p>
          <a:p>
            <a:r>
              <a:rPr lang="en-IN" sz="1400" dirty="0"/>
              <a:t>3 = mix of consolidation and ground glass opacity (&gt;50% consolidation)</a:t>
            </a:r>
          </a:p>
          <a:p>
            <a:r>
              <a:rPr lang="en-IN" sz="1400" dirty="0"/>
              <a:t>4 = white-out</a:t>
            </a:r>
          </a:p>
          <a:p>
            <a:pPr marL="0" indent="0">
              <a:buNone/>
            </a:pPr>
            <a:r>
              <a:rPr lang="en-IN" sz="1400" dirty="0" smtClean="0"/>
              <a:t>The </a:t>
            </a:r>
            <a:r>
              <a:rPr lang="en-IN" sz="1400" dirty="0"/>
              <a:t>total opacity score ranged from 0 to 8 (right lung and left lung together).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41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6980641" cy="497536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5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9" y="1145754"/>
            <a:ext cx="11368408" cy="552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/>
              <a:t>Research Papers:</a:t>
            </a:r>
            <a:endParaRPr lang="en-IN" sz="1400" dirty="0"/>
          </a:p>
          <a:p>
            <a:r>
              <a:rPr lang="en-IN" sz="1400" dirty="0"/>
              <a:t>[1]. James C. Church, </a:t>
            </a:r>
            <a:r>
              <a:rPr lang="en-IN" sz="1400" dirty="0" err="1"/>
              <a:t>Yixin</a:t>
            </a:r>
            <a:r>
              <a:rPr lang="en-IN" sz="1400" dirty="0"/>
              <a:t> Chen, and Stephen V. Rice Department of Computer and Information Science, University of Mississippi, “A Spatial Median Filter for Noise Removal in Digital Images”, IEEE, page(s): 618- 623, 2008.</a:t>
            </a:r>
          </a:p>
          <a:p>
            <a:r>
              <a:rPr lang="en-IN" sz="1400" dirty="0"/>
              <a:t>[2]. J. S. </a:t>
            </a:r>
            <a:r>
              <a:rPr lang="en-IN" sz="1400" dirty="0" err="1"/>
              <a:t>Lee,L</a:t>
            </a:r>
            <a:r>
              <a:rPr lang="en-IN" sz="1400" dirty="0"/>
              <a:t>. </a:t>
            </a:r>
            <a:r>
              <a:rPr lang="en-IN" sz="1400" dirty="0" err="1"/>
              <a:t>Jurkevich,P</a:t>
            </a:r>
            <a:r>
              <a:rPr lang="en-IN" sz="1400" dirty="0"/>
              <a:t>. </a:t>
            </a:r>
            <a:r>
              <a:rPr lang="en-IN" sz="1400" dirty="0" err="1"/>
              <a:t>Dewaele,P</a:t>
            </a:r>
            <a:r>
              <a:rPr lang="en-IN" sz="1400" dirty="0"/>
              <a:t>. </a:t>
            </a:r>
            <a:r>
              <a:rPr lang="en-IN" sz="1400" dirty="0" err="1"/>
              <a:t>Wambacq</a:t>
            </a:r>
            <a:r>
              <a:rPr lang="en-IN" sz="1400" dirty="0"/>
              <a:t> &amp;A. </a:t>
            </a:r>
            <a:r>
              <a:rPr lang="en-IN" sz="1400" dirty="0" err="1"/>
              <a:t>Oosterlinck</a:t>
            </a:r>
            <a:r>
              <a:rPr lang="en-IN" sz="1400" dirty="0"/>
              <a:t> “Speckle filtering of synthetic aperture radar images” Published online: 19 Oct 2009</a:t>
            </a:r>
          </a:p>
          <a:p>
            <a:r>
              <a:rPr lang="en-IN" sz="1400" dirty="0"/>
              <a:t>[3]. S.C.F. Lina, C.Y. Wonga, G. </a:t>
            </a:r>
            <a:r>
              <a:rPr lang="en-IN" sz="1400" dirty="0" err="1"/>
              <a:t>Jianga</a:t>
            </a:r>
            <a:r>
              <a:rPr lang="en-IN" sz="1400" dirty="0"/>
              <a:t>, M.A. </a:t>
            </a:r>
            <a:r>
              <a:rPr lang="en-IN" sz="1400" dirty="0" err="1"/>
              <a:t>Rahmana</a:t>
            </a:r>
            <a:r>
              <a:rPr lang="en-IN" sz="1400" dirty="0"/>
              <a:t>, T.R. Rena, </a:t>
            </a:r>
            <a:r>
              <a:rPr lang="en-IN" sz="1400" dirty="0" err="1"/>
              <a:t>Ngaiming</a:t>
            </a:r>
            <a:r>
              <a:rPr lang="en-IN" sz="1400" dirty="0"/>
              <a:t> </a:t>
            </a:r>
            <a:r>
              <a:rPr lang="en-IN" sz="1400" dirty="0" err="1"/>
              <a:t>Kwoka,d</a:t>
            </a:r>
            <a:r>
              <a:rPr lang="en-IN" sz="1400" dirty="0"/>
              <a:t>,∗, Haiyan Shi b, Ying-</a:t>
            </a:r>
            <a:r>
              <a:rPr lang="en-IN" sz="1400" dirty="0" err="1"/>
              <a:t>Hao</a:t>
            </a:r>
            <a:r>
              <a:rPr lang="en-IN" sz="1400" dirty="0"/>
              <a:t> </a:t>
            </a:r>
            <a:r>
              <a:rPr lang="en-IN" sz="1400" dirty="0" err="1"/>
              <a:t>Yuc</a:t>
            </a:r>
            <a:r>
              <a:rPr lang="en-IN" sz="1400" dirty="0"/>
              <a:t>, </a:t>
            </a:r>
            <a:r>
              <a:rPr lang="en-IN" sz="1400" dirty="0" err="1"/>
              <a:t>Tonghai</a:t>
            </a:r>
            <a:r>
              <a:rPr lang="en-IN" sz="1400" dirty="0"/>
              <a:t> </a:t>
            </a:r>
            <a:r>
              <a:rPr lang="en-IN" sz="1400" dirty="0" err="1"/>
              <a:t>Wud</a:t>
            </a:r>
            <a:r>
              <a:rPr lang="en-IN" sz="1400" dirty="0"/>
              <a:t>  “Intensity and edge based adaptive </a:t>
            </a:r>
            <a:r>
              <a:rPr lang="en-IN" sz="1400" dirty="0" err="1"/>
              <a:t>unsharp</a:t>
            </a:r>
            <a:r>
              <a:rPr lang="en-IN" sz="1400" dirty="0"/>
              <a:t> masking filter for </a:t>
            </a:r>
            <a:r>
              <a:rPr lang="en-IN" sz="1400" dirty="0" err="1"/>
              <a:t>color</a:t>
            </a:r>
            <a:r>
              <a:rPr lang="en-IN" sz="1400" dirty="0"/>
              <a:t> image enhancement”</a:t>
            </a:r>
          </a:p>
          <a:p>
            <a:r>
              <a:rPr lang="en-IN" sz="1400" dirty="0"/>
              <a:t>[4].D. Surya </a:t>
            </a:r>
            <a:r>
              <a:rPr lang="en-IN" sz="1400" dirty="0" err="1"/>
              <a:t>Prabha</a:t>
            </a:r>
            <a:r>
              <a:rPr lang="en-IN" sz="1400" dirty="0"/>
              <a:t>; J. </a:t>
            </a:r>
            <a:r>
              <a:rPr lang="en-IN" sz="1400" dirty="0" err="1"/>
              <a:t>Satheesh</a:t>
            </a:r>
            <a:r>
              <a:rPr lang="en-IN" sz="1400" dirty="0"/>
              <a:t> Kumar “Performance Analysis of Image Smoothing Methods for Low Level of Distortion”</a:t>
            </a:r>
          </a:p>
          <a:p>
            <a:r>
              <a:rPr lang="en-IN" sz="1400" dirty="0"/>
              <a:t>[5]. Alexander Wong, </a:t>
            </a:r>
            <a:r>
              <a:rPr lang="en-IN" sz="1400" dirty="0" err="1"/>
              <a:t>Zhong</a:t>
            </a:r>
            <a:r>
              <a:rPr lang="en-IN" sz="1400" dirty="0"/>
              <a:t> </a:t>
            </a:r>
            <a:r>
              <a:rPr lang="en-IN" sz="1400" dirty="0" err="1"/>
              <a:t>Qiu</a:t>
            </a:r>
            <a:r>
              <a:rPr lang="en-IN" sz="1400" dirty="0"/>
              <a:t> Lin, Linda Wang, Audrey G. Chung, </a:t>
            </a:r>
            <a:r>
              <a:rPr lang="en-IN" sz="1400" dirty="0" err="1"/>
              <a:t>Beiyi</a:t>
            </a:r>
            <a:r>
              <a:rPr lang="en-IN" sz="1400" dirty="0"/>
              <a:t> Shen, Almas </a:t>
            </a:r>
            <a:r>
              <a:rPr lang="en-IN" sz="1400" dirty="0" err="1"/>
              <a:t>Abbasi</a:t>
            </a:r>
            <a:r>
              <a:rPr lang="en-IN" sz="1400" dirty="0"/>
              <a:t>, </a:t>
            </a:r>
            <a:r>
              <a:rPr lang="en-IN" sz="1400" dirty="0" err="1"/>
              <a:t>Mahsa</a:t>
            </a:r>
            <a:r>
              <a:rPr lang="en-IN" sz="1400" dirty="0"/>
              <a:t> </a:t>
            </a:r>
            <a:r>
              <a:rPr lang="en-IN" sz="1400" dirty="0" err="1"/>
              <a:t>Hoshmand</a:t>
            </a:r>
            <a:r>
              <a:rPr lang="en-IN" sz="1400" dirty="0"/>
              <a:t>-Kochi, Timothy Q. Duong “Towards computer-aided severity assessment via training and validation of deep neural networks for geographic extent and opacity extent scoring of chest X-rays for SARS-CoV-2 lung disease severity”</a:t>
            </a:r>
          </a:p>
          <a:p>
            <a:r>
              <a:rPr lang="en-IN" sz="1400" dirty="0"/>
              <a:t>[6]. Joseph Paul Cohen Stanford University; </a:t>
            </a:r>
            <a:r>
              <a:rPr lang="en-IN" sz="1400" dirty="0" err="1"/>
              <a:t>Beiyi</a:t>
            </a:r>
            <a:r>
              <a:rPr lang="en-IN" sz="1400" dirty="0"/>
              <a:t> Shen; Almas </a:t>
            </a:r>
            <a:r>
              <a:rPr lang="en-IN" sz="1400" dirty="0" err="1"/>
              <a:t>Abbasi</a:t>
            </a:r>
            <a:r>
              <a:rPr lang="en-IN" sz="1400" dirty="0"/>
              <a:t>; </a:t>
            </a:r>
            <a:r>
              <a:rPr lang="en-IN" sz="1400" dirty="0" err="1"/>
              <a:t>Mahsa</a:t>
            </a:r>
            <a:r>
              <a:rPr lang="en-IN" sz="1400" dirty="0"/>
              <a:t> </a:t>
            </a:r>
            <a:r>
              <a:rPr lang="en-IN" sz="1400" dirty="0" err="1"/>
              <a:t>Hoshmand</a:t>
            </a:r>
            <a:r>
              <a:rPr lang="en-IN" sz="1400" dirty="0"/>
              <a:t>-Kochi; Samantha Glass; </a:t>
            </a:r>
            <a:r>
              <a:rPr lang="en-IN" sz="1400" dirty="0" err="1"/>
              <a:t>Haifang</a:t>
            </a:r>
            <a:r>
              <a:rPr lang="en-IN" sz="1400" dirty="0"/>
              <a:t> Li; Matthew P </a:t>
            </a:r>
            <a:r>
              <a:rPr lang="en-IN" sz="1400" dirty="0" err="1"/>
              <a:t>Lungren</a:t>
            </a:r>
            <a:r>
              <a:rPr lang="en-IN" sz="1400" dirty="0"/>
              <a:t>; </a:t>
            </a:r>
            <a:r>
              <a:rPr lang="en-IN" sz="1400" dirty="0" err="1"/>
              <a:t>Akshay</a:t>
            </a:r>
            <a:r>
              <a:rPr lang="en-IN" sz="1400" dirty="0"/>
              <a:t> </a:t>
            </a:r>
            <a:r>
              <a:rPr lang="en-IN" sz="1400" dirty="0" err="1"/>
              <a:t>Chaudhari</a:t>
            </a:r>
            <a:r>
              <a:rPr lang="en-IN" sz="1400" dirty="0"/>
              <a:t>; Tim Q Duong ” </a:t>
            </a:r>
            <a:r>
              <a:rPr lang="en-IN" sz="1400" dirty="0" err="1"/>
              <a:t>Stonybrook</a:t>
            </a:r>
            <a:r>
              <a:rPr lang="en-IN" sz="1400" dirty="0"/>
              <a:t> Radiographic Assessment of Lung Opacity (RALO) dataset is here: Pneumonia severity scores for 2373 images” </a:t>
            </a:r>
            <a:r>
              <a:rPr lang="en-IN" sz="1400" u="sng" dirty="0">
                <a:hlinkClick r:id="rId4"/>
              </a:rPr>
              <a:t>https://zenodo.org/record/4634000#.YX2YGp7MJPY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638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6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6152</TotalTime>
  <Words>631</Words>
  <Application>Microsoft Office PowerPoint</Application>
  <PresentationFormat>Widescreen</PresentationFormat>
  <Paragraphs>93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Phase-VI Contribution to Knowledge  Research on Chest X-rays to deduct various respiratory infections</vt:lpstr>
      <vt:lpstr>Simple Knowledge RoadMap</vt:lpstr>
      <vt:lpstr>Various Image noise Filters</vt:lpstr>
      <vt:lpstr>Severity Scale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rupa</cp:lastModifiedBy>
  <cp:revision>147</cp:revision>
  <dcterms:created xsi:type="dcterms:W3CDTF">2020-11-28T13:44:00Z</dcterms:created>
  <dcterms:modified xsi:type="dcterms:W3CDTF">2021-11-01T18:41:18Z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