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6" r:id="rId5"/>
    <p:sldId id="27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76" d="100"/>
          <a:sy n="76" d="100"/>
        </p:scale>
        <p:origin x="80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D5BE-ABEF-454E-A0DB-F147DEE3F0C8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F06-AF51-45F1-8B6D-8FE535DA5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127D-9C1C-4712-9432-CAB30A8567EE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EE34-A1A0-4B94-9E05-31C95C8B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3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2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1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4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949-359A-4A3C-A655-3443C7C12B21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921-A309-4657-AC53-70AE6403530E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7145-E17A-400D-9BAB-29B8787C4669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62E6-D4D3-49C0-B756-163B079DEE7D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F33B-0681-45AA-B13D-7D81B4814727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3E39-F158-4066-82DC-1A96DCB1EE7C}" type="datetime1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1F6-975B-4A03-B7BE-A15958FF7804}" type="datetime1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C4B-DB29-405A-9254-4D7E187DD7AC}" type="datetime1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CA5E-308A-435A-B0C0-9A273CD9B1BA}" type="datetime1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B2CE-9C9B-461C-AC78-225382543C23}" type="datetime1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090-C200-4022-B11E-7E491A3A0DDB}" type="datetime1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5C36-254B-4E39-98F2-3BB5E305A053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2763"/>
            <a:ext cx="9144000" cy="1238711"/>
          </a:xfrm>
        </p:spPr>
        <p:txBody>
          <a:bodyPr>
            <a:normAutofit/>
          </a:bodyPr>
          <a:lstStyle/>
          <a:p>
            <a:r>
              <a:rPr lang="en-IN" sz="4400" dirty="0" smtClean="0"/>
              <a:t>Phase-I Choose research Area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6" y="3629470"/>
            <a:ext cx="9153144" cy="1655762"/>
          </a:xfrm>
        </p:spPr>
        <p:txBody>
          <a:bodyPr/>
          <a:lstStyle/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Sabah Mohammed</a:t>
            </a:r>
          </a:p>
          <a:p>
            <a:endParaRPr lang="en-IN" dirty="0"/>
          </a:p>
          <a:p>
            <a:r>
              <a:rPr lang="en-IN" sz="1600" dirty="0"/>
              <a:t> </a:t>
            </a:r>
            <a:r>
              <a:rPr lang="en-IN" sz="1600" dirty="0" smtClean="0"/>
              <a:t> 	  Mohan Prasad Kutala          		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smtClean="0"/>
              <a:t>             	mkutala@lakeheadu.ca     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4" y="332613"/>
            <a:ext cx="4638675" cy="1200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/>
          <a:lstStyle/>
          <a:p>
            <a:pPr eaLnBrk="1" hangingPunct="1"/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5" y="1380990"/>
            <a:ext cx="11173968" cy="4975360"/>
          </a:xfrm>
        </p:spPr>
        <p:txBody>
          <a:bodyPr rtlCol="0">
            <a:normAutofit/>
          </a:bodyPr>
          <a:lstStyle/>
          <a:p>
            <a:pPr lvl="0"/>
            <a:r>
              <a:rPr lang="en-IN" sz="2000" dirty="0"/>
              <a:t>What is noisy data </a:t>
            </a:r>
            <a:endParaRPr lang="en-IN" sz="2000" dirty="0" smtClean="0"/>
          </a:p>
          <a:p>
            <a:pPr lvl="1"/>
            <a:r>
              <a:rPr lang="en-IN" sz="1600" dirty="0"/>
              <a:t>Noisy data is meaningless data. Noisy data can be stored, received or change the existing data that machine or program will run on it to provide unsatisfied or unexpected results</a:t>
            </a:r>
          </a:p>
          <a:p>
            <a:pPr lvl="0"/>
            <a:r>
              <a:rPr lang="en-IN" sz="2000" dirty="0"/>
              <a:t>How noisy data will add to the existing data </a:t>
            </a:r>
            <a:endParaRPr lang="en-IN" sz="2000" dirty="0" smtClean="0"/>
          </a:p>
          <a:p>
            <a:pPr lvl="1"/>
            <a:r>
              <a:rPr lang="en-IN" sz="1600" dirty="0"/>
              <a:t>Noise is only added during the training of your model. </a:t>
            </a:r>
          </a:p>
          <a:p>
            <a:pPr lvl="0"/>
            <a:r>
              <a:rPr lang="en-IN" sz="2000" dirty="0"/>
              <a:t>How we have to train the noisy data</a:t>
            </a:r>
            <a:r>
              <a:rPr lang="en-IN" sz="2000" dirty="0" smtClean="0"/>
              <a:t>.</a:t>
            </a:r>
          </a:p>
          <a:p>
            <a:pPr lvl="1"/>
            <a:r>
              <a:rPr lang="en-IN" sz="1600" dirty="0"/>
              <a:t>Experiment with different amounts, and even different types of noise, in order to discover what works best</a:t>
            </a:r>
          </a:p>
          <a:p>
            <a:pPr lvl="0"/>
            <a:r>
              <a:rPr lang="en-IN" sz="2000" dirty="0"/>
              <a:t>How to reduce the noisy data if we have in our data set</a:t>
            </a:r>
            <a:r>
              <a:rPr lang="en-IN" sz="2000" dirty="0" smtClean="0"/>
              <a:t>.</a:t>
            </a:r>
          </a:p>
          <a:p>
            <a:pPr lvl="1"/>
            <a:r>
              <a:rPr lang="en-IN" sz="1600" dirty="0"/>
              <a:t>use noise reduction techniques to minimize the noise level in the </a:t>
            </a:r>
            <a:r>
              <a:rPr lang="en-IN" sz="1600" dirty="0" smtClean="0"/>
              <a:t>data</a:t>
            </a:r>
          </a:p>
          <a:p>
            <a:pPr lvl="1"/>
            <a:r>
              <a:rPr lang="en-IN" sz="1600" dirty="0"/>
              <a:t>replace the unknown values with zeros or nan </a:t>
            </a:r>
            <a:endParaRPr lang="en-IN" sz="1600" dirty="0" smtClean="0"/>
          </a:p>
          <a:p>
            <a:pPr lvl="1"/>
            <a:r>
              <a:rPr lang="en-IN" sz="1600" dirty="0" err="1"/>
              <a:t>Kalman</a:t>
            </a:r>
            <a:r>
              <a:rPr lang="en-IN" sz="1600" dirty="0"/>
              <a:t> filter and </a:t>
            </a:r>
            <a:r>
              <a:rPr lang="en-IN" sz="1600" dirty="0" err="1"/>
              <a:t>Savitzky-Golay</a:t>
            </a:r>
            <a:r>
              <a:rPr lang="en-IN" sz="1600" dirty="0"/>
              <a:t> </a:t>
            </a:r>
            <a:r>
              <a:rPr lang="en-IN" sz="1600" dirty="0" smtClean="0"/>
              <a:t>filter for audio and video </a:t>
            </a:r>
            <a:endParaRPr lang="en-IN" sz="1600" dirty="0" smtClean="0"/>
          </a:p>
          <a:p>
            <a:pPr lvl="1"/>
            <a:endParaRPr lang="en-IN" sz="1600" dirty="0"/>
          </a:p>
          <a:p>
            <a:pPr lvl="1"/>
            <a:endParaRPr lang="en-IN" sz="1600" dirty="0" smtClean="0"/>
          </a:p>
          <a:p>
            <a:pPr lvl="1"/>
            <a:endParaRPr lang="en-IN" sz="1600" dirty="0"/>
          </a:p>
          <a:p>
            <a:pPr marL="457200" lvl="1" indent="0">
              <a:buNone/>
            </a:pPr>
            <a:endParaRPr lang="en-IN" sz="1600" dirty="0" smtClean="0"/>
          </a:p>
          <a:p>
            <a:pPr marL="457200" lvl="1" indent="0">
              <a:buNone/>
            </a:pPr>
            <a:r>
              <a:rPr lang="en-IN" sz="1100" dirty="0" smtClean="0"/>
              <a:t>Image </a:t>
            </a:r>
            <a:r>
              <a:rPr lang="en-IN" sz="1100" dirty="0"/>
              <a:t>referred from: http://www.lastnightstudy.com/Show?id=38/Data-Cleaning-in-Data-Mining</a:t>
            </a:r>
            <a:endParaRPr lang="en-IN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867" y="4111295"/>
            <a:ext cx="2659933" cy="1854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10397" y="365126"/>
            <a:ext cx="10515600" cy="1325563"/>
          </a:xfrm>
        </p:spPr>
        <p:txBody>
          <a:bodyPr/>
          <a:lstStyle/>
          <a:p>
            <a:pPr eaLnBrk="1" hangingPunct="1"/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690689"/>
            <a:ext cx="12115800" cy="478326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IN" sz="1600" dirty="0" smtClean="0"/>
              <a:t>selected </a:t>
            </a:r>
            <a:r>
              <a:rPr lang="en-IN" sz="1600" b="1" i="1" dirty="0"/>
              <a:t>Health care Department</a:t>
            </a:r>
            <a:r>
              <a:rPr lang="en-IN" sz="1600" b="1" dirty="0"/>
              <a:t> </a:t>
            </a:r>
            <a:r>
              <a:rPr lang="en-IN" sz="1600" dirty="0"/>
              <a:t>to do my </a:t>
            </a:r>
            <a:r>
              <a:rPr lang="en-IN" sz="1600" dirty="0" smtClean="0"/>
              <a:t>research</a:t>
            </a:r>
            <a:endParaRPr lang="en-IN" sz="1600" dirty="0"/>
          </a:p>
          <a:p>
            <a:pPr lvl="1" algn="just">
              <a:lnSpc>
                <a:spcPct val="150000"/>
              </a:lnSpc>
            </a:pPr>
            <a:r>
              <a:rPr lang="en-IN" sz="1600" b="1" i="1" dirty="0"/>
              <a:t>EHR (Electronic health records)</a:t>
            </a:r>
            <a:r>
              <a:rPr lang="en-IN" sz="1600" dirty="0"/>
              <a:t> it might be diabetes, heart diseases, Allergy information, Emergency department visits, Hospital discharge summaries and reports, Drug and Pharmacy Service Information , Neurophysiology reports, Patient consultation reports etc., </a:t>
            </a:r>
            <a:endParaRPr lang="en-IN" sz="1600" dirty="0" smtClean="0"/>
          </a:p>
          <a:p>
            <a:pPr lvl="1" algn="just">
              <a:lnSpc>
                <a:spcPct val="150000"/>
              </a:lnSpc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EHR Data can come from many different sources in today's world. Data such as: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  Heart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monitors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  X-Rays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radiology scans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  Fitness trackers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  Other diagnostic tests</a:t>
            </a:r>
          </a:p>
          <a:p>
            <a:pPr lvl="1" algn="just">
              <a:lnSpc>
                <a:spcPct val="150000"/>
              </a:lnSpc>
            </a:pPr>
            <a:endParaRPr lang="en-I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0166" y="387583"/>
            <a:ext cx="9217152" cy="950024"/>
          </a:xfrm>
        </p:spPr>
        <p:txBody>
          <a:bodyPr>
            <a:normAutofit/>
          </a:bodyPr>
          <a:lstStyle/>
          <a:p>
            <a:r>
              <a:rPr lang="en-I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EHR and Chest X-Rays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6" y="1326449"/>
            <a:ext cx="11531447" cy="5395025"/>
          </a:xfrm>
        </p:spPr>
        <p:txBody>
          <a:bodyPr rtlCol="0">
            <a:normAutofit/>
          </a:bodyPr>
          <a:lstStyle/>
          <a:p>
            <a:r>
              <a:rPr lang="en-IN" sz="2400" dirty="0"/>
              <a:t>world suffering from dangerous virus called </a:t>
            </a:r>
            <a:r>
              <a:rPr lang="en-IN" sz="2400" dirty="0" smtClean="0"/>
              <a:t>COVID-19</a:t>
            </a:r>
          </a:p>
          <a:p>
            <a:r>
              <a:rPr lang="en-IN" sz="2400" dirty="0"/>
              <a:t>this virus will infect all tissues inside the lungs </a:t>
            </a:r>
            <a:endParaRPr lang="en-IN" sz="2400" dirty="0" smtClean="0"/>
          </a:p>
          <a:p>
            <a:r>
              <a:rPr lang="en-IN" sz="2400" dirty="0"/>
              <a:t>doctor will do chest x-ray scan to measure the severity of the disease and infection inside the </a:t>
            </a:r>
            <a:r>
              <a:rPr lang="en-IN" sz="2400" dirty="0" smtClean="0"/>
              <a:t>lungs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r>
              <a:rPr lang="en-IN" sz="1200" dirty="0" smtClean="0"/>
              <a:t> </a:t>
            </a:r>
            <a:r>
              <a:rPr lang="en-IN" sz="1100" dirty="0" smtClean="0"/>
              <a:t>Above </a:t>
            </a:r>
            <a:r>
              <a:rPr lang="en-IN" sz="1100" dirty="0"/>
              <a:t>I</a:t>
            </a:r>
            <a:r>
              <a:rPr lang="en-IN" sz="1100" dirty="0" smtClean="0"/>
              <a:t>mage referred from : https</a:t>
            </a:r>
            <a:r>
              <a:rPr lang="en-IN" sz="1100" dirty="0"/>
              <a:t>://www.wlox.com/2021/01/16/covid-patients-have-persistent-symptoms-weeks-or-months-after-diagnoses/</a:t>
            </a:r>
            <a:endParaRPr lang="en-IN" sz="1100" dirty="0" smtClean="0"/>
          </a:p>
          <a:p>
            <a:endParaRPr lang="en-IN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636" y="2898474"/>
            <a:ext cx="7125516" cy="3347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376426"/>
            <a:ext cx="9217152" cy="950024"/>
          </a:xfrm>
        </p:spPr>
        <p:txBody>
          <a:bodyPr>
            <a:normAutofit/>
          </a:bodyPr>
          <a:lstStyle/>
          <a:p>
            <a:r>
              <a:rPr lang="en-US" alt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Research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05" y="1472688"/>
            <a:ext cx="11070272" cy="4419807"/>
          </a:xfrm>
        </p:spPr>
        <p:txBody>
          <a:bodyPr rtlCol="0">
            <a:normAutofit/>
          </a:bodyPr>
          <a:lstStyle/>
          <a:p>
            <a:r>
              <a:rPr lang="en-IN" sz="2400" dirty="0"/>
              <a:t>X-Rays to know the severity of the disease and level of infection inside the </a:t>
            </a:r>
            <a:r>
              <a:rPr lang="en-IN" sz="2400" dirty="0" smtClean="0"/>
              <a:t>body</a:t>
            </a:r>
          </a:p>
          <a:p>
            <a:r>
              <a:rPr lang="en-IN" sz="2400" dirty="0"/>
              <a:t>we can use X-rays to analyse the health of a patient’s lungs</a:t>
            </a:r>
            <a:endParaRPr lang="en-US" sz="2400" dirty="0"/>
          </a:p>
          <a:p>
            <a:r>
              <a:rPr lang="en-IN" sz="2400" dirty="0"/>
              <a:t>public can alert and have a chance to consult or ask doctor for remedy for the damage </a:t>
            </a:r>
            <a:endParaRPr lang="en-IN" sz="2400" dirty="0" smtClean="0"/>
          </a:p>
          <a:p>
            <a:r>
              <a:rPr lang="en-IN" sz="2400" dirty="0"/>
              <a:t>X-ray images as doctors frequently use X-rays and CT scans to diagnose pneumonia, lung inflammation, abscesses, and enlarged lymph </a:t>
            </a:r>
            <a:r>
              <a:rPr lang="en-IN" sz="2400" dirty="0" smtClean="0"/>
              <a:t>nodes</a:t>
            </a:r>
          </a:p>
          <a:p>
            <a:r>
              <a:rPr lang="en-IN" sz="2400" dirty="0"/>
              <a:t>A drawback is that X-ray analysis requires a radiology expert and takes significant time which is precious when people are sick around the </a:t>
            </a:r>
            <a:r>
              <a:rPr lang="en-IN" sz="2400" dirty="0" smtClean="0"/>
              <a:t>world</a:t>
            </a:r>
          </a:p>
          <a:p>
            <a:r>
              <a:rPr lang="en-IN" sz="2400" dirty="0" smtClean="0"/>
              <a:t>So, </a:t>
            </a:r>
            <a:r>
              <a:rPr lang="en-IN" sz="2400" dirty="0"/>
              <a:t>developing an automated analysis system is required to save medical professionals valuable </a:t>
            </a:r>
            <a:r>
              <a:rPr lang="en-IN" sz="2400" dirty="0" smtClean="0"/>
              <a:t>time.</a:t>
            </a:r>
          </a:p>
          <a:p>
            <a:endParaRPr lang="en-US" altLang="en-IN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6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2594"/>
            <a:ext cx="11932920" cy="549375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423</Words>
  <Application>Microsoft Office PowerPoint</Application>
  <PresentationFormat>Widescreen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Phase-I Choose research Area</vt:lpstr>
      <vt:lpstr>Noisy Data</vt:lpstr>
      <vt:lpstr>Background</vt:lpstr>
      <vt:lpstr>EHR and Chest X-Rays</vt:lpstr>
      <vt:lpstr>  Research Area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System in a Vehicular Network</dc:title>
  <dc:creator>rupa</dc:creator>
  <cp:lastModifiedBy>rupa</cp:lastModifiedBy>
  <cp:revision>76</cp:revision>
  <dcterms:created xsi:type="dcterms:W3CDTF">2020-11-28T13:44:00Z</dcterms:created>
  <dcterms:modified xsi:type="dcterms:W3CDTF">2021-09-20T03:07:17Z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