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6" r:id="rId2"/>
    <p:sldId id="257" r:id="rId3"/>
    <p:sldId id="260" r:id="rId4"/>
    <p:sldId id="266" r:id="rId5"/>
    <p:sldId id="274"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p:scale>
          <a:sx n="89" d="100"/>
          <a:sy n="89" d="100"/>
        </p:scale>
        <p:origin x="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Student ID No.: 1154915</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F4D5BE-ABEF-454E-A0DB-F147DEE3F0C8}" type="datetimeFigureOut">
              <a:rPr lang="en-IN" smtClean="0"/>
              <a:t>24-09-2021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COMP5800-MSc Research Project</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5B1F06-AF51-45F1-8B6D-8FE535DA53C8}" type="slidenum">
              <a:rPr lang="en-IN" smtClean="0"/>
              <a:t>‹#›</a:t>
            </a:fld>
            <a:endParaRPr lang="en-IN"/>
          </a:p>
        </p:txBody>
      </p:sp>
    </p:spTree>
    <p:extLst>
      <p:ext uri="{BB962C8B-B14F-4D97-AF65-F5344CB8AC3E}">
        <p14:creationId xmlns:p14="http://schemas.microsoft.com/office/powerpoint/2010/main" val="40094975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Student ID No.: 1154915</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9127D-9C1C-4712-9432-CAB30A8567EE}" type="datetimeFigureOut">
              <a:rPr lang="en-IN" smtClean="0"/>
              <a:t>24-09-2021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COMP5800-MSc Research Project</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6EE34-A1A0-4B94-9E05-31C95C8B498B}" type="slidenum">
              <a:rPr lang="en-IN" smtClean="0"/>
              <a:t>‹#›</a:t>
            </a:fld>
            <a:endParaRPr lang="en-IN"/>
          </a:p>
        </p:txBody>
      </p:sp>
    </p:spTree>
    <p:extLst>
      <p:ext uri="{BB962C8B-B14F-4D97-AF65-F5344CB8AC3E}">
        <p14:creationId xmlns:p14="http://schemas.microsoft.com/office/powerpoint/2010/main" val="33684337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1E6EE34-A1A0-4B94-9E05-31C95C8B498B}" type="slidenum">
              <a:rPr lang="en-IN" smtClean="0"/>
              <a:t>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Header Placeholder 5"/>
          <p:cNvSpPr>
            <a:spLocks noGrp="1"/>
          </p:cNvSpPr>
          <p:nvPr>
            <p:ph type="hdr" sz="quarter" idx="12"/>
          </p:nvPr>
        </p:nvSpPr>
        <p:spPr/>
        <p:txBody>
          <a:bodyPr/>
          <a:lstStyle/>
          <a:p>
            <a:r>
              <a:rPr lang="en-IN" smtClean="0"/>
              <a:t>Student ID No.: 1154915</a:t>
            </a:r>
            <a:endParaRPr lang="en-IN"/>
          </a:p>
        </p:txBody>
      </p:sp>
    </p:spTree>
    <p:extLst>
      <p:ext uri="{BB962C8B-B14F-4D97-AF65-F5344CB8AC3E}">
        <p14:creationId xmlns:p14="http://schemas.microsoft.com/office/powerpoint/2010/main" val="65005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smtClean="0"/>
              <a:t>COMP5800-MSc Research Project</a:t>
            </a:r>
            <a:endParaRPr lang="en-IN"/>
          </a:p>
        </p:txBody>
      </p:sp>
      <p:sp>
        <p:nvSpPr>
          <p:cNvPr id="5" name="Slide Number Placeholder 4"/>
          <p:cNvSpPr>
            <a:spLocks noGrp="1"/>
          </p:cNvSpPr>
          <p:nvPr>
            <p:ph type="sldNum" sz="quarter" idx="11"/>
          </p:nvPr>
        </p:nvSpPr>
        <p:spPr/>
        <p:txBody>
          <a:bodyPr/>
          <a:lstStyle/>
          <a:p>
            <a:fld id="{21E6EE34-A1A0-4B94-9E05-31C95C8B498B}" type="slidenum">
              <a:rPr lang="en-IN" smtClean="0"/>
              <a:t>2</a:t>
            </a:fld>
            <a:endParaRPr lang="en-IN"/>
          </a:p>
        </p:txBody>
      </p:sp>
      <p:sp>
        <p:nvSpPr>
          <p:cNvPr id="6" name="Header Placeholder 5"/>
          <p:cNvSpPr>
            <a:spLocks noGrp="1"/>
          </p:cNvSpPr>
          <p:nvPr>
            <p:ph type="hdr" sz="quarter" idx="12"/>
          </p:nvPr>
        </p:nvSpPr>
        <p:spPr/>
        <p:txBody>
          <a:bodyPr/>
          <a:lstStyle/>
          <a:p>
            <a:r>
              <a:rPr lang="en-IN" smtClean="0"/>
              <a:t>Student ID No.: 1154915</a:t>
            </a:r>
            <a:endParaRPr lang="en-IN"/>
          </a:p>
        </p:txBody>
      </p:sp>
    </p:spTree>
    <p:extLst>
      <p:ext uri="{BB962C8B-B14F-4D97-AF65-F5344CB8AC3E}">
        <p14:creationId xmlns:p14="http://schemas.microsoft.com/office/powerpoint/2010/main" val="59941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IN" smtClean="0"/>
              <a:t>Student ID No.: 1154915</a:t>
            </a:r>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1E6EE34-A1A0-4B94-9E05-31C95C8B498B}" type="slidenum">
              <a:rPr lang="en-IN" smtClean="0"/>
              <a:t>3</a:t>
            </a:fld>
            <a:endParaRPr lang="en-IN"/>
          </a:p>
        </p:txBody>
      </p:sp>
    </p:spTree>
    <p:extLst>
      <p:ext uri="{BB962C8B-B14F-4D97-AF65-F5344CB8AC3E}">
        <p14:creationId xmlns:p14="http://schemas.microsoft.com/office/powerpoint/2010/main" val="208124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78D949-359A-4A3C-A655-3443C7C12B21}" type="datetime1">
              <a:rPr lang="en-IN" smtClean="0"/>
              <a:t>24-09-2021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D81921-A309-4657-AC53-70AE6403530E}" type="datetime1">
              <a:rPr lang="en-IN" smtClean="0"/>
              <a:t>24-09-2021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167145-E17A-400D-9BAB-29B8787C4669}" type="datetime1">
              <a:rPr lang="en-IN" smtClean="0"/>
              <a:t>24-09-2021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5F62E6-D4D3-49C0-B756-163B079DEE7D}" type="datetime1">
              <a:rPr lang="en-IN" smtClean="0"/>
              <a:t>24-09-2021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BF33B-0681-45AA-B13D-7D81B4814727}" type="datetime1">
              <a:rPr lang="en-IN" smtClean="0"/>
              <a:t>24-09-2021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963E39-F158-4066-82DC-1A96DCB1EE7C}" type="datetime1">
              <a:rPr lang="en-IN" smtClean="0"/>
              <a:t>24-09-2021</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50C1F6-975B-4A03-B7BE-A15958FF7804}" type="datetime1">
              <a:rPr lang="en-IN" smtClean="0"/>
              <a:t>24-09-2021</a:t>
            </a:fld>
            <a:endParaRPr lang="en-IN"/>
          </a:p>
        </p:txBody>
      </p:sp>
      <p:sp>
        <p:nvSpPr>
          <p:cNvPr id="8" name="Footer Placeholder 7"/>
          <p:cNvSpPr>
            <a:spLocks noGrp="1"/>
          </p:cNvSpPr>
          <p:nvPr>
            <p:ph type="ftr" sz="quarter" idx="11"/>
          </p:nvPr>
        </p:nvSpPr>
        <p:spPr/>
        <p:txBody>
          <a:bodyPr/>
          <a:lstStyle/>
          <a:p>
            <a:r>
              <a:rPr lang="en-IN" smtClean="0"/>
              <a:t>COMP5800-MSc Research Project</a:t>
            </a:r>
            <a:endParaRPr lang="en-IN"/>
          </a:p>
        </p:txBody>
      </p:sp>
      <p:sp>
        <p:nvSpPr>
          <p:cNvPr id="9" name="Slide Number Placeholder 8"/>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E3AC4B-DB29-405A-9254-4D7E187DD7AC}" type="datetime1">
              <a:rPr lang="en-IN" smtClean="0"/>
              <a:t>24-09-2021</a:t>
            </a:fld>
            <a:endParaRPr lang="en-IN"/>
          </a:p>
        </p:txBody>
      </p:sp>
      <p:sp>
        <p:nvSpPr>
          <p:cNvPr id="4" name="Footer Placeholder 3"/>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DCA5E-308A-435A-B0C0-9A273CD9B1BA}" type="datetime1">
              <a:rPr lang="en-IN" smtClean="0"/>
              <a:t>24-09-2021</a:t>
            </a:fld>
            <a:endParaRPr lang="en-IN"/>
          </a:p>
        </p:txBody>
      </p:sp>
      <p:sp>
        <p:nvSpPr>
          <p:cNvPr id="3" name="Footer Placeholder 2"/>
          <p:cNvSpPr>
            <a:spLocks noGrp="1"/>
          </p:cNvSpPr>
          <p:nvPr>
            <p:ph type="ftr" sz="quarter" idx="11"/>
          </p:nvPr>
        </p:nvSpPr>
        <p:spPr/>
        <p:txBody>
          <a:bodyPr/>
          <a:lstStyle/>
          <a:p>
            <a:r>
              <a:rPr lang="en-IN" smtClean="0"/>
              <a:t>COMP5800-MSc Research Project</a:t>
            </a:r>
            <a:endParaRPr lang="en-IN"/>
          </a:p>
        </p:txBody>
      </p:sp>
      <p:sp>
        <p:nvSpPr>
          <p:cNvPr id="4" name="Slide Number Placeholder 3"/>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0B2CE-9C9B-461C-AC78-225382543C23}" type="datetime1">
              <a:rPr lang="en-IN" smtClean="0"/>
              <a:t>24-09-2021</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98090-C200-4022-B11E-7E491A3A0DDB}" type="datetime1">
              <a:rPr lang="en-IN" smtClean="0"/>
              <a:t>24-09-2021</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25C36-254B-4E39-98F2-3BB5E305A053}" type="datetime1">
              <a:rPr lang="en-IN" smtClean="0"/>
              <a:t>24-09-2021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COMP5800-MSc Research Project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CB4B4-3264-4B68-9C64-53D51F483D7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imagingpathways.health.wa.gov.au/index.php/consumer-info/imaging-procedures/chest-x-ra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2763"/>
            <a:ext cx="9144000" cy="1238711"/>
          </a:xfrm>
        </p:spPr>
        <p:txBody>
          <a:bodyPr>
            <a:normAutofit/>
          </a:bodyPr>
          <a:lstStyle/>
          <a:p>
            <a:r>
              <a:rPr lang="en-IN" sz="4400" dirty="0" smtClean="0"/>
              <a:t>Phase-II Defining Research Questions</a:t>
            </a:r>
            <a:br>
              <a:rPr lang="en-IN" sz="4400" dirty="0" smtClean="0"/>
            </a:br>
            <a:r>
              <a:rPr lang="en-IN" sz="1600" dirty="0" smtClean="0"/>
              <a:t>Detecting Covid-19 in Chest X-Rays</a:t>
            </a:r>
            <a:endParaRPr lang="en-IN" sz="1600" dirty="0"/>
          </a:p>
        </p:txBody>
      </p:sp>
      <p:sp>
        <p:nvSpPr>
          <p:cNvPr id="3" name="Subtitle 2"/>
          <p:cNvSpPr>
            <a:spLocks noGrp="1"/>
          </p:cNvSpPr>
          <p:nvPr>
            <p:ph type="subTitle" idx="1"/>
          </p:nvPr>
        </p:nvSpPr>
        <p:spPr>
          <a:xfrm>
            <a:off x="1682496" y="3629470"/>
            <a:ext cx="9153144" cy="1655762"/>
          </a:xfrm>
        </p:spPr>
        <p:txBody>
          <a:bodyPr/>
          <a:lstStyle/>
          <a:p>
            <a:r>
              <a:rPr lang="en-IN" dirty="0"/>
              <a:t>Guided by: </a:t>
            </a:r>
            <a:r>
              <a:rPr lang="en-IN" dirty="0" err="1"/>
              <a:t>Dr.</a:t>
            </a:r>
            <a:r>
              <a:rPr lang="en-IN" dirty="0"/>
              <a:t> Sabah Mohammed</a:t>
            </a:r>
          </a:p>
          <a:p>
            <a:endParaRPr lang="en-IN" dirty="0"/>
          </a:p>
          <a:p>
            <a:r>
              <a:rPr lang="en-IN" sz="1600" dirty="0"/>
              <a:t> </a:t>
            </a:r>
            <a:r>
              <a:rPr lang="en-IN" sz="1600" dirty="0" smtClean="0"/>
              <a:t> 	  Mohan Prasad Kutala          		</a:t>
            </a:r>
            <a:endParaRPr lang="en-IN" sz="1600" dirty="0"/>
          </a:p>
          <a:p>
            <a:r>
              <a:rPr lang="en-IN" sz="1600" dirty="0"/>
              <a:t> </a:t>
            </a:r>
            <a:r>
              <a:rPr lang="en-IN" sz="1600" dirty="0" smtClean="0"/>
              <a:t>             	mkutala@lakeheadu.ca     		</a:t>
            </a:r>
            <a:endParaRPr lang="en-IN" dirty="0"/>
          </a:p>
        </p:txBody>
      </p:sp>
      <p:pic>
        <p:nvPicPr>
          <p:cNvPr id="4" name="Picture 3"/>
          <p:cNvPicPr>
            <a:picLocks noChangeAspect="1"/>
          </p:cNvPicPr>
          <p:nvPr/>
        </p:nvPicPr>
        <p:blipFill>
          <a:blip r:embed="rId3"/>
          <a:stretch>
            <a:fillRect/>
          </a:stretch>
        </p:blipFill>
        <p:spPr>
          <a:xfrm>
            <a:off x="7278814" y="332613"/>
            <a:ext cx="4638675" cy="1200150"/>
          </a:xfrm>
          <a:prstGeom prst="rect">
            <a:avLst/>
          </a:prstGeom>
        </p:spPr>
      </p:pic>
      <p:sp>
        <p:nvSpPr>
          <p:cNvPr id="5" name="Footer Placeholder 4"/>
          <p:cNvSpPr>
            <a:spLocks noGrp="1"/>
          </p:cNvSpPr>
          <p:nvPr>
            <p:ph type="ftr" sz="quarter" idx="11"/>
          </p:nvPr>
        </p:nvSpPr>
        <p:spPr/>
        <p:txBody>
          <a:bodyPr/>
          <a:lstStyle/>
          <a:p>
            <a:r>
              <a:rPr lang="en-IN" smtClean="0"/>
              <a:t>COMP5800-MSc Research Project</a:t>
            </a:r>
            <a:endParaRPr lang="en-IN" dirty="0"/>
          </a:p>
        </p:txBody>
      </p:sp>
      <p:sp>
        <p:nvSpPr>
          <p:cNvPr id="6" name="Slide Number Placeholder 5"/>
          <p:cNvSpPr>
            <a:spLocks noGrp="1"/>
          </p:cNvSpPr>
          <p:nvPr>
            <p:ph type="sldNum" sz="quarter" idx="12"/>
          </p:nvPr>
        </p:nvSpPr>
        <p:spPr/>
        <p:txBody>
          <a:bodyPr/>
          <a:lstStyle/>
          <a:p>
            <a:fld id="{2ADCB4B4-3264-4B68-9C64-53D51F483D79}" type="slidenum">
              <a:rPr lang="en-IN" smtClean="0"/>
              <a:t>1</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61188" y="318744"/>
            <a:ext cx="10512552" cy="1343216"/>
          </a:xfrm>
        </p:spPr>
        <p:txBody>
          <a:bodyPr>
            <a:normAutofit/>
          </a:bodyPr>
          <a:lstStyle/>
          <a:p>
            <a:pPr eaLnBrk="1" hangingPunct="1"/>
            <a:r>
              <a:rPr lang="en-IN" altLang="en-US" sz="3200" b="1" dirty="0" smtClean="0">
                <a:latin typeface="Times New Roman" panose="02020603050405020304" pitchFamily="18" charset="0"/>
                <a:cs typeface="Times New Roman" panose="02020603050405020304" pitchFamily="18" charset="0"/>
              </a:rPr>
              <a:t>RQ 1:</a:t>
            </a:r>
          </a:p>
        </p:txBody>
      </p:sp>
      <p:sp>
        <p:nvSpPr>
          <p:cNvPr id="3" name="Content Placeholder 2"/>
          <p:cNvSpPr>
            <a:spLocks noGrp="1"/>
          </p:cNvSpPr>
          <p:nvPr>
            <p:ph idx="1"/>
          </p:nvPr>
        </p:nvSpPr>
        <p:spPr>
          <a:xfrm>
            <a:off x="422694" y="1380989"/>
            <a:ext cx="11550769" cy="5088821"/>
          </a:xfrm>
        </p:spPr>
        <p:txBody>
          <a:bodyPr rtlCol="0">
            <a:normAutofit lnSpcReduction="10000"/>
          </a:bodyPr>
          <a:lstStyle/>
          <a:p>
            <a:pPr lvl="0"/>
            <a:r>
              <a:rPr lang="en-IN" sz="1600" b="1" dirty="0"/>
              <a:t>Removing or adding noisy data </a:t>
            </a:r>
            <a:endParaRPr lang="en-IN" sz="1600" b="1" dirty="0"/>
          </a:p>
          <a:p>
            <a:pPr marL="0" lvl="0" indent="0">
              <a:buNone/>
            </a:pPr>
            <a:r>
              <a:rPr lang="en-IN" sz="1600" b="1" dirty="0" smtClean="0">
                <a:sym typeface="Wingdings" panose="05000000000000000000" pitchFamily="2" charset="2"/>
              </a:rPr>
              <a:t> </a:t>
            </a:r>
            <a:r>
              <a:rPr lang="en-IN" sz="1600" dirty="0" smtClean="0"/>
              <a:t>The </a:t>
            </a:r>
            <a:r>
              <a:rPr lang="en-IN" sz="1600" dirty="0"/>
              <a:t>patient’s anatomy has created variations in the X-ray intensity that the imaging system uses to create the image. But overlaying this image “signal” is the inherent statistical “noise” associated with the X-ray production process. </a:t>
            </a:r>
            <a:endParaRPr lang="en-IN" sz="1600" dirty="0" smtClean="0"/>
          </a:p>
          <a:p>
            <a:pPr marL="0" lvl="0" indent="0">
              <a:buNone/>
            </a:pPr>
            <a:endParaRPr lang="en-IN" sz="1600" dirty="0"/>
          </a:p>
          <a:p>
            <a:pPr marL="0" lvl="0" indent="0">
              <a:buNone/>
            </a:pPr>
            <a:r>
              <a:rPr lang="en-IN" sz="1600" dirty="0" smtClean="0">
                <a:sym typeface="Wingdings" panose="05000000000000000000" pitchFamily="2" charset="2"/>
              </a:rPr>
              <a:t> </a:t>
            </a:r>
            <a:r>
              <a:rPr lang="en-IN" sz="1600" dirty="0"/>
              <a:t>In an chest X-ray test where only a small amount of radiation has been used to create the image (low exposure), the distracting visual appearance of the statistical noise (sometimes known as “salt and pepper” noise) </a:t>
            </a:r>
            <a:endParaRPr lang="en-IN" sz="1600" dirty="0" smtClean="0"/>
          </a:p>
          <a:p>
            <a:pPr marL="0" lvl="0" indent="0">
              <a:buNone/>
            </a:pPr>
            <a:endParaRPr lang="en-IN" sz="1600" dirty="0"/>
          </a:p>
          <a:p>
            <a:pPr marL="0" lvl="0" indent="0">
              <a:buNone/>
            </a:pPr>
            <a:endParaRPr lang="en-IN" sz="1600" dirty="0" smtClean="0"/>
          </a:p>
          <a:p>
            <a:pPr marL="0" lvl="0" indent="0">
              <a:buNone/>
            </a:pPr>
            <a:endParaRPr lang="en-IN" sz="1600" dirty="0"/>
          </a:p>
          <a:p>
            <a:pPr marL="0" lvl="0" indent="0">
              <a:buNone/>
            </a:pPr>
            <a:endParaRPr lang="en-IN" sz="1600" dirty="0" smtClean="0"/>
          </a:p>
          <a:p>
            <a:pPr marL="0" lvl="0" indent="0">
              <a:buNone/>
            </a:pPr>
            <a:endParaRPr lang="en-IN" sz="1600" dirty="0"/>
          </a:p>
          <a:p>
            <a:pPr marL="0" lvl="0" indent="0">
              <a:buNone/>
            </a:pPr>
            <a:endParaRPr lang="en-IN" sz="1600" dirty="0" smtClean="0"/>
          </a:p>
          <a:p>
            <a:pPr marL="0" lvl="0" indent="0">
              <a:buNone/>
            </a:pPr>
            <a:endParaRPr lang="en-IN" sz="1600" dirty="0"/>
          </a:p>
          <a:p>
            <a:pPr marL="0" lvl="0" indent="0">
              <a:buNone/>
            </a:pPr>
            <a:endParaRPr lang="en-IN" sz="1600" dirty="0" smtClean="0"/>
          </a:p>
          <a:p>
            <a:pPr marL="0" lvl="0" indent="0">
              <a:buNone/>
            </a:pPr>
            <a:endParaRPr lang="en-IN" sz="1600" dirty="0"/>
          </a:p>
          <a:p>
            <a:pPr marL="0" lvl="0" indent="0">
              <a:buNone/>
            </a:pPr>
            <a:r>
              <a:rPr lang="en-IN" sz="1200" dirty="0" smtClean="0"/>
              <a:t>Left Image  </a:t>
            </a:r>
            <a:r>
              <a:rPr lang="en-IN" sz="1200" dirty="0"/>
              <a:t>referred from : </a:t>
            </a:r>
            <a:r>
              <a:rPr lang="en-IN" sz="1200" dirty="0">
                <a:hlinkClick r:id="rId3"/>
              </a:rPr>
              <a:t>http://</a:t>
            </a:r>
            <a:r>
              <a:rPr lang="en-IN" sz="1200" dirty="0" smtClean="0">
                <a:hlinkClick r:id="rId3"/>
              </a:rPr>
              <a:t>imagingpathways.health.wa.gov.au/index.php/consumer-info/imaging-procedures/chest-x-ray</a:t>
            </a:r>
            <a:endParaRPr lang="en-IN" sz="1200" dirty="0" smtClean="0"/>
          </a:p>
          <a:p>
            <a:pPr marL="0" lvl="0" indent="0">
              <a:buNone/>
            </a:pPr>
            <a:r>
              <a:rPr lang="en-IN" sz="1200" dirty="0" smtClean="0"/>
              <a:t>Right Image referred from </a:t>
            </a:r>
            <a:r>
              <a:rPr lang="en-IN" sz="1200" dirty="0"/>
              <a:t>: https://www.imageeprocessing.com/2011/10/add-salt-and-pepper-noise-to-image.html</a:t>
            </a:r>
            <a:endParaRPr lang="en-IN" sz="1200" dirty="0" smtClean="0"/>
          </a:p>
          <a:p>
            <a:pPr marL="0" lvl="0" indent="0">
              <a:buNone/>
            </a:pPr>
            <a:endParaRPr lang="en-IN" sz="1200" dirty="0"/>
          </a:p>
        </p:txBody>
      </p:sp>
      <p:pic>
        <p:nvPicPr>
          <p:cNvPr id="4" name="Picture 3"/>
          <p:cNvPicPr>
            <a:picLocks noChangeAspect="1"/>
          </p:cNvPicPr>
          <p:nvPr/>
        </p:nvPicPr>
        <p:blipFill>
          <a:blip r:embed="rId4"/>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2</a:t>
            </a:fld>
            <a:endParaRPr lang="en-IN"/>
          </a:p>
        </p:txBody>
      </p:sp>
      <p:pic>
        <p:nvPicPr>
          <p:cNvPr id="1028" name="Picture 4" descr="An image showing a patient in a chest X-Ray machin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50" y="3443978"/>
            <a:ext cx="4651974"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5210175" y="3385631"/>
            <a:ext cx="6143625" cy="24193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10397" y="365126"/>
            <a:ext cx="10515600" cy="1325563"/>
          </a:xfrm>
        </p:spPr>
        <p:txBody>
          <a:bodyPr>
            <a:normAutofit/>
          </a:bodyPr>
          <a:lstStyle/>
          <a:p>
            <a:pPr eaLnBrk="1" hangingPunct="1"/>
            <a:r>
              <a:rPr lang="en-IN" altLang="en-US" sz="3200" b="1" dirty="0" smtClean="0">
                <a:latin typeface="Times New Roman" panose="02020603050405020304" pitchFamily="18" charset="0"/>
                <a:cs typeface="Times New Roman" panose="02020603050405020304" pitchFamily="18" charset="0"/>
              </a:rPr>
              <a:t>RQ 2:</a:t>
            </a:r>
          </a:p>
        </p:txBody>
      </p:sp>
      <p:sp>
        <p:nvSpPr>
          <p:cNvPr id="9219" name="Content Placeholder 2"/>
          <p:cNvSpPr>
            <a:spLocks noGrp="1"/>
          </p:cNvSpPr>
          <p:nvPr>
            <p:ph idx="1"/>
          </p:nvPr>
        </p:nvSpPr>
        <p:spPr>
          <a:xfrm>
            <a:off x="76200" y="1302588"/>
            <a:ext cx="12115800" cy="5305245"/>
          </a:xfrm>
        </p:spPr>
        <p:txBody>
          <a:bodyPr>
            <a:normAutofit/>
          </a:bodyPr>
          <a:lstStyle/>
          <a:p>
            <a:pPr lvl="1" algn="just">
              <a:lnSpc>
                <a:spcPct val="150000"/>
              </a:lnSpc>
            </a:pPr>
            <a:r>
              <a:rPr lang="en-IN" sz="1600" b="1" dirty="0"/>
              <a:t>Detecting COVID-19 severity using chest X-rays </a:t>
            </a:r>
            <a:endParaRPr lang="en-IN" sz="1600" b="1" dirty="0" smtClean="0"/>
          </a:p>
          <a:p>
            <a:pPr marL="457200" lvl="1" indent="0" algn="just">
              <a:lnSpc>
                <a:spcPct val="150000"/>
              </a:lnSpc>
              <a:buNone/>
            </a:pPr>
            <a:r>
              <a:rPr lang="en-IN" sz="1600" dirty="0" smtClean="0">
                <a:sym typeface="Wingdings" panose="05000000000000000000" pitchFamily="2" charset="2"/>
              </a:rPr>
              <a:t> </a:t>
            </a:r>
            <a:r>
              <a:rPr lang="en-IN" sz="1600" dirty="0" smtClean="0"/>
              <a:t>The </a:t>
            </a:r>
            <a:r>
              <a:rPr lang="en-IN" sz="1600" dirty="0"/>
              <a:t>disease is caused by severe acute respiratory syndrome coronavirus-2 (SARS-COV-2), leading to high morbidity and mortality worldwide. </a:t>
            </a:r>
            <a:endParaRPr lang="en-IN" sz="1600" dirty="0" smtClean="0"/>
          </a:p>
          <a:p>
            <a:pPr marL="457200" lvl="1" indent="0" algn="just">
              <a:lnSpc>
                <a:spcPct val="150000"/>
              </a:lnSpc>
              <a:buNone/>
            </a:pPr>
            <a:r>
              <a:rPr lang="en-IN" altLang="en-US" sz="1600" i="1" dirty="0" smtClean="0">
                <a:latin typeface="Times New Roman" panose="02020603050405020304" pitchFamily="18" charset="0"/>
                <a:cs typeface="Times New Roman" panose="02020603050405020304" pitchFamily="18" charset="0"/>
              </a:rPr>
              <a:t>Test and Results</a:t>
            </a:r>
            <a:r>
              <a:rPr lang="en-IN" altLang="en-US" sz="1600" dirty="0" smtClean="0">
                <a:latin typeface="Times New Roman" panose="02020603050405020304" pitchFamily="18" charset="0"/>
                <a:cs typeface="Times New Roman" panose="02020603050405020304" pitchFamily="18" charset="0"/>
              </a:rPr>
              <a:t>: </a:t>
            </a:r>
            <a:r>
              <a:rPr lang="en-IN" sz="1600" dirty="0"/>
              <a:t>The COVID-19 test is typically done on respiratory samples obtained by a nasopharyngeal </a:t>
            </a:r>
            <a:r>
              <a:rPr lang="en-IN" sz="1600" dirty="0" smtClean="0"/>
              <a:t>swab.</a:t>
            </a:r>
            <a:r>
              <a:rPr lang="en-IN" sz="1600" dirty="0"/>
              <a:t> Results are generally available within hours based on the test type. </a:t>
            </a:r>
            <a:endParaRPr lang="en-IN" sz="1600" dirty="0" smtClean="0"/>
          </a:p>
          <a:p>
            <a:pPr lvl="1" algn="just">
              <a:lnSpc>
                <a:spcPct val="150000"/>
              </a:lnSpc>
              <a:buFont typeface="Wingdings" panose="05000000000000000000" pitchFamily="2" charset="2"/>
              <a:buChar char="à"/>
            </a:pPr>
            <a:r>
              <a:rPr lang="en-IN" sz="1600" dirty="0" smtClean="0"/>
              <a:t>Radiology </a:t>
            </a:r>
            <a:r>
              <a:rPr lang="en-IN" sz="1600" dirty="0"/>
              <a:t>experts will have possibility to detect the COVID-19 virus using chest X-rays. For this detecting we have to analyse the negative chest X-rays along with normal or positive X-rays to identify whether the two lungs are effected or not. </a:t>
            </a:r>
            <a:endParaRPr lang="en-IN" sz="1600" dirty="0" smtClean="0"/>
          </a:p>
          <a:p>
            <a:pPr lvl="1" algn="just">
              <a:lnSpc>
                <a:spcPct val="150000"/>
              </a:lnSpc>
              <a:buFont typeface="Wingdings" panose="05000000000000000000" pitchFamily="2" charset="2"/>
              <a:buChar char="à"/>
            </a:pPr>
            <a:endParaRPr lang="en-IN" altLang="en-US" sz="16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à"/>
            </a:pPr>
            <a:endParaRPr lang="en-IN" altLang="en-US" sz="16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à"/>
            </a:pPr>
            <a:endParaRPr lang="en-IN" altLang="en-US" sz="16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à"/>
            </a:pPr>
            <a:endParaRPr lang="en-IN" altLang="en-US" sz="16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à"/>
            </a:pPr>
            <a:endParaRPr lang="en-IN" altLang="en-US" sz="12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à"/>
            </a:pPr>
            <a:r>
              <a:rPr lang="en-IN" sz="1200" dirty="0"/>
              <a:t>Above Image referred from : https://www.wlox.com/2021/01/16/covid-patients-have-persistent-symptoms-weeks-or-months-after-diagnoses/</a:t>
            </a:r>
          </a:p>
          <a:p>
            <a:pPr lvl="1" algn="just">
              <a:lnSpc>
                <a:spcPct val="150000"/>
              </a:lnSpc>
              <a:buFont typeface="Wingdings" panose="05000000000000000000" pitchFamily="2" charset="2"/>
              <a:buChar char="à"/>
            </a:pPr>
            <a:endParaRPr lang="en-IN" altLang="en-US" sz="16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altLang="en-US" sz="16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3" name="Slide Number Placeholder 2"/>
          <p:cNvSpPr>
            <a:spLocks noGrp="1"/>
          </p:cNvSpPr>
          <p:nvPr>
            <p:ph type="sldNum" sz="quarter" idx="12"/>
          </p:nvPr>
        </p:nvSpPr>
        <p:spPr/>
        <p:txBody>
          <a:bodyPr/>
          <a:lstStyle/>
          <a:p>
            <a:fld id="{2ADCB4B4-3264-4B68-9C64-53D51F483D79}" type="slidenum">
              <a:rPr lang="en-IN" smtClean="0"/>
              <a:t>3</a:t>
            </a:fld>
            <a:endParaRPr lang="en-IN"/>
          </a:p>
        </p:txBody>
      </p:sp>
      <p:pic>
        <p:nvPicPr>
          <p:cNvPr id="7" name="Picture 6"/>
          <p:cNvPicPr>
            <a:picLocks noChangeAspect="1"/>
          </p:cNvPicPr>
          <p:nvPr/>
        </p:nvPicPr>
        <p:blipFill>
          <a:blip r:embed="rId4"/>
          <a:stretch>
            <a:fillRect/>
          </a:stretch>
        </p:blipFill>
        <p:spPr>
          <a:xfrm>
            <a:off x="978828" y="4083266"/>
            <a:ext cx="5301202" cy="20530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50166" y="387583"/>
            <a:ext cx="9217152" cy="950024"/>
          </a:xfrm>
        </p:spPr>
        <p:txBody>
          <a:bodyPr>
            <a:normAutofit/>
          </a:bodyPr>
          <a:lstStyle/>
          <a:p>
            <a:r>
              <a:rPr lang="en-IN" altLang="en-US" sz="3200" b="1" dirty="0" smtClean="0">
                <a:latin typeface="Times New Roman" panose="02020603050405020304" pitchFamily="18" charset="0"/>
                <a:cs typeface="Times New Roman" panose="02020603050405020304" pitchFamily="18" charset="0"/>
              </a:rPr>
              <a:t>RQ 3:</a:t>
            </a:r>
          </a:p>
        </p:txBody>
      </p:sp>
      <p:sp>
        <p:nvSpPr>
          <p:cNvPr id="3" name="Content Placeholder 2"/>
          <p:cNvSpPr>
            <a:spLocks noGrp="1"/>
          </p:cNvSpPr>
          <p:nvPr>
            <p:ph idx="1"/>
          </p:nvPr>
        </p:nvSpPr>
        <p:spPr>
          <a:xfrm>
            <a:off x="319176" y="1216325"/>
            <a:ext cx="11531447" cy="5505149"/>
          </a:xfrm>
        </p:spPr>
        <p:txBody>
          <a:bodyPr rtlCol="0">
            <a:normAutofit/>
          </a:bodyPr>
          <a:lstStyle/>
          <a:p>
            <a:r>
              <a:rPr lang="en-IN" sz="1600" b="1" dirty="0"/>
              <a:t>Detecting Pneumonia using chest X-rays </a:t>
            </a:r>
            <a:endParaRPr lang="en-IN" sz="1600" b="1" dirty="0" smtClean="0"/>
          </a:p>
          <a:p>
            <a:pPr>
              <a:buFont typeface="Wingdings" panose="05000000000000000000" pitchFamily="2" charset="2"/>
              <a:buChar char="à"/>
            </a:pPr>
            <a:r>
              <a:rPr lang="en-IN" sz="1600" dirty="0" smtClean="0"/>
              <a:t>Pneumonia </a:t>
            </a:r>
            <a:r>
              <a:rPr lang="en-IN" sz="1600" dirty="0"/>
              <a:t>is an infection that causes inflammation in one or both of the lungs. It can be caused by a virus, bacteria, fungi or other germs</a:t>
            </a:r>
            <a:r>
              <a:rPr lang="en-IN" sz="1600" dirty="0" smtClean="0"/>
              <a:t>.</a:t>
            </a:r>
          </a:p>
          <a:p>
            <a:pPr>
              <a:buFont typeface="Wingdings" panose="05000000000000000000" pitchFamily="2" charset="2"/>
              <a:buChar char="à"/>
            </a:pPr>
            <a:r>
              <a:rPr lang="en-IN" sz="1600" dirty="0"/>
              <a:t>D</a:t>
            </a:r>
            <a:r>
              <a:rPr lang="en-IN" sz="1600" dirty="0" smtClean="0"/>
              <a:t>octor </a:t>
            </a:r>
            <a:r>
              <a:rPr lang="en-IN" sz="1600" dirty="0"/>
              <a:t>may conduct a physical exam and use chest x-ray, chest CT, chest ultrasound, or needle biopsy of the lung to help diagnose your condition. </a:t>
            </a:r>
            <a:endParaRPr lang="en-IN" sz="1600" dirty="0" smtClean="0"/>
          </a:p>
          <a:p>
            <a:pPr>
              <a:buFont typeface="Wingdings" panose="05000000000000000000" pitchFamily="2" charset="2"/>
              <a:buChar char="à"/>
            </a:pPr>
            <a:r>
              <a:rPr lang="en-IN" sz="1600" dirty="0" smtClean="0"/>
              <a:t>When interpreting </a:t>
            </a:r>
            <a:r>
              <a:rPr lang="en-IN" sz="1600" dirty="0"/>
              <a:t>the x-ray, the radiologist will look for white spots in the lungs (called infiltrates) that identify an </a:t>
            </a:r>
            <a:r>
              <a:rPr lang="en-IN" sz="1600" dirty="0" smtClean="0"/>
              <a:t>infection</a:t>
            </a:r>
          </a:p>
          <a:p>
            <a:pPr>
              <a:buFont typeface="Wingdings" panose="05000000000000000000" pitchFamily="2" charset="2"/>
              <a:buChar char="à"/>
            </a:pPr>
            <a:r>
              <a:rPr lang="en-IN" sz="1600" dirty="0"/>
              <a:t>Pneumonia can sometimes lead to serious complications, such as respiratory system failure, spread of infections, fluid surrounding the lungs, abscesses or uncontrolled inflammation throughout the body (sepsis). </a:t>
            </a:r>
            <a:endParaRPr lang="en-IN" sz="1600" dirty="0" smtClean="0"/>
          </a:p>
          <a:p>
            <a:pPr>
              <a:buFont typeface="Wingdings" panose="05000000000000000000" pitchFamily="2" charset="2"/>
              <a:buChar char="à"/>
            </a:pPr>
            <a:endParaRPr lang="en-IN" sz="1600" dirty="0"/>
          </a:p>
          <a:p>
            <a:pPr>
              <a:buFont typeface="Wingdings" panose="05000000000000000000" pitchFamily="2" charset="2"/>
              <a:buChar char="à"/>
            </a:pPr>
            <a:endParaRPr lang="en-IN" sz="1600" dirty="0" smtClean="0"/>
          </a:p>
          <a:p>
            <a:pPr>
              <a:buFont typeface="Wingdings" panose="05000000000000000000" pitchFamily="2" charset="2"/>
              <a:buChar char="à"/>
            </a:pPr>
            <a:endParaRPr lang="en-IN" sz="1600" dirty="0"/>
          </a:p>
          <a:p>
            <a:pPr>
              <a:buFont typeface="Wingdings" panose="05000000000000000000" pitchFamily="2" charset="2"/>
              <a:buChar char="à"/>
            </a:pPr>
            <a:endParaRPr lang="en-IN" sz="1600" dirty="0" smtClean="0"/>
          </a:p>
          <a:p>
            <a:pPr>
              <a:buFont typeface="Wingdings" panose="05000000000000000000" pitchFamily="2" charset="2"/>
              <a:buChar char="à"/>
            </a:pPr>
            <a:endParaRPr lang="en-IN" sz="1600" dirty="0"/>
          </a:p>
          <a:p>
            <a:pPr>
              <a:buFont typeface="Wingdings" panose="05000000000000000000" pitchFamily="2" charset="2"/>
              <a:buChar char="à"/>
            </a:pPr>
            <a:endParaRPr lang="en-IN" sz="1600" dirty="0" smtClean="0"/>
          </a:p>
          <a:p>
            <a:pPr>
              <a:buFont typeface="Wingdings" panose="05000000000000000000" pitchFamily="2" charset="2"/>
              <a:buChar char="à"/>
            </a:pPr>
            <a:endParaRPr lang="en-IN" sz="1600" dirty="0"/>
          </a:p>
          <a:p>
            <a:pPr marL="0" indent="0">
              <a:buNone/>
            </a:pPr>
            <a:r>
              <a:rPr lang="en-IN" sz="1100" dirty="0"/>
              <a:t>Above Image referred from : https://www.news-medical.net/news/20201218/Transfer-learning-exploits-chest-Xray-to-diagnose-COVID-19-pneumonia.aspx</a:t>
            </a:r>
            <a:endParaRPr lang="en-IN" sz="1100" dirty="0" smtClean="0"/>
          </a:p>
          <a:p>
            <a:pPr>
              <a:buFont typeface="Wingdings" panose="05000000000000000000" pitchFamily="2" charset="2"/>
              <a:buChar char="à"/>
            </a:pPr>
            <a:endParaRPr lang="en-IN" sz="1600" dirty="0" smtClean="0"/>
          </a:p>
          <a:p>
            <a:pPr>
              <a:buFont typeface="Wingdings" panose="05000000000000000000" pitchFamily="2" charset="2"/>
              <a:buChar char="à"/>
            </a:pP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4</a:t>
            </a:fld>
            <a:endParaRPr lang="en-IN"/>
          </a:p>
        </p:txBody>
      </p:sp>
      <p:pic>
        <p:nvPicPr>
          <p:cNvPr id="6" name="Picture 5"/>
          <p:cNvPicPr>
            <a:picLocks noChangeAspect="1"/>
          </p:cNvPicPr>
          <p:nvPr/>
        </p:nvPicPr>
        <p:blipFill>
          <a:blip r:embed="rId3"/>
          <a:stretch>
            <a:fillRect/>
          </a:stretch>
        </p:blipFill>
        <p:spPr>
          <a:xfrm>
            <a:off x="4358766" y="3576770"/>
            <a:ext cx="5535733" cy="24258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376426"/>
            <a:ext cx="9217152" cy="950024"/>
          </a:xfrm>
        </p:spPr>
        <p:txBody>
          <a:bodyPr>
            <a:normAutofit/>
          </a:bodyPr>
          <a:lstStyle/>
          <a:p>
            <a:r>
              <a:rPr lang="en-US" altLang="en-IN" sz="4000" b="1" dirty="0" smtClean="0">
                <a:latin typeface="Times New Roman" panose="02020603050405020304" pitchFamily="18" charset="0"/>
                <a:cs typeface="Times New Roman" panose="02020603050405020304" pitchFamily="18" charset="0"/>
              </a:rPr>
              <a:t>  </a:t>
            </a:r>
            <a:r>
              <a:rPr lang="en-US" altLang="en-IN" sz="3200" b="1" dirty="0" smtClean="0">
                <a:latin typeface="Times New Roman" panose="02020603050405020304" pitchFamily="18" charset="0"/>
                <a:cs typeface="Times New Roman" panose="02020603050405020304" pitchFamily="18" charset="0"/>
              </a:rPr>
              <a:t>RQ 4:</a:t>
            </a:r>
          </a:p>
        </p:txBody>
      </p:sp>
      <p:sp>
        <p:nvSpPr>
          <p:cNvPr id="3" name="Content Placeholder 2"/>
          <p:cNvSpPr>
            <a:spLocks noGrp="1"/>
          </p:cNvSpPr>
          <p:nvPr>
            <p:ph idx="1"/>
          </p:nvPr>
        </p:nvSpPr>
        <p:spPr>
          <a:xfrm>
            <a:off x="408305" y="1242204"/>
            <a:ext cx="11070272" cy="5114146"/>
          </a:xfrm>
        </p:spPr>
        <p:txBody>
          <a:bodyPr rtlCol="0">
            <a:normAutofit/>
          </a:bodyPr>
          <a:lstStyle/>
          <a:p>
            <a:r>
              <a:rPr lang="en-IN" sz="1600" b="1" dirty="0"/>
              <a:t>Improving the efficiency of the training </a:t>
            </a:r>
            <a:r>
              <a:rPr lang="en-IN" sz="1600" b="1" dirty="0" smtClean="0"/>
              <a:t>datasets</a:t>
            </a:r>
            <a:r>
              <a:rPr lang="en-IN" sz="1600" dirty="0" smtClean="0"/>
              <a:t> </a:t>
            </a:r>
          </a:p>
          <a:p>
            <a:endParaRPr lang="en-IN" altLang="en-IN"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à"/>
            </a:pPr>
            <a:r>
              <a:rPr lang="en-IN" sz="1600" dirty="0" smtClean="0"/>
              <a:t>Over </a:t>
            </a:r>
            <a:r>
              <a:rPr lang="en-IN" sz="1600" dirty="0"/>
              <a:t>the last years, end-to-end trained convolutional neural networks (CNNs) have shown drastically superior performance </a:t>
            </a:r>
            <a:endParaRPr lang="en-IN" sz="1600" dirty="0" smtClean="0"/>
          </a:p>
          <a:p>
            <a:pPr>
              <a:buFont typeface="Wingdings" panose="05000000000000000000" pitchFamily="2" charset="2"/>
              <a:buChar char="à"/>
            </a:pPr>
            <a:endParaRPr lang="en-IN" altLang="en-IN"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à"/>
            </a:pPr>
            <a:r>
              <a:rPr lang="en-IN" sz="1600" dirty="0"/>
              <a:t>The use of deep learning on chest X-Rays has attracted some attention due to the cheapness of this imaging technique, the abundance of data and the similarity to natural images, which allows the transfer of models to medical tasks</a:t>
            </a:r>
            <a:r>
              <a:rPr lang="en-IN" sz="1600" dirty="0" smtClean="0"/>
              <a:t>.</a:t>
            </a:r>
          </a:p>
          <a:p>
            <a:pPr>
              <a:buFont typeface="Wingdings" panose="05000000000000000000" pitchFamily="2" charset="2"/>
              <a:buChar char="à"/>
            </a:pPr>
            <a:endParaRPr lang="en-IN" altLang="en-IN"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à"/>
            </a:pPr>
            <a:r>
              <a:rPr lang="en-IN" sz="1600" dirty="0"/>
              <a:t>M</a:t>
            </a:r>
            <a:r>
              <a:rPr lang="en-IN" sz="1600" dirty="0" smtClean="0"/>
              <a:t>y </a:t>
            </a:r>
            <a:r>
              <a:rPr lang="en-IN" sz="1600" dirty="0"/>
              <a:t>approach I want to reduce the computational and memory requirement significantly, without sacrificing the classification performance.</a:t>
            </a:r>
          </a:p>
          <a:p>
            <a:pPr>
              <a:buFont typeface="Wingdings" panose="05000000000000000000" pitchFamily="2" charset="2"/>
              <a:buChar char="à"/>
            </a:pPr>
            <a:endParaRPr lang="en-US" altLang="en-IN"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4" name="Slide Number Placeholder 3"/>
          <p:cNvSpPr>
            <a:spLocks noGrp="1"/>
          </p:cNvSpPr>
          <p:nvPr>
            <p:ph type="sldNum" sz="quarter" idx="12"/>
          </p:nvPr>
        </p:nvSpPr>
        <p:spPr/>
        <p:txBody>
          <a:bodyPr/>
          <a:lstStyle/>
          <a:p>
            <a:fld id="{2ADCB4B4-3264-4B68-9C64-53D51F483D79}" type="slidenum">
              <a:rPr lang="en-IN" smtClean="0"/>
              <a:t>6</a:t>
            </a:fld>
            <a:endParaRPr lang="en-IN"/>
          </a:p>
        </p:txBody>
      </p:sp>
      <p:pic>
        <p:nvPicPr>
          <p:cNvPr id="6" name="Content Placeholder 5"/>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82880" y="862594"/>
            <a:ext cx="11932920" cy="549375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506</Words>
  <Application>Microsoft Office PowerPoint</Application>
  <PresentationFormat>Widescreen</PresentationFormat>
  <Paragraphs>75</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Phase-II Defining Research Questions Detecting Covid-19 in Chest X-Rays</vt:lpstr>
      <vt:lpstr>RQ 1:</vt:lpstr>
      <vt:lpstr>RQ 2:</vt:lpstr>
      <vt:lpstr>RQ 3:</vt:lpstr>
      <vt:lpstr>  RQ 4:</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 System in a Vehicular Network</dc:title>
  <dc:creator>rupa</dc:creator>
  <cp:lastModifiedBy>rupa</cp:lastModifiedBy>
  <cp:revision>89</cp:revision>
  <dcterms:created xsi:type="dcterms:W3CDTF">2020-11-28T13:44:00Z</dcterms:created>
  <dcterms:modified xsi:type="dcterms:W3CDTF">2021-09-24T23:40:11Z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