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4" r:id="rId3"/>
    <p:sldId id="266" r:id="rId4"/>
    <p:sldId id="260" r:id="rId5"/>
    <p:sldId id="265" r:id="rId6"/>
    <p:sldId id="267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3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smtClean="0"/>
              <a:t>Student ID No.: 1154915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4D5BE-ABEF-454E-A0DB-F147DEE3F0C8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B1F06-AF51-45F1-8B6D-8FE535DA53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497539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smtClean="0"/>
              <a:t>Student ID No.: 1154915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9127D-9C1C-4712-9432-CAB30A8567EE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6EE34-A1A0-4B94-9E05-31C95C8B4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43372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6EE34-A1A0-4B94-9E05-31C95C8B498B}" type="slidenum">
              <a:rPr lang="en-IN" smtClean="0"/>
              <a:t>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IN" smtClean="0"/>
              <a:t>Student ID No.: 1154915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056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IN" smtClean="0"/>
              <a:t>Student ID No.: 1154915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EE34-A1A0-4B94-9E05-31C95C8B498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239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IN" smtClean="0"/>
              <a:t>Student ID No.: 1154915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EE34-A1A0-4B94-9E05-31C95C8B498B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52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IN" smtClean="0"/>
              <a:t>Student ID No.: 1154915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EE34-A1A0-4B94-9E05-31C95C8B498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241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IN" smtClean="0"/>
              <a:t>Student ID No.: 1154915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EE34-A1A0-4B94-9E05-31C95C8B498B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898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IN" smtClean="0"/>
              <a:t>Student ID No.: 1154915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EE34-A1A0-4B94-9E05-31C95C8B498B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365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8D949-359A-4A3C-A655-3443C7C12B21}" type="datetime1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81921-A309-4657-AC53-70AE6403530E}" type="datetime1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67145-E17A-400D-9BAB-29B8787C4669}" type="datetime1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62E6-D4D3-49C0-B756-163B079DEE7D}" type="datetime1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BF33B-0681-45AA-B13D-7D81B4814727}" type="datetime1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63E39-F158-4066-82DC-1A96DCB1EE7C}" type="datetime1">
              <a:rPr lang="en-IN" smtClean="0"/>
              <a:t>24-01-2022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0C1F6-975B-4A03-B7BE-A15958FF7804}" type="datetime1">
              <a:rPr lang="en-IN" smtClean="0"/>
              <a:t>24-01-2022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AC4B-DB29-405A-9254-4D7E187DD7AC}" type="datetime1">
              <a:rPr lang="en-IN" smtClean="0"/>
              <a:t>24-01-2022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DCA5E-308A-435A-B0C0-9A273CD9B1BA}" type="datetime1">
              <a:rPr lang="en-IN" smtClean="0"/>
              <a:t>24-01-2022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B2CE-9C9B-461C-AC78-225382543C23}" type="datetime1">
              <a:rPr lang="en-IN" smtClean="0"/>
              <a:t>24-01-2022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8090-C200-4022-B11E-7E491A3A0DDB}" type="datetime1">
              <a:rPr lang="en-IN" smtClean="0"/>
              <a:t>24-01-2022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25C36-254B-4E39-98F2-3BB5E305A053}" type="datetime1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CB4B4-3264-4B68-9C64-53D51F483D79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paultimothymooney/chest-xray-pneumoni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zenodo.org/record/4634000#.YX2YGp7MJP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14250"/>
            <a:ext cx="9144000" cy="1238711"/>
          </a:xfrm>
        </p:spPr>
        <p:txBody>
          <a:bodyPr>
            <a:normAutofit fontScale="90000"/>
          </a:bodyPr>
          <a:lstStyle/>
          <a:p>
            <a:r>
              <a:rPr lang="en-IN" sz="4400" dirty="0" smtClean="0"/>
              <a:t>Phase-XIII </a:t>
            </a:r>
            <a:r>
              <a:rPr lang="en-IN" sz="4000" dirty="0"/>
              <a:t>Identifying the similar attempts on the same dataset or Similar Research Questions</a:t>
            </a:r>
            <a:br>
              <a:rPr lang="en-IN" sz="4000" dirty="0"/>
            </a:br>
            <a:r>
              <a:rPr lang="en-IN" sz="4400" dirty="0" smtClean="0"/>
              <a:t/>
            </a:r>
            <a:br>
              <a:rPr lang="en-IN" sz="4400" dirty="0" smtClean="0"/>
            </a:br>
            <a:r>
              <a:rPr lang="en-IN" sz="1800" dirty="0"/>
              <a:t>Training / Inference in noisy environments and incomplete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2496" y="3629470"/>
            <a:ext cx="9153144" cy="1655762"/>
          </a:xfrm>
        </p:spPr>
        <p:txBody>
          <a:bodyPr/>
          <a:lstStyle/>
          <a:p>
            <a:r>
              <a:rPr lang="en-IN" dirty="0"/>
              <a:t>Guided by: </a:t>
            </a:r>
            <a:r>
              <a:rPr lang="en-IN" dirty="0" err="1"/>
              <a:t>Dr.</a:t>
            </a:r>
            <a:r>
              <a:rPr lang="en-IN" dirty="0"/>
              <a:t> Sabah Mohammed</a:t>
            </a:r>
          </a:p>
          <a:p>
            <a:endParaRPr lang="en-IN" dirty="0"/>
          </a:p>
          <a:p>
            <a:r>
              <a:rPr lang="en-IN" sz="1600" dirty="0"/>
              <a:t> </a:t>
            </a:r>
            <a:r>
              <a:rPr lang="en-IN" sz="1600" dirty="0" smtClean="0"/>
              <a:t> 	  Mohan Prasad Kutala          		</a:t>
            </a:r>
            <a:endParaRPr lang="en-IN" sz="1600" dirty="0"/>
          </a:p>
          <a:p>
            <a:r>
              <a:rPr lang="en-IN" sz="1600" dirty="0"/>
              <a:t> </a:t>
            </a:r>
            <a:r>
              <a:rPr lang="en-IN" sz="1600" dirty="0" smtClean="0"/>
              <a:t>             	mkutala@lakeheadu.ca     		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8814" y="332613"/>
            <a:ext cx="4638675" cy="120015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06880" y="63201"/>
            <a:ext cx="10515600" cy="1325563"/>
          </a:xfrm>
        </p:spPr>
        <p:txBody>
          <a:bodyPr>
            <a:normAutofit/>
          </a:bodyPr>
          <a:lstStyle/>
          <a:p>
            <a:r>
              <a:rPr lang="en-IN" sz="2400" i="1" dirty="0" smtClean="0"/>
              <a:t>Paper Name:</a:t>
            </a:r>
            <a:br>
              <a:rPr lang="en-IN" sz="2400" i="1" dirty="0" smtClean="0"/>
            </a:br>
            <a:r>
              <a:rPr lang="en-IN" sz="2400" i="1" dirty="0" smtClean="0"/>
              <a:t>A </a:t>
            </a:r>
            <a:r>
              <a:rPr lang="en-IN" sz="2400" i="1" dirty="0"/>
              <a:t>Spatial Median Filter for Noise Removal in Digital Images</a:t>
            </a:r>
            <a:endParaRPr lang="en-IN" alt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76200" y="1124867"/>
            <a:ext cx="12115800" cy="2484496"/>
          </a:xfrm>
        </p:spPr>
        <p:txBody>
          <a:bodyPr>
            <a:normAutofit/>
          </a:bodyPr>
          <a:lstStyle/>
          <a:p>
            <a:pPr lvl="1" algn="just">
              <a:lnSpc>
                <a:spcPct val="150000"/>
              </a:lnSpc>
            </a:pPr>
            <a:r>
              <a:rPr lang="en-IN" sz="1600" dirty="0"/>
              <a:t>T</a:t>
            </a:r>
            <a:r>
              <a:rPr lang="en-IN" sz="1600" dirty="0" smtClean="0"/>
              <a:t>hey </a:t>
            </a:r>
            <a:r>
              <a:rPr lang="en-IN" sz="1600" dirty="0"/>
              <a:t>tested digital images on six different noise removal </a:t>
            </a:r>
            <a:r>
              <a:rPr lang="en-IN" sz="1600" dirty="0" smtClean="0"/>
              <a:t>filters</a:t>
            </a:r>
          </a:p>
          <a:p>
            <a:pPr lvl="1" algn="just">
              <a:lnSpc>
                <a:spcPct val="150000"/>
              </a:lnSpc>
            </a:pPr>
            <a:r>
              <a:rPr lang="en-I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 and Median</a:t>
            </a:r>
          </a:p>
          <a:p>
            <a:pPr lvl="1" algn="just">
              <a:lnSpc>
                <a:spcPct val="150000"/>
              </a:lnSpc>
            </a:pPr>
            <a:r>
              <a:rPr lang="en-IN" sz="1600" dirty="0"/>
              <a:t>The worst performing filter of the six tests was the Mean filter. For all noise compositions containing at least p = 0.10 noise, it produced the least accurate results. </a:t>
            </a:r>
            <a:endParaRPr lang="en-IN" sz="1600" dirty="0" smtClean="0"/>
          </a:p>
          <a:p>
            <a:pPr lvl="1" algn="just">
              <a:lnSpc>
                <a:spcPct val="150000"/>
              </a:lnSpc>
            </a:pPr>
            <a:r>
              <a:rPr lang="en-IN" sz="1600" dirty="0"/>
              <a:t>The most stable of the filters was the Component Median Filter, which had the best accuracy across all eleven tested noise compositions. For noise compositions containing p&lt;=</a:t>
            </a:r>
            <a:r>
              <a:rPr lang="en-IN" sz="1600" dirty="0" smtClean="0"/>
              <a:t>0.15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endParaRPr lang="en-IN" sz="1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4272" y="230188"/>
            <a:ext cx="2444305" cy="632407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2</a:t>
            </a:fld>
            <a:endParaRPr lang="en-IN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07521" y="3484897"/>
            <a:ext cx="10515600" cy="966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i="1" dirty="0" smtClean="0"/>
              <a:t>Paper Name:</a:t>
            </a:r>
            <a:br>
              <a:rPr lang="en-IN" sz="2000" i="1" dirty="0" smtClean="0"/>
            </a:br>
            <a:r>
              <a:rPr lang="en-IN" sz="2000" i="1" dirty="0"/>
              <a:t>Performance Analysis of Image Smoothing Methods for Low Level of Distortion</a:t>
            </a:r>
            <a:endParaRPr lang="en-IN" alt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6200" y="4203572"/>
            <a:ext cx="12115800" cy="2231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150000"/>
              </a:lnSpc>
            </a:pPr>
            <a:r>
              <a:rPr lang="en-IN" sz="1600" dirty="0"/>
              <a:t>conservative smoothing technique is best method among different image smoothing techniques to reduce the blur in an image. </a:t>
            </a:r>
            <a:endParaRPr lang="en-IN" sz="1600" dirty="0" smtClean="0"/>
          </a:p>
          <a:p>
            <a:pPr lvl="1" algn="just">
              <a:lnSpc>
                <a:spcPct val="150000"/>
              </a:lnSpc>
            </a:pPr>
            <a:r>
              <a:rPr lang="en-IN" sz="1600" dirty="0"/>
              <a:t>This method is superior to other filters like mean and median filters in terms of its higher capability to preserve the detailed information in an image </a:t>
            </a:r>
            <a:endParaRPr lang="en-IN" sz="1600" dirty="0" smtClean="0"/>
          </a:p>
        </p:txBody>
      </p:sp>
    </p:spTree>
    <p:extLst>
      <p:ext uri="{BB962C8B-B14F-4D97-AF65-F5344CB8AC3E}">
        <p14:creationId xmlns:p14="http://schemas.microsoft.com/office/powerpoint/2010/main" val="3635276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10397" y="365126"/>
            <a:ext cx="10515600" cy="1325563"/>
          </a:xfrm>
        </p:spPr>
        <p:txBody>
          <a:bodyPr>
            <a:normAutofit/>
          </a:bodyPr>
          <a:lstStyle/>
          <a:p>
            <a:r>
              <a:rPr lang="en-IN" sz="2800" i="1" dirty="0" smtClean="0"/>
              <a:t>Paper Name:</a:t>
            </a:r>
            <a:br>
              <a:rPr lang="en-IN" sz="2800" i="1" dirty="0" smtClean="0"/>
            </a:br>
            <a:r>
              <a:rPr lang="en-IN" sz="2800" i="1" dirty="0"/>
              <a:t>Customized VGG19 Architecture for Pneumonia Detection in Chest </a:t>
            </a:r>
            <a:r>
              <a:rPr lang="en-IN" sz="2800" i="1" dirty="0" smtClean="0"/>
              <a:t>X-Rays</a:t>
            </a:r>
            <a:endParaRPr lang="en-IN" alt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76200" y="1690689"/>
            <a:ext cx="12115800" cy="4783264"/>
          </a:xfrm>
        </p:spPr>
        <p:txBody>
          <a:bodyPr>
            <a:normAutofit/>
          </a:bodyPr>
          <a:lstStyle/>
          <a:p>
            <a:pPr lvl="1" algn="just">
              <a:lnSpc>
                <a:spcPct val="150000"/>
              </a:lnSpc>
            </a:pPr>
            <a:r>
              <a:rPr lang="en-IN" sz="1600" dirty="0"/>
              <a:t>The results confirmed that, VGG19 provides better classification accuracy (97%) compared to other methods </a:t>
            </a:r>
            <a:r>
              <a:rPr lang="en-IN" sz="1600" dirty="0" smtClean="0"/>
              <a:t> </a:t>
            </a:r>
          </a:p>
          <a:p>
            <a:pPr lvl="1" algn="just">
              <a:lnSpc>
                <a:spcPct val="150000"/>
              </a:lnSpc>
            </a:pPr>
            <a:r>
              <a:rPr lang="en-IN" sz="1600" u="sng" dirty="0">
                <a:hlinkClick r:id="rId3"/>
              </a:rPr>
              <a:t>https://www.kaggle.com/paultimothymooney/chest-xray-pneumonia</a:t>
            </a:r>
            <a:endParaRPr lang="en-IN" sz="1600" dirty="0"/>
          </a:p>
          <a:p>
            <a:pPr lvl="1" algn="just">
              <a:lnSpc>
                <a:spcPct val="150000"/>
              </a:lnSpc>
            </a:pPr>
            <a:endParaRPr lang="en-IN" alt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4272" y="230188"/>
            <a:ext cx="2444305" cy="632407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3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5696" y="2627820"/>
            <a:ext cx="5965807" cy="366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384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10397" y="365126"/>
            <a:ext cx="10515600" cy="1325563"/>
          </a:xfrm>
        </p:spPr>
        <p:txBody>
          <a:bodyPr>
            <a:normAutofit/>
          </a:bodyPr>
          <a:lstStyle/>
          <a:p>
            <a:r>
              <a:rPr lang="en-IN" sz="2800" i="1" dirty="0" smtClean="0"/>
              <a:t>Paper Name:</a:t>
            </a:r>
            <a:br>
              <a:rPr lang="en-IN" sz="2800" i="1" dirty="0" smtClean="0"/>
            </a:br>
            <a:r>
              <a:rPr lang="en-IN" sz="2800" i="1" dirty="0"/>
              <a:t>Identification of Images of COVID‑19 from Chest X‑rays Using Deep Learning</a:t>
            </a:r>
            <a:endParaRPr lang="en-IN" alt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76200" y="1690689"/>
            <a:ext cx="12115800" cy="4783264"/>
          </a:xfrm>
        </p:spPr>
        <p:txBody>
          <a:bodyPr>
            <a:normAutofit/>
          </a:bodyPr>
          <a:lstStyle/>
          <a:p>
            <a:pPr lvl="1" algn="just">
              <a:lnSpc>
                <a:spcPct val="150000"/>
              </a:lnSpc>
            </a:pPr>
            <a:r>
              <a:rPr lang="en-IN" sz="1600" dirty="0"/>
              <a:t>In this paper, they worked on different deep learning techniques such as </a:t>
            </a:r>
            <a:r>
              <a:rPr lang="en-IN" sz="1600" dirty="0" err="1"/>
              <a:t>ResNet</a:t>
            </a:r>
            <a:r>
              <a:rPr lang="en-IN" sz="1600" dirty="0"/>
              <a:t>, </a:t>
            </a:r>
            <a:r>
              <a:rPr lang="en-IN" sz="1600" dirty="0" err="1"/>
              <a:t>DenseNet</a:t>
            </a:r>
            <a:r>
              <a:rPr lang="en-IN" sz="1600" dirty="0"/>
              <a:t>, VGG19, vision pro </a:t>
            </a:r>
            <a:r>
              <a:rPr lang="en-IN" sz="1600" dirty="0" err="1"/>
              <a:t>etc</a:t>
            </a:r>
            <a:endParaRPr lang="en-IN" alt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4272" y="230188"/>
            <a:ext cx="2444305" cy="632407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4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3151" y="2174431"/>
            <a:ext cx="7772400" cy="403658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10397" y="365126"/>
            <a:ext cx="10515600" cy="1325563"/>
          </a:xfrm>
        </p:spPr>
        <p:txBody>
          <a:bodyPr>
            <a:normAutofit/>
          </a:bodyPr>
          <a:lstStyle/>
          <a:p>
            <a:r>
              <a:rPr lang="en-IN" sz="2800" i="1" dirty="0" smtClean="0"/>
              <a:t>Paper Name:</a:t>
            </a:r>
            <a:br>
              <a:rPr lang="en-IN" sz="2800" i="1" dirty="0" smtClean="0"/>
            </a:br>
            <a:r>
              <a:rPr lang="en-IN" sz="2800" i="1" dirty="0" err="1"/>
              <a:t>TorchXRayVision</a:t>
            </a:r>
            <a:r>
              <a:rPr lang="en-IN" sz="2800" i="1" dirty="0"/>
              <a:t>: A Library of chest x-ray datasets and models</a:t>
            </a:r>
            <a:endParaRPr lang="en-IN" alt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76200" y="1337094"/>
            <a:ext cx="12115800" cy="2009955"/>
          </a:xfrm>
        </p:spPr>
        <p:txBody>
          <a:bodyPr>
            <a:normAutofit lnSpcReduction="10000"/>
          </a:bodyPr>
          <a:lstStyle/>
          <a:p>
            <a:pPr marL="457200" lvl="1" indent="0" algn="just">
              <a:lnSpc>
                <a:spcPct val="150000"/>
              </a:lnSpc>
              <a:buNone/>
            </a:pPr>
            <a:endParaRPr lang="en-IN" sz="1600" dirty="0"/>
          </a:p>
          <a:p>
            <a:pPr lvl="1" algn="just">
              <a:lnSpc>
                <a:spcPct val="150000"/>
              </a:lnSpc>
            </a:pPr>
            <a:r>
              <a:rPr lang="en-IN" sz="1600" dirty="0" err="1"/>
              <a:t>TorchXrayVision</a:t>
            </a:r>
            <a:r>
              <a:rPr lang="en-IN" sz="1600" dirty="0"/>
              <a:t> to deduct the ratio  difference between two lungs using x-Rays.</a:t>
            </a:r>
          </a:p>
          <a:p>
            <a:pPr lvl="1" algn="just">
              <a:lnSpc>
                <a:spcPct val="150000"/>
              </a:lnSpc>
            </a:pPr>
            <a:r>
              <a:rPr lang="en-IN" sz="1600" dirty="0" smtClean="0"/>
              <a:t>Used RALO dataset  (</a:t>
            </a:r>
            <a:r>
              <a:rPr lang="en-IN" sz="1600" u="sng" dirty="0">
                <a:hlinkClick r:id="rId3"/>
              </a:rPr>
              <a:t>https://zenodo.org/record/4634000#.</a:t>
            </a:r>
            <a:r>
              <a:rPr lang="en-IN" sz="1600" u="sng" dirty="0" smtClean="0">
                <a:hlinkClick r:id="rId3"/>
              </a:rPr>
              <a:t>YX2YGp7MJPY</a:t>
            </a:r>
            <a:r>
              <a:rPr lang="en-IN" sz="1600" dirty="0" smtClean="0"/>
              <a:t>)</a:t>
            </a:r>
            <a:endParaRPr lang="en-IN" sz="1600" dirty="0" smtClean="0"/>
          </a:p>
          <a:p>
            <a:pPr lvl="1" algn="just">
              <a:lnSpc>
                <a:spcPct val="150000"/>
              </a:lnSpc>
            </a:pPr>
            <a:r>
              <a:rPr lang="en-IN" sz="1600" dirty="0" err="1" smtClean="0"/>
              <a:t>TorchXRayVision</a:t>
            </a:r>
            <a:r>
              <a:rPr lang="en-IN" sz="1600" dirty="0" smtClean="0"/>
              <a:t> </a:t>
            </a:r>
            <a:r>
              <a:rPr lang="en-IN" sz="1600" dirty="0"/>
              <a:t>is an open source software library for working with chest </a:t>
            </a:r>
            <a:r>
              <a:rPr lang="en-IN" sz="1600" dirty="0" smtClean="0"/>
              <a:t>X-ray datasets </a:t>
            </a:r>
            <a:r>
              <a:rPr lang="en-IN" sz="1600" dirty="0"/>
              <a:t>and deep learning models. It provides a common interface and </a:t>
            </a:r>
            <a:r>
              <a:rPr lang="en-IN" sz="1600" dirty="0" smtClean="0"/>
              <a:t>common pre-processing </a:t>
            </a:r>
            <a:r>
              <a:rPr lang="en-IN" sz="1600" dirty="0"/>
              <a:t>chain for a wide set of publicly available chest X-ray datasets </a:t>
            </a:r>
            <a:endParaRPr lang="en-IN" alt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4272" y="230188"/>
            <a:ext cx="2444305" cy="632407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5</a:t>
            </a:fld>
            <a:endParaRPr lang="en-IN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29883" y="3397227"/>
            <a:ext cx="10515600" cy="966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i="1" dirty="0" smtClean="0"/>
              <a:t>Paper Name:</a:t>
            </a:r>
          </a:p>
          <a:p>
            <a:r>
              <a:rPr lang="en-IN" sz="2000" i="1" dirty="0"/>
              <a:t>Paul M (2020) </a:t>
            </a:r>
            <a:r>
              <a:rPr lang="en-IN" sz="2000" i="1" dirty="0" err="1"/>
              <a:t>Kaggle</a:t>
            </a:r>
            <a:r>
              <a:rPr lang="en-IN" sz="2000" i="1" dirty="0"/>
              <a:t> chest X-ray images (pneumonia) </a:t>
            </a:r>
            <a:r>
              <a:rPr lang="en-IN" sz="2000" i="1" dirty="0" smtClean="0"/>
              <a:t>dataset</a:t>
            </a:r>
            <a:endParaRPr lang="en-IN" alt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6200" y="4363560"/>
            <a:ext cx="12115800" cy="1423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150000"/>
              </a:lnSpc>
            </a:pPr>
            <a:r>
              <a:rPr lang="en-IN" sz="1600" dirty="0"/>
              <a:t>This is collection of Pneumonia images in which few members are working on the same dataset to deduct the pneumonia using different algorithms like </a:t>
            </a:r>
            <a:r>
              <a:rPr lang="en-IN" sz="1600" dirty="0" err="1"/>
              <a:t>resnet</a:t>
            </a:r>
            <a:r>
              <a:rPr lang="en-IN" sz="1600" dirty="0"/>
              <a:t> and </a:t>
            </a:r>
            <a:r>
              <a:rPr lang="en-IN" sz="1600" dirty="0" err="1"/>
              <a:t>denseNet</a:t>
            </a:r>
            <a:r>
              <a:rPr lang="en-IN" sz="1600" dirty="0"/>
              <a:t> etc., Few of them are still working on it </a:t>
            </a:r>
            <a:endParaRPr lang="en-IN" alt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399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10397" y="36512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sz="2800" i="1" dirty="0" smtClean="0"/>
              <a:t>Paper Name:</a:t>
            </a:r>
            <a:br>
              <a:rPr lang="en-IN" sz="2800" i="1" dirty="0" smtClean="0"/>
            </a:br>
            <a:r>
              <a:rPr lang="en-IN" sz="2800" i="1" dirty="0"/>
              <a:t>A New Approach for Classifying Coronavirus COVID-19 Based on Its Manifestation on Chest x-Rays Using Texture Features and Neural Networks</a:t>
            </a:r>
            <a:endParaRPr lang="en-IN" alt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76200" y="1690689"/>
            <a:ext cx="12115800" cy="4071756"/>
          </a:xfrm>
        </p:spPr>
        <p:txBody>
          <a:bodyPr>
            <a:normAutofit/>
          </a:bodyPr>
          <a:lstStyle/>
          <a:p>
            <a:pPr lvl="1" algn="just">
              <a:lnSpc>
                <a:spcPct val="150000"/>
              </a:lnSpc>
            </a:pPr>
            <a:r>
              <a:rPr lang="en-I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the system to auto detect the covid-19 positive cases such that they selected few different methods in each level and tested the dataset against the model.</a:t>
            </a:r>
          </a:p>
          <a:p>
            <a:pPr lvl="1" algn="just">
              <a:lnSpc>
                <a:spcPct val="150000"/>
              </a:lnSpc>
            </a:pPr>
            <a:r>
              <a:rPr lang="en-I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 with a classification accuracy of 83.02% and a superior AUC of 0.907, which would mean a better ability to detect the COVID19 using this method.</a:t>
            </a:r>
          </a:p>
          <a:p>
            <a:pPr lvl="1" algn="just">
              <a:lnSpc>
                <a:spcPct val="150000"/>
              </a:lnSpc>
            </a:pPr>
            <a:r>
              <a:rPr lang="en-I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100% accuracy on the validation set using the feed-forward neural network, and this is using as inputs the flattened image and the texture </a:t>
            </a:r>
            <a:r>
              <a:rPr lang="en-I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I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4272" y="230188"/>
            <a:ext cx="2444305" cy="632407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908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4272" y="230188"/>
            <a:ext cx="2444305" cy="632407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7</a:t>
            </a:fld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862594"/>
            <a:ext cx="11932920" cy="5493755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481</Words>
  <Application>Microsoft Office PowerPoint</Application>
  <PresentationFormat>Widescreen</PresentationFormat>
  <Paragraphs>62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Phase-XIII Identifying the similar attempts on the same dataset or Similar Research Questions  Training / Inference in noisy environments and incomplete data</vt:lpstr>
      <vt:lpstr>Paper Name: A Spatial Median Filter for Noise Removal in Digital Images</vt:lpstr>
      <vt:lpstr>Paper Name: Customized VGG19 Architecture for Pneumonia Detection in Chest X-Rays</vt:lpstr>
      <vt:lpstr>Paper Name: Identification of Images of COVID‑19 from Chest X‑rays Using Deep Learning</vt:lpstr>
      <vt:lpstr>Paper Name: TorchXRayVision: A Library of chest x-ray datasets and models</vt:lpstr>
      <vt:lpstr>Paper Name: A New Approach for Classifying Coronavirus COVID-19 Based on Its Manifestation on Chest x-Rays Using Texture Features and Neural Networks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Wireless Communication System in a Vehicular Network</dc:title>
  <dc:creator>rupa</dc:creator>
  <cp:lastModifiedBy>Microsoft account</cp:lastModifiedBy>
  <cp:revision>97</cp:revision>
  <dcterms:created xsi:type="dcterms:W3CDTF">2020-11-28T13:44:00Z</dcterms:created>
  <dcterms:modified xsi:type="dcterms:W3CDTF">2022-01-24T19:49:29Z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1033-11.2.0.10093</vt:lpwstr>
  </property>
</Properties>
</file>