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0" r:id="rId3"/>
    <p:sldId id="271" r:id="rId4"/>
    <p:sldId id="273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4D5BE-ABEF-454E-A0DB-F147DEE3F0C8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1F06-AF51-45F1-8B6D-8FE535DA5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9753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Student ID No.: 1154915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9127D-9C1C-4712-9432-CAB30A8567EE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EE34-A1A0-4B94-9E05-31C95C8B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4337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05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2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19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3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1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6EE34-A1A0-4B94-9E05-31C95C8B498B}" type="slidenum">
              <a:rPr lang="en-IN" smtClean="0"/>
              <a:t>4</a:t>
            </a:fld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Student ID No.: 1154915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22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D949-359A-4A3C-A655-3443C7C12B21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1921-A309-4657-AC53-70AE6403530E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7145-E17A-400D-9BAB-29B8787C4669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62E6-D4D3-49C0-B756-163B079DEE7D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F33B-0681-45AA-B13D-7D81B4814727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3E39-F158-4066-82DC-1A96DCB1EE7C}" type="datetime1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0C1F6-975B-4A03-B7BE-A15958FF7804}" type="datetime1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C4B-DB29-405A-9254-4D7E187DD7AC}" type="datetime1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CA5E-308A-435A-B0C0-9A273CD9B1BA}" type="datetime1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B2CE-9C9B-461C-AC78-225382543C23}" type="datetime1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090-C200-4022-B11E-7E491A3A0DDB}" type="datetime1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25C36-254B-4E39-98F2-3BB5E305A053}" type="datetime1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B4B4-3264-4B68-9C64-53D51F483D7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330" y="1855200"/>
            <a:ext cx="10539470" cy="1238711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Phase-V Defining </a:t>
            </a:r>
            <a:r>
              <a:rPr lang="en-IN" sz="4000" dirty="0"/>
              <a:t>the Sketch of the Solving Methodology</a:t>
            </a: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1600" b="1" dirty="0"/>
              <a:t>Research on Chest X-rays to deduct various respiratory infections</a:t>
            </a:r>
            <a:endParaRPr lang="en-IN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2496" y="3629470"/>
            <a:ext cx="9153144" cy="1655762"/>
          </a:xfrm>
        </p:spPr>
        <p:txBody>
          <a:bodyPr/>
          <a:lstStyle/>
          <a:p>
            <a:r>
              <a:rPr lang="en-IN" dirty="0"/>
              <a:t>Guided by: </a:t>
            </a:r>
            <a:r>
              <a:rPr lang="en-IN" dirty="0" err="1"/>
              <a:t>Dr.</a:t>
            </a:r>
            <a:r>
              <a:rPr lang="en-IN" dirty="0"/>
              <a:t> Sabah Mohammed</a:t>
            </a:r>
          </a:p>
          <a:p>
            <a:endParaRPr lang="en-IN" dirty="0"/>
          </a:p>
          <a:p>
            <a:r>
              <a:rPr lang="en-IN" sz="1600" dirty="0"/>
              <a:t> </a:t>
            </a:r>
            <a:r>
              <a:rPr lang="en-IN" sz="1600" dirty="0" smtClean="0"/>
              <a:t> 	  Mohan Prasad Kutala          		</a:t>
            </a:r>
            <a:endParaRPr lang="en-IN" sz="1600" dirty="0"/>
          </a:p>
          <a:p>
            <a:r>
              <a:rPr lang="en-IN" sz="1600" dirty="0"/>
              <a:t> </a:t>
            </a:r>
            <a:r>
              <a:rPr lang="en-IN" sz="1600" dirty="0" smtClean="0"/>
              <a:t>             	mkutala@lakeheadu.ca     	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14" y="332613"/>
            <a:ext cx="4638675" cy="12001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61188" y="318744"/>
            <a:ext cx="10512552" cy="1343216"/>
          </a:xfrm>
        </p:spPr>
        <p:txBody>
          <a:bodyPr>
            <a:normAutofit/>
          </a:bodyPr>
          <a:lstStyle/>
          <a:p>
            <a:r>
              <a:rPr lang="en-IN" sz="3200" b="1" dirty="0"/>
              <a:t>Methodology to reduce the noise our the X-ray Images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4" y="1380989"/>
            <a:ext cx="11550769" cy="5088821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2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76390" y="1554027"/>
            <a:ext cx="7234487" cy="491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/>
              <a:t>To reduce salt and pepper noise we have so many filters to reduce but in those filters I am going to select the median filter </a:t>
            </a:r>
            <a:endParaRPr lang="en-IN" sz="1600" dirty="0" smtClean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Advantages of using Median Filter:</a:t>
            </a:r>
          </a:p>
          <a:p>
            <a:pPr marL="0" indent="0">
              <a:buNone/>
            </a:pPr>
            <a:r>
              <a:rPr lang="en-IN" sz="1600" dirty="0" smtClean="0">
                <a:sym typeface="Wingdings" panose="05000000000000000000" pitchFamily="2" charset="2"/>
              </a:rPr>
              <a:t> </a:t>
            </a:r>
            <a:r>
              <a:rPr lang="en-IN" sz="1600" dirty="0" smtClean="0"/>
              <a:t>it </a:t>
            </a:r>
            <a:r>
              <a:rPr lang="en-IN" sz="1600" dirty="0"/>
              <a:t>preserves edges whilst removing </a:t>
            </a:r>
            <a:r>
              <a:rPr lang="en-IN" sz="1600" dirty="0" smtClean="0"/>
              <a:t>noise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 smtClean="0"/>
              <a:t>entry </a:t>
            </a:r>
            <a:r>
              <a:rPr lang="en-IN" sz="1600" dirty="0"/>
              <a:t>by entry, replacing each entry with the </a:t>
            </a:r>
            <a:r>
              <a:rPr lang="en-IN" sz="1600" dirty="0" smtClean="0"/>
              <a:t>median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/>
              <a:t>widely used as smoothers for image </a:t>
            </a:r>
            <a:r>
              <a:rPr lang="en-IN" sz="1600" dirty="0" smtClean="0"/>
              <a:t>processing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/>
              <a:t>eliminate the effect of input noise values with extremely large </a:t>
            </a:r>
            <a:r>
              <a:rPr lang="en-IN" sz="1600" dirty="0" smtClean="0"/>
              <a:t>magnitudes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Disadvantages of Other filters: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 smtClean="0">
                <a:sym typeface="Wingdings" panose="05000000000000000000" pitchFamily="2" charset="2"/>
              </a:rPr>
              <a:t>Replace the centre pixel with mean of other entries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/>
              <a:t>A</a:t>
            </a:r>
            <a:r>
              <a:rPr lang="en-IN" sz="1600" dirty="0" smtClean="0"/>
              <a:t>rtifacts </a:t>
            </a:r>
            <a:r>
              <a:rPr lang="en-IN" sz="1600" dirty="0"/>
              <a:t>on a </a:t>
            </a:r>
            <a:r>
              <a:rPr lang="en-IN" sz="1600" dirty="0" smtClean="0"/>
              <a:t>colour </a:t>
            </a:r>
            <a:r>
              <a:rPr lang="en-IN" sz="1600" dirty="0"/>
              <a:t>image</a:t>
            </a:r>
            <a:endParaRPr lang="en-IN" sz="16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IN" sz="1600" dirty="0" smtClean="0">
                <a:sym typeface="Wingdings" panose="05000000000000000000" pitchFamily="2" charset="2"/>
              </a:rPr>
              <a:t>Linear filters</a:t>
            </a:r>
            <a:endParaRPr lang="en-IN" sz="16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22694" y="6152447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for two images 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A(x)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B(x)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Eqn:eqnme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6" y="6152447"/>
            <a:ext cx="45148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688" y="845468"/>
            <a:ext cx="39147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92439"/>
            <a:ext cx="7502486" cy="1343216"/>
          </a:xfrm>
        </p:spPr>
        <p:txBody>
          <a:bodyPr>
            <a:normAutofit/>
          </a:bodyPr>
          <a:lstStyle/>
          <a:p>
            <a:r>
              <a:rPr lang="en-IN" sz="2400" b="1" dirty="0"/>
              <a:t>Methodology to detect the covid-19 severity in Chest X-rays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4" y="1380989"/>
            <a:ext cx="6980641" cy="4975361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3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10169" y="1145754"/>
            <a:ext cx="6279615" cy="5529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I</a:t>
            </a:r>
            <a:r>
              <a:rPr lang="en-IN" sz="1800" dirty="0" smtClean="0"/>
              <a:t>mplement </a:t>
            </a:r>
            <a:r>
              <a:rPr lang="en-IN" sz="1800" dirty="0"/>
              <a:t>one deep learning model to detect whether the x-ray consists of pneumonia or </a:t>
            </a:r>
            <a:r>
              <a:rPr lang="en-IN" sz="1800" dirty="0" smtClean="0"/>
              <a:t>covid-19</a:t>
            </a:r>
          </a:p>
          <a:p>
            <a:r>
              <a:rPr lang="en-IN" sz="1800" dirty="0" smtClean="0"/>
              <a:t>should </a:t>
            </a:r>
            <a:r>
              <a:rPr lang="en-IN" sz="1800" dirty="0"/>
              <a:t>return the accuracy</a:t>
            </a:r>
            <a:r>
              <a:rPr lang="en-IN" sz="1800" dirty="0" smtClean="0"/>
              <a:t> </a:t>
            </a:r>
          </a:p>
          <a:p>
            <a:r>
              <a:rPr lang="en-IN" sz="1800" dirty="0"/>
              <a:t>table with count of x-rays having covid-19 and pneumonia </a:t>
            </a:r>
            <a:r>
              <a:rPr lang="en-IN" sz="1800" dirty="0" smtClean="0"/>
              <a:t>disease.</a:t>
            </a:r>
          </a:p>
          <a:p>
            <a:r>
              <a:rPr lang="en-IN" sz="1800" dirty="0"/>
              <a:t>for example in a given input it will show as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X </a:t>
            </a:r>
            <a:r>
              <a:rPr lang="en-IN" sz="1800" dirty="0"/>
              <a:t>images has affected by </a:t>
            </a:r>
            <a:r>
              <a:rPr lang="en-IN" sz="1800" dirty="0" smtClean="0"/>
              <a:t>pneumonia</a:t>
            </a:r>
          </a:p>
          <a:p>
            <a:pPr marL="0" indent="0">
              <a:buNone/>
            </a:pPr>
            <a:r>
              <a:rPr lang="en-IN" sz="1800" dirty="0" smtClean="0"/>
              <a:t>  	Y </a:t>
            </a:r>
            <a:r>
              <a:rPr lang="en-IN" sz="1800" dirty="0"/>
              <a:t>images are affected by Covid-19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remaining </a:t>
            </a:r>
            <a:r>
              <a:rPr lang="en-IN" sz="1800" dirty="0"/>
              <a:t>images are neutral </a:t>
            </a:r>
            <a:r>
              <a:rPr lang="en-IN" sz="1800" dirty="0" smtClean="0"/>
              <a:t>or normal.</a:t>
            </a:r>
          </a:p>
          <a:p>
            <a:pPr marL="0" indent="0">
              <a:buNone/>
            </a:pPr>
            <a:r>
              <a:rPr lang="en-IN" sz="1800" dirty="0" smtClean="0"/>
              <a:t>* Severity Detecting model will take single image as input and will return the scale score based on the RALO.</a:t>
            </a:r>
          </a:p>
          <a:p>
            <a:pPr marL="0" indent="0">
              <a:buNone/>
            </a:pPr>
            <a:endParaRPr lang="en-IN" sz="1400" dirty="0" smtClean="0"/>
          </a:p>
          <a:p>
            <a:endParaRPr lang="en-IN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12" y="132202"/>
            <a:ext cx="5554596" cy="67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10169" y="0"/>
            <a:ext cx="10512552" cy="1343216"/>
          </a:xfrm>
        </p:spPr>
        <p:txBody>
          <a:bodyPr>
            <a:normAutofit/>
          </a:bodyPr>
          <a:lstStyle/>
          <a:p>
            <a:r>
              <a:rPr lang="en-IN" sz="2400" b="1" dirty="0"/>
              <a:t>Methodology to detect the Pneumonia in Chest X-rays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94" y="1380989"/>
            <a:ext cx="6980641" cy="4975361"/>
          </a:xfrm>
        </p:spPr>
        <p:txBody>
          <a:bodyPr rtlCol="0">
            <a:normAutofit/>
          </a:bodyPr>
          <a:lstStyle/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600" dirty="0"/>
          </a:p>
          <a:p>
            <a:pPr marL="0" lvl="0" indent="0">
              <a:buNone/>
            </a:pPr>
            <a:endParaRPr lang="en-IN" sz="1600" dirty="0" smtClean="0"/>
          </a:p>
          <a:p>
            <a:pPr marL="0" lvl="0" indent="0">
              <a:buNone/>
            </a:pPr>
            <a:endParaRPr lang="en-IN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4</a:t>
            </a:fld>
            <a:endParaRPr lang="en-IN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10169" y="1145754"/>
            <a:ext cx="6279615" cy="55293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 smtClean="0"/>
              <a:t>Severity Scale </a:t>
            </a:r>
            <a:r>
              <a:rPr lang="en-IN" sz="1400" dirty="0"/>
              <a:t>can be taken from </a:t>
            </a:r>
            <a:r>
              <a:rPr lang="en-IN" sz="1400" b="1" dirty="0"/>
              <a:t>RALO (Radiographic Assessment of Lung Opacity) </a:t>
            </a:r>
            <a:r>
              <a:rPr lang="en-IN" sz="1400" dirty="0"/>
              <a:t>dataset in which Radiological scoring was performed by three blinded experts</a:t>
            </a:r>
            <a:r>
              <a:rPr lang="en-IN" sz="1400" dirty="0" smtClean="0"/>
              <a:t>: </a:t>
            </a:r>
            <a:r>
              <a:rPr lang="en-IN" sz="1400" dirty="0"/>
              <a:t>two chest radiologists (each with at least 20 years of experience) and a radiology resident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r>
              <a:rPr lang="en-IN" sz="1400" dirty="0"/>
              <a:t>They staged disease severity using a score system, based on two types of </a:t>
            </a:r>
            <a:r>
              <a:rPr lang="en-IN" sz="1400" dirty="0" smtClean="0"/>
              <a:t>scores</a:t>
            </a:r>
          </a:p>
          <a:p>
            <a:pPr marL="0" indent="0">
              <a:buNone/>
            </a:pPr>
            <a:r>
              <a:rPr lang="en-IN" sz="1400" b="1" dirty="0"/>
              <a:t>Extent of lung</a:t>
            </a:r>
            <a:r>
              <a:rPr lang="en-IN" sz="1400" dirty="0"/>
              <a:t>:</a:t>
            </a:r>
          </a:p>
          <a:p>
            <a:r>
              <a:rPr lang="en-IN" sz="1400" dirty="0"/>
              <a:t>0 = no involvement</a:t>
            </a:r>
          </a:p>
          <a:p>
            <a:r>
              <a:rPr lang="en-IN" sz="1400" dirty="0"/>
              <a:t> 1 = &lt;25% involvement</a:t>
            </a:r>
          </a:p>
          <a:p>
            <a:r>
              <a:rPr lang="en-IN" sz="1400" dirty="0"/>
              <a:t> 2 = 25%-50% involvement</a:t>
            </a:r>
          </a:p>
          <a:p>
            <a:r>
              <a:rPr lang="en-IN" sz="1400" dirty="0"/>
              <a:t> 3 = 50%-75% involvement</a:t>
            </a:r>
          </a:p>
          <a:p>
            <a:r>
              <a:rPr lang="en-IN" sz="1400" dirty="0"/>
              <a:t> 4 = &gt;75% involvement.</a:t>
            </a:r>
          </a:p>
          <a:p>
            <a:pPr marL="0" indent="0">
              <a:buNone/>
            </a:pPr>
            <a:r>
              <a:rPr lang="en-IN" sz="1400" b="1" dirty="0"/>
              <a:t>Degree of Opacity </a:t>
            </a:r>
            <a:r>
              <a:rPr lang="en-IN" sz="1400" dirty="0"/>
              <a:t>:</a:t>
            </a:r>
          </a:p>
          <a:p>
            <a:r>
              <a:rPr lang="en-IN" sz="1400" dirty="0"/>
              <a:t>0 = no opacity</a:t>
            </a:r>
          </a:p>
          <a:p>
            <a:r>
              <a:rPr lang="en-IN" sz="1400" dirty="0"/>
              <a:t>1 = ground glass opacity</a:t>
            </a:r>
          </a:p>
          <a:p>
            <a:r>
              <a:rPr lang="en-IN" sz="1400" dirty="0"/>
              <a:t>2 = consolidation</a:t>
            </a:r>
          </a:p>
          <a:p>
            <a:r>
              <a:rPr lang="en-IN" sz="1400" dirty="0"/>
              <a:t>3 = mix of consolidation and ground glass opacity (&gt;50% consolidation)</a:t>
            </a:r>
          </a:p>
          <a:p>
            <a:r>
              <a:rPr lang="en-IN" sz="1400" dirty="0"/>
              <a:t>4 = white-out</a:t>
            </a:r>
          </a:p>
          <a:p>
            <a:pPr marL="0" indent="0">
              <a:buNone/>
            </a:pPr>
            <a:r>
              <a:rPr lang="en-IN" sz="1400" dirty="0" smtClean="0"/>
              <a:t>The </a:t>
            </a:r>
            <a:r>
              <a:rPr lang="en-IN" sz="1400" dirty="0"/>
              <a:t>total opacity score ranged from 0 to 8 (right lung and left lung together).</a:t>
            </a:r>
          </a:p>
          <a:p>
            <a:pPr marL="0" indent="0">
              <a:buNone/>
            </a:pPr>
            <a:r>
              <a:rPr lang="en-IN" sz="1400" dirty="0" smtClean="0"/>
              <a:t> </a:t>
            </a:r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12" y="132202"/>
            <a:ext cx="5554596" cy="67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272" y="230188"/>
            <a:ext cx="2444305" cy="63240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COMP5800-MSc Research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B4B4-3264-4B68-9C64-53D51F483D79}" type="slidenum">
              <a:rPr lang="en-IN" smtClean="0"/>
              <a:t>5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862594"/>
            <a:ext cx="11932920" cy="54937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6024</TotalTime>
  <Words>381</Words>
  <Application>Microsoft Office PowerPoint</Application>
  <PresentationFormat>Widescreen</PresentationFormat>
  <Paragraphs>89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Phase-V Defining the Sketch of the Solving Methodology  Research on Chest X-rays to deduct various respiratory infections</vt:lpstr>
      <vt:lpstr>Methodology to reduce the noise our the X-ray Images </vt:lpstr>
      <vt:lpstr>Methodology to detect the covid-19 severity in Chest X-rays</vt:lpstr>
      <vt:lpstr>Methodology to detect the Pneumonia in Chest X-rays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 System in a Vehicular Network</dc:title>
  <dc:creator>rupa</dc:creator>
  <cp:lastModifiedBy>rupa</cp:lastModifiedBy>
  <cp:revision>134</cp:revision>
  <dcterms:created xsi:type="dcterms:W3CDTF">2020-11-28T13:44:00Z</dcterms:created>
  <dcterms:modified xsi:type="dcterms:W3CDTF">2021-10-25T19:20:31Z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1033-11.2.0.10093</vt:lpwstr>
  </property>
</Properties>
</file>