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1" r:id="rId4"/>
    <p:sldId id="273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9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1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4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2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30" y="1855200"/>
            <a:ext cx="10539470" cy="1238711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Phase-V Defining </a:t>
            </a:r>
            <a:r>
              <a:rPr lang="en-IN" sz="4000" dirty="0"/>
              <a:t>the Sketch of the Solving Methodology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1600" b="1" dirty="0"/>
              <a:t>Research on Chest X-rays to deduct various respiratory infections</a:t>
            </a: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r>
              <a:rPr lang="en-IN" sz="3200" b="1" dirty="0"/>
              <a:t>Methodology to reduce the noise our the X-ray Images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6390" y="1554027"/>
            <a:ext cx="7234487" cy="491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To reduce salt and pepper noise we have so many filters to reduce but in those filters I am going to select the median filter 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Advantages of using Median Filter:</a:t>
            </a:r>
          </a:p>
          <a:p>
            <a:pPr marL="0" indent="0">
              <a:buNone/>
            </a:pPr>
            <a:r>
              <a:rPr lang="en-IN" sz="1600" dirty="0" smtClean="0">
                <a:sym typeface="Wingdings" panose="05000000000000000000" pitchFamily="2" charset="2"/>
              </a:rPr>
              <a:t> </a:t>
            </a:r>
            <a:r>
              <a:rPr lang="en-IN" sz="1600" dirty="0" smtClean="0"/>
              <a:t>it </a:t>
            </a:r>
            <a:r>
              <a:rPr lang="en-IN" sz="1600" dirty="0"/>
              <a:t>preserves edges whilst removing </a:t>
            </a:r>
            <a:r>
              <a:rPr lang="en-IN" sz="1600" dirty="0" smtClean="0"/>
              <a:t>noise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entry </a:t>
            </a:r>
            <a:r>
              <a:rPr lang="en-IN" sz="1600" dirty="0"/>
              <a:t>by entry, replacing each entry with the </a:t>
            </a:r>
            <a:r>
              <a:rPr lang="en-IN" sz="1600" dirty="0" smtClean="0"/>
              <a:t>median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/>
              <a:t>widely used as smoothers for image </a:t>
            </a:r>
            <a:r>
              <a:rPr lang="en-IN" sz="1600" dirty="0" smtClean="0"/>
              <a:t>processing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/>
              <a:t>eliminate the effect of input noise values with extremely large </a:t>
            </a:r>
            <a:r>
              <a:rPr lang="en-IN" sz="1600" dirty="0" smtClean="0"/>
              <a:t>magnitudes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Disadvantages of Other filters: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>
                <a:sym typeface="Wingdings" panose="05000000000000000000" pitchFamily="2" charset="2"/>
              </a:rPr>
              <a:t>Replace the centre pixel with mean of other entries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/>
              <a:t>A</a:t>
            </a:r>
            <a:r>
              <a:rPr lang="en-IN" sz="1600" dirty="0" smtClean="0"/>
              <a:t>rtifacts </a:t>
            </a:r>
            <a:r>
              <a:rPr lang="en-IN" sz="1600" dirty="0"/>
              <a:t>on a </a:t>
            </a:r>
            <a:r>
              <a:rPr lang="en-IN" sz="1600" dirty="0" smtClean="0"/>
              <a:t>colour </a:t>
            </a:r>
            <a:r>
              <a:rPr lang="en-IN" sz="1600" dirty="0"/>
              <a:t>image</a:t>
            </a:r>
            <a:endParaRPr lang="en-IN" sz="16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>
                <a:sym typeface="Wingdings" panose="05000000000000000000" pitchFamily="2" charset="2"/>
              </a:rPr>
              <a:t>Linear filters</a:t>
            </a:r>
            <a:endParaRPr lang="en-IN" sz="1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2694" y="615244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for two images 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B(x)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Eqn:eqnme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6" y="6152447"/>
            <a:ext cx="45148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37" y="803683"/>
            <a:ext cx="3914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92439"/>
            <a:ext cx="7502486" cy="1343216"/>
          </a:xfrm>
        </p:spPr>
        <p:txBody>
          <a:bodyPr>
            <a:normAutofit/>
          </a:bodyPr>
          <a:lstStyle/>
          <a:p>
            <a:r>
              <a:rPr lang="en-IN" sz="2400" b="1" dirty="0"/>
              <a:t>Methodology to detect the covid-19 severity in Chest X-rays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6980641" cy="497536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4"/>
            <a:ext cx="6279615" cy="552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I</a:t>
            </a:r>
            <a:r>
              <a:rPr lang="en-IN" sz="1800" dirty="0" smtClean="0"/>
              <a:t>mplement </a:t>
            </a:r>
            <a:r>
              <a:rPr lang="en-IN" sz="1800" dirty="0"/>
              <a:t>one deep learning model to detect whether the x-ray consists of pneumonia or </a:t>
            </a:r>
            <a:r>
              <a:rPr lang="en-IN" sz="1800" dirty="0" smtClean="0"/>
              <a:t>covid-19</a:t>
            </a:r>
          </a:p>
          <a:p>
            <a:r>
              <a:rPr lang="en-IN" sz="1800" dirty="0" smtClean="0"/>
              <a:t>should </a:t>
            </a:r>
            <a:r>
              <a:rPr lang="en-IN" sz="1800" dirty="0"/>
              <a:t>return the accuracy</a:t>
            </a:r>
            <a:r>
              <a:rPr lang="en-IN" sz="1800" dirty="0" smtClean="0"/>
              <a:t> </a:t>
            </a:r>
          </a:p>
          <a:p>
            <a:r>
              <a:rPr lang="en-IN" sz="1800" dirty="0"/>
              <a:t>table with count of x-rays having covid-19 and pneumonia </a:t>
            </a:r>
            <a:r>
              <a:rPr lang="en-IN" sz="1800" dirty="0" smtClean="0"/>
              <a:t>disease.</a:t>
            </a:r>
          </a:p>
          <a:p>
            <a:r>
              <a:rPr lang="en-IN" sz="1800" dirty="0"/>
              <a:t>for example in a given input it will show as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X </a:t>
            </a:r>
            <a:r>
              <a:rPr lang="en-IN" sz="1800" dirty="0"/>
              <a:t>images has affected by </a:t>
            </a:r>
            <a:r>
              <a:rPr lang="en-IN" sz="1800" dirty="0" smtClean="0"/>
              <a:t>pneumonia</a:t>
            </a:r>
          </a:p>
          <a:p>
            <a:pPr marL="0" indent="0">
              <a:buNone/>
            </a:pPr>
            <a:r>
              <a:rPr lang="en-IN" sz="1800" dirty="0" smtClean="0"/>
              <a:t>  	Y </a:t>
            </a:r>
            <a:r>
              <a:rPr lang="en-IN" sz="1800" dirty="0"/>
              <a:t>images are affected by Covid-19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remaining </a:t>
            </a:r>
            <a:r>
              <a:rPr lang="en-IN" sz="1800" dirty="0"/>
              <a:t>images are neutral </a:t>
            </a:r>
            <a:r>
              <a:rPr lang="en-IN" sz="1800" dirty="0" smtClean="0"/>
              <a:t>or normal.</a:t>
            </a:r>
          </a:p>
          <a:p>
            <a:pPr marL="0" indent="0">
              <a:buNone/>
            </a:pPr>
            <a:r>
              <a:rPr lang="en-IN" sz="1800" dirty="0" smtClean="0"/>
              <a:t>* Severity Detecting model will take single image as input and will return the scale score based on the RALO.</a:t>
            </a:r>
          </a:p>
          <a:p>
            <a:pPr marL="0" indent="0">
              <a:buNone/>
            </a:pPr>
            <a:endParaRPr lang="en-IN" sz="1400" dirty="0" smtClean="0"/>
          </a:p>
          <a:p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84" y="92440"/>
            <a:ext cx="5663777" cy="65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0169" y="0"/>
            <a:ext cx="10512552" cy="1343216"/>
          </a:xfrm>
        </p:spPr>
        <p:txBody>
          <a:bodyPr>
            <a:normAutofit/>
          </a:bodyPr>
          <a:lstStyle/>
          <a:p>
            <a:r>
              <a:rPr lang="en-IN" sz="2400" b="1" dirty="0"/>
              <a:t>Methodology to detect the Pneumonia in Chest X-rays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6980641" cy="497536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4"/>
            <a:ext cx="6279615" cy="5529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 smtClean="0"/>
              <a:t>Severity Scale </a:t>
            </a:r>
            <a:r>
              <a:rPr lang="en-IN" sz="1400" dirty="0"/>
              <a:t>can be taken from </a:t>
            </a:r>
            <a:r>
              <a:rPr lang="en-IN" sz="1400" b="1" dirty="0"/>
              <a:t>RALO (Radiographic Assessment of Lung Opacity) </a:t>
            </a:r>
            <a:r>
              <a:rPr lang="en-IN" sz="1400" dirty="0"/>
              <a:t>dataset in which Radiological scoring was performed by three blinded experts</a:t>
            </a:r>
            <a:r>
              <a:rPr lang="en-IN" sz="1400" dirty="0" smtClean="0"/>
              <a:t>: </a:t>
            </a:r>
            <a:r>
              <a:rPr lang="en-IN" sz="1400" dirty="0"/>
              <a:t>two chest radiologists (each with at least 20 years of experience) and a radiology resident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They staged disease severity using a score system, based on two types of </a:t>
            </a:r>
            <a:r>
              <a:rPr lang="en-IN" sz="1400" dirty="0" smtClean="0"/>
              <a:t>scores</a:t>
            </a:r>
          </a:p>
          <a:p>
            <a:pPr marL="0" indent="0">
              <a:buNone/>
            </a:pPr>
            <a:r>
              <a:rPr lang="en-IN" sz="1400" b="1" dirty="0"/>
              <a:t>Extent of lung</a:t>
            </a:r>
            <a:r>
              <a:rPr lang="en-IN" sz="1400" dirty="0"/>
              <a:t>:</a:t>
            </a:r>
          </a:p>
          <a:p>
            <a:r>
              <a:rPr lang="en-IN" sz="1400" dirty="0"/>
              <a:t>0 = no involvement</a:t>
            </a:r>
          </a:p>
          <a:p>
            <a:r>
              <a:rPr lang="en-IN" sz="1400" dirty="0"/>
              <a:t> 1 = &lt;25% involvement</a:t>
            </a:r>
          </a:p>
          <a:p>
            <a:r>
              <a:rPr lang="en-IN" sz="1400" dirty="0"/>
              <a:t> 2 = 25%-50% involvement</a:t>
            </a:r>
          </a:p>
          <a:p>
            <a:r>
              <a:rPr lang="en-IN" sz="1400" dirty="0"/>
              <a:t> 3 = 50%-75% involvement</a:t>
            </a:r>
          </a:p>
          <a:p>
            <a:r>
              <a:rPr lang="en-IN" sz="1400" dirty="0"/>
              <a:t> 4 = &gt;75% involvement.</a:t>
            </a:r>
          </a:p>
          <a:p>
            <a:pPr marL="0" indent="0">
              <a:buNone/>
            </a:pPr>
            <a:r>
              <a:rPr lang="en-IN" sz="1400" b="1" dirty="0"/>
              <a:t>Degree of Opacity </a:t>
            </a:r>
            <a:r>
              <a:rPr lang="en-IN" sz="1400" dirty="0"/>
              <a:t>:</a:t>
            </a:r>
          </a:p>
          <a:p>
            <a:r>
              <a:rPr lang="en-IN" sz="1400" dirty="0"/>
              <a:t>0 = no opacity</a:t>
            </a:r>
          </a:p>
          <a:p>
            <a:r>
              <a:rPr lang="en-IN" sz="1400" dirty="0"/>
              <a:t>1 = ground glass opacity</a:t>
            </a:r>
          </a:p>
          <a:p>
            <a:r>
              <a:rPr lang="en-IN" sz="1400" dirty="0"/>
              <a:t>2 = consolidation</a:t>
            </a:r>
          </a:p>
          <a:p>
            <a:r>
              <a:rPr lang="en-IN" sz="1400" dirty="0"/>
              <a:t>3 = mix of consolidation and ground glass opacity (&gt;50% consolidation)</a:t>
            </a:r>
          </a:p>
          <a:p>
            <a:r>
              <a:rPr lang="en-IN" sz="1400" dirty="0"/>
              <a:t>4 = white-out</a:t>
            </a:r>
          </a:p>
          <a:p>
            <a:pPr marL="0" indent="0">
              <a:buNone/>
            </a:pPr>
            <a:r>
              <a:rPr lang="en-IN" sz="1400" dirty="0" smtClean="0"/>
              <a:t>The </a:t>
            </a:r>
            <a:r>
              <a:rPr lang="en-IN" sz="1400" dirty="0"/>
              <a:t>total opacity score ranged from 0 to 8 (right lung and left lung together).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endParaRPr lang="en-I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84" y="92440"/>
            <a:ext cx="5663777" cy="65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381</Words>
  <Application>Microsoft Office PowerPoint</Application>
  <PresentationFormat>Widescreen</PresentationFormat>
  <Paragraphs>89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Phase-V Defining the Sketch of the Solving Methodology  Research on Chest X-rays to deduct various respiratory infections</vt:lpstr>
      <vt:lpstr>Methodology to reduce the noise our the X-ray Images </vt:lpstr>
      <vt:lpstr>Methodology to detect the covid-19 severity in Chest X-rays</vt:lpstr>
      <vt:lpstr>Methodology to detect the Pneumonia in Chest X-rays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rupa</cp:lastModifiedBy>
  <cp:revision>133</cp:revision>
  <dcterms:created xsi:type="dcterms:W3CDTF">2020-11-28T13:44:00Z</dcterms:created>
  <dcterms:modified xsi:type="dcterms:W3CDTF">2021-10-24T22:02:27Z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