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5" r:id="rId5"/>
    <p:sldId id="277" r:id="rId6"/>
    <p:sldId id="269" r:id="rId7"/>
    <p:sldId id="258" r:id="rId8"/>
    <p:sldId id="259" r:id="rId9"/>
    <p:sldId id="270" r:id="rId10"/>
    <p:sldId id="271" r:id="rId11"/>
    <p:sldId id="272" r:id="rId12"/>
    <p:sldId id="274" r:id="rId13"/>
    <p:sldId id="273" r:id="rId14"/>
    <p:sldId id="296" r:id="rId15"/>
    <p:sldId id="297" r:id="rId16"/>
    <p:sldId id="298" r:id="rId17"/>
    <p:sldId id="260" r:id="rId18"/>
    <p:sldId id="261" r:id="rId19"/>
    <p:sldId id="262" r:id="rId20"/>
    <p:sldId id="263" r:id="rId21"/>
    <p:sldId id="264" r:id="rId22"/>
    <p:sldId id="265" r:id="rId23"/>
    <p:sldId id="266" r:id="rId24"/>
    <p:sldId id="280" r:id="rId25"/>
    <p:sldId id="267" r:id="rId26"/>
    <p:sldId id="268" r:id="rId27"/>
    <p:sldId id="284" r:id="rId28"/>
    <p:sldId id="285" r:id="rId29"/>
    <p:sldId id="278" r:id="rId30"/>
    <p:sldId id="279" r:id="rId31"/>
    <p:sldId id="281" r:id="rId32"/>
    <p:sldId id="282" r:id="rId33"/>
    <p:sldId id="283" r:id="rId34"/>
    <p:sldId id="286" r:id="rId35"/>
    <p:sldId id="287" r:id="rId36"/>
    <p:sldId id="288" r:id="rId37"/>
    <p:sldId id="289" r:id="rId38"/>
    <p:sldId id="290" r:id="rId39"/>
    <p:sldId id="291" r:id="rId40"/>
    <p:sldId id="292" r:id="rId41"/>
    <p:sldId id="293" r:id="rId42"/>
    <p:sldId id="294" r:id="rId43"/>
    <p:sldId id="295"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4" autoAdjust="0"/>
    <p:restoredTop sz="94660"/>
  </p:normalViewPr>
  <p:slideViewPr>
    <p:cSldViewPr>
      <p:cViewPr varScale="1">
        <p:scale>
          <a:sx n="70" d="100"/>
          <a:sy n="70" d="100"/>
        </p:scale>
        <p:origin x="52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26083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171106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61465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199574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64808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378822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391869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108516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53546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230518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8D0179-1C11-4E9C-A391-B44A2224271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280703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D0179-1C11-4E9C-A391-B44A22242710}" type="datetimeFigureOut">
              <a:rPr lang="zh-CN" altLang="en-US" smtClean="0"/>
              <a:t>2018/9/20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3502567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传统</a:t>
            </a:r>
            <a:r>
              <a:rPr lang="en-US" altLang="zh-CN" dirty="0" smtClean="0"/>
              <a:t>AI</a:t>
            </a:r>
            <a:r>
              <a:rPr lang="zh-CN" altLang="en-US" dirty="0" smtClean="0"/>
              <a:t>方法</a:t>
            </a:r>
            <a:r>
              <a:rPr lang="en-US" altLang="zh-CN" dirty="0" smtClean="0"/>
              <a:t>- I</a:t>
            </a:r>
            <a:endParaRPr lang="zh-CN" altLang="en-US" dirty="0"/>
          </a:p>
        </p:txBody>
      </p:sp>
      <p:sp>
        <p:nvSpPr>
          <p:cNvPr id="3" name="副标题 2"/>
          <p:cNvSpPr>
            <a:spLocks noGrp="1"/>
          </p:cNvSpPr>
          <p:nvPr>
            <p:ph type="subTitle" idx="1"/>
          </p:nvPr>
        </p:nvSpPr>
        <p:spPr/>
        <p:txBody>
          <a:bodyPr/>
          <a:lstStyle/>
          <a:p>
            <a:r>
              <a:rPr lang="zh-CN" altLang="en-US" dirty="0" smtClean="0"/>
              <a:t>推理技术</a:t>
            </a:r>
            <a:endParaRPr lang="zh-CN" altLang="en-US" dirty="0"/>
          </a:p>
        </p:txBody>
      </p:sp>
    </p:spTree>
    <p:extLst>
      <p:ext uri="{BB962C8B-B14F-4D97-AF65-F5344CB8AC3E}">
        <p14:creationId xmlns:p14="http://schemas.microsoft.com/office/powerpoint/2010/main" val="284954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lnSpcReduction="10000"/>
          </a:bodyPr>
          <a:lstStyle/>
          <a:p>
            <a:r>
              <a:rPr lang="zh-CN" altLang="zh-CN" dirty="0"/>
              <a:t>农夫、狐狸、鹅、</a:t>
            </a:r>
            <a:r>
              <a:rPr lang="zh-CN" altLang="zh-CN" dirty="0" smtClean="0"/>
              <a:t>谷物问题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zh-CN" altLang="en-US" sz="2800" dirty="0" smtClean="0"/>
              <a:t>四元组表示（</a:t>
            </a:r>
            <a:r>
              <a:rPr lang="en-US" altLang="zh-CN" sz="2800" dirty="0" smtClean="0"/>
              <a:t>F, </a:t>
            </a:r>
            <a:r>
              <a:rPr lang="en-US" altLang="zh-CN" sz="2800" dirty="0" err="1" smtClean="0"/>
              <a:t>Fx</a:t>
            </a:r>
            <a:r>
              <a:rPr lang="en-US" altLang="zh-CN" sz="2800" dirty="0" smtClean="0"/>
              <a:t>, G, </a:t>
            </a:r>
            <a:r>
              <a:rPr lang="en-US" altLang="zh-CN" sz="2800" dirty="0" err="1" smtClean="0"/>
              <a:t>Gn</a:t>
            </a:r>
            <a:r>
              <a:rPr lang="zh-CN" altLang="en-US" sz="2800" dirty="0" smtClean="0"/>
              <a:t>）</a:t>
            </a:r>
            <a:endParaRPr lang="en-US" altLang="zh-CN" sz="2800" dirty="0" smtClean="0"/>
          </a:p>
          <a:p>
            <a:pPr marL="0" indent="0">
              <a:buNone/>
            </a:pPr>
            <a:r>
              <a:rPr lang="zh-CN" altLang="en-US" sz="2800" dirty="0" smtClean="0"/>
              <a:t>取值：</a:t>
            </a:r>
            <a:r>
              <a:rPr lang="en-US" altLang="zh-CN" sz="2800" dirty="0" smtClean="0"/>
              <a:t>0 </a:t>
            </a:r>
            <a:r>
              <a:rPr lang="zh-CN" altLang="en-US" sz="2800" dirty="0" smtClean="0"/>
              <a:t>表示左岸；</a:t>
            </a:r>
            <a:r>
              <a:rPr lang="en-US" altLang="zh-CN" sz="2800" dirty="0" smtClean="0"/>
              <a:t>1 </a:t>
            </a:r>
            <a:r>
              <a:rPr lang="zh-CN" altLang="en-US" sz="2800" dirty="0" smtClean="0"/>
              <a:t>表示右岸</a:t>
            </a:r>
            <a:endParaRPr lang="en-US" altLang="zh-CN" sz="2800" dirty="0" smtClean="0"/>
          </a:p>
          <a:p>
            <a:pPr marL="0" indent="0">
              <a:buNone/>
            </a:pPr>
            <a:r>
              <a:rPr lang="zh-CN" altLang="en-US" sz="2800" dirty="0" smtClean="0"/>
              <a:t>起始状态（</a:t>
            </a:r>
            <a:r>
              <a:rPr lang="en-US" altLang="zh-CN" sz="2800" dirty="0" smtClean="0"/>
              <a:t>0, 0, 0, 0</a:t>
            </a:r>
            <a:r>
              <a:rPr lang="zh-CN" altLang="en-US" sz="2800" dirty="0" smtClean="0"/>
              <a:t>）</a:t>
            </a:r>
            <a:r>
              <a:rPr lang="en-US" altLang="zh-CN" sz="2800" dirty="0" smtClean="0"/>
              <a:t>; </a:t>
            </a:r>
            <a:r>
              <a:rPr lang="zh-CN" altLang="en-US" sz="2800" dirty="0" smtClean="0"/>
              <a:t>目标状态（</a:t>
            </a:r>
            <a:r>
              <a:rPr lang="en-US" altLang="zh-CN" sz="2800" dirty="0" smtClean="0"/>
              <a:t>1, 1, 1, 1</a:t>
            </a:r>
            <a:r>
              <a:rPr lang="zh-CN" altLang="en-US" sz="2800" dirty="0" smtClean="0"/>
              <a:t>）</a:t>
            </a:r>
            <a:endParaRPr lang="zh-CN" altLang="en-US"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val="0"/>
              </a:ext>
            </a:extLst>
          </a:blip>
          <a:srcRect/>
          <a:stretch>
            <a:fillRect/>
          </a:stretch>
        </p:blipFill>
        <p:spPr bwMode="auto">
          <a:xfrm>
            <a:off x="4287" y="2492896"/>
            <a:ext cx="9144000" cy="1932285"/>
          </a:xfrm>
          <a:prstGeom prst="rect">
            <a:avLst/>
          </a:prstGeom>
          <a:noFill/>
          <a:ln>
            <a:noFill/>
          </a:ln>
        </p:spPr>
      </p:pic>
    </p:spTree>
    <p:extLst>
      <p:ext uri="{BB962C8B-B14F-4D97-AF65-F5344CB8AC3E}">
        <p14:creationId xmlns:p14="http://schemas.microsoft.com/office/powerpoint/2010/main" val="194215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a:bodyPr>
          <a:lstStyle/>
          <a:p>
            <a:endParaRPr lang="en-US" altLang="zh-CN" dirty="0" smtClean="0"/>
          </a:p>
          <a:p>
            <a:pPr marL="0" indent="0">
              <a:buNone/>
            </a:pPr>
            <a:endParaRPr lang="en-US" altLang="zh-CN" sz="2800" dirty="0" smtClean="0"/>
          </a:p>
          <a:p>
            <a:pPr marL="0" indent="0">
              <a:buNone/>
            </a:pPr>
            <a:r>
              <a:rPr lang="zh-CN" altLang="en-US" sz="2800" dirty="0" smtClean="0"/>
              <a:t>四元组表示（</a:t>
            </a:r>
            <a:r>
              <a:rPr lang="en-US" altLang="zh-CN" sz="2800" dirty="0" smtClean="0"/>
              <a:t>F, </a:t>
            </a:r>
            <a:r>
              <a:rPr lang="en-US" altLang="zh-CN" sz="2800" dirty="0" err="1" smtClean="0"/>
              <a:t>Fx</a:t>
            </a:r>
            <a:r>
              <a:rPr lang="en-US" altLang="zh-CN" sz="2800" dirty="0" smtClean="0"/>
              <a:t>, G, </a:t>
            </a:r>
            <a:r>
              <a:rPr lang="en-US" altLang="zh-CN" sz="2800" dirty="0" err="1" smtClean="0"/>
              <a:t>Gn</a:t>
            </a:r>
            <a:r>
              <a:rPr lang="zh-CN" altLang="en-US" sz="2800" dirty="0" smtClean="0"/>
              <a:t>）</a:t>
            </a:r>
            <a:endParaRPr lang="en-US" altLang="zh-CN" sz="2800" dirty="0" smtClean="0"/>
          </a:p>
          <a:p>
            <a:pPr marL="0" indent="0">
              <a:buNone/>
            </a:pPr>
            <a:r>
              <a:rPr lang="zh-CN" altLang="en-US" sz="2800" dirty="0" smtClean="0"/>
              <a:t>取值：</a:t>
            </a:r>
            <a:r>
              <a:rPr lang="en-US" altLang="zh-CN" sz="2800" dirty="0" smtClean="0"/>
              <a:t>0 </a:t>
            </a:r>
            <a:r>
              <a:rPr lang="zh-CN" altLang="en-US" sz="2800" dirty="0" smtClean="0"/>
              <a:t>表示左岸；</a:t>
            </a:r>
            <a:r>
              <a:rPr lang="en-US" altLang="zh-CN" sz="2800" dirty="0" smtClean="0"/>
              <a:t>1 </a:t>
            </a:r>
            <a:r>
              <a:rPr lang="zh-CN" altLang="en-US" sz="2800" dirty="0" smtClean="0"/>
              <a:t>表示右岸</a:t>
            </a:r>
            <a:endParaRPr lang="en-US" altLang="zh-CN" sz="2800" dirty="0" smtClean="0"/>
          </a:p>
          <a:p>
            <a:pPr marL="0" indent="0">
              <a:buNone/>
            </a:pPr>
            <a:r>
              <a:rPr lang="zh-CN" altLang="en-US" sz="2800" dirty="0" smtClean="0"/>
              <a:t>起始状态（</a:t>
            </a:r>
            <a:r>
              <a:rPr lang="en-US" altLang="zh-CN" sz="2800" dirty="0" smtClean="0"/>
              <a:t>0, 0, 0, 0</a:t>
            </a:r>
            <a:r>
              <a:rPr lang="zh-CN" altLang="en-US" sz="2800" dirty="0" smtClean="0"/>
              <a:t>）</a:t>
            </a:r>
            <a:r>
              <a:rPr lang="en-US" altLang="zh-CN" sz="2800" dirty="0" smtClean="0"/>
              <a:t>; </a:t>
            </a:r>
            <a:r>
              <a:rPr lang="zh-CN" altLang="en-US" sz="2800" dirty="0" smtClean="0"/>
              <a:t>目标状态（</a:t>
            </a:r>
            <a:r>
              <a:rPr lang="en-US" altLang="zh-CN" sz="2800" dirty="0" smtClean="0"/>
              <a:t>1, 1, 1, 1</a:t>
            </a:r>
            <a:r>
              <a:rPr lang="zh-CN" altLang="en-US" sz="2800" dirty="0" smtClean="0"/>
              <a:t>）</a:t>
            </a:r>
            <a:endParaRPr lang="en-US" altLang="zh-CN" sz="2800" dirty="0" smtClean="0"/>
          </a:p>
          <a:p>
            <a:pPr marL="0" indent="0">
              <a:buNone/>
            </a:pPr>
            <a:endParaRPr lang="en-US" altLang="zh-CN" sz="2800" dirty="0"/>
          </a:p>
          <a:p>
            <a:pPr marL="0" indent="0">
              <a:buNone/>
            </a:pPr>
            <a:r>
              <a:rPr lang="zh-CN" altLang="en-US" sz="2800" dirty="0" smtClean="0"/>
              <a:t>移动约束（</a:t>
            </a:r>
            <a:r>
              <a:rPr lang="en-US" altLang="zh-CN" sz="2800" dirty="0" smtClean="0"/>
              <a:t>x, y, z, k</a:t>
            </a:r>
            <a:r>
              <a:rPr lang="zh-CN" altLang="en-US" sz="2800" dirty="0" smtClean="0"/>
              <a:t>） </a:t>
            </a:r>
            <a:r>
              <a:rPr lang="en-US" altLang="zh-CN" sz="2800" dirty="0" smtClean="0"/>
              <a:t>-&gt; </a:t>
            </a:r>
            <a:r>
              <a:rPr lang="zh-CN" altLang="en-US" sz="2800" dirty="0" smtClean="0"/>
              <a:t>（</a:t>
            </a:r>
            <a:r>
              <a:rPr lang="en-US" altLang="zh-CN" sz="2800" dirty="0" smtClean="0"/>
              <a:t>~x, y’, z’, k’ </a:t>
            </a:r>
            <a:r>
              <a:rPr lang="zh-CN" altLang="en-US" sz="2800" dirty="0" smtClean="0"/>
              <a:t>）</a:t>
            </a:r>
            <a:endParaRPr lang="en-US" altLang="zh-CN" sz="2800" dirty="0" smtClean="0"/>
          </a:p>
          <a:p>
            <a:pPr marL="0" indent="0">
              <a:buNone/>
            </a:pPr>
            <a:r>
              <a:rPr lang="zh-CN" altLang="en-US" sz="2800" dirty="0"/>
              <a:t>状态</a:t>
            </a:r>
            <a:r>
              <a:rPr lang="zh-CN" altLang="en-US" sz="2800" dirty="0" smtClean="0"/>
              <a:t>约束（</a:t>
            </a:r>
            <a:r>
              <a:rPr lang="en-US" altLang="zh-CN" sz="2800" dirty="0" smtClean="0"/>
              <a:t>0, 0, 1, 1</a:t>
            </a:r>
            <a:r>
              <a:rPr lang="zh-CN" altLang="en-US" sz="2800" dirty="0" smtClean="0"/>
              <a:t>）（</a:t>
            </a:r>
            <a:r>
              <a:rPr lang="en-US" altLang="zh-CN" sz="2800" dirty="0" smtClean="0"/>
              <a:t>0, 1, 1, 1</a:t>
            </a:r>
            <a:r>
              <a:rPr lang="zh-CN" altLang="en-US" sz="2800" dirty="0" smtClean="0"/>
              <a:t>）（</a:t>
            </a:r>
            <a:r>
              <a:rPr lang="en-US" altLang="zh-CN" sz="2800" dirty="0" smtClean="0"/>
              <a:t>0, 1, 1, 0</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a:t>
            </a:r>
            <a:r>
              <a:rPr lang="en-US" altLang="zh-CN" sz="2800" dirty="0" smtClean="0"/>
              <a:t>1</a:t>
            </a:r>
            <a:r>
              <a:rPr lang="en-US" altLang="zh-CN" sz="2800" dirty="0" smtClean="0"/>
              <a:t>, 0, 0, 0</a:t>
            </a:r>
            <a:r>
              <a:rPr lang="zh-CN" altLang="en-US" sz="2800" dirty="0" smtClean="0"/>
              <a:t>）（</a:t>
            </a:r>
            <a:r>
              <a:rPr lang="en-US" altLang="zh-CN" sz="2800" dirty="0" smtClean="0"/>
              <a:t>1, 1, 0, 0</a:t>
            </a:r>
            <a:r>
              <a:rPr lang="zh-CN" altLang="en-US" sz="2800" dirty="0" smtClean="0"/>
              <a:t>）（</a:t>
            </a:r>
            <a:r>
              <a:rPr lang="en-US" altLang="zh-CN" sz="2800" dirty="0" smtClean="0"/>
              <a:t>1</a:t>
            </a:r>
            <a:r>
              <a:rPr lang="en-US" altLang="zh-CN" sz="2800" dirty="0" smtClean="0"/>
              <a:t>, 0, 0, 1</a:t>
            </a:r>
            <a:r>
              <a:rPr lang="zh-CN" altLang="en-US" sz="2800" dirty="0" smtClean="0"/>
              <a:t>）</a:t>
            </a:r>
            <a:endParaRPr lang="en-US" altLang="zh-CN" sz="2800" dirty="0" smtClean="0"/>
          </a:p>
          <a:p>
            <a:pPr marL="0" indent="0">
              <a:buNone/>
            </a:pPr>
            <a:endParaRPr lang="zh-CN" altLang="en-US"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val="0"/>
              </a:ext>
            </a:extLst>
          </a:blip>
          <a:srcRect/>
          <a:stretch>
            <a:fillRect/>
          </a:stretch>
        </p:blipFill>
        <p:spPr bwMode="auto">
          <a:xfrm>
            <a:off x="0" y="274638"/>
            <a:ext cx="9144000" cy="1932285"/>
          </a:xfrm>
          <a:prstGeom prst="rect">
            <a:avLst/>
          </a:prstGeom>
          <a:noFill/>
          <a:ln>
            <a:noFill/>
          </a:ln>
        </p:spPr>
      </p:pic>
    </p:spTree>
    <p:extLst>
      <p:ext uri="{BB962C8B-B14F-4D97-AF65-F5344CB8AC3E}">
        <p14:creationId xmlns:p14="http://schemas.microsoft.com/office/powerpoint/2010/main" val="3781651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a:bodyPr>
          <a:lstStyle/>
          <a:p>
            <a:endParaRPr lang="en-US" altLang="zh-CN" dirty="0" smtClean="0"/>
          </a:p>
          <a:p>
            <a:pPr marL="0" indent="0">
              <a:buNone/>
            </a:pPr>
            <a:endParaRPr lang="en-US" altLang="zh-CN" sz="2800" dirty="0" smtClean="0"/>
          </a:p>
          <a:p>
            <a:pPr marL="0" indent="0">
              <a:buNone/>
            </a:pPr>
            <a:endParaRPr lang="en-US" altLang="zh-CN" sz="2800" dirty="0"/>
          </a:p>
          <a:p>
            <a:pPr marL="0" indent="0">
              <a:buNone/>
            </a:pPr>
            <a:r>
              <a:rPr lang="zh-CN" altLang="en-US" sz="2800" dirty="0" smtClean="0"/>
              <a:t>移动约束（</a:t>
            </a:r>
            <a:r>
              <a:rPr lang="en-US" altLang="zh-CN" sz="2800" dirty="0" smtClean="0"/>
              <a:t>x, y, z, k</a:t>
            </a:r>
            <a:r>
              <a:rPr lang="zh-CN" altLang="en-US" sz="2800" dirty="0" smtClean="0"/>
              <a:t>） </a:t>
            </a:r>
            <a:r>
              <a:rPr lang="en-US" altLang="zh-CN" sz="2800" dirty="0" smtClean="0"/>
              <a:t>-&gt; </a:t>
            </a:r>
            <a:r>
              <a:rPr lang="zh-CN" altLang="en-US" sz="2800" dirty="0" smtClean="0"/>
              <a:t>（</a:t>
            </a:r>
            <a:r>
              <a:rPr lang="en-US" altLang="zh-CN" sz="2800" dirty="0" smtClean="0"/>
              <a:t>~x, y’, z’, k’ </a:t>
            </a:r>
            <a:r>
              <a:rPr lang="zh-CN" altLang="en-US" sz="2800" dirty="0" smtClean="0"/>
              <a:t>）</a:t>
            </a:r>
            <a:endParaRPr lang="en-US" altLang="zh-CN" sz="2800" dirty="0" smtClean="0"/>
          </a:p>
          <a:p>
            <a:pPr marL="0" indent="0">
              <a:buNone/>
            </a:pPr>
            <a:r>
              <a:rPr lang="zh-CN" altLang="en-US" sz="2800" dirty="0" smtClean="0"/>
              <a:t>移动约束表示：    </a:t>
            </a:r>
            <a:r>
              <a:rPr lang="en-US" altLang="zh-CN" sz="2800" dirty="0" smtClean="0"/>
              <a:t>|y-y’|+|z-z’|+|k-k’| &lt;= 1</a:t>
            </a:r>
          </a:p>
          <a:p>
            <a:pPr marL="0" indent="0">
              <a:buNone/>
            </a:pPr>
            <a:endParaRPr lang="en-US" altLang="zh-CN" sz="2800" dirty="0" smtClean="0"/>
          </a:p>
          <a:p>
            <a:pPr marL="0" indent="0">
              <a:buNone/>
            </a:pPr>
            <a:r>
              <a:rPr lang="zh-CN" altLang="en-US" sz="2800" dirty="0"/>
              <a:t>状态</a:t>
            </a:r>
            <a:r>
              <a:rPr lang="zh-CN" altLang="en-US" sz="2800" dirty="0" smtClean="0"/>
              <a:t>约束（</a:t>
            </a:r>
            <a:r>
              <a:rPr lang="en-US" altLang="zh-CN" sz="2800" dirty="0" smtClean="0"/>
              <a:t>0, 0, 1, 1</a:t>
            </a:r>
            <a:r>
              <a:rPr lang="zh-CN" altLang="en-US" sz="2800" dirty="0" smtClean="0"/>
              <a:t>）（</a:t>
            </a:r>
            <a:r>
              <a:rPr lang="en-US" altLang="zh-CN" sz="2800" dirty="0" smtClean="0"/>
              <a:t>0, 1, 1, 1</a:t>
            </a:r>
            <a:r>
              <a:rPr lang="zh-CN" altLang="en-US" sz="2800" dirty="0" smtClean="0"/>
              <a:t>）（</a:t>
            </a:r>
            <a:r>
              <a:rPr lang="en-US" altLang="zh-CN" sz="2800" dirty="0" smtClean="0"/>
              <a:t>0, 1, 1, 0</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a:t>
            </a:r>
            <a:r>
              <a:rPr lang="en-US" altLang="zh-CN" sz="2800" dirty="0" smtClean="0"/>
              <a:t>1</a:t>
            </a:r>
            <a:r>
              <a:rPr lang="en-US" altLang="zh-CN" sz="2800" dirty="0" smtClean="0"/>
              <a:t>, 0, 0, 0</a:t>
            </a:r>
            <a:r>
              <a:rPr lang="zh-CN" altLang="en-US" sz="2800" dirty="0" smtClean="0"/>
              <a:t>）（</a:t>
            </a:r>
            <a:r>
              <a:rPr lang="en-US" altLang="zh-CN" sz="2800" dirty="0" smtClean="0"/>
              <a:t>1, 1, 0, 0</a:t>
            </a:r>
            <a:r>
              <a:rPr lang="zh-CN" altLang="en-US" sz="2800" dirty="0" smtClean="0"/>
              <a:t>）（</a:t>
            </a:r>
            <a:r>
              <a:rPr lang="en-US" altLang="zh-CN" sz="2800" dirty="0" smtClean="0"/>
              <a:t>1</a:t>
            </a:r>
            <a:r>
              <a:rPr lang="en-US" altLang="zh-CN" sz="2800" dirty="0" smtClean="0"/>
              <a:t>, 0, 0, 1</a:t>
            </a:r>
            <a:r>
              <a:rPr lang="zh-CN" altLang="en-US" sz="2800" dirty="0" smtClean="0"/>
              <a:t>）</a:t>
            </a:r>
            <a:endParaRPr lang="en-US" altLang="zh-CN" sz="2800" dirty="0" smtClean="0"/>
          </a:p>
          <a:p>
            <a:pPr marL="0" indent="0">
              <a:buNone/>
            </a:pPr>
            <a:endParaRPr lang="zh-CN" altLang="en-US"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val="0"/>
              </a:ext>
            </a:extLst>
          </a:blip>
          <a:srcRect/>
          <a:stretch>
            <a:fillRect/>
          </a:stretch>
        </p:blipFill>
        <p:spPr bwMode="auto">
          <a:xfrm>
            <a:off x="0" y="274638"/>
            <a:ext cx="9144000" cy="1932285"/>
          </a:xfrm>
          <a:prstGeom prst="rect">
            <a:avLst/>
          </a:prstGeom>
          <a:noFill/>
          <a:ln>
            <a:noFill/>
          </a:ln>
        </p:spPr>
      </p:pic>
    </p:spTree>
    <p:extLst>
      <p:ext uri="{BB962C8B-B14F-4D97-AF65-F5344CB8AC3E}">
        <p14:creationId xmlns:p14="http://schemas.microsoft.com/office/powerpoint/2010/main" val="3520000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a:bodyPr>
          <a:lstStyle/>
          <a:p>
            <a:endParaRPr lang="en-US" altLang="zh-CN" dirty="0" smtClean="0"/>
          </a:p>
          <a:p>
            <a:endParaRPr lang="en-US" altLang="zh-CN" dirty="0"/>
          </a:p>
          <a:p>
            <a:r>
              <a:rPr lang="zh-CN" altLang="zh-CN" dirty="0" smtClean="0"/>
              <a:t>农夫</a:t>
            </a:r>
            <a:r>
              <a:rPr lang="zh-CN" altLang="zh-CN" dirty="0"/>
              <a:t>、狐狸、鹅、谷物</a:t>
            </a:r>
            <a:r>
              <a:rPr lang="zh-CN" altLang="zh-CN" dirty="0" smtClean="0"/>
              <a:t>问题</a:t>
            </a:r>
            <a:endParaRPr lang="en-US" altLang="zh-CN" dirty="0" smtClean="0"/>
          </a:p>
          <a:p>
            <a:endParaRPr lang="en-US" altLang="zh-CN" dirty="0"/>
          </a:p>
          <a:p>
            <a:pPr marL="0" indent="0">
              <a:buNone/>
            </a:pPr>
            <a:r>
              <a:rPr lang="zh-CN" altLang="en-US" dirty="0" smtClean="0"/>
              <a:t>合法解：找到（</a:t>
            </a:r>
            <a:r>
              <a:rPr lang="en-US" altLang="zh-CN" dirty="0" smtClean="0"/>
              <a:t>1, 1, 1, 1</a:t>
            </a:r>
            <a:r>
              <a:rPr lang="zh-CN" altLang="en-US" dirty="0" smtClean="0"/>
              <a:t>）</a:t>
            </a:r>
            <a:endParaRPr lang="en-US" altLang="zh-CN" dirty="0" smtClean="0"/>
          </a:p>
          <a:p>
            <a:pPr marL="0" indent="0">
              <a:buNone/>
            </a:pPr>
            <a:r>
              <a:rPr lang="zh-CN" altLang="en-US" dirty="0" smtClean="0"/>
              <a:t>最优解：</a:t>
            </a:r>
            <a:r>
              <a:rPr lang="zh-CN" altLang="en-US" dirty="0"/>
              <a:t>找到（</a:t>
            </a:r>
            <a:r>
              <a:rPr lang="en-US" altLang="zh-CN" dirty="0"/>
              <a:t>1, 1, 1, 1</a:t>
            </a:r>
            <a:r>
              <a:rPr lang="zh-CN" altLang="en-US" dirty="0" smtClean="0"/>
              <a:t>）的步数最少</a:t>
            </a:r>
            <a:endParaRPr lang="en-US" altLang="zh-CN" dirty="0"/>
          </a:p>
          <a:p>
            <a:pPr marL="0" indent="0">
              <a:buNone/>
            </a:pPr>
            <a:endParaRPr lang="en-US" altLang="zh-CN"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val="0"/>
              </a:ext>
            </a:extLst>
          </a:blip>
          <a:srcRect/>
          <a:stretch>
            <a:fillRect/>
          </a:stretch>
        </p:blipFill>
        <p:spPr bwMode="auto">
          <a:xfrm>
            <a:off x="0" y="274638"/>
            <a:ext cx="9144000" cy="1932285"/>
          </a:xfrm>
          <a:prstGeom prst="rect">
            <a:avLst/>
          </a:prstGeom>
          <a:noFill/>
          <a:ln>
            <a:noFill/>
          </a:ln>
        </p:spPr>
      </p:pic>
    </p:spTree>
    <p:extLst>
      <p:ext uri="{BB962C8B-B14F-4D97-AF65-F5344CB8AC3E}">
        <p14:creationId xmlns:p14="http://schemas.microsoft.com/office/powerpoint/2010/main" val="424079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另一个（相似的）智力题</a:t>
            </a:r>
            <a:endParaRPr lang="zh-CN" altLang="en-US" dirty="0"/>
          </a:p>
        </p:txBody>
      </p:sp>
      <p:sp>
        <p:nvSpPr>
          <p:cNvPr id="3" name="内容占位符 2"/>
          <p:cNvSpPr>
            <a:spLocks noGrp="1"/>
          </p:cNvSpPr>
          <p:nvPr>
            <p:ph idx="1"/>
          </p:nvPr>
        </p:nvSpPr>
        <p:spPr>
          <a:xfrm>
            <a:off x="457200" y="1600200"/>
            <a:ext cx="8229600" cy="4997152"/>
          </a:xfrm>
        </p:spPr>
        <p:txBody>
          <a:bodyPr>
            <a:normAutofit fontScale="85000" lnSpcReduction="20000"/>
          </a:bodyPr>
          <a:lstStyle/>
          <a:p>
            <a:endParaRPr lang="en-US" altLang="zh-CN" dirty="0" smtClean="0"/>
          </a:p>
          <a:p>
            <a:endParaRPr lang="en-US" altLang="zh-CN" dirty="0"/>
          </a:p>
          <a:p>
            <a:r>
              <a:rPr lang="zh-CN" altLang="en-US" dirty="0"/>
              <a:t>传教士和食人族</a:t>
            </a:r>
            <a:r>
              <a:rPr lang="zh-CN" altLang="en-US" dirty="0" smtClean="0"/>
              <a:t>问题</a:t>
            </a:r>
            <a:endParaRPr lang="en-US" altLang="zh-CN" dirty="0" smtClean="0"/>
          </a:p>
          <a:p>
            <a:endParaRPr lang="en-US" altLang="zh-CN" dirty="0"/>
          </a:p>
          <a:p>
            <a:pPr marL="0" indent="0">
              <a:buNone/>
            </a:pPr>
            <a:r>
              <a:rPr lang="zh-CN" altLang="en-US" dirty="0"/>
              <a:t>在一条河岸上有三名传教士和三名食人族。有一艘船可以容纳两个人，他们想用来过河。如果食人族的数量</a:t>
            </a:r>
            <a:r>
              <a:rPr lang="zh-CN" altLang="en-US" dirty="0" smtClean="0"/>
              <a:t>超过同岸</a:t>
            </a:r>
            <a:r>
              <a:rPr lang="zh-CN" altLang="en-US" dirty="0"/>
              <a:t>的传教士，传教士就会被吃掉。</a:t>
            </a:r>
          </a:p>
          <a:p>
            <a:pPr marL="0" indent="0">
              <a:buNone/>
            </a:pPr>
            <a:r>
              <a:rPr lang="zh-CN" altLang="en-US" dirty="0"/>
              <a:t>如何使用这艘船安全地将所有传教士和食人族带到河对岸？</a:t>
            </a:r>
          </a:p>
          <a:p>
            <a:pPr marL="0" indent="0">
              <a:buNone/>
            </a:pPr>
            <a:endParaRPr lang="zh-CN" altLang="en-US" dirty="0"/>
          </a:p>
          <a:p>
            <a:pPr marL="0" indent="0">
              <a:buNone/>
            </a:pPr>
            <a:r>
              <a:rPr lang="zh-CN" altLang="en-US" dirty="0"/>
              <a:t>初始状态显示</a:t>
            </a:r>
            <a:r>
              <a:rPr lang="zh-CN" altLang="en-US" dirty="0" smtClean="0"/>
              <a:t>在上右侧</a:t>
            </a:r>
            <a:r>
              <a:rPr lang="zh-CN" altLang="en-US" dirty="0"/>
              <a:t>图</a:t>
            </a:r>
            <a:r>
              <a:rPr lang="zh-CN" altLang="en-US" dirty="0" smtClean="0"/>
              <a:t>，</a:t>
            </a:r>
            <a:r>
              <a:rPr lang="zh-CN" altLang="en-US" dirty="0"/>
              <a:t>黑色三角形代表传教士，红色圆圈代表食人族。</a:t>
            </a:r>
            <a:endParaRPr lang="en-US" altLang="zh-CN" dirty="0"/>
          </a:p>
        </p:txBody>
      </p:sp>
      <p:pic>
        <p:nvPicPr>
          <p:cNvPr id="8194" name="Picture 2" descr="http://www.aiai.ed.ac.uk/~gwickler/images/mc-init-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2060848"/>
            <a:ext cx="142875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513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传教士和食人族问题</a:t>
            </a:r>
            <a:endParaRPr lang="en-US" altLang="zh-CN" dirty="0"/>
          </a:p>
        </p:txBody>
      </p:sp>
      <p:sp>
        <p:nvSpPr>
          <p:cNvPr id="3" name="内容占位符 2"/>
          <p:cNvSpPr>
            <a:spLocks noGrp="1"/>
          </p:cNvSpPr>
          <p:nvPr>
            <p:ph idx="1"/>
          </p:nvPr>
        </p:nvSpPr>
        <p:spPr>
          <a:xfrm>
            <a:off x="457200" y="1600200"/>
            <a:ext cx="8229600" cy="4997152"/>
          </a:xfrm>
        </p:spPr>
        <p:txBody>
          <a:bodyPr>
            <a:normAutofit fontScale="85000" lnSpcReduction="20000"/>
          </a:bodyPr>
          <a:lstStyle/>
          <a:p>
            <a:endParaRPr lang="en-US" altLang="zh-CN" dirty="0" smtClean="0"/>
          </a:p>
          <a:p>
            <a:endParaRPr lang="en-US" altLang="zh-CN" dirty="0"/>
          </a:p>
          <a:p>
            <a:r>
              <a:rPr lang="zh-CN" altLang="en-US" dirty="0"/>
              <a:t>传教士和食人族</a:t>
            </a:r>
            <a:r>
              <a:rPr lang="zh-CN" altLang="en-US" dirty="0" smtClean="0"/>
              <a:t>问题</a:t>
            </a:r>
            <a:endParaRPr lang="en-US" altLang="zh-CN" dirty="0" smtClean="0"/>
          </a:p>
          <a:p>
            <a:endParaRPr lang="en-US" altLang="zh-CN" dirty="0"/>
          </a:p>
          <a:p>
            <a:pPr marL="0" indent="0">
              <a:buNone/>
            </a:pPr>
            <a:r>
              <a:rPr lang="zh-CN" altLang="en-US" dirty="0"/>
              <a:t>在一条河岸上有三名传教士和三名食人族。有一艘船可以容纳两个人，他们想用来过河。如果食人族的数量</a:t>
            </a:r>
            <a:r>
              <a:rPr lang="zh-CN" altLang="en-US" dirty="0" smtClean="0"/>
              <a:t>超过同岸</a:t>
            </a:r>
            <a:r>
              <a:rPr lang="zh-CN" altLang="en-US" dirty="0"/>
              <a:t>的传教士，传教士就会被吃掉。</a:t>
            </a:r>
          </a:p>
          <a:p>
            <a:pPr marL="0" indent="0">
              <a:buNone/>
            </a:pPr>
            <a:r>
              <a:rPr lang="zh-CN" altLang="en-US" dirty="0"/>
              <a:t>如何使用这艘船安全地将所有传教士和食人族带到河对岸？</a:t>
            </a:r>
          </a:p>
          <a:p>
            <a:pPr marL="0" indent="0">
              <a:buNone/>
            </a:pPr>
            <a:endParaRPr lang="zh-CN" altLang="en-US" dirty="0"/>
          </a:p>
          <a:p>
            <a:pPr marL="0" indent="0">
              <a:buNone/>
            </a:pPr>
            <a:r>
              <a:rPr lang="zh-CN" altLang="en-US" dirty="0"/>
              <a:t>初始状态显示</a:t>
            </a:r>
            <a:r>
              <a:rPr lang="zh-CN" altLang="en-US" dirty="0" smtClean="0"/>
              <a:t>在上右侧</a:t>
            </a:r>
            <a:r>
              <a:rPr lang="zh-CN" altLang="en-US" dirty="0"/>
              <a:t>图</a:t>
            </a:r>
            <a:r>
              <a:rPr lang="zh-CN" altLang="en-US" dirty="0" smtClean="0"/>
              <a:t>，</a:t>
            </a:r>
            <a:r>
              <a:rPr lang="zh-CN" altLang="en-US" dirty="0"/>
              <a:t>黑色三角形代表传教士，红色圆圈代表食人族。</a:t>
            </a:r>
            <a:endParaRPr lang="en-US" altLang="zh-CN" dirty="0"/>
          </a:p>
        </p:txBody>
      </p:sp>
      <p:pic>
        <p:nvPicPr>
          <p:cNvPr id="8194" name="Picture 2" descr="http://www.aiai.ed.ac.uk/~gwickler/images/mc-init-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2060848"/>
            <a:ext cx="1428750" cy="96202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www.aiai.ed.ac.uk/~gwickler/images/mc-search-spa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7637"/>
            <a:ext cx="9036496" cy="4963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460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传教士和食人族问题</a:t>
            </a:r>
            <a:endParaRPr lang="en-US" altLang="zh-CN" dirty="0"/>
          </a:p>
        </p:txBody>
      </p:sp>
      <p:sp>
        <p:nvSpPr>
          <p:cNvPr id="3" name="内容占位符 2"/>
          <p:cNvSpPr>
            <a:spLocks noGrp="1"/>
          </p:cNvSpPr>
          <p:nvPr>
            <p:ph idx="1"/>
          </p:nvPr>
        </p:nvSpPr>
        <p:spPr>
          <a:xfrm>
            <a:off x="457200" y="1600200"/>
            <a:ext cx="8229600" cy="4997152"/>
          </a:xfrm>
        </p:spPr>
        <p:txBody>
          <a:bodyPr>
            <a:normAutofit/>
          </a:bodyPr>
          <a:lstStyle/>
          <a:p>
            <a:endParaRPr lang="en-US" altLang="zh-CN" dirty="0" smtClean="0"/>
          </a:p>
          <a:p>
            <a:endParaRPr lang="en-US" altLang="zh-CN" dirty="0"/>
          </a:p>
          <a:p>
            <a:r>
              <a:rPr lang="zh-CN" altLang="en-US" dirty="0" smtClean="0"/>
              <a:t>问题表示。。。</a:t>
            </a:r>
            <a:endParaRPr lang="en-US" altLang="zh-CN" dirty="0" smtClean="0"/>
          </a:p>
          <a:p>
            <a:endParaRPr lang="en-US" altLang="zh-CN" dirty="0"/>
          </a:p>
        </p:txBody>
      </p:sp>
      <p:pic>
        <p:nvPicPr>
          <p:cNvPr id="8194" name="Picture 2" descr="http://www.aiai.ed.ac.uk/~gwickler/images/mc-init-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509120"/>
            <a:ext cx="142875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812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不定积分的求解</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r>
              <a:rPr lang="zh-CN" altLang="zh-CN" dirty="0"/>
              <a:t>如果一个程序可以将这个不定积分求解出来，那么这个程序算是智能的吗？</a:t>
            </a:r>
            <a:endParaRPr lang="zh-CN" altLang="en-US" dirty="0"/>
          </a:p>
        </p:txBody>
      </p:sp>
      <p:pic>
        <p:nvPicPr>
          <p:cNvPr id="6" name="图片 5" descr="https://pic4.zhimg.com/80/v2-188bef2e736a235988729d181d4b49bf_hd.jpg"/>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749302"/>
            <a:ext cx="2599345" cy="1039738"/>
          </a:xfrm>
          <a:prstGeom prst="rect">
            <a:avLst/>
          </a:prstGeom>
          <a:noFill/>
          <a:ln>
            <a:noFill/>
          </a:ln>
        </p:spPr>
      </p:pic>
    </p:spTree>
    <p:extLst>
      <p:ext uri="{BB962C8B-B14F-4D97-AF65-F5344CB8AC3E}">
        <p14:creationId xmlns:p14="http://schemas.microsoft.com/office/powerpoint/2010/main" val="2778209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问题归约</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r>
              <a:rPr lang="zh-CN" altLang="zh-CN" dirty="0"/>
              <a:t>如果一个程序可以将这个不定积分求解出来，那么这个程序算是智能的吗？</a:t>
            </a:r>
            <a:endParaRPr lang="zh-CN" altLang="en-US" dirty="0"/>
          </a:p>
        </p:txBody>
      </p:sp>
      <p:pic>
        <p:nvPicPr>
          <p:cNvPr id="6" name="图片 5" descr="https://pic4.zhimg.com/80/v2-188bef2e736a235988729d181d4b49bf_hd.jpg"/>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749302"/>
            <a:ext cx="2599345" cy="1039738"/>
          </a:xfrm>
          <a:prstGeom prst="rect">
            <a:avLst/>
          </a:prstGeom>
          <a:noFill/>
          <a:ln>
            <a:noFill/>
          </a:ln>
        </p:spPr>
      </p:pic>
      <p:pic>
        <p:nvPicPr>
          <p:cNvPr id="5" name="图片 4" descr="https://pic2.zhimg.com/80/v2-fdf62e1fe3e8ffe4880c67bd818777f4_hd.jpg"/>
          <p:cNvPicPr/>
          <p:nvPr/>
        </p:nvPicPr>
        <p:blipFill>
          <a:blip r:embed="rId3">
            <a:extLst>
              <a:ext uri="{28A0092B-C50C-407E-A947-70E740481C1C}">
                <a14:useLocalDpi xmlns:a14="http://schemas.microsoft.com/office/drawing/2010/main" val="0"/>
              </a:ext>
            </a:extLst>
          </a:blip>
          <a:srcRect/>
          <a:stretch>
            <a:fillRect/>
          </a:stretch>
        </p:blipFill>
        <p:spPr bwMode="auto">
          <a:xfrm>
            <a:off x="1680009" y="4143374"/>
            <a:ext cx="5484279" cy="2093937"/>
          </a:xfrm>
          <a:prstGeom prst="rect">
            <a:avLst/>
          </a:prstGeom>
          <a:noFill/>
          <a:ln>
            <a:noFill/>
          </a:ln>
        </p:spPr>
      </p:pic>
    </p:spTree>
    <p:extLst>
      <p:ext uri="{BB962C8B-B14F-4D97-AF65-F5344CB8AC3E}">
        <p14:creationId xmlns:p14="http://schemas.microsoft.com/office/powerpoint/2010/main" val="4161594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基本变换</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endParaRPr lang="zh-CN" altLang="en-US" dirty="0"/>
          </a:p>
        </p:txBody>
      </p:sp>
      <p:pic>
        <p:nvPicPr>
          <p:cNvPr id="7" name="图片 6" descr="https://pic3.zhimg.com/80/v2-2ec17f2cf45e01260bf65e53c49e403d_hd.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3312368" cy="864096"/>
          </a:xfrm>
          <a:prstGeom prst="rect">
            <a:avLst/>
          </a:prstGeom>
          <a:noFill/>
          <a:ln>
            <a:noFill/>
          </a:ln>
        </p:spPr>
      </p:pic>
      <p:pic>
        <p:nvPicPr>
          <p:cNvPr id="8" name="图片 7" descr="https://pic2.zhimg.com/80/v2-296aed811463bac1231d165dec2f2aa0_hd.jpg"/>
          <p:cNvPicPr/>
          <p:nvPr/>
        </p:nvPicPr>
        <p:blipFill>
          <a:blip r:embed="rId3">
            <a:extLst>
              <a:ext uri="{28A0092B-C50C-407E-A947-70E740481C1C}">
                <a14:useLocalDpi xmlns:a14="http://schemas.microsoft.com/office/drawing/2010/main" val="0"/>
              </a:ext>
            </a:extLst>
          </a:blip>
          <a:srcRect/>
          <a:stretch>
            <a:fillRect/>
          </a:stretch>
        </p:blipFill>
        <p:spPr bwMode="auto">
          <a:xfrm>
            <a:off x="395536" y="2276872"/>
            <a:ext cx="3456384" cy="1008112"/>
          </a:xfrm>
          <a:prstGeom prst="rect">
            <a:avLst/>
          </a:prstGeom>
          <a:noFill/>
          <a:ln>
            <a:noFill/>
          </a:ln>
        </p:spPr>
      </p:pic>
      <p:pic>
        <p:nvPicPr>
          <p:cNvPr id="9" name="图片 8" descr="https://pic1.zhimg.com/80/v2-1fe2a6434abdf4b33d44ef228e677779_hd.jpg"/>
          <p:cNvPicPr/>
          <p:nvPr/>
        </p:nvPicPr>
        <p:blipFill>
          <a:blip r:embed="rId4">
            <a:extLst>
              <a:ext uri="{28A0092B-C50C-407E-A947-70E740481C1C}">
                <a14:useLocalDpi xmlns:a14="http://schemas.microsoft.com/office/drawing/2010/main" val="0"/>
              </a:ext>
            </a:extLst>
          </a:blip>
          <a:srcRect/>
          <a:stretch>
            <a:fillRect/>
          </a:stretch>
        </p:blipFill>
        <p:spPr bwMode="auto">
          <a:xfrm>
            <a:off x="395536" y="3637188"/>
            <a:ext cx="3456384" cy="871931"/>
          </a:xfrm>
          <a:prstGeom prst="rect">
            <a:avLst/>
          </a:prstGeom>
          <a:noFill/>
          <a:ln>
            <a:noFill/>
          </a:ln>
        </p:spPr>
      </p:pic>
      <p:pic>
        <p:nvPicPr>
          <p:cNvPr id="10" name="图片 9" descr="https://pic2.zhimg.com/80/v2-087c4b007c90c4e5e166ac0dab3aeb59_hd.jpg"/>
          <p:cNvPicPr/>
          <p:nvPr/>
        </p:nvPicPr>
        <p:blipFill>
          <a:blip r:embed="rId5">
            <a:extLst>
              <a:ext uri="{28A0092B-C50C-407E-A947-70E740481C1C}">
                <a14:useLocalDpi xmlns:a14="http://schemas.microsoft.com/office/drawing/2010/main" val="0"/>
              </a:ext>
            </a:extLst>
          </a:blip>
          <a:srcRect/>
          <a:stretch>
            <a:fillRect/>
          </a:stretch>
        </p:blipFill>
        <p:spPr bwMode="auto">
          <a:xfrm>
            <a:off x="395536" y="4797152"/>
            <a:ext cx="3816424" cy="864096"/>
          </a:xfrm>
          <a:prstGeom prst="rect">
            <a:avLst/>
          </a:prstGeom>
          <a:noFill/>
          <a:ln>
            <a:noFill/>
          </a:ln>
        </p:spPr>
      </p:pic>
    </p:spTree>
    <p:extLst>
      <p:ext uri="{BB962C8B-B14F-4D97-AF65-F5344CB8AC3E}">
        <p14:creationId xmlns:p14="http://schemas.microsoft.com/office/powerpoint/2010/main" val="3084664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endParaRPr lang="zh-CN" altLang="en-US" dirty="0"/>
          </a:p>
        </p:txBody>
      </p:sp>
      <p:sp>
        <p:nvSpPr>
          <p:cNvPr id="3" name="内容占位符 2"/>
          <p:cNvSpPr>
            <a:spLocks noGrp="1"/>
          </p:cNvSpPr>
          <p:nvPr>
            <p:ph idx="1"/>
          </p:nvPr>
        </p:nvSpPr>
        <p:spPr/>
        <p:txBody>
          <a:bodyPr/>
          <a:lstStyle/>
          <a:p>
            <a:r>
              <a:rPr lang="zh-CN" altLang="zh-CN" dirty="0" smtClean="0"/>
              <a:t>与</a:t>
            </a:r>
            <a:r>
              <a:rPr lang="zh-CN" altLang="zh-CN" dirty="0"/>
              <a:t>思维</a:t>
            </a:r>
            <a:r>
              <a:rPr lang="zh-CN" altLang="zh-CN" dirty="0" smtClean="0"/>
              <a:t>有关</a:t>
            </a:r>
            <a:endParaRPr lang="en-US" altLang="zh-CN" dirty="0" smtClean="0"/>
          </a:p>
        </p:txBody>
      </p:sp>
      <p:pic>
        <p:nvPicPr>
          <p:cNvPr id="2052" name="Picture 4" descr="https://timgsa.baidu.com/timg?image&amp;quality=80&amp;size=b9999_10000&amp;sec=1537445740495&amp;di=6ca767aef2488c135f4164571e9808d0&amp;imgtype=0&amp;src=http%3A%2F%2Fali2.rabbitpre.com%2F50d3b038-22c9-42d2-8bb2-2a27de83d8a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319"/>
          <a:stretch/>
        </p:blipFill>
        <p:spPr bwMode="auto">
          <a:xfrm>
            <a:off x="4067944" y="2276872"/>
            <a:ext cx="2016224" cy="183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418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基本变换</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r>
              <a:rPr lang="en-US" altLang="zh-CN" dirty="0" smtClean="0"/>
              <a:t>                                                   </a:t>
            </a:r>
            <a:r>
              <a:rPr lang="zh-CN" altLang="en-US" dirty="0" smtClean="0"/>
              <a:t>（</a:t>
            </a:r>
            <a:r>
              <a:rPr lang="en-US" altLang="zh-CN" dirty="0" smtClean="0"/>
              <a:t>1</a:t>
            </a:r>
            <a:r>
              <a:rPr lang="zh-CN" altLang="en-US" dirty="0" smtClean="0"/>
              <a:t>）</a:t>
            </a:r>
            <a:endParaRPr lang="en-US" altLang="zh-CN" dirty="0" smtClean="0"/>
          </a:p>
          <a:p>
            <a:endParaRPr lang="en-US" altLang="zh-CN" dirty="0"/>
          </a:p>
          <a:p>
            <a:r>
              <a:rPr lang="en-US" altLang="zh-CN" dirty="0" smtClean="0"/>
              <a:t>                                                   </a:t>
            </a:r>
            <a:r>
              <a:rPr lang="zh-CN" altLang="en-US" dirty="0" smtClean="0"/>
              <a:t>（</a:t>
            </a:r>
            <a:r>
              <a:rPr lang="en-US" altLang="zh-CN" dirty="0" smtClean="0"/>
              <a:t>2</a:t>
            </a:r>
            <a:r>
              <a:rPr lang="zh-CN" altLang="en-US" dirty="0" smtClean="0"/>
              <a:t>）</a:t>
            </a:r>
            <a:endParaRPr lang="en-US" altLang="zh-CN" dirty="0" smtClean="0"/>
          </a:p>
          <a:p>
            <a:endParaRPr lang="en-US" altLang="zh-CN" dirty="0"/>
          </a:p>
          <a:p>
            <a:r>
              <a:rPr lang="en-US" altLang="zh-CN" dirty="0" smtClean="0"/>
              <a:t>                                                    </a:t>
            </a:r>
            <a:r>
              <a:rPr lang="zh-CN" altLang="en-US" dirty="0" smtClean="0"/>
              <a:t>（</a:t>
            </a:r>
            <a:r>
              <a:rPr lang="en-US" altLang="zh-CN" dirty="0" smtClean="0"/>
              <a:t>3</a:t>
            </a:r>
            <a:r>
              <a:rPr lang="zh-CN" altLang="en-US" dirty="0" smtClean="0"/>
              <a:t>）</a:t>
            </a:r>
            <a:endParaRPr lang="en-US" altLang="zh-CN" dirty="0" smtClean="0"/>
          </a:p>
          <a:p>
            <a:endParaRPr lang="en-US" altLang="zh-CN" dirty="0"/>
          </a:p>
          <a:p>
            <a:r>
              <a:rPr lang="en-US" altLang="zh-CN" dirty="0" smtClean="0"/>
              <a:t>                                                     </a:t>
            </a:r>
            <a:r>
              <a:rPr lang="zh-CN" altLang="en-US" dirty="0" smtClean="0"/>
              <a:t>（</a:t>
            </a:r>
            <a:r>
              <a:rPr lang="en-US" altLang="zh-CN" dirty="0" smtClean="0"/>
              <a:t>4</a:t>
            </a:r>
            <a:r>
              <a:rPr lang="zh-CN" altLang="en-US" dirty="0" smtClean="0"/>
              <a:t>）</a:t>
            </a:r>
            <a:endParaRPr lang="zh-CN" altLang="en-US" dirty="0"/>
          </a:p>
        </p:txBody>
      </p:sp>
      <p:pic>
        <p:nvPicPr>
          <p:cNvPr id="7" name="图片 6" descr="https://pic3.zhimg.com/80/v2-2ec17f2cf45e01260bf65e53c49e403d_hd.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3312368" cy="864096"/>
          </a:xfrm>
          <a:prstGeom prst="rect">
            <a:avLst/>
          </a:prstGeom>
          <a:noFill/>
          <a:ln>
            <a:noFill/>
          </a:ln>
        </p:spPr>
      </p:pic>
      <p:pic>
        <p:nvPicPr>
          <p:cNvPr id="8" name="图片 7" descr="https://pic2.zhimg.com/80/v2-296aed811463bac1231d165dec2f2aa0_hd.jpg"/>
          <p:cNvPicPr/>
          <p:nvPr/>
        </p:nvPicPr>
        <p:blipFill>
          <a:blip r:embed="rId3">
            <a:extLst>
              <a:ext uri="{28A0092B-C50C-407E-A947-70E740481C1C}">
                <a14:useLocalDpi xmlns:a14="http://schemas.microsoft.com/office/drawing/2010/main" val="0"/>
              </a:ext>
            </a:extLst>
          </a:blip>
          <a:srcRect/>
          <a:stretch>
            <a:fillRect/>
          </a:stretch>
        </p:blipFill>
        <p:spPr bwMode="auto">
          <a:xfrm>
            <a:off x="395536" y="2276872"/>
            <a:ext cx="3456384" cy="1008112"/>
          </a:xfrm>
          <a:prstGeom prst="rect">
            <a:avLst/>
          </a:prstGeom>
          <a:noFill/>
          <a:ln>
            <a:noFill/>
          </a:ln>
        </p:spPr>
      </p:pic>
      <p:pic>
        <p:nvPicPr>
          <p:cNvPr id="9" name="图片 8" descr="https://pic1.zhimg.com/80/v2-1fe2a6434abdf4b33d44ef228e677779_hd.jpg"/>
          <p:cNvPicPr/>
          <p:nvPr/>
        </p:nvPicPr>
        <p:blipFill>
          <a:blip r:embed="rId4">
            <a:extLst>
              <a:ext uri="{28A0092B-C50C-407E-A947-70E740481C1C}">
                <a14:useLocalDpi xmlns:a14="http://schemas.microsoft.com/office/drawing/2010/main" val="0"/>
              </a:ext>
            </a:extLst>
          </a:blip>
          <a:srcRect/>
          <a:stretch>
            <a:fillRect/>
          </a:stretch>
        </p:blipFill>
        <p:spPr bwMode="auto">
          <a:xfrm>
            <a:off x="395536" y="3637188"/>
            <a:ext cx="3456384" cy="871931"/>
          </a:xfrm>
          <a:prstGeom prst="rect">
            <a:avLst/>
          </a:prstGeom>
          <a:noFill/>
          <a:ln>
            <a:noFill/>
          </a:ln>
        </p:spPr>
      </p:pic>
      <p:pic>
        <p:nvPicPr>
          <p:cNvPr id="10" name="图片 9" descr="https://pic2.zhimg.com/80/v2-087c4b007c90c4e5e166ac0dab3aeb59_hd.jpg"/>
          <p:cNvPicPr/>
          <p:nvPr/>
        </p:nvPicPr>
        <p:blipFill>
          <a:blip r:embed="rId5">
            <a:extLst>
              <a:ext uri="{28A0092B-C50C-407E-A947-70E740481C1C}">
                <a14:useLocalDpi xmlns:a14="http://schemas.microsoft.com/office/drawing/2010/main" val="0"/>
              </a:ext>
            </a:extLst>
          </a:blip>
          <a:srcRect/>
          <a:stretch>
            <a:fillRect/>
          </a:stretch>
        </p:blipFill>
        <p:spPr bwMode="auto">
          <a:xfrm>
            <a:off x="395536" y="4797152"/>
            <a:ext cx="3816424" cy="864096"/>
          </a:xfrm>
          <a:prstGeom prst="rect">
            <a:avLst/>
          </a:prstGeom>
          <a:noFill/>
          <a:ln>
            <a:noFill/>
          </a:ln>
        </p:spPr>
      </p:pic>
      <p:pic>
        <p:nvPicPr>
          <p:cNvPr id="11" name="图片 10" descr="https://pic2.zhimg.com/80/v2-76409bc51946d13fea7d9275fc3a9504_hd.jpg"/>
          <p:cNvPicPr/>
          <p:nvPr/>
        </p:nvPicPr>
        <p:blipFill>
          <a:blip r:embed="rId6">
            <a:extLst>
              <a:ext uri="{28A0092B-C50C-407E-A947-70E740481C1C}">
                <a14:useLocalDpi xmlns:a14="http://schemas.microsoft.com/office/drawing/2010/main" val="0"/>
              </a:ext>
            </a:extLst>
          </a:blip>
          <a:srcRect/>
          <a:stretch>
            <a:fillRect/>
          </a:stretch>
        </p:blipFill>
        <p:spPr bwMode="auto">
          <a:xfrm>
            <a:off x="755576" y="5763344"/>
            <a:ext cx="7416824" cy="1094656"/>
          </a:xfrm>
          <a:prstGeom prst="rect">
            <a:avLst/>
          </a:prstGeom>
          <a:noFill/>
          <a:ln>
            <a:noFill/>
          </a:ln>
        </p:spPr>
      </p:pic>
    </p:spTree>
    <p:extLst>
      <p:ext uri="{BB962C8B-B14F-4D97-AF65-F5344CB8AC3E}">
        <p14:creationId xmlns:p14="http://schemas.microsoft.com/office/powerpoint/2010/main" val="1724715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启发</a:t>
            </a:r>
            <a:r>
              <a:rPr lang="zh-CN" altLang="en-US" dirty="0"/>
              <a:t>式</a:t>
            </a:r>
            <a:r>
              <a:rPr lang="zh-CN" altLang="en-US" dirty="0" smtClean="0"/>
              <a:t>变换</a:t>
            </a:r>
            <a:endParaRPr lang="zh-CN" altLang="en-US" dirty="0"/>
          </a:p>
        </p:txBody>
      </p:sp>
      <p:sp>
        <p:nvSpPr>
          <p:cNvPr id="3" name="内容占位符 2"/>
          <p:cNvSpPr>
            <a:spLocks noGrp="1"/>
          </p:cNvSpPr>
          <p:nvPr>
            <p:ph idx="1"/>
          </p:nvPr>
        </p:nvSpPr>
        <p:spPr>
          <a:xfrm>
            <a:off x="457200" y="1166018"/>
            <a:ext cx="8229600" cy="5431334"/>
          </a:xfrm>
        </p:spPr>
        <p:txBody>
          <a:bodyPr>
            <a:normAutofit/>
          </a:bodyPr>
          <a:lstStyle/>
          <a:p>
            <a:r>
              <a:rPr lang="en-US" altLang="zh-CN" dirty="0" smtClean="0"/>
              <a:t>                                                   </a:t>
            </a:r>
            <a:r>
              <a:rPr lang="zh-CN" altLang="en-US" dirty="0" smtClean="0"/>
              <a:t>（</a:t>
            </a:r>
            <a:r>
              <a:rPr lang="en-US" altLang="zh-CN" dirty="0" smtClean="0"/>
              <a:t>1</a:t>
            </a:r>
            <a:r>
              <a:rPr lang="zh-CN" altLang="en-US" dirty="0" smtClean="0"/>
              <a:t>）</a:t>
            </a:r>
            <a:endParaRPr lang="en-US" altLang="zh-CN" dirty="0" smtClean="0"/>
          </a:p>
          <a:p>
            <a:r>
              <a:rPr lang="en-US" altLang="zh-CN" dirty="0" smtClean="0"/>
              <a:t>                                                                        </a:t>
            </a:r>
            <a:r>
              <a:rPr lang="zh-CN" altLang="en-US" dirty="0" smtClean="0"/>
              <a:t>（</a:t>
            </a:r>
            <a:r>
              <a:rPr lang="en-US" altLang="zh-CN" dirty="0" smtClean="0"/>
              <a:t>A</a:t>
            </a:r>
            <a:r>
              <a:rPr lang="zh-CN" altLang="en-US" dirty="0" smtClean="0"/>
              <a:t>）</a:t>
            </a:r>
            <a:endParaRPr lang="en-US" altLang="zh-CN" dirty="0"/>
          </a:p>
          <a:p>
            <a:r>
              <a:rPr lang="en-US" altLang="zh-CN" dirty="0" smtClean="0"/>
              <a:t>                                                   </a:t>
            </a:r>
            <a:r>
              <a:rPr lang="zh-CN" altLang="en-US" dirty="0" smtClean="0"/>
              <a:t>（</a:t>
            </a:r>
            <a:r>
              <a:rPr lang="en-US" altLang="zh-CN" dirty="0" smtClean="0"/>
              <a:t>2</a:t>
            </a:r>
            <a:r>
              <a:rPr lang="zh-CN" altLang="en-US" dirty="0" smtClean="0"/>
              <a:t>）</a:t>
            </a:r>
            <a:endParaRPr lang="en-US" altLang="zh-CN" dirty="0" smtClean="0"/>
          </a:p>
          <a:p>
            <a:endParaRPr lang="en-US" altLang="zh-CN" dirty="0"/>
          </a:p>
          <a:p>
            <a:r>
              <a:rPr lang="en-US" altLang="zh-CN" dirty="0" smtClean="0"/>
              <a:t>                                                                        </a:t>
            </a:r>
            <a:r>
              <a:rPr lang="zh-CN" altLang="en-US" dirty="0" smtClean="0"/>
              <a:t>（</a:t>
            </a:r>
            <a:r>
              <a:rPr lang="en-US" altLang="zh-CN" dirty="0" smtClean="0"/>
              <a:t>B</a:t>
            </a:r>
            <a:r>
              <a:rPr lang="zh-CN" altLang="en-US" dirty="0" smtClean="0"/>
              <a:t>）</a:t>
            </a:r>
            <a:endParaRPr lang="en-US" altLang="zh-CN" dirty="0" smtClean="0"/>
          </a:p>
          <a:p>
            <a:endParaRPr lang="en-US" altLang="zh-CN" dirty="0"/>
          </a:p>
          <a:p>
            <a:r>
              <a:rPr lang="en-US" altLang="zh-CN" dirty="0" smtClean="0"/>
              <a:t>                                                    </a:t>
            </a:r>
          </a:p>
          <a:p>
            <a:r>
              <a:rPr lang="en-US" altLang="zh-CN" dirty="0"/>
              <a:t> </a:t>
            </a:r>
            <a:r>
              <a:rPr lang="en-US" altLang="zh-CN" dirty="0" smtClean="0"/>
              <a:t>                                                                        </a:t>
            </a:r>
            <a:r>
              <a:rPr lang="zh-CN" altLang="en-US" dirty="0" smtClean="0"/>
              <a:t>（</a:t>
            </a:r>
            <a:r>
              <a:rPr lang="en-US" altLang="zh-CN" dirty="0" smtClean="0"/>
              <a:t>C</a:t>
            </a:r>
            <a:r>
              <a:rPr lang="zh-CN" altLang="en-US" dirty="0" smtClean="0"/>
              <a:t>）</a:t>
            </a:r>
            <a:endParaRPr lang="zh-CN" altLang="en-US" dirty="0"/>
          </a:p>
        </p:txBody>
      </p:sp>
      <p:pic>
        <p:nvPicPr>
          <p:cNvPr id="12" name="图片 11" descr="https://pic3.zhimg.com/80/v2-c1c5795e758ce56f27c5d5526bf3cdec_hd.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6480720" cy="1944216"/>
          </a:xfrm>
          <a:prstGeom prst="rect">
            <a:avLst/>
          </a:prstGeom>
          <a:noFill/>
          <a:ln>
            <a:noFill/>
          </a:ln>
        </p:spPr>
      </p:pic>
      <p:pic>
        <p:nvPicPr>
          <p:cNvPr id="13" name="图片 12" descr="https://pic4.zhimg.com/80/v2-e1783c5cd1013d70ee72ca8c3e577ef1_hd.jpg"/>
          <p:cNvPicPr/>
          <p:nvPr/>
        </p:nvPicPr>
        <p:blipFill>
          <a:blip r:embed="rId3">
            <a:extLst>
              <a:ext uri="{28A0092B-C50C-407E-A947-70E740481C1C}">
                <a14:useLocalDpi xmlns:a14="http://schemas.microsoft.com/office/drawing/2010/main" val="0"/>
              </a:ext>
            </a:extLst>
          </a:blip>
          <a:srcRect/>
          <a:stretch>
            <a:fillRect/>
          </a:stretch>
        </p:blipFill>
        <p:spPr bwMode="auto">
          <a:xfrm>
            <a:off x="35496" y="3140968"/>
            <a:ext cx="4896544" cy="1224136"/>
          </a:xfrm>
          <a:prstGeom prst="rect">
            <a:avLst/>
          </a:prstGeom>
          <a:noFill/>
          <a:ln>
            <a:noFill/>
          </a:ln>
        </p:spPr>
      </p:pic>
      <p:pic>
        <p:nvPicPr>
          <p:cNvPr id="14" name="图片 13" descr="https://pic4.zhimg.com/80/v2-85ce2c9b73d07cd3099b43a591b5affa_hd.jpg"/>
          <p:cNvPicPr/>
          <p:nvPr/>
        </p:nvPicPr>
        <p:blipFill>
          <a:blip r:embed="rId4">
            <a:extLst>
              <a:ext uri="{28A0092B-C50C-407E-A947-70E740481C1C}">
                <a14:useLocalDpi xmlns:a14="http://schemas.microsoft.com/office/drawing/2010/main" val="0"/>
              </a:ext>
            </a:extLst>
          </a:blip>
          <a:srcRect/>
          <a:stretch>
            <a:fillRect/>
          </a:stretch>
        </p:blipFill>
        <p:spPr bwMode="auto">
          <a:xfrm>
            <a:off x="188300" y="4293096"/>
            <a:ext cx="3951652" cy="2304256"/>
          </a:xfrm>
          <a:prstGeom prst="rect">
            <a:avLst/>
          </a:prstGeom>
          <a:noFill/>
          <a:ln>
            <a:noFill/>
          </a:ln>
        </p:spPr>
      </p:pic>
    </p:spTree>
    <p:extLst>
      <p:ext uri="{BB962C8B-B14F-4D97-AF65-F5344CB8AC3E}">
        <p14:creationId xmlns:p14="http://schemas.microsoft.com/office/powerpoint/2010/main" val="162010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启发</a:t>
            </a:r>
            <a:r>
              <a:rPr lang="zh-CN" altLang="en-US" dirty="0"/>
              <a:t>式</a:t>
            </a:r>
            <a:r>
              <a:rPr lang="zh-CN" altLang="en-US" dirty="0" smtClean="0"/>
              <a:t>变换</a:t>
            </a:r>
            <a:endParaRPr lang="zh-CN" altLang="en-US" dirty="0"/>
          </a:p>
        </p:txBody>
      </p:sp>
      <p:sp>
        <p:nvSpPr>
          <p:cNvPr id="4" name="内容占位符 3"/>
          <p:cNvSpPr>
            <a:spLocks noGrp="1"/>
          </p:cNvSpPr>
          <p:nvPr>
            <p:ph idx="1"/>
          </p:nvPr>
        </p:nvSpPr>
        <p:spPr/>
        <p:txBody>
          <a:bodyPr/>
          <a:lstStyle/>
          <a:p>
            <a:endParaRPr lang="zh-CN" altLang="en-US"/>
          </a:p>
        </p:txBody>
      </p:sp>
      <p:pic>
        <p:nvPicPr>
          <p:cNvPr id="8" name="图片 7" descr="https://pic3.zhimg.com/80/v2-beff6c66ba46437e1961e0b6264e7170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3168352"/>
          </a:xfrm>
          <a:prstGeom prst="rect">
            <a:avLst/>
          </a:prstGeom>
          <a:noFill/>
          <a:ln>
            <a:noFill/>
          </a:ln>
        </p:spPr>
      </p:pic>
    </p:spTree>
    <p:extLst>
      <p:ext uri="{BB962C8B-B14F-4D97-AF65-F5344CB8AC3E}">
        <p14:creationId xmlns:p14="http://schemas.microsoft.com/office/powerpoint/2010/main" val="1330834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启发</a:t>
            </a:r>
            <a:r>
              <a:rPr lang="zh-CN" altLang="en-US" dirty="0"/>
              <a:t>式</a:t>
            </a:r>
            <a:r>
              <a:rPr lang="zh-CN" altLang="en-US" dirty="0" smtClean="0"/>
              <a:t>变换</a:t>
            </a:r>
            <a:endParaRPr lang="zh-CN" altLang="en-US" dirty="0"/>
          </a:p>
        </p:txBody>
      </p:sp>
      <p:sp>
        <p:nvSpPr>
          <p:cNvPr id="4" name="内容占位符 3"/>
          <p:cNvSpPr>
            <a:spLocks noGrp="1"/>
          </p:cNvSpPr>
          <p:nvPr>
            <p:ph idx="1"/>
          </p:nvPr>
        </p:nvSpPr>
        <p:spPr/>
        <p:txBody>
          <a:bodyPr/>
          <a:lstStyle/>
          <a:p>
            <a:endParaRPr lang="zh-CN" altLang="en-US"/>
          </a:p>
        </p:txBody>
      </p:sp>
      <p:pic>
        <p:nvPicPr>
          <p:cNvPr id="5" name="图片 4" descr="https://pic3.zhimg.com/80/v2-2deccd56da6c932d62aec4497e30af5f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144000" cy="4376886"/>
          </a:xfrm>
          <a:prstGeom prst="rect">
            <a:avLst/>
          </a:prstGeom>
          <a:noFill/>
          <a:ln>
            <a:noFill/>
          </a:ln>
        </p:spPr>
      </p:pic>
    </p:spTree>
    <p:extLst>
      <p:ext uri="{BB962C8B-B14F-4D97-AF65-F5344CB8AC3E}">
        <p14:creationId xmlns:p14="http://schemas.microsoft.com/office/powerpoint/2010/main" val="3339579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zh-CN" altLang="en-US" dirty="0" smtClean="0"/>
              <a:t>积分表</a:t>
            </a:r>
            <a:endParaRPr lang="zh-CN" altLang="en-US" dirty="0"/>
          </a:p>
        </p:txBody>
      </p:sp>
      <p:sp>
        <p:nvSpPr>
          <p:cNvPr id="4" name="内容占位符 3"/>
          <p:cNvSpPr>
            <a:spLocks noGrp="1"/>
          </p:cNvSpPr>
          <p:nvPr>
            <p:ph idx="1"/>
          </p:nvPr>
        </p:nvSpPr>
        <p:spPr/>
        <p:txBody>
          <a:bodyPr/>
          <a:lstStyle/>
          <a:p>
            <a:endParaRPr lang="zh-CN" altLang="en-US"/>
          </a:p>
        </p:txBody>
      </p:sp>
      <p:pic>
        <p:nvPicPr>
          <p:cNvPr id="5" name="图片 4" descr="https://pic3.zhimg.com/80/v2-2deccd56da6c932d62aec4497e30af5f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144000" cy="4376886"/>
          </a:xfrm>
          <a:prstGeom prst="rect">
            <a:avLst/>
          </a:prstGeom>
          <a:noFill/>
          <a:ln>
            <a:noFill/>
          </a:ln>
        </p:spPr>
      </p:pic>
      <p:pic>
        <p:nvPicPr>
          <p:cNvPr id="3" name="图片 2"/>
          <p:cNvPicPr>
            <a:picLocks noChangeAspect="1"/>
          </p:cNvPicPr>
          <p:nvPr/>
        </p:nvPicPr>
        <p:blipFill rotWithShape="1">
          <a:blip r:embed="rId3"/>
          <a:srcRect l="19731" t="25391" r="21945" b="18500"/>
          <a:stretch/>
        </p:blipFill>
        <p:spPr>
          <a:xfrm>
            <a:off x="0" y="1052736"/>
            <a:ext cx="9144000" cy="5745880"/>
          </a:xfrm>
          <a:prstGeom prst="rect">
            <a:avLst/>
          </a:prstGeom>
        </p:spPr>
      </p:pic>
    </p:spTree>
    <p:extLst>
      <p:ext uri="{BB962C8B-B14F-4D97-AF65-F5344CB8AC3E}">
        <p14:creationId xmlns:p14="http://schemas.microsoft.com/office/powerpoint/2010/main" val="204909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与或树</a:t>
            </a:r>
            <a:endParaRPr lang="zh-CN" altLang="en-US" dirty="0"/>
          </a:p>
        </p:txBody>
      </p:sp>
      <p:sp>
        <p:nvSpPr>
          <p:cNvPr id="4" name="内容占位符 3"/>
          <p:cNvSpPr>
            <a:spLocks noGrp="1"/>
          </p:cNvSpPr>
          <p:nvPr>
            <p:ph idx="1"/>
          </p:nvPr>
        </p:nvSpPr>
        <p:spPr>
          <a:xfrm>
            <a:off x="3635896" y="1600200"/>
            <a:ext cx="5050904" cy="4525963"/>
          </a:xfrm>
        </p:spPr>
        <p:txBody>
          <a:bodyPr/>
          <a:lstStyle/>
          <a:p>
            <a:r>
              <a:rPr lang="zh-CN" altLang="zh-CN" dirty="0"/>
              <a:t>上面求解不定积分的过程可以用一棵树来进行概括</a:t>
            </a:r>
            <a:r>
              <a:rPr lang="zh-CN" altLang="zh-CN" dirty="0" smtClean="0"/>
              <a:t>，它</a:t>
            </a:r>
            <a:r>
              <a:rPr lang="zh-CN" altLang="zh-CN" dirty="0"/>
              <a:t>展示了问题求解过程中不同目标之间的关系</a:t>
            </a:r>
            <a:r>
              <a:rPr lang="zh-CN" altLang="zh-CN" dirty="0" smtClean="0"/>
              <a:t>。目标树中</a:t>
            </a:r>
            <a:r>
              <a:rPr lang="zh-CN" altLang="zh-CN" dirty="0"/>
              <a:t>，节点</a:t>
            </a:r>
            <a:r>
              <a:rPr lang="en-US" altLang="zh-CN" dirty="0"/>
              <a:t>4</a:t>
            </a:r>
            <a:r>
              <a:rPr lang="zh-CN" altLang="zh-CN" dirty="0"/>
              <a:t>为或节点，节点</a:t>
            </a:r>
            <a:r>
              <a:rPr lang="en-US" altLang="zh-CN" dirty="0"/>
              <a:t>7</a:t>
            </a:r>
            <a:r>
              <a:rPr lang="zh-CN" altLang="zh-CN" dirty="0"/>
              <a:t>为与节点。</a:t>
            </a:r>
          </a:p>
          <a:p>
            <a:endParaRPr lang="zh-CN" altLang="en-US" dirty="0"/>
          </a:p>
        </p:txBody>
      </p:sp>
      <p:pic>
        <p:nvPicPr>
          <p:cNvPr id="6" name="图片 5" descr="https://pic3.zhimg.com/80/v2-33cb9f611e2f3dda4c16f877c3e62913_hd.jpg"/>
          <p:cNvPicPr/>
          <p:nvPr/>
        </p:nvPicPr>
        <p:blipFill>
          <a:blip r:embed="rId2">
            <a:extLst>
              <a:ext uri="{28A0092B-C50C-407E-A947-70E740481C1C}">
                <a14:useLocalDpi xmlns:a14="http://schemas.microsoft.com/office/drawing/2010/main" val="0"/>
              </a:ext>
            </a:extLst>
          </a:blip>
          <a:srcRect/>
          <a:stretch>
            <a:fillRect/>
          </a:stretch>
        </p:blipFill>
        <p:spPr bwMode="auto">
          <a:xfrm>
            <a:off x="305902" y="0"/>
            <a:ext cx="2609913" cy="6858000"/>
          </a:xfrm>
          <a:prstGeom prst="rect">
            <a:avLst/>
          </a:prstGeom>
          <a:noFill/>
          <a:ln>
            <a:noFill/>
          </a:ln>
        </p:spPr>
      </p:pic>
    </p:spTree>
    <p:extLst>
      <p:ext uri="{BB962C8B-B14F-4D97-AF65-F5344CB8AC3E}">
        <p14:creationId xmlns:p14="http://schemas.microsoft.com/office/powerpoint/2010/main" val="3610462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问题与思考</a:t>
            </a:r>
            <a:endParaRPr lang="zh-CN" altLang="en-US" dirty="0"/>
          </a:p>
        </p:txBody>
      </p:sp>
      <p:sp>
        <p:nvSpPr>
          <p:cNvPr id="4" name="内容占位符 3"/>
          <p:cNvSpPr>
            <a:spLocks noGrp="1"/>
          </p:cNvSpPr>
          <p:nvPr>
            <p:ph idx="1"/>
          </p:nvPr>
        </p:nvSpPr>
        <p:spPr>
          <a:xfrm>
            <a:off x="3491880" y="1600200"/>
            <a:ext cx="5194920" cy="5069160"/>
          </a:xfrm>
        </p:spPr>
        <p:txBody>
          <a:bodyPr>
            <a:normAutofit fontScale="85000" lnSpcReduction="20000"/>
          </a:bodyPr>
          <a:lstStyle/>
          <a:p>
            <a:pPr marL="514350" indent="-514350">
              <a:buAutoNum type="arabicParenBoth"/>
            </a:pPr>
            <a:r>
              <a:rPr lang="zh-CN" altLang="zh-CN" dirty="0" smtClean="0"/>
              <a:t>这</a:t>
            </a:r>
            <a:r>
              <a:rPr lang="zh-CN" altLang="zh-CN" dirty="0"/>
              <a:t>棵树的最大深度是多少？ </a:t>
            </a:r>
            <a:endParaRPr lang="en-US" altLang="zh-CN" dirty="0" smtClean="0"/>
          </a:p>
          <a:p>
            <a:pPr marL="0" indent="0">
              <a:buNone/>
            </a:pPr>
            <a:r>
              <a:rPr lang="zh-CN" altLang="zh-CN" dirty="0" smtClean="0"/>
              <a:t>答</a:t>
            </a:r>
            <a:r>
              <a:rPr lang="zh-CN" altLang="zh-CN" dirty="0"/>
              <a:t>：</a:t>
            </a:r>
            <a:r>
              <a:rPr lang="en-US" altLang="zh-CN" dirty="0"/>
              <a:t>7</a:t>
            </a:r>
            <a:endParaRPr lang="zh-CN" altLang="zh-CN" dirty="0"/>
          </a:p>
          <a:p>
            <a:pPr marL="0" indent="0">
              <a:buNone/>
            </a:pPr>
            <a:r>
              <a:rPr lang="en-US" altLang="zh-CN" dirty="0"/>
              <a:t>(2) </a:t>
            </a:r>
            <a:r>
              <a:rPr lang="zh-CN" altLang="zh-CN" dirty="0"/>
              <a:t>求解积分问题的目标树的平均深度是多少？ </a:t>
            </a:r>
            <a:endParaRPr lang="en-US" altLang="zh-CN" dirty="0"/>
          </a:p>
          <a:p>
            <a:pPr marL="0" indent="0">
              <a:buNone/>
            </a:pPr>
            <a:r>
              <a:rPr lang="zh-CN" altLang="zh-CN" dirty="0" smtClean="0"/>
              <a:t>答</a:t>
            </a:r>
            <a:r>
              <a:rPr lang="zh-CN" altLang="zh-CN" dirty="0"/>
              <a:t>：</a:t>
            </a:r>
            <a:r>
              <a:rPr lang="en-US" altLang="zh-CN" dirty="0"/>
              <a:t>3</a:t>
            </a:r>
            <a:endParaRPr lang="zh-CN" altLang="zh-CN" dirty="0"/>
          </a:p>
          <a:p>
            <a:pPr marL="0" indent="0">
              <a:buNone/>
            </a:pPr>
            <a:r>
              <a:rPr lang="en-US" altLang="zh-CN" dirty="0"/>
              <a:t>(3) </a:t>
            </a:r>
            <a:r>
              <a:rPr lang="zh-CN" altLang="zh-CN" dirty="0"/>
              <a:t>有多少分支没有被用过？表明了什么？ </a:t>
            </a:r>
            <a:endParaRPr lang="en-US" altLang="zh-CN" dirty="0" smtClean="0"/>
          </a:p>
          <a:p>
            <a:pPr marL="0" indent="0">
              <a:buNone/>
            </a:pPr>
            <a:r>
              <a:rPr lang="zh-CN" altLang="zh-CN" dirty="0" smtClean="0"/>
              <a:t>答</a:t>
            </a:r>
            <a:r>
              <a:rPr lang="zh-CN" altLang="zh-CN" dirty="0"/>
              <a:t>：</a:t>
            </a:r>
            <a:r>
              <a:rPr lang="en-US" altLang="zh-CN" dirty="0"/>
              <a:t>1</a:t>
            </a:r>
            <a:r>
              <a:rPr lang="zh-CN" altLang="zh-CN" dirty="0"/>
              <a:t>，表明了目标树一般收的很紧，这样的话，当遇到或分支的时候就不需要用函数的嵌套深度作为依据来选择到底走哪个分支。因为分支本来就不多，试错很快就能返回到正路上。</a:t>
            </a:r>
          </a:p>
        </p:txBody>
      </p:sp>
      <p:pic>
        <p:nvPicPr>
          <p:cNvPr id="6" name="图片 5" descr="https://pic3.zhimg.com/80/v2-33cb9f611e2f3dda4c16f877c3e62913_hd.jpg"/>
          <p:cNvPicPr/>
          <p:nvPr/>
        </p:nvPicPr>
        <p:blipFill>
          <a:blip r:embed="rId2">
            <a:extLst>
              <a:ext uri="{28A0092B-C50C-407E-A947-70E740481C1C}">
                <a14:useLocalDpi xmlns:a14="http://schemas.microsoft.com/office/drawing/2010/main" val="0"/>
              </a:ext>
            </a:extLst>
          </a:blip>
          <a:srcRect/>
          <a:stretch>
            <a:fillRect/>
          </a:stretch>
        </p:blipFill>
        <p:spPr bwMode="auto">
          <a:xfrm>
            <a:off x="305902" y="0"/>
            <a:ext cx="2609913" cy="6858000"/>
          </a:xfrm>
          <a:prstGeom prst="rect">
            <a:avLst/>
          </a:prstGeom>
          <a:noFill/>
          <a:ln>
            <a:noFill/>
          </a:ln>
        </p:spPr>
      </p:pic>
    </p:spTree>
    <p:extLst>
      <p:ext uri="{BB962C8B-B14F-4D97-AF65-F5344CB8AC3E}">
        <p14:creationId xmlns:p14="http://schemas.microsoft.com/office/powerpoint/2010/main" val="1909851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问题与思考</a:t>
            </a:r>
            <a:endParaRPr lang="zh-CN" altLang="en-US" dirty="0"/>
          </a:p>
        </p:txBody>
      </p:sp>
      <p:sp>
        <p:nvSpPr>
          <p:cNvPr id="4" name="内容占位符 3"/>
          <p:cNvSpPr>
            <a:spLocks noGrp="1"/>
          </p:cNvSpPr>
          <p:nvPr>
            <p:ph idx="1"/>
          </p:nvPr>
        </p:nvSpPr>
        <p:spPr>
          <a:xfrm>
            <a:off x="3491880" y="1600200"/>
            <a:ext cx="5194920" cy="4525963"/>
          </a:xfrm>
        </p:spPr>
        <p:txBody>
          <a:bodyPr>
            <a:normAutofit fontScale="77500" lnSpcReduction="20000"/>
          </a:bodyPr>
          <a:lstStyle/>
          <a:p>
            <a:pPr marL="0" indent="0">
              <a:buNone/>
            </a:pPr>
            <a:r>
              <a:rPr lang="en-US" altLang="zh-CN" dirty="0" smtClean="0"/>
              <a:t>(1) </a:t>
            </a:r>
            <a:r>
              <a:rPr lang="zh-CN" altLang="en-US" dirty="0" smtClean="0"/>
              <a:t>本</a:t>
            </a:r>
            <a:r>
              <a:rPr lang="zh-CN" altLang="en-US" dirty="0"/>
              <a:t>例</a:t>
            </a:r>
            <a:r>
              <a:rPr lang="zh-CN" altLang="zh-CN" dirty="0" smtClean="0"/>
              <a:t>涉及</a:t>
            </a:r>
            <a:r>
              <a:rPr lang="zh-CN" altLang="zh-CN" dirty="0"/>
              <a:t>到了哪些知识</a:t>
            </a:r>
            <a:r>
              <a:rPr lang="zh-CN" altLang="zh-CN" dirty="0" smtClean="0"/>
              <a:t>？</a:t>
            </a:r>
            <a:r>
              <a:rPr lang="en-US" altLang="zh-CN" dirty="0" smtClean="0"/>
              <a:t>       </a:t>
            </a:r>
          </a:p>
          <a:p>
            <a:pPr marL="0" indent="0">
              <a:buNone/>
            </a:pPr>
            <a:r>
              <a:rPr lang="zh-CN" altLang="zh-CN" dirty="0" smtClean="0"/>
              <a:t>关于</a:t>
            </a:r>
            <a:r>
              <a:rPr lang="zh-CN" altLang="zh-CN" dirty="0"/>
              <a:t>变换的</a:t>
            </a:r>
            <a:r>
              <a:rPr lang="zh-CN" altLang="zh-CN" dirty="0" smtClean="0"/>
              <a:t>知识</a:t>
            </a:r>
            <a:r>
              <a:rPr lang="zh-CN" altLang="en-US" dirty="0" smtClean="0"/>
              <a:t>；</a:t>
            </a:r>
            <a:r>
              <a:rPr lang="zh-CN" altLang="zh-CN" dirty="0" smtClean="0"/>
              <a:t>树</a:t>
            </a:r>
            <a:r>
              <a:rPr lang="zh-CN" altLang="zh-CN" dirty="0"/>
              <a:t>如何工作的知识</a:t>
            </a:r>
            <a:r>
              <a:rPr lang="en-US" altLang="zh-CN" dirty="0"/>
              <a:t> </a:t>
            </a:r>
            <a:r>
              <a:rPr lang="zh-CN" altLang="en-US" dirty="0" smtClean="0"/>
              <a:t>；</a:t>
            </a:r>
            <a:r>
              <a:rPr lang="zh-CN" altLang="zh-CN" dirty="0" smtClean="0"/>
              <a:t>问题</a:t>
            </a:r>
            <a:r>
              <a:rPr lang="zh-CN" altLang="zh-CN" dirty="0"/>
              <a:t>什么时候被解决的</a:t>
            </a:r>
            <a:r>
              <a:rPr lang="zh-CN" altLang="zh-CN" dirty="0" smtClean="0"/>
              <a:t>知识</a:t>
            </a:r>
            <a:endParaRPr lang="zh-CN" altLang="zh-CN" dirty="0"/>
          </a:p>
          <a:p>
            <a:pPr marL="0" indent="0">
              <a:buNone/>
            </a:pPr>
            <a:r>
              <a:rPr lang="en-US" altLang="zh-CN" dirty="0"/>
              <a:t>(2) </a:t>
            </a:r>
            <a:r>
              <a:rPr lang="zh-CN" altLang="zh-CN" dirty="0"/>
              <a:t>这些知识如何被表示？ </a:t>
            </a:r>
            <a:r>
              <a:rPr lang="en-US" altLang="zh-CN" dirty="0" smtClean="0"/>
              <a:t>   </a:t>
            </a:r>
          </a:p>
          <a:p>
            <a:pPr marL="0" indent="0">
              <a:buNone/>
            </a:pPr>
            <a:r>
              <a:rPr lang="zh-CN" altLang="zh-CN" dirty="0" smtClean="0"/>
              <a:t>通过</a:t>
            </a:r>
            <a:r>
              <a:rPr lang="zh-CN" altLang="zh-CN" dirty="0"/>
              <a:t>数学表达式的形式来表示</a:t>
            </a:r>
          </a:p>
          <a:p>
            <a:pPr marL="0" indent="0">
              <a:buNone/>
            </a:pPr>
            <a:r>
              <a:rPr lang="en-US" altLang="zh-CN" dirty="0"/>
              <a:t>(3) </a:t>
            </a:r>
            <a:r>
              <a:rPr lang="zh-CN" altLang="zh-CN" dirty="0"/>
              <a:t>如何应用知识？</a:t>
            </a:r>
            <a:r>
              <a:rPr lang="en-US" altLang="zh-CN" dirty="0"/>
              <a:t> </a:t>
            </a:r>
            <a:r>
              <a:rPr lang="en-US" altLang="zh-CN" dirty="0" smtClean="0"/>
              <a:t>                        </a:t>
            </a:r>
          </a:p>
          <a:p>
            <a:pPr marL="0" indent="0">
              <a:buNone/>
            </a:pPr>
            <a:r>
              <a:rPr lang="zh-CN" altLang="en-US" dirty="0" smtClean="0"/>
              <a:t>基本</a:t>
            </a:r>
            <a:r>
              <a:rPr lang="zh-CN" altLang="zh-CN" dirty="0" smtClean="0"/>
              <a:t>变换</a:t>
            </a:r>
            <a:r>
              <a:rPr lang="zh-CN" altLang="zh-CN" dirty="0"/>
              <a:t>可以让问题更</a:t>
            </a:r>
            <a:r>
              <a:rPr lang="zh-CN" altLang="zh-CN" dirty="0" smtClean="0"/>
              <a:t>简单</a:t>
            </a:r>
            <a:r>
              <a:rPr lang="zh-CN" altLang="en-US" dirty="0" smtClean="0"/>
              <a:t>；</a:t>
            </a:r>
            <a:r>
              <a:rPr lang="zh-CN" altLang="zh-CN" dirty="0" smtClean="0"/>
              <a:t>积分</a:t>
            </a:r>
            <a:r>
              <a:rPr lang="zh-CN" altLang="zh-CN" dirty="0"/>
              <a:t>表可以用于目标树的叶子节点</a:t>
            </a:r>
          </a:p>
          <a:p>
            <a:pPr marL="0" indent="0">
              <a:buNone/>
            </a:pPr>
            <a:r>
              <a:rPr lang="en-US" altLang="zh-CN" dirty="0"/>
              <a:t>(4) </a:t>
            </a:r>
            <a:r>
              <a:rPr lang="zh-CN" altLang="zh-CN" dirty="0"/>
              <a:t>这个问题中具体涉及到哪些知识？</a:t>
            </a:r>
            <a:r>
              <a:rPr lang="en-US" altLang="zh-CN" dirty="0"/>
              <a:t> </a:t>
            </a:r>
            <a:endParaRPr lang="en-US" altLang="zh-CN" dirty="0" smtClean="0"/>
          </a:p>
          <a:p>
            <a:pPr marL="0" indent="0">
              <a:buNone/>
            </a:pPr>
            <a:r>
              <a:rPr lang="zh-CN" altLang="en-US" dirty="0" smtClean="0"/>
              <a:t>基本</a:t>
            </a:r>
            <a:r>
              <a:rPr lang="zh-CN" altLang="zh-CN" dirty="0" smtClean="0"/>
              <a:t>变换</a:t>
            </a:r>
            <a:r>
              <a:rPr lang="en-US" altLang="zh-CN" dirty="0" smtClean="0"/>
              <a:t> </a:t>
            </a:r>
            <a:r>
              <a:rPr lang="zh-CN" altLang="en-US" dirty="0" smtClean="0"/>
              <a:t>；</a:t>
            </a:r>
            <a:r>
              <a:rPr lang="zh-CN" altLang="zh-CN" dirty="0" smtClean="0"/>
              <a:t>启发式</a:t>
            </a:r>
            <a:r>
              <a:rPr lang="zh-CN" altLang="zh-CN" dirty="0" smtClean="0"/>
              <a:t>变换</a:t>
            </a:r>
            <a:r>
              <a:rPr lang="zh-CN" altLang="en-US" dirty="0"/>
              <a:t>；</a:t>
            </a:r>
            <a:r>
              <a:rPr lang="zh-CN" altLang="zh-CN" dirty="0" smtClean="0"/>
              <a:t>积分表</a:t>
            </a:r>
            <a:endParaRPr lang="zh-CN" altLang="zh-CN" dirty="0"/>
          </a:p>
        </p:txBody>
      </p:sp>
      <p:pic>
        <p:nvPicPr>
          <p:cNvPr id="6" name="图片 5" descr="https://pic3.zhimg.com/80/v2-33cb9f611e2f3dda4c16f877c3e62913_hd.jpg"/>
          <p:cNvPicPr/>
          <p:nvPr/>
        </p:nvPicPr>
        <p:blipFill>
          <a:blip r:embed="rId2">
            <a:extLst>
              <a:ext uri="{28A0092B-C50C-407E-A947-70E740481C1C}">
                <a14:useLocalDpi xmlns:a14="http://schemas.microsoft.com/office/drawing/2010/main" val="0"/>
              </a:ext>
            </a:extLst>
          </a:blip>
          <a:srcRect/>
          <a:stretch>
            <a:fillRect/>
          </a:stretch>
        </p:blipFill>
        <p:spPr bwMode="auto">
          <a:xfrm>
            <a:off x="305902" y="0"/>
            <a:ext cx="2609913" cy="6858000"/>
          </a:xfrm>
          <a:prstGeom prst="rect">
            <a:avLst/>
          </a:prstGeom>
          <a:noFill/>
          <a:ln>
            <a:noFill/>
          </a:ln>
        </p:spPr>
      </p:pic>
    </p:spTree>
    <p:extLst>
      <p:ext uri="{BB962C8B-B14F-4D97-AF65-F5344CB8AC3E}">
        <p14:creationId xmlns:p14="http://schemas.microsoft.com/office/powerpoint/2010/main" val="3155866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问题与思考</a:t>
            </a:r>
            <a:endParaRPr lang="zh-CN" altLang="en-US" dirty="0"/>
          </a:p>
        </p:txBody>
      </p:sp>
      <p:sp>
        <p:nvSpPr>
          <p:cNvPr id="4" name="内容占位符 3"/>
          <p:cNvSpPr>
            <a:spLocks noGrp="1"/>
          </p:cNvSpPr>
          <p:nvPr>
            <p:ph idx="1"/>
          </p:nvPr>
        </p:nvSpPr>
        <p:spPr>
          <a:xfrm>
            <a:off x="3491880" y="1600200"/>
            <a:ext cx="5194920" cy="4525963"/>
          </a:xfrm>
        </p:spPr>
        <p:txBody>
          <a:bodyPr>
            <a:normAutofit/>
          </a:bodyPr>
          <a:lstStyle/>
          <a:p>
            <a:r>
              <a:rPr lang="zh-CN" altLang="en-US" dirty="0" smtClean="0"/>
              <a:t>回到</a:t>
            </a:r>
            <a:r>
              <a:rPr lang="zh-CN" altLang="zh-CN" dirty="0" smtClean="0"/>
              <a:t>开始</a:t>
            </a:r>
            <a:r>
              <a:rPr lang="zh-CN" altLang="zh-CN" dirty="0"/>
              <a:t>的时候提出的问题：如果一个程序可以将这个不定积分求解出来，那么这个程序算是智能的吗？</a:t>
            </a:r>
          </a:p>
        </p:txBody>
      </p:sp>
      <p:pic>
        <p:nvPicPr>
          <p:cNvPr id="6" name="图片 5" descr="https://pic3.zhimg.com/80/v2-33cb9f611e2f3dda4c16f877c3e62913_hd.jpg"/>
          <p:cNvPicPr/>
          <p:nvPr/>
        </p:nvPicPr>
        <p:blipFill>
          <a:blip r:embed="rId2">
            <a:extLst>
              <a:ext uri="{28A0092B-C50C-407E-A947-70E740481C1C}">
                <a14:useLocalDpi xmlns:a14="http://schemas.microsoft.com/office/drawing/2010/main" val="0"/>
              </a:ext>
            </a:extLst>
          </a:blip>
          <a:srcRect/>
          <a:stretch>
            <a:fillRect/>
          </a:stretch>
        </p:blipFill>
        <p:spPr bwMode="auto">
          <a:xfrm>
            <a:off x="305902" y="0"/>
            <a:ext cx="2609913" cy="6858000"/>
          </a:xfrm>
          <a:prstGeom prst="rect">
            <a:avLst/>
          </a:prstGeom>
          <a:noFill/>
          <a:ln>
            <a:noFill/>
          </a:ln>
        </p:spPr>
      </p:pic>
      <p:pic>
        <p:nvPicPr>
          <p:cNvPr id="5" name="图片 4" descr="https://pic4.zhimg.com/80/v2-188bef2e736a235988729d181d4b49bf_hd.jpg"/>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581128"/>
            <a:ext cx="2599345" cy="1039738"/>
          </a:xfrm>
          <a:prstGeom prst="rect">
            <a:avLst/>
          </a:prstGeom>
          <a:noFill/>
          <a:ln>
            <a:noFill/>
          </a:ln>
        </p:spPr>
      </p:pic>
    </p:spTree>
    <p:extLst>
      <p:ext uri="{BB962C8B-B14F-4D97-AF65-F5344CB8AC3E}">
        <p14:creationId xmlns:p14="http://schemas.microsoft.com/office/powerpoint/2010/main" val="1053832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与或</a:t>
            </a:r>
            <a:r>
              <a:rPr lang="zh-CN" altLang="zh-CN" b="1" dirty="0" smtClean="0"/>
              <a:t>树</a:t>
            </a:r>
            <a:r>
              <a:rPr lang="en-US" altLang="zh-CN" b="1" dirty="0" smtClean="0"/>
              <a:t>/</a:t>
            </a:r>
            <a:r>
              <a:rPr lang="zh-CN" altLang="en-US" b="1" dirty="0" smtClean="0"/>
              <a:t>问题规约树</a:t>
            </a:r>
            <a:r>
              <a:rPr lang="en-US" altLang="zh-CN" b="1" dirty="0" smtClean="0"/>
              <a:t>/</a:t>
            </a:r>
            <a:r>
              <a:rPr lang="zh-CN" altLang="en-US" b="1" dirty="0" smtClean="0"/>
              <a:t>目标树</a:t>
            </a:r>
            <a:endParaRPr lang="zh-CN" altLang="en-US" dirty="0"/>
          </a:p>
        </p:txBody>
      </p:sp>
      <p:sp>
        <p:nvSpPr>
          <p:cNvPr id="4" name="内容占位符 3"/>
          <p:cNvSpPr>
            <a:spLocks noGrp="1"/>
          </p:cNvSpPr>
          <p:nvPr>
            <p:ph idx="1"/>
          </p:nvPr>
        </p:nvSpPr>
        <p:spPr>
          <a:xfrm>
            <a:off x="3635896" y="1600200"/>
            <a:ext cx="5050904" cy="4525963"/>
          </a:xfrm>
        </p:spPr>
        <p:txBody>
          <a:bodyPr/>
          <a:lstStyle/>
          <a:p>
            <a:r>
              <a:rPr lang="zh-CN" altLang="en-US" dirty="0"/>
              <a:t>一个与或树是一个规约问题（或目标）的图形表示。</a:t>
            </a:r>
          </a:p>
          <a:p>
            <a:endParaRPr lang="zh-CN" altLang="en-US" dirty="0"/>
          </a:p>
        </p:txBody>
      </p:sp>
      <p:pic>
        <p:nvPicPr>
          <p:cNvPr id="5122" name="Picture 2" descr="Andor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852936"/>
            <a:ext cx="30384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02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endParaRPr lang="zh-CN" altLang="en-US" dirty="0"/>
          </a:p>
        </p:txBody>
      </p:sp>
      <p:sp>
        <p:nvSpPr>
          <p:cNvPr id="3" name="内容占位符 2"/>
          <p:cNvSpPr>
            <a:spLocks noGrp="1"/>
          </p:cNvSpPr>
          <p:nvPr>
            <p:ph idx="1"/>
          </p:nvPr>
        </p:nvSpPr>
        <p:spPr/>
        <p:txBody>
          <a:bodyPr/>
          <a:lstStyle/>
          <a:p>
            <a:r>
              <a:rPr lang="zh-CN" altLang="zh-CN" dirty="0" smtClean="0"/>
              <a:t>与</a:t>
            </a:r>
            <a:r>
              <a:rPr lang="zh-CN" altLang="zh-CN" dirty="0"/>
              <a:t>思维</a:t>
            </a:r>
            <a:r>
              <a:rPr lang="zh-CN" altLang="zh-CN" dirty="0" smtClean="0"/>
              <a:t>有关</a:t>
            </a:r>
            <a:endParaRPr lang="en-US" altLang="zh-CN" dirty="0" smtClean="0"/>
          </a:p>
          <a:p>
            <a:r>
              <a:rPr lang="zh-CN" altLang="zh-CN" dirty="0" smtClean="0"/>
              <a:t>与</a:t>
            </a:r>
            <a:r>
              <a:rPr lang="zh-CN" altLang="zh-CN" dirty="0"/>
              <a:t>感知有关</a:t>
            </a:r>
            <a:r>
              <a:rPr lang="en-US" altLang="zh-CN" dirty="0"/>
              <a:t> </a:t>
            </a:r>
            <a:endParaRPr lang="en-US" altLang="zh-CN" dirty="0" smtClean="0"/>
          </a:p>
        </p:txBody>
      </p:sp>
      <p:pic>
        <p:nvPicPr>
          <p:cNvPr id="3074" name="Picture 2" descr="https://timgsa.baidu.com/timg?image&amp;quality=80&amp;size=b9999_10000&amp;sec=1537445823797&amp;di=554ea1e337f9d9b0a6064471207c7ab5&amp;imgtype=0&amp;src=http%3A%2F%2Fimgsrc.baidu.com%2Fimgad%2Fpic%2Fitem%2Fd31b0ef41bd5ad6e54a512e08bcb39dbb6fd3c5f.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001"/>
          <a:stretch/>
        </p:blipFill>
        <p:spPr bwMode="auto">
          <a:xfrm>
            <a:off x="3635896" y="2780928"/>
            <a:ext cx="2894392" cy="17927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timgsa.baidu.com/timg?image&amp;quality=80&amp;size=b9999_10000&amp;sec=1537445740495&amp;di=6ca767aef2488c135f4164571e9808d0&amp;imgtype=0&amp;src=http%3A%2F%2Fali2.rabbitpre.com%2F50d3b038-22c9-42d2-8bb2-2a27de83d8a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19"/>
          <a:stretch/>
        </p:blipFill>
        <p:spPr bwMode="auto">
          <a:xfrm>
            <a:off x="4074980" y="1273418"/>
            <a:ext cx="2016224" cy="183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787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与或树</a:t>
            </a:r>
            <a:endParaRPr lang="zh-CN" altLang="en-US" dirty="0"/>
          </a:p>
        </p:txBody>
      </p:sp>
      <p:pic>
        <p:nvPicPr>
          <p:cNvPr id="5122" name="Picture 2" descr="Andor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852936"/>
            <a:ext cx="3038475"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idx="1"/>
          </p:nvPr>
        </p:nvSpPr>
        <p:spPr bwMode="auto">
          <a:xfrm>
            <a:off x="5004048" y="3068960"/>
            <a:ext cx="2943610" cy="22948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p>
            <a:pPr marL="457200" lvl="1" indent="-457200" eaLnBrk="0" fontAlgn="base" hangingPunct="0">
              <a:spcBef>
                <a:spcPct val="0"/>
              </a:spcBef>
              <a:spcAft>
                <a:spcPct val="0"/>
              </a:spcAft>
            </a:pPr>
            <a:r>
              <a:rPr kumimoji="0" lang="zh-CN" altLang="zh-CN" sz="3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 if Q and R</a:t>
            </a:r>
          </a:p>
          <a:p>
            <a:pPr marL="457200" lvl="1" indent="-457200" eaLnBrk="0" fontAlgn="base" hangingPunct="0">
              <a:spcBef>
                <a:spcPct val="0"/>
              </a:spcBef>
              <a:spcAft>
                <a:spcPct val="0"/>
              </a:spcAft>
            </a:pPr>
            <a:r>
              <a:rPr kumimoji="0" lang="zh-CN" altLang="zh-CN" sz="3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 if S</a:t>
            </a:r>
          </a:p>
          <a:p>
            <a:pPr marL="457200" lvl="1" indent="-457200" eaLnBrk="0" fontAlgn="base" hangingPunct="0">
              <a:spcBef>
                <a:spcPct val="0"/>
              </a:spcBef>
              <a:spcAft>
                <a:spcPct val="0"/>
              </a:spcAft>
            </a:pPr>
            <a:r>
              <a:rPr kumimoji="0" lang="zh-CN" altLang="zh-CN" sz="3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Q if T</a:t>
            </a:r>
          </a:p>
          <a:p>
            <a:pPr marL="457200" lvl="1" indent="-457200" eaLnBrk="0" fontAlgn="base" hangingPunct="0">
              <a:spcBef>
                <a:spcPct val="0"/>
              </a:spcBef>
              <a:spcAft>
                <a:spcPct val="0"/>
              </a:spcAft>
            </a:pPr>
            <a:r>
              <a:rPr kumimoji="0" lang="zh-CN" altLang="zh-CN" sz="3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Q if 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0234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a:t>
            </a:r>
            <a:r>
              <a:rPr lang="en-US" altLang="zh-CN" dirty="0" smtClean="0"/>
              <a:t>&amp;</a:t>
            </a:r>
            <a:r>
              <a:rPr lang="zh-CN" altLang="en-US" dirty="0" smtClean="0"/>
              <a:t>可解释性</a:t>
            </a:r>
            <a:endParaRPr lang="zh-CN" altLang="en-US" dirty="0"/>
          </a:p>
        </p:txBody>
      </p:sp>
      <p:sp>
        <p:nvSpPr>
          <p:cNvPr id="4" name="内容占位符 3"/>
          <p:cNvSpPr>
            <a:spLocks noGrp="1"/>
          </p:cNvSpPr>
          <p:nvPr>
            <p:ph idx="1"/>
          </p:nvPr>
        </p:nvSpPr>
        <p:spPr/>
        <p:txBody>
          <a:bodyPr/>
          <a:lstStyle/>
          <a:p>
            <a:endParaRPr lang="zh-CN" altLang="en-US"/>
          </a:p>
        </p:txBody>
      </p:sp>
      <p:pic>
        <p:nvPicPr>
          <p:cNvPr id="8" name="图片 7" descr="https://pic3.zhimg.com/80/v2-beff6c66ba46437e1961e0b6264e7170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3168352"/>
          </a:xfrm>
          <a:prstGeom prst="rect">
            <a:avLst/>
          </a:prstGeom>
          <a:noFill/>
          <a:ln>
            <a:noFill/>
          </a:ln>
        </p:spPr>
      </p:pic>
    </p:spTree>
    <p:extLst>
      <p:ext uri="{BB962C8B-B14F-4D97-AF65-F5344CB8AC3E}">
        <p14:creationId xmlns:p14="http://schemas.microsoft.com/office/powerpoint/2010/main" val="1465716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t>
            </a:r>
            <a:r>
              <a:rPr lang="zh-CN" altLang="en-US" dirty="0"/>
              <a:t>？</a:t>
            </a:r>
            <a:endParaRPr lang="zh-CN" altLang="en-US" dirty="0"/>
          </a:p>
        </p:txBody>
      </p:sp>
      <p:sp>
        <p:nvSpPr>
          <p:cNvPr id="4" name="内容占位符 3"/>
          <p:cNvSpPr>
            <a:spLocks noGrp="1"/>
          </p:cNvSpPr>
          <p:nvPr>
            <p:ph idx="1"/>
          </p:nvPr>
        </p:nvSpPr>
        <p:spPr/>
        <p:txBody>
          <a:bodyPr/>
          <a:lstStyle/>
          <a:p>
            <a:endParaRPr lang="zh-CN" altLang="en-US"/>
          </a:p>
        </p:txBody>
      </p:sp>
      <p:pic>
        <p:nvPicPr>
          <p:cNvPr id="8" name="图片 7" descr="https://pic3.zhimg.com/80/v2-beff6c66ba46437e1961e0b6264e7170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3168352"/>
          </a:xfrm>
          <a:prstGeom prst="rect">
            <a:avLst/>
          </a:prstGeom>
          <a:noFill/>
          <a:ln>
            <a:noFill/>
          </a:ln>
        </p:spPr>
      </p:pic>
      <p:cxnSp>
        <p:nvCxnSpPr>
          <p:cNvPr id="5" name="直接箭头连接符 4"/>
          <p:cNvCxnSpPr/>
          <p:nvPr/>
        </p:nvCxnSpPr>
        <p:spPr>
          <a:xfrm>
            <a:off x="1475656" y="1417638"/>
            <a:ext cx="1368152"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139952" y="1390888"/>
            <a:ext cx="1368152"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588224" y="1390888"/>
            <a:ext cx="1368152"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6088658" y="2708920"/>
            <a:ext cx="787598" cy="792088"/>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366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a:t>
            </a:r>
            <a:r>
              <a:rPr lang="zh-CN" altLang="en-US" dirty="0" smtClean="0"/>
              <a:t>？</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8" name="图片 7" descr="https://pic3.zhimg.com/80/v2-beff6c66ba46437e1961e0b6264e7170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3168352"/>
          </a:xfrm>
          <a:prstGeom prst="rect">
            <a:avLst/>
          </a:prstGeom>
          <a:noFill/>
          <a:ln>
            <a:noFill/>
          </a:ln>
        </p:spPr>
      </p:pic>
      <p:cxnSp>
        <p:nvCxnSpPr>
          <p:cNvPr id="5" name="直接箭头连接符 4"/>
          <p:cNvCxnSpPr/>
          <p:nvPr/>
        </p:nvCxnSpPr>
        <p:spPr>
          <a:xfrm>
            <a:off x="1475656" y="1417638"/>
            <a:ext cx="1368152"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139952" y="1390888"/>
            <a:ext cx="1368152"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588224" y="1390888"/>
            <a:ext cx="1368152"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6088658" y="2708920"/>
            <a:ext cx="787598" cy="792088"/>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002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博弈</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7170" name="Picture 2" descr="https://upload.wikimedia.org/wikipedia/commons/thumb/e/e1/Plminmax.gif/400px-Plminmax.gif"/>
          <p:cNvPicPr>
            <a:picLocks noChangeAspect="1" noChangeArrowheads="1"/>
          </p:cNvPicPr>
          <p:nvPr/>
        </p:nvPicPr>
        <p:blipFill rotWithShape="1">
          <a:blip r:embed="rId2">
            <a:extLst>
              <a:ext uri="{28A0092B-C50C-407E-A947-70E740481C1C}">
                <a14:useLocalDpi xmlns:a14="http://schemas.microsoft.com/office/drawing/2010/main" val="0"/>
              </a:ext>
            </a:extLst>
          </a:blip>
          <a:srcRect b="24325"/>
          <a:stretch/>
        </p:blipFill>
        <p:spPr bwMode="auto">
          <a:xfrm>
            <a:off x="-34441" y="1444183"/>
            <a:ext cx="9178441" cy="5035698"/>
          </a:xfrm>
          <a:prstGeom prst="rect">
            <a:avLst/>
          </a:prstGeom>
          <a:noFill/>
          <a:extLst>
            <a:ext uri="{909E8E84-426E-40DD-AFC4-6F175D3DCCD1}">
              <a14:hiddenFill xmlns:a14="http://schemas.microsoft.com/office/drawing/2010/main">
                <a:solidFill>
                  <a:srgbClr val="FFFFFF"/>
                </a:solidFill>
              </a14:hiddenFill>
            </a:ext>
          </a:extLst>
        </p:spPr>
      </p:pic>
      <p:sp>
        <p:nvSpPr>
          <p:cNvPr id="3" name="弧形 2"/>
          <p:cNvSpPr/>
          <p:nvPr/>
        </p:nvSpPr>
        <p:spPr>
          <a:xfrm rot="6895871">
            <a:off x="1735739" y="3314934"/>
            <a:ext cx="432048" cy="78995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弧形 11"/>
          <p:cNvSpPr/>
          <p:nvPr/>
        </p:nvSpPr>
        <p:spPr>
          <a:xfrm rot="6895871">
            <a:off x="4013120" y="3324740"/>
            <a:ext cx="432048" cy="78995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rot="6895871">
            <a:off x="5474641" y="3324402"/>
            <a:ext cx="432048" cy="78995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rot="6895871">
            <a:off x="221122" y="4980586"/>
            <a:ext cx="432048" cy="789955"/>
          </a:xfrm>
          <a:prstGeom prst="arc">
            <a:avLst>
              <a:gd name="adj1" fmla="val 16839086"/>
              <a:gd name="adj2" fmla="val 186397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p:cNvSpPr/>
          <p:nvPr/>
        </p:nvSpPr>
        <p:spPr>
          <a:xfrm rot="6895871">
            <a:off x="1420831" y="4980586"/>
            <a:ext cx="432048" cy="789955"/>
          </a:xfrm>
          <a:prstGeom prst="arc">
            <a:avLst>
              <a:gd name="adj1" fmla="val 15985728"/>
              <a:gd name="adj2" fmla="val 202488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6895871">
            <a:off x="3644112" y="4980586"/>
            <a:ext cx="432048" cy="789955"/>
          </a:xfrm>
          <a:prstGeom prst="arc">
            <a:avLst>
              <a:gd name="adj1" fmla="val 16839086"/>
              <a:gd name="adj2" fmla="val 186397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6895871">
            <a:off x="5669304" y="4978369"/>
            <a:ext cx="432048" cy="789955"/>
          </a:xfrm>
          <a:prstGeom prst="arc">
            <a:avLst>
              <a:gd name="adj1" fmla="val 16839086"/>
              <a:gd name="adj2" fmla="val 186397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65144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val="0"/>
              </a:ext>
            </a:extLst>
          </a:blip>
          <a:srcRect/>
          <a:stretch>
            <a:fillRect/>
          </a:stretch>
        </p:blipFill>
        <p:spPr bwMode="auto">
          <a:xfrm>
            <a:off x="89756" y="1600200"/>
            <a:ext cx="8964488" cy="3451522"/>
          </a:xfrm>
          <a:prstGeom prst="rect">
            <a:avLst/>
          </a:prstGeom>
          <a:noFill/>
          <a:ln>
            <a:noFill/>
          </a:ln>
        </p:spPr>
      </p:pic>
    </p:spTree>
    <p:extLst>
      <p:ext uri="{BB962C8B-B14F-4D97-AF65-F5344CB8AC3E}">
        <p14:creationId xmlns:p14="http://schemas.microsoft.com/office/powerpoint/2010/main" val="3735117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zh-CN" b="1" dirty="0"/>
              <a:t>向前</a:t>
            </a:r>
            <a:r>
              <a:rPr lang="zh-CN" altLang="zh-CN" b="1" dirty="0" smtClean="0"/>
              <a:t>链</a:t>
            </a:r>
            <a:endParaRPr lang="en-US" altLang="zh-CN" b="1" dirty="0" smtClean="0"/>
          </a:p>
          <a:p>
            <a:pPr marL="0" indent="0">
              <a:buNone/>
            </a:pPr>
            <a:r>
              <a:rPr lang="zh-CN" altLang="zh-CN" dirty="0"/>
              <a:t>基于一个动物的一些特征</a:t>
            </a:r>
            <a:r>
              <a:rPr lang="en-US" altLang="zh-CN" dirty="0"/>
              <a:t>(</a:t>
            </a:r>
            <a:r>
              <a:rPr lang="zh-CN" altLang="zh-CN" dirty="0"/>
              <a:t>事实</a:t>
            </a:r>
            <a:r>
              <a:rPr lang="en-US" altLang="zh-CN" dirty="0"/>
              <a:t>)</a:t>
            </a:r>
            <a:r>
              <a:rPr lang="zh-CN" altLang="zh-CN" dirty="0"/>
              <a:t>和一些预先设置的规则</a:t>
            </a:r>
            <a:r>
              <a:rPr lang="en-US" altLang="zh-CN" dirty="0"/>
              <a:t>(</a:t>
            </a:r>
            <a:r>
              <a:rPr lang="zh-CN" altLang="zh-CN" dirty="0"/>
              <a:t>规则</a:t>
            </a:r>
            <a:r>
              <a:rPr lang="en-US" altLang="zh-CN" dirty="0"/>
              <a:t>)</a:t>
            </a:r>
            <a:r>
              <a:rPr lang="zh-CN" altLang="zh-CN" dirty="0"/>
              <a:t>，通过演绎逐步推出这个动物是猎豹。</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val="42728813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zh-CN" b="1" dirty="0" smtClean="0"/>
              <a:t>前</a:t>
            </a:r>
            <a:r>
              <a:rPr lang="zh-CN" altLang="zh-CN" b="1" dirty="0"/>
              <a:t>向</a:t>
            </a:r>
            <a:r>
              <a:rPr lang="zh-CN" altLang="zh-CN" b="1" dirty="0" smtClean="0"/>
              <a:t>链</a:t>
            </a:r>
            <a:endParaRPr lang="en-US" altLang="zh-CN" b="1" dirty="0" smtClean="0"/>
          </a:p>
          <a:p>
            <a:pPr marL="0" indent="0">
              <a:buNone/>
            </a:pPr>
            <a:r>
              <a:rPr lang="zh-CN" altLang="zh-CN" dirty="0"/>
              <a:t>基于一个动物的一些特征</a:t>
            </a:r>
            <a:r>
              <a:rPr lang="en-US" altLang="zh-CN" dirty="0"/>
              <a:t>(</a:t>
            </a:r>
            <a:r>
              <a:rPr lang="zh-CN" altLang="zh-CN" dirty="0"/>
              <a:t>事实</a:t>
            </a:r>
            <a:r>
              <a:rPr lang="en-US" altLang="zh-CN" dirty="0"/>
              <a:t>)</a:t>
            </a:r>
            <a:r>
              <a:rPr lang="zh-CN" altLang="zh-CN" dirty="0"/>
              <a:t>和一些预先设置的规则</a:t>
            </a:r>
            <a:r>
              <a:rPr lang="en-US" altLang="zh-CN" dirty="0"/>
              <a:t>(</a:t>
            </a:r>
            <a:r>
              <a:rPr lang="zh-CN" altLang="zh-CN" dirty="0"/>
              <a:t>规则</a:t>
            </a:r>
            <a:r>
              <a:rPr lang="en-US" altLang="zh-CN" dirty="0"/>
              <a:t>)</a:t>
            </a:r>
            <a:r>
              <a:rPr lang="zh-CN" altLang="zh-CN" dirty="0"/>
              <a:t>，通过演绎逐步推出这个动物是猎豹。</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val="3565232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normAutofit fontScale="92500" lnSpcReduction="10000"/>
          </a:bodyPr>
          <a:lstStyle/>
          <a:p>
            <a:endParaRPr lang="en-US" altLang="zh-CN" dirty="0" smtClean="0"/>
          </a:p>
          <a:p>
            <a:endParaRPr lang="en-US" altLang="zh-CN" dirty="0"/>
          </a:p>
          <a:p>
            <a:endParaRPr lang="en-US" altLang="zh-CN" dirty="0" smtClean="0"/>
          </a:p>
          <a:p>
            <a:endParaRPr lang="en-US" altLang="zh-CN" dirty="0"/>
          </a:p>
          <a:p>
            <a:r>
              <a:rPr lang="zh-CN" altLang="zh-CN" b="1" dirty="0" smtClean="0"/>
              <a:t>前</a:t>
            </a:r>
            <a:r>
              <a:rPr lang="zh-CN" altLang="zh-CN" b="1" dirty="0"/>
              <a:t>向</a:t>
            </a:r>
            <a:r>
              <a:rPr lang="zh-CN" altLang="zh-CN" b="1" dirty="0" smtClean="0"/>
              <a:t>链</a:t>
            </a:r>
            <a:r>
              <a:rPr lang="en-US" altLang="zh-CN" b="1" dirty="0" smtClean="0"/>
              <a:t> forward chain</a:t>
            </a:r>
          </a:p>
          <a:p>
            <a:pPr marL="0" indent="0">
              <a:buNone/>
            </a:pPr>
            <a:r>
              <a:rPr lang="zh-CN" altLang="zh-CN" dirty="0"/>
              <a:t>这个系统是一步一步从事实推到结论</a:t>
            </a:r>
            <a:r>
              <a:rPr lang="en-US" altLang="zh-CN" dirty="0"/>
              <a:t>(</a:t>
            </a:r>
            <a:r>
              <a:rPr lang="zh-CN" altLang="zh-CN" dirty="0"/>
              <a:t>依据规则</a:t>
            </a:r>
            <a:r>
              <a:rPr lang="en-US" altLang="zh-CN" dirty="0" smtClean="0"/>
              <a:t>)</a:t>
            </a:r>
            <a:r>
              <a:rPr lang="zh-CN" altLang="zh-CN" dirty="0" smtClean="0"/>
              <a:t>。</a:t>
            </a:r>
            <a:r>
              <a:rPr lang="zh-CN" altLang="zh-CN" dirty="0"/>
              <a:t>我们可以</a:t>
            </a:r>
            <a:r>
              <a:rPr lang="zh-CN" altLang="zh-CN" dirty="0" smtClean="0"/>
              <a:t>看到前</a:t>
            </a:r>
            <a:r>
              <a:rPr lang="zh-CN" altLang="zh-CN" dirty="0"/>
              <a:t>向</a:t>
            </a:r>
            <a:r>
              <a:rPr lang="zh-CN" altLang="zh-CN" dirty="0" smtClean="0"/>
              <a:t>链</a:t>
            </a:r>
            <a:r>
              <a:rPr lang="zh-CN" altLang="zh-CN" dirty="0"/>
              <a:t>系统的表现只是简单的使用规则的条件反射，没有考虑</a:t>
            </a:r>
            <a:r>
              <a:rPr lang="zh-CN" altLang="zh-CN" dirty="0" smtClean="0"/>
              <a:t>先例，</a:t>
            </a:r>
            <a:r>
              <a:rPr lang="zh-CN" altLang="zh-CN" dirty="0"/>
              <a:t>也没有所谓的常识，只是和新手一样依据规则行事。</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val="6623882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r>
              <a:rPr lang="zh-CN" altLang="en-US" b="1" dirty="0"/>
              <a:t>可</a:t>
            </a:r>
            <a:r>
              <a:rPr lang="zh-CN" altLang="en-US" b="1" dirty="0" smtClean="0"/>
              <a:t>解释性</a:t>
            </a:r>
            <a:endParaRPr lang="en-US" altLang="zh-CN" b="1" dirty="0" smtClean="0"/>
          </a:p>
          <a:p>
            <a:pPr marL="0" indent="0">
              <a:buNone/>
            </a:pPr>
            <a:r>
              <a:rPr lang="zh-CN" altLang="zh-CN" dirty="0"/>
              <a:t>它推断的过程，实际上构造了一</a:t>
            </a:r>
            <a:r>
              <a:rPr lang="zh-CN" altLang="zh-CN" dirty="0" smtClean="0"/>
              <a:t>颗</a:t>
            </a:r>
            <a:r>
              <a:rPr lang="zh-CN" altLang="en-US" dirty="0" smtClean="0"/>
              <a:t>与或树</a:t>
            </a:r>
            <a:r>
              <a:rPr lang="zh-CN" altLang="zh-CN" dirty="0" smtClean="0"/>
              <a:t>。</a:t>
            </a:r>
            <a:r>
              <a:rPr lang="zh-CN" altLang="zh-CN" dirty="0"/>
              <a:t>只要</a:t>
            </a:r>
            <a:r>
              <a:rPr lang="zh-CN" altLang="zh-CN" dirty="0" smtClean="0"/>
              <a:t>有</a:t>
            </a:r>
            <a:r>
              <a:rPr lang="zh-CN" altLang="en-US" dirty="0" smtClean="0"/>
              <a:t>与或树</a:t>
            </a:r>
            <a:r>
              <a:rPr lang="zh-CN" altLang="zh-CN" dirty="0" smtClean="0"/>
              <a:t>，</a:t>
            </a:r>
            <a:r>
              <a:rPr lang="zh-CN" altLang="zh-CN" dirty="0"/>
              <a:t>就一定能回答关于自身行为的问题。</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val="2106164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endParaRPr lang="zh-CN" altLang="en-US" dirty="0"/>
          </a:p>
        </p:txBody>
      </p:sp>
      <p:sp>
        <p:nvSpPr>
          <p:cNvPr id="3" name="内容占位符 2"/>
          <p:cNvSpPr>
            <a:spLocks noGrp="1"/>
          </p:cNvSpPr>
          <p:nvPr>
            <p:ph idx="1"/>
          </p:nvPr>
        </p:nvSpPr>
        <p:spPr/>
        <p:txBody>
          <a:bodyPr/>
          <a:lstStyle/>
          <a:p>
            <a:r>
              <a:rPr lang="zh-CN" altLang="zh-CN" dirty="0" smtClean="0"/>
              <a:t>与</a:t>
            </a:r>
            <a:r>
              <a:rPr lang="zh-CN" altLang="zh-CN" dirty="0"/>
              <a:t>思维</a:t>
            </a:r>
            <a:r>
              <a:rPr lang="zh-CN" altLang="zh-CN" dirty="0" smtClean="0"/>
              <a:t>有关</a:t>
            </a:r>
            <a:endParaRPr lang="en-US" altLang="zh-CN" dirty="0" smtClean="0"/>
          </a:p>
          <a:p>
            <a:r>
              <a:rPr lang="zh-CN" altLang="zh-CN" dirty="0" smtClean="0"/>
              <a:t>与</a:t>
            </a:r>
            <a:r>
              <a:rPr lang="zh-CN" altLang="zh-CN" dirty="0"/>
              <a:t>感知有关</a:t>
            </a:r>
            <a:r>
              <a:rPr lang="en-US" altLang="zh-CN" dirty="0"/>
              <a:t> </a:t>
            </a:r>
            <a:endParaRPr lang="en-US" altLang="zh-CN" dirty="0" smtClean="0"/>
          </a:p>
          <a:p>
            <a:r>
              <a:rPr lang="zh-CN" altLang="zh-CN" dirty="0" smtClean="0"/>
              <a:t>与</a:t>
            </a:r>
            <a:r>
              <a:rPr lang="zh-CN" altLang="zh-CN" dirty="0"/>
              <a:t>行动</a:t>
            </a:r>
            <a:r>
              <a:rPr lang="zh-CN" altLang="zh-CN" dirty="0" smtClean="0"/>
              <a:t>有关</a:t>
            </a:r>
            <a:endParaRPr lang="en-US" altLang="zh-CN" dirty="0" smtClean="0"/>
          </a:p>
        </p:txBody>
      </p:sp>
      <p:pic>
        <p:nvPicPr>
          <p:cNvPr id="4098" name="Picture 2" descr="https://timgsa.baidu.com/timg?image&amp;quality=80&amp;size=b9999_10000&amp;sec=1537445909844&amp;di=eded1306c4072cff64b8d58e854a60cc&amp;imgtype=0&amp;src=http%3A%2F%2Fimgsrc.baidu.com%2Fimgad%2Fpic%2Fitem%2Fa5c27d1ed21b0ef487ff8076d6c451da81cb3e86.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8355"/>
          <a:stretch/>
        </p:blipFill>
        <p:spPr bwMode="auto">
          <a:xfrm>
            <a:off x="3757242" y="4581368"/>
            <a:ext cx="2333962" cy="19055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imgsa.baidu.com/timg?image&amp;quality=80&amp;size=b9999_10000&amp;sec=1537445823797&amp;di=554ea1e337f9d9b0a6064471207c7ab5&amp;imgtype=0&amp;src=http%3A%2F%2Fimgsrc.baidu.com%2Fimgad%2Fpic%2Fitem%2Fd31b0ef41bd5ad6e54a512e08bcb39dbb6fd3c5f.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001"/>
          <a:stretch/>
        </p:blipFill>
        <p:spPr bwMode="auto">
          <a:xfrm>
            <a:off x="3635896" y="2780928"/>
            <a:ext cx="2894392" cy="17927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timgsa.baidu.com/timg?image&amp;quality=80&amp;size=b9999_10000&amp;sec=1537445740495&amp;di=6ca767aef2488c135f4164571e9808d0&amp;imgtype=0&amp;src=http%3A%2F%2Fali2.rabbitpre.com%2F50d3b038-22c9-42d2-8bb2-2a27de83d8a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319"/>
          <a:stretch/>
        </p:blipFill>
        <p:spPr bwMode="auto">
          <a:xfrm>
            <a:off x="4074980" y="1273418"/>
            <a:ext cx="2016224" cy="183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8103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zh-CN" b="1" dirty="0"/>
              <a:t>后向</a:t>
            </a:r>
            <a:r>
              <a:rPr lang="zh-CN" altLang="zh-CN" b="1" dirty="0" smtClean="0"/>
              <a:t>链</a:t>
            </a:r>
            <a:endParaRPr lang="en-US" altLang="zh-CN" b="1" dirty="0" smtClean="0"/>
          </a:p>
          <a:p>
            <a:pPr marL="0" indent="0">
              <a:buNone/>
            </a:pPr>
            <a:r>
              <a:rPr lang="zh-CN" altLang="zh-CN" dirty="0"/>
              <a:t>先假定这个动物是猎豹，要满足这个假定，必须满足四个条件</a:t>
            </a:r>
            <a:r>
              <a:rPr lang="en-US" altLang="zh-CN" dirty="0"/>
              <a:t>(1)</a:t>
            </a:r>
            <a:r>
              <a:rPr lang="zh-CN" altLang="zh-CN" dirty="0"/>
              <a:t>是哺乳动物</a:t>
            </a:r>
            <a:r>
              <a:rPr lang="en-US" altLang="zh-CN" dirty="0"/>
              <a:t>(2)</a:t>
            </a:r>
            <a:r>
              <a:rPr lang="zh-CN" altLang="zh-CN" dirty="0"/>
              <a:t>是食肉动物</a:t>
            </a:r>
            <a:r>
              <a:rPr lang="en-US" altLang="zh-CN" dirty="0"/>
              <a:t>(3)</a:t>
            </a:r>
            <a:r>
              <a:rPr lang="zh-CN" altLang="zh-CN" dirty="0"/>
              <a:t>有斑点</a:t>
            </a:r>
            <a:r>
              <a:rPr lang="en-US" altLang="zh-CN" dirty="0"/>
              <a:t> (4)</a:t>
            </a:r>
            <a:r>
              <a:rPr lang="zh-CN" altLang="zh-CN" dirty="0"/>
              <a:t>跑的快。</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val="24804347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normAutofit fontScale="92500" lnSpcReduction="10000"/>
          </a:bodyPr>
          <a:lstStyle/>
          <a:p>
            <a:endParaRPr lang="en-US" altLang="zh-CN" dirty="0" smtClean="0"/>
          </a:p>
          <a:p>
            <a:endParaRPr lang="en-US" altLang="zh-CN" dirty="0"/>
          </a:p>
          <a:p>
            <a:endParaRPr lang="en-US" altLang="zh-CN" dirty="0" smtClean="0"/>
          </a:p>
          <a:p>
            <a:endParaRPr lang="en-US" altLang="zh-CN" dirty="0"/>
          </a:p>
          <a:p>
            <a:r>
              <a:rPr lang="zh-CN" altLang="zh-CN" b="1" dirty="0"/>
              <a:t>后向</a:t>
            </a:r>
            <a:r>
              <a:rPr lang="zh-CN" altLang="zh-CN" b="1" dirty="0" smtClean="0"/>
              <a:t>链</a:t>
            </a:r>
            <a:r>
              <a:rPr lang="en-US" altLang="zh-CN" b="1" dirty="0" smtClean="0"/>
              <a:t> backward chain</a:t>
            </a:r>
          </a:p>
          <a:p>
            <a:pPr marL="0" indent="0">
              <a:buNone/>
            </a:pPr>
            <a:r>
              <a:rPr lang="zh-CN" altLang="zh-CN" dirty="0"/>
              <a:t>条件</a:t>
            </a:r>
            <a:r>
              <a:rPr lang="en-US" altLang="zh-CN" dirty="0"/>
              <a:t>(1)</a:t>
            </a:r>
            <a:r>
              <a:rPr lang="zh-CN" altLang="zh-CN" dirty="0"/>
              <a:t>是哺乳动物，就要</a:t>
            </a:r>
            <a:r>
              <a:rPr lang="zh-CN" altLang="zh-CN" dirty="0" smtClean="0"/>
              <a:t>检查是否</a:t>
            </a:r>
            <a:r>
              <a:rPr lang="zh-CN" altLang="zh-CN" dirty="0"/>
              <a:t>有毛发。我们可以看出来，这个推理的逻辑是从一个假设往回回溯，检验事实是否满足假设，最后得出结论，所以称为后向链</a:t>
            </a:r>
            <a:r>
              <a:rPr lang="zh-CN" altLang="zh-CN" dirty="0" smtClean="0"/>
              <a:t>。</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val="66538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如何构造</a:t>
            </a:r>
            <a:r>
              <a:rPr lang="zh-CN" altLang="zh-CN" sz="3600" b="1" dirty="0" smtClean="0"/>
              <a:t>能</a:t>
            </a:r>
            <a:r>
              <a:rPr lang="zh-CN" altLang="zh-CN" sz="3600" b="1" dirty="0"/>
              <a:t>回答自身行为问题的</a:t>
            </a:r>
            <a:r>
              <a:rPr lang="zh-CN" altLang="zh-CN" sz="3600" b="1" dirty="0" smtClean="0"/>
              <a:t>程序</a:t>
            </a:r>
            <a:r>
              <a:rPr lang="zh-CN" altLang="en-US" sz="3600" b="1" dirty="0" smtClean="0"/>
              <a:t>？</a:t>
            </a:r>
            <a:endParaRPr lang="zh-CN" altLang="en-US" sz="3600" dirty="0"/>
          </a:p>
        </p:txBody>
      </p:sp>
      <p:sp>
        <p:nvSpPr>
          <p:cNvPr id="4" name="内容占位符 3"/>
          <p:cNvSpPr>
            <a:spLocks noGrp="1"/>
          </p:cNvSpPr>
          <p:nvPr>
            <p:ph idx="1"/>
          </p:nvPr>
        </p:nvSpPr>
        <p:spPr/>
        <p:txBody>
          <a:bodyPr>
            <a:normAutofit/>
          </a:bodyPr>
          <a:lstStyle/>
          <a:p>
            <a:pPr marL="0" indent="0">
              <a:buNone/>
            </a:pPr>
            <a:r>
              <a:rPr lang="en-US" altLang="zh-CN" dirty="0"/>
              <a:t>(1)</a:t>
            </a:r>
            <a:r>
              <a:rPr lang="zh-CN" altLang="zh-CN" dirty="0"/>
              <a:t>以目标为中心的</a:t>
            </a:r>
            <a:r>
              <a:rPr lang="zh-CN" altLang="zh-CN" dirty="0" smtClean="0"/>
              <a:t>编程</a:t>
            </a:r>
            <a:r>
              <a:rPr lang="zh-CN" altLang="en-US" dirty="0" smtClean="0"/>
              <a:t>：</a:t>
            </a:r>
            <a:r>
              <a:rPr lang="zh-CN" altLang="zh-CN" dirty="0" smtClean="0"/>
              <a:t>写</a:t>
            </a:r>
            <a:r>
              <a:rPr lang="zh-CN" altLang="zh-CN" dirty="0"/>
              <a:t>很多子程序，每一个</a:t>
            </a:r>
            <a:r>
              <a:rPr lang="zh-CN" altLang="zh-CN" dirty="0" smtClean="0"/>
              <a:t>都围绕</a:t>
            </a:r>
            <a:r>
              <a:rPr lang="zh-CN" altLang="zh-CN" dirty="0"/>
              <a:t>一</a:t>
            </a:r>
            <a:r>
              <a:rPr lang="zh-CN" altLang="zh-CN" dirty="0" smtClean="0"/>
              <a:t>个</a:t>
            </a:r>
            <a:r>
              <a:rPr lang="zh-CN" altLang="en-US" dirty="0" smtClean="0"/>
              <a:t>子</a:t>
            </a:r>
            <a:r>
              <a:rPr lang="zh-CN" altLang="zh-CN" dirty="0" smtClean="0"/>
              <a:t>目标</a:t>
            </a:r>
            <a:r>
              <a:rPr lang="zh-CN" altLang="zh-CN" dirty="0"/>
              <a:t>。</a:t>
            </a:r>
          </a:p>
          <a:p>
            <a:pPr marL="0" indent="0">
              <a:buNone/>
            </a:pPr>
            <a:r>
              <a:rPr lang="en-US" altLang="zh-CN" dirty="0"/>
              <a:t>(2)</a:t>
            </a:r>
            <a:r>
              <a:rPr lang="zh-CN" altLang="zh-CN" dirty="0"/>
              <a:t>建立基于规则的专家系统</a:t>
            </a:r>
            <a:r>
              <a:rPr lang="zh-CN" altLang="zh-CN" dirty="0" smtClean="0"/>
              <a:t>，得到</a:t>
            </a:r>
            <a:r>
              <a:rPr lang="zh-CN" altLang="zh-CN" dirty="0"/>
              <a:t>一个目标树来</a:t>
            </a:r>
            <a:r>
              <a:rPr lang="zh-CN" altLang="zh-CN" dirty="0" smtClean="0"/>
              <a:t>描述</a:t>
            </a:r>
            <a:r>
              <a:rPr lang="zh-CN" altLang="en-US" dirty="0" smtClean="0"/>
              <a:t>演绎</a:t>
            </a:r>
            <a:r>
              <a:rPr lang="zh-CN" altLang="zh-CN" dirty="0" smtClean="0"/>
              <a:t>踪迹</a:t>
            </a:r>
            <a:r>
              <a:rPr lang="zh-CN" altLang="zh-CN" dirty="0"/>
              <a:t>。</a:t>
            </a:r>
          </a:p>
        </p:txBody>
      </p:sp>
    </p:spTree>
    <p:extLst>
      <p:ext uri="{BB962C8B-B14F-4D97-AF65-F5344CB8AC3E}">
        <p14:creationId xmlns:p14="http://schemas.microsoft.com/office/powerpoint/2010/main" val="5622544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b="1" dirty="0"/>
              <a:t>知识工程中的三个启发式规则</a:t>
            </a:r>
            <a:endParaRPr lang="zh-CN" altLang="en-US" sz="3600" dirty="0"/>
          </a:p>
        </p:txBody>
      </p:sp>
      <p:sp>
        <p:nvSpPr>
          <p:cNvPr id="4" name="内容占位符 3"/>
          <p:cNvSpPr>
            <a:spLocks noGrp="1"/>
          </p:cNvSpPr>
          <p:nvPr>
            <p:ph idx="1"/>
          </p:nvPr>
        </p:nvSpPr>
        <p:spPr/>
        <p:txBody>
          <a:bodyPr>
            <a:normAutofit/>
          </a:bodyPr>
          <a:lstStyle/>
          <a:p>
            <a:pPr marL="0" indent="0">
              <a:buNone/>
            </a:pPr>
            <a:r>
              <a:rPr lang="zh-CN" altLang="zh-CN" dirty="0"/>
              <a:t>启发式规则</a:t>
            </a:r>
            <a:r>
              <a:rPr lang="en-US" altLang="zh-CN" dirty="0"/>
              <a:t>(1):</a:t>
            </a:r>
            <a:r>
              <a:rPr lang="zh-CN" altLang="zh-CN" dirty="0"/>
              <a:t>学习个案、特例。</a:t>
            </a:r>
          </a:p>
          <a:p>
            <a:pPr marL="0" indent="0">
              <a:buNone/>
            </a:pPr>
            <a:r>
              <a:rPr lang="zh-CN" altLang="zh-CN" dirty="0"/>
              <a:t>启发式规则</a:t>
            </a:r>
            <a:r>
              <a:rPr lang="en-US" altLang="zh-CN" dirty="0"/>
              <a:t>(2):</a:t>
            </a:r>
            <a:r>
              <a:rPr lang="zh-CN" altLang="zh-CN" dirty="0"/>
              <a:t>考虑看起来相同，但实际处理方式不同的东西。</a:t>
            </a:r>
          </a:p>
          <a:p>
            <a:pPr marL="0" indent="0">
              <a:buNone/>
            </a:pPr>
            <a:r>
              <a:rPr lang="zh-CN" altLang="zh-CN" dirty="0"/>
              <a:t>启发式规则</a:t>
            </a:r>
            <a:r>
              <a:rPr lang="en-US" altLang="zh-CN" dirty="0"/>
              <a:t>(3):</a:t>
            </a:r>
            <a:r>
              <a:rPr lang="zh-CN" altLang="zh-CN" dirty="0"/>
              <a:t>建立一个系统，看它什么时候</a:t>
            </a:r>
            <a:r>
              <a:rPr lang="zh-CN" altLang="zh-CN" dirty="0" smtClean="0"/>
              <a:t>出错</a:t>
            </a:r>
            <a:r>
              <a:rPr lang="zh-CN" altLang="en-US" dirty="0" smtClean="0"/>
              <a:t>，</a:t>
            </a:r>
            <a:r>
              <a:rPr lang="zh-CN" altLang="zh-CN" dirty="0" smtClean="0"/>
              <a:t>出错意味着</a:t>
            </a:r>
            <a:r>
              <a:rPr lang="zh-CN" altLang="zh-CN" dirty="0"/>
              <a:t>缺乏新的知识。</a:t>
            </a:r>
          </a:p>
        </p:txBody>
      </p:sp>
    </p:spTree>
    <p:extLst>
      <p:ext uri="{BB962C8B-B14F-4D97-AF65-F5344CB8AC3E}">
        <p14:creationId xmlns:p14="http://schemas.microsoft.com/office/powerpoint/2010/main" val="3238175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（工科）</a:t>
            </a:r>
            <a:endParaRPr lang="zh-CN" altLang="en-US" dirty="0"/>
          </a:p>
        </p:txBody>
      </p:sp>
      <p:sp>
        <p:nvSpPr>
          <p:cNvPr id="3" name="内容占位符 2"/>
          <p:cNvSpPr>
            <a:spLocks noGrp="1"/>
          </p:cNvSpPr>
          <p:nvPr>
            <p:ph idx="1"/>
          </p:nvPr>
        </p:nvSpPr>
        <p:spPr/>
        <p:txBody>
          <a:bodyPr/>
          <a:lstStyle/>
          <a:p>
            <a:r>
              <a:rPr lang="zh-CN" altLang="zh-CN" dirty="0" smtClean="0"/>
              <a:t>针对</a:t>
            </a:r>
            <a:r>
              <a:rPr lang="zh-CN" altLang="zh-CN" dirty="0"/>
              <a:t>思维、感知、行动的模型</a:t>
            </a:r>
            <a:r>
              <a:rPr lang="en-US" altLang="zh-CN" dirty="0"/>
              <a:t> </a:t>
            </a:r>
            <a:endParaRPr lang="en-US" altLang="zh-CN" dirty="0" smtClean="0"/>
          </a:p>
          <a:p>
            <a:r>
              <a:rPr lang="zh-CN" altLang="zh-CN" dirty="0" smtClean="0"/>
              <a:t>支持</a:t>
            </a:r>
            <a:r>
              <a:rPr lang="zh-CN" altLang="zh-CN" dirty="0"/>
              <a:t>模型建立的表示</a:t>
            </a:r>
            <a:r>
              <a:rPr lang="zh-CN" altLang="zh-CN" dirty="0" smtClean="0"/>
              <a:t>系统</a:t>
            </a:r>
            <a:r>
              <a:rPr lang="zh-CN" altLang="en-US" dirty="0" smtClean="0"/>
              <a:t>和</a:t>
            </a:r>
            <a:r>
              <a:rPr lang="zh-CN" altLang="zh-CN" dirty="0" smtClean="0"/>
              <a:t>约束条件</a:t>
            </a:r>
            <a:endParaRPr lang="en-US" altLang="zh-CN" dirty="0" smtClean="0"/>
          </a:p>
          <a:p>
            <a:r>
              <a:rPr lang="zh-CN" altLang="en-US" dirty="0"/>
              <a:t>使用</a:t>
            </a:r>
            <a:r>
              <a:rPr lang="zh-CN" altLang="zh-CN" dirty="0" smtClean="0"/>
              <a:t>算法</a:t>
            </a:r>
            <a:r>
              <a:rPr lang="zh-CN" altLang="zh-CN" dirty="0"/>
              <a:t>、</a:t>
            </a:r>
            <a:r>
              <a:rPr lang="zh-CN" altLang="zh-CN" dirty="0" smtClean="0"/>
              <a:t>程序</a:t>
            </a:r>
            <a:r>
              <a:rPr lang="zh-CN" altLang="en-US" dirty="0"/>
              <a:t>在</a:t>
            </a:r>
            <a:r>
              <a:rPr lang="zh-CN" altLang="en-US" dirty="0" smtClean="0"/>
              <a:t>计算机上</a:t>
            </a:r>
            <a:r>
              <a:rPr lang="zh-CN" altLang="zh-CN" dirty="0" smtClean="0"/>
              <a:t>实现</a:t>
            </a:r>
            <a:endParaRPr lang="zh-CN" altLang="zh-CN" dirty="0"/>
          </a:p>
        </p:txBody>
      </p:sp>
    </p:spTree>
    <p:extLst>
      <p:ext uri="{BB962C8B-B14F-4D97-AF65-F5344CB8AC3E}">
        <p14:creationId xmlns:p14="http://schemas.microsoft.com/office/powerpoint/2010/main" val="3292992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a:t>模型</a:t>
            </a:r>
            <a:endParaRPr lang="zh-CN" altLang="en-US" dirty="0"/>
          </a:p>
        </p:txBody>
      </p:sp>
      <p:sp>
        <p:nvSpPr>
          <p:cNvPr id="3" name="内容占位符 2"/>
          <p:cNvSpPr>
            <a:spLocks noGrp="1"/>
          </p:cNvSpPr>
          <p:nvPr>
            <p:ph idx="1"/>
          </p:nvPr>
        </p:nvSpPr>
        <p:spPr>
          <a:xfrm>
            <a:off x="457200" y="1600200"/>
            <a:ext cx="8579296" cy="4525963"/>
          </a:xfrm>
        </p:spPr>
        <p:txBody>
          <a:bodyPr/>
          <a:lstStyle/>
          <a:p>
            <a:r>
              <a:rPr lang="zh-CN" altLang="zh-CN" dirty="0" smtClean="0"/>
              <a:t>建模</a:t>
            </a:r>
            <a:r>
              <a:rPr lang="zh-CN" altLang="en-US" dirty="0" smtClean="0"/>
              <a:t>目的</a:t>
            </a:r>
            <a:r>
              <a:rPr lang="zh-CN" altLang="zh-CN" dirty="0" smtClean="0"/>
              <a:t>：</a:t>
            </a:r>
            <a:r>
              <a:rPr lang="zh-CN" altLang="zh-CN" dirty="0"/>
              <a:t>解释过去，预测未来，</a:t>
            </a:r>
            <a:r>
              <a:rPr lang="zh-CN" altLang="zh-CN" dirty="0" smtClean="0"/>
              <a:t>理解</a:t>
            </a:r>
            <a:r>
              <a:rPr lang="zh-CN" altLang="en-US" dirty="0" smtClean="0"/>
              <a:t>当前</a:t>
            </a:r>
            <a:r>
              <a:rPr lang="zh-CN" altLang="zh-CN" dirty="0" smtClean="0"/>
              <a:t>世界</a:t>
            </a:r>
            <a:endParaRPr lang="zh-CN" altLang="zh-CN" dirty="0"/>
          </a:p>
          <a:p>
            <a:r>
              <a:rPr lang="zh-CN" altLang="en-US" dirty="0" smtClean="0"/>
              <a:t>建模的核心</a:t>
            </a:r>
            <a:r>
              <a:rPr lang="zh-CN" altLang="zh-CN" dirty="0" smtClean="0"/>
              <a:t>是表示</a:t>
            </a:r>
            <a:r>
              <a:rPr lang="zh-CN" altLang="en-US" dirty="0" smtClean="0"/>
              <a:t>，表示往往决定算法</a:t>
            </a:r>
            <a:endParaRPr lang="zh-CN" altLang="en-US" dirty="0"/>
          </a:p>
        </p:txBody>
      </p:sp>
    </p:spTree>
    <p:extLst>
      <p:ext uri="{BB962C8B-B14F-4D97-AF65-F5344CB8AC3E}">
        <p14:creationId xmlns:p14="http://schemas.microsoft.com/office/powerpoint/2010/main" val="1229835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农夫、狐狸、鹅、谷物</a:t>
            </a:r>
            <a:r>
              <a:rPr lang="zh-CN" altLang="zh-CN" dirty="0" smtClean="0"/>
              <a:t>问题</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sz="2800" dirty="0"/>
              <a:t>F</a:t>
            </a:r>
            <a:r>
              <a:rPr lang="zh-CN" altLang="zh-CN" sz="2800" dirty="0"/>
              <a:t>代表农夫、</a:t>
            </a:r>
            <a:r>
              <a:rPr lang="en-US" altLang="zh-CN" sz="2800" dirty="0" err="1"/>
              <a:t>Fx</a:t>
            </a:r>
            <a:r>
              <a:rPr lang="zh-CN" altLang="zh-CN" sz="2800" dirty="0"/>
              <a:t>代表狐狸、</a:t>
            </a:r>
            <a:r>
              <a:rPr lang="en-US" altLang="zh-CN" sz="2800" dirty="0"/>
              <a:t>G</a:t>
            </a:r>
            <a:r>
              <a:rPr lang="zh-CN" altLang="zh-CN" sz="2800" dirty="0"/>
              <a:t>代表鹅、</a:t>
            </a:r>
            <a:r>
              <a:rPr lang="en-US" altLang="zh-CN" sz="2800" dirty="0" err="1"/>
              <a:t>Gn</a:t>
            </a:r>
            <a:r>
              <a:rPr lang="zh-CN" altLang="zh-CN" sz="2800" dirty="0"/>
              <a:t>代表谷物</a:t>
            </a:r>
            <a:endParaRPr lang="zh-CN" altLang="en-US" dirty="0"/>
          </a:p>
        </p:txBody>
      </p:sp>
      <p:grpSp>
        <p:nvGrpSpPr>
          <p:cNvPr id="7" name="组合 6"/>
          <p:cNvGrpSpPr/>
          <p:nvPr/>
        </p:nvGrpSpPr>
        <p:grpSpPr>
          <a:xfrm>
            <a:off x="6228184" y="1293450"/>
            <a:ext cx="1872208" cy="2699683"/>
            <a:chOff x="6228184" y="2060848"/>
            <a:chExt cx="1340024" cy="1932285"/>
          </a:xfrm>
        </p:grpSpPr>
        <p:pic>
          <p:nvPicPr>
            <p:cNvPr id="5" name="图片 4" descr="https://pic2.zhimg.com/80/v2-c8a96b15ee438fb8806748710389f342_hd.jpg"/>
            <p:cNvPicPr/>
            <p:nvPr/>
          </p:nvPicPr>
          <p:blipFill rotWithShape="1">
            <a:blip r:embed="rId2">
              <a:extLst>
                <a:ext uri="{28A0092B-C50C-407E-A947-70E740481C1C}">
                  <a14:useLocalDpi xmlns:a14="http://schemas.microsoft.com/office/drawing/2010/main" val="0"/>
                </a:ext>
              </a:extLst>
            </a:blip>
            <a:srcRect l="85585"/>
            <a:stretch/>
          </p:blipFill>
          <p:spPr bwMode="auto">
            <a:xfrm>
              <a:off x="6228184" y="2060848"/>
              <a:ext cx="1340024" cy="1932285"/>
            </a:xfrm>
            <a:prstGeom prst="rect">
              <a:avLst/>
            </a:prstGeom>
            <a:noFill/>
            <a:ln>
              <a:noFill/>
            </a:ln>
          </p:spPr>
        </p:pic>
        <p:pic>
          <p:nvPicPr>
            <p:cNvPr id="1028" name="Picture 4"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4426" y="2272590"/>
              <a:ext cx="399902" cy="4005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组合 5"/>
          <p:cNvGrpSpPr/>
          <p:nvPr/>
        </p:nvGrpSpPr>
        <p:grpSpPr>
          <a:xfrm>
            <a:off x="1115616" y="1335383"/>
            <a:ext cx="1835696" cy="2663699"/>
            <a:chOff x="1619672" y="2066797"/>
            <a:chExt cx="1331640" cy="1932285"/>
          </a:xfrm>
        </p:grpSpPr>
        <p:pic>
          <p:nvPicPr>
            <p:cNvPr id="4" name="图片 3" descr="https://pic2.zhimg.com/80/v2-c8a96b15ee438fb8806748710389f342_hd.jpg"/>
            <p:cNvPicPr/>
            <p:nvPr/>
          </p:nvPicPr>
          <p:blipFill rotWithShape="1">
            <a:blip r:embed="rId2">
              <a:extLst>
                <a:ext uri="{28A0092B-C50C-407E-A947-70E740481C1C}">
                  <a14:useLocalDpi xmlns:a14="http://schemas.microsoft.com/office/drawing/2010/main" val="0"/>
                </a:ext>
              </a:extLst>
            </a:blip>
            <a:srcRect r="85437"/>
            <a:stretch/>
          </p:blipFill>
          <p:spPr bwMode="auto">
            <a:xfrm>
              <a:off x="1619672" y="2066797"/>
              <a:ext cx="1331640" cy="1932285"/>
            </a:xfrm>
            <a:prstGeom prst="rect">
              <a:avLst/>
            </a:prstGeom>
            <a:noFill/>
            <a:ln>
              <a:noFill/>
            </a:ln>
          </p:spPr>
        </p:pic>
        <p:pic>
          <p:nvPicPr>
            <p:cNvPr id="8" name="Picture 4" descr="See the source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5590" y="2354829"/>
              <a:ext cx="399902" cy="4005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192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生成测试法</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r>
              <a:rPr lang="zh-CN" altLang="zh-CN" dirty="0"/>
              <a:t>农夫、狐狸、鹅、</a:t>
            </a:r>
            <a:r>
              <a:rPr lang="zh-CN" altLang="zh-CN" dirty="0" smtClean="0"/>
              <a:t>谷物问题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sz="2800" dirty="0"/>
              <a:t>F</a:t>
            </a:r>
            <a:r>
              <a:rPr lang="zh-CN" altLang="zh-CN" sz="2800" dirty="0"/>
              <a:t>代表农夫、</a:t>
            </a:r>
            <a:r>
              <a:rPr lang="en-US" altLang="zh-CN" sz="2800" dirty="0" err="1"/>
              <a:t>Fx</a:t>
            </a:r>
            <a:r>
              <a:rPr lang="zh-CN" altLang="zh-CN" sz="2800" dirty="0"/>
              <a:t>代表狐狸、</a:t>
            </a:r>
            <a:r>
              <a:rPr lang="en-US" altLang="zh-CN" sz="2800" dirty="0"/>
              <a:t>G</a:t>
            </a:r>
            <a:r>
              <a:rPr lang="zh-CN" altLang="zh-CN" sz="2800" dirty="0"/>
              <a:t>代表鹅、</a:t>
            </a:r>
            <a:r>
              <a:rPr lang="en-US" altLang="zh-CN" sz="2800" dirty="0" err="1"/>
              <a:t>Gn</a:t>
            </a:r>
            <a:r>
              <a:rPr lang="zh-CN" altLang="zh-CN" sz="2800" dirty="0"/>
              <a:t>代表谷物</a:t>
            </a:r>
            <a:endParaRPr lang="zh-CN" altLang="en-US" dirty="0"/>
          </a:p>
        </p:txBody>
      </p:sp>
      <p:pic>
        <p:nvPicPr>
          <p:cNvPr id="5" name="图片 4" descr="https://pic1.zhimg.com/80/v2-a8321c111c4b617e8d1f60ed19a3301a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166018"/>
            <a:ext cx="9143999" cy="5686707"/>
          </a:xfrm>
          <a:prstGeom prst="rect">
            <a:avLst/>
          </a:prstGeom>
          <a:noFill/>
          <a:ln>
            <a:noFill/>
          </a:ln>
        </p:spPr>
      </p:pic>
    </p:spTree>
    <p:extLst>
      <p:ext uri="{BB962C8B-B14F-4D97-AF65-F5344CB8AC3E}">
        <p14:creationId xmlns:p14="http://schemas.microsoft.com/office/powerpoint/2010/main" val="1548078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农夫、狐狸、鹅、</a:t>
            </a:r>
            <a:r>
              <a:rPr lang="zh-CN" altLang="zh-CN" dirty="0" smtClean="0"/>
              <a:t>谷物问题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sz="2800" dirty="0"/>
              <a:t>F</a:t>
            </a:r>
            <a:r>
              <a:rPr lang="zh-CN" altLang="zh-CN" sz="2800" dirty="0"/>
              <a:t>代表农夫、</a:t>
            </a:r>
            <a:r>
              <a:rPr lang="en-US" altLang="zh-CN" sz="2800" dirty="0" err="1"/>
              <a:t>Fx</a:t>
            </a:r>
            <a:r>
              <a:rPr lang="zh-CN" altLang="zh-CN" sz="2800" dirty="0"/>
              <a:t>代表狐狸、</a:t>
            </a:r>
            <a:r>
              <a:rPr lang="en-US" altLang="zh-CN" sz="2800" dirty="0"/>
              <a:t>G</a:t>
            </a:r>
            <a:r>
              <a:rPr lang="zh-CN" altLang="zh-CN" sz="2800" dirty="0"/>
              <a:t>代表鹅、</a:t>
            </a:r>
            <a:r>
              <a:rPr lang="en-US" altLang="zh-CN" sz="2800" dirty="0" err="1"/>
              <a:t>Gn</a:t>
            </a:r>
            <a:r>
              <a:rPr lang="zh-CN" altLang="zh-CN" sz="2800" dirty="0"/>
              <a:t>代表谷物</a:t>
            </a:r>
            <a:endParaRPr lang="zh-CN" altLang="en-US"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val="0"/>
              </a:ext>
            </a:extLst>
          </a:blip>
          <a:srcRect/>
          <a:stretch>
            <a:fillRect/>
          </a:stretch>
        </p:blipFill>
        <p:spPr bwMode="auto">
          <a:xfrm>
            <a:off x="4287" y="2897038"/>
            <a:ext cx="9144000" cy="1932285"/>
          </a:xfrm>
          <a:prstGeom prst="rect">
            <a:avLst/>
          </a:prstGeom>
          <a:noFill/>
          <a:ln>
            <a:noFill/>
          </a:ln>
        </p:spPr>
      </p:pic>
    </p:spTree>
    <p:extLst>
      <p:ext uri="{BB962C8B-B14F-4D97-AF65-F5344CB8AC3E}">
        <p14:creationId xmlns:p14="http://schemas.microsoft.com/office/powerpoint/2010/main" val="23924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1496</Words>
  <Application>Microsoft Office PowerPoint</Application>
  <PresentationFormat>全屏显示(4:3)</PresentationFormat>
  <Paragraphs>200</Paragraphs>
  <Slides>43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43</vt:i4>
      </vt:variant>
    </vt:vector>
  </HeadingPairs>
  <TitlesOfParts>
    <vt:vector size="47" baseType="lpstr">
      <vt:lpstr>宋体</vt:lpstr>
      <vt:lpstr>Arial</vt:lpstr>
      <vt:lpstr>Calibri</vt:lpstr>
      <vt:lpstr>Office 主题​​</vt:lpstr>
      <vt:lpstr>传统AI方法- I</vt:lpstr>
      <vt:lpstr>AI</vt:lpstr>
      <vt:lpstr>AI</vt:lpstr>
      <vt:lpstr>AI</vt:lpstr>
      <vt:lpstr>AI（工科）</vt:lpstr>
      <vt:lpstr>AI模型</vt:lpstr>
      <vt:lpstr>农夫、狐狸、鹅、谷物问题</vt:lpstr>
      <vt:lpstr>生成测试法</vt:lpstr>
      <vt:lpstr>PowerPoint 演示文稿</vt:lpstr>
      <vt:lpstr>PowerPoint 演示文稿</vt:lpstr>
      <vt:lpstr>PowerPoint 演示文稿</vt:lpstr>
      <vt:lpstr>PowerPoint 演示文稿</vt:lpstr>
      <vt:lpstr>PowerPoint 演示文稿</vt:lpstr>
      <vt:lpstr>另一个（相似的）智力题</vt:lpstr>
      <vt:lpstr>传教士和食人族问题</vt:lpstr>
      <vt:lpstr>传教士和食人族问题</vt:lpstr>
      <vt:lpstr>不定积分的求解</vt:lpstr>
      <vt:lpstr>问题归约</vt:lpstr>
      <vt:lpstr>基本变换</vt:lpstr>
      <vt:lpstr>基本变换</vt:lpstr>
      <vt:lpstr>启发式变换</vt:lpstr>
      <vt:lpstr>启发式变换</vt:lpstr>
      <vt:lpstr>启发式变换</vt:lpstr>
      <vt:lpstr>积分表</vt:lpstr>
      <vt:lpstr>与或树</vt:lpstr>
      <vt:lpstr>问题与思考</vt:lpstr>
      <vt:lpstr>问题与思考</vt:lpstr>
      <vt:lpstr>问题与思考</vt:lpstr>
      <vt:lpstr>与或树/问题规约树/目标树</vt:lpstr>
      <vt:lpstr>与或树</vt:lpstr>
      <vt:lpstr>与或树&amp;可解释性</vt:lpstr>
      <vt:lpstr>Why ？</vt:lpstr>
      <vt:lpstr>How ？</vt:lpstr>
      <vt:lpstr>与或树的更多应用 – 博弈</vt:lpstr>
      <vt:lpstr>与或树的更多应用 - 专家系统</vt:lpstr>
      <vt:lpstr>与或树的更多应用 - 专家系统</vt:lpstr>
      <vt:lpstr>与或树的更多应用 - 专家系统</vt:lpstr>
      <vt:lpstr>与或树的更多应用 - 专家系统</vt:lpstr>
      <vt:lpstr>与或树的更多应用 - 专家系统</vt:lpstr>
      <vt:lpstr>与或树的更多应用 - 专家系统</vt:lpstr>
      <vt:lpstr>与或树的更多应用 - 专家系统</vt:lpstr>
      <vt:lpstr>如何构造能回答自身行为问题的程序？</vt:lpstr>
      <vt:lpstr>知识工程中的三个启发式规则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传统AI方法</dc:title>
  <dc:creator>user</dc:creator>
  <cp:lastModifiedBy>huhe</cp:lastModifiedBy>
  <cp:revision>24</cp:revision>
  <dcterms:created xsi:type="dcterms:W3CDTF">2018-09-16T07:56:24Z</dcterms:created>
  <dcterms:modified xsi:type="dcterms:W3CDTF">2018-09-20T14:24:06Z</dcterms:modified>
</cp:coreProperties>
</file>