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2" r:id="rId4"/>
    <p:sldId id="293" r:id="rId5"/>
    <p:sldId id="294" r:id="rId6"/>
    <p:sldId id="295"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9" r:id="rId38"/>
    <p:sldId id="288" r:id="rId39"/>
    <p:sldId id="290" r:id="rId40"/>
    <p:sldId id="291" r:id="rId41"/>
    <p:sldId id="298" r:id="rId42"/>
    <p:sldId id="296" r:id="rId43"/>
    <p:sldId id="297"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24" autoAdjust="0"/>
    <p:restoredTop sz="94660"/>
  </p:normalViewPr>
  <p:slideViewPr>
    <p:cSldViewPr>
      <p:cViewPr varScale="1">
        <p:scale>
          <a:sx n="70" d="100"/>
          <a:sy n="70" d="100"/>
        </p:scale>
        <p:origin x="528"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A8D0179-1C11-4E9C-A391-B44A22242710}" type="datetimeFigureOut">
              <a:rPr lang="zh-CN" altLang="en-US" smtClean="0"/>
              <a:t>2018/9/27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FBE119-4AD7-427F-8935-0EE99E907904}" type="slidenum">
              <a:rPr lang="zh-CN" altLang="en-US" smtClean="0"/>
              <a:t>‹#›</a:t>
            </a:fld>
            <a:endParaRPr lang="zh-CN" altLang="en-US"/>
          </a:p>
        </p:txBody>
      </p:sp>
    </p:spTree>
    <p:extLst>
      <p:ext uri="{BB962C8B-B14F-4D97-AF65-F5344CB8AC3E}">
        <p14:creationId xmlns:p14="http://schemas.microsoft.com/office/powerpoint/2010/main" val="260834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8D0179-1C11-4E9C-A391-B44A22242710}" type="datetimeFigureOut">
              <a:rPr lang="zh-CN" altLang="en-US" smtClean="0"/>
              <a:t>2018/9/27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FBE119-4AD7-427F-8935-0EE99E907904}" type="slidenum">
              <a:rPr lang="zh-CN" altLang="en-US" smtClean="0"/>
              <a:t>‹#›</a:t>
            </a:fld>
            <a:endParaRPr lang="zh-CN" altLang="en-US"/>
          </a:p>
        </p:txBody>
      </p:sp>
    </p:spTree>
    <p:extLst>
      <p:ext uri="{BB962C8B-B14F-4D97-AF65-F5344CB8AC3E}">
        <p14:creationId xmlns:p14="http://schemas.microsoft.com/office/powerpoint/2010/main" val="1711067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8D0179-1C11-4E9C-A391-B44A22242710}" type="datetimeFigureOut">
              <a:rPr lang="zh-CN" altLang="en-US" smtClean="0"/>
              <a:t>2018/9/27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FBE119-4AD7-427F-8935-0EE99E907904}" type="slidenum">
              <a:rPr lang="zh-CN" altLang="en-US" smtClean="0"/>
              <a:t>‹#›</a:t>
            </a:fld>
            <a:endParaRPr lang="zh-CN" altLang="en-US"/>
          </a:p>
        </p:txBody>
      </p:sp>
    </p:spTree>
    <p:extLst>
      <p:ext uri="{BB962C8B-B14F-4D97-AF65-F5344CB8AC3E}">
        <p14:creationId xmlns:p14="http://schemas.microsoft.com/office/powerpoint/2010/main" val="614658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8D0179-1C11-4E9C-A391-B44A22242710}" type="datetimeFigureOut">
              <a:rPr lang="zh-CN" altLang="en-US" smtClean="0"/>
              <a:t>2018/9/27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FBE119-4AD7-427F-8935-0EE99E907904}" type="slidenum">
              <a:rPr lang="zh-CN" altLang="en-US" smtClean="0"/>
              <a:t>‹#›</a:t>
            </a:fld>
            <a:endParaRPr lang="zh-CN" altLang="en-US"/>
          </a:p>
        </p:txBody>
      </p:sp>
    </p:spTree>
    <p:extLst>
      <p:ext uri="{BB962C8B-B14F-4D97-AF65-F5344CB8AC3E}">
        <p14:creationId xmlns:p14="http://schemas.microsoft.com/office/powerpoint/2010/main" val="1995746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A8D0179-1C11-4E9C-A391-B44A22242710}" type="datetimeFigureOut">
              <a:rPr lang="zh-CN" altLang="en-US" smtClean="0"/>
              <a:t>2018/9/27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FBE119-4AD7-427F-8935-0EE99E907904}" type="slidenum">
              <a:rPr lang="zh-CN" altLang="en-US" smtClean="0"/>
              <a:t>‹#›</a:t>
            </a:fld>
            <a:endParaRPr lang="zh-CN" altLang="en-US"/>
          </a:p>
        </p:txBody>
      </p:sp>
    </p:spTree>
    <p:extLst>
      <p:ext uri="{BB962C8B-B14F-4D97-AF65-F5344CB8AC3E}">
        <p14:creationId xmlns:p14="http://schemas.microsoft.com/office/powerpoint/2010/main" val="648083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A8D0179-1C11-4E9C-A391-B44A22242710}" type="datetimeFigureOut">
              <a:rPr lang="zh-CN" altLang="en-US" smtClean="0"/>
              <a:t>2018/9/27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FBE119-4AD7-427F-8935-0EE99E907904}" type="slidenum">
              <a:rPr lang="zh-CN" altLang="en-US" smtClean="0"/>
              <a:t>‹#›</a:t>
            </a:fld>
            <a:endParaRPr lang="zh-CN" altLang="en-US"/>
          </a:p>
        </p:txBody>
      </p:sp>
    </p:spTree>
    <p:extLst>
      <p:ext uri="{BB962C8B-B14F-4D97-AF65-F5344CB8AC3E}">
        <p14:creationId xmlns:p14="http://schemas.microsoft.com/office/powerpoint/2010/main" val="3788228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A8D0179-1C11-4E9C-A391-B44A22242710}" type="datetimeFigureOut">
              <a:rPr lang="zh-CN" altLang="en-US" smtClean="0"/>
              <a:t>2018/9/27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FBE119-4AD7-427F-8935-0EE99E907904}" type="slidenum">
              <a:rPr lang="zh-CN" altLang="en-US" smtClean="0"/>
              <a:t>‹#›</a:t>
            </a:fld>
            <a:endParaRPr lang="zh-CN" altLang="en-US"/>
          </a:p>
        </p:txBody>
      </p:sp>
    </p:spTree>
    <p:extLst>
      <p:ext uri="{BB962C8B-B14F-4D97-AF65-F5344CB8AC3E}">
        <p14:creationId xmlns:p14="http://schemas.microsoft.com/office/powerpoint/2010/main" val="3918690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A8D0179-1C11-4E9C-A391-B44A22242710}" type="datetimeFigureOut">
              <a:rPr lang="zh-CN" altLang="en-US" smtClean="0"/>
              <a:t>2018/9/27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FBE119-4AD7-427F-8935-0EE99E907904}" type="slidenum">
              <a:rPr lang="zh-CN" altLang="en-US" smtClean="0"/>
              <a:t>‹#›</a:t>
            </a:fld>
            <a:endParaRPr lang="zh-CN" altLang="en-US"/>
          </a:p>
        </p:txBody>
      </p:sp>
    </p:spTree>
    <p:extLst>
      <p:ext uri="{BB962C8B-B14F-4D97-AF65-F5344CB8AC3E}">
        <p14:creationId xmlns:p14="http://schemas.microsoft.com/office/powerpoint/2010/main" val="1085166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A8D0179-1C11-4E9C-A391-B44A22242710}" type="datetimeFigureOut">
              <a:rPr lang="zh-CN" altLang="en-US" smtClean="0"/>
              <a:t>2018/9/27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FBE119-4AD7-427F-8935-0EE99E907904}" type="slidenum">
              <a:rPr lang="zh-CN" altLang="en-US" smtClean="0"/>
              <a:t>‹#›</a:t>
            </a:fld>
            <a:endParaRPr lang="zh-CN" altLang="en-US"/>
          </a:p>
        </p:txBody>
      </p:sp>
    </p:spTree>
    <p:extLst>
      <p:ext uri="{BB962C8B-B14F-4D97-AF65-F5344CB8AC3E}">
        <p14:creationId xmlns:p14="http://schemas.microsoft.com/office/powerpoint/2010/main" val="535469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A8D0179-1C11-4E9C-A391-B44A22242710}" type="datetimeFigureOut">
              <a:rPr lang="zh-CN" altLang="en-US" smtClean="0"/>
              <a:t>2018/9/27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FBE119-4AD7-427F-8935-0EE99E907904}" type="slidenum">
              <a:rPr lang="zh-CN" altLang="en-US" smtClean="0"/>
              <a:t>‹#›</a:t>
            </a:fld>
            <a:endParaRPr lang="zh-CN" altLang="en-US"/>
          </a:p>
        </p:txBody>
      </p:sp>
    </p:spTree>
    <p:extLst>
      <p:ext uri="{BB962C8B-B14F-4D97-AF65-F5344CB8AC3E}">
        <p14:creationId xmlns:p14="http://schemas.microsoft.com/office/powerpoint/2010/main" val="2305188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A8D0179-1C11-4E9C-A391-B44A22242710}" type="datetimeFigureOut">
              <a:rPr lang="zh-CN" altLang="en-US" smtClean="0"/>
              <a:t>2018/9/27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FBE119-4AD7-427F-8935-0EE99E907904}" type="slidenum">
              <a:rPr lang="zh-CN" altLang="en-US" smtClean="0"/>
              <a:t>‹#›</a:t>
            </a:fld>
            <a:endParaRPr lang="zh-CN" altLang="en-US"/>
          </a:p>
        </p:txBody>
      </p:sp>
    </p:spTree>
    <p:extLst>
      <p:ext uri="{BB962C8B-B14F-4D97-AF65-F5344CB8AC3E}">
        <p14:creationId xmlns:p14="http://schemas.microsoft.com/office/powerpoint/2010/main" val="2807037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8D0179-1C11-4E9C-A391-B44A22242710}" type="datetimeFigureOut">
              <a:rPr lang="zh-CN" altLang="en-US" smtClean="0"/>
              <a:t>2018/9/27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BE119-4AD7-427F-8935-0EE99E907904}" type="slidenum">
              <a:rPr lang="zh-CN" altLang="en-US" smtClean="0"/>
              <a:t>‹#›</a:t>
            </a:fld>
            <a:endParaRPr lang="zh-CN" altLang="en-US"/>
          </a:p>
        </p:txBody>
      </p:sp>
    </p:spTree>
    <p:extLst>
      <p:ext uri="{BB962C8B-B14F-4D97-AF65-F5344CB8AC3E}">
        <p14:creationId xmlns:p14="http://schemas.microsoft.com/office/powerpoint/2010/main" val="3502567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传统</a:t>
            </a:r>
            <a:r>
              <a:rPr lang="en-US" altLang="zh-CN" dirty="0" smtClean="0"/>
              <a:t>AI</a:t>
            </a:r>
            <a:r>
              <a:rPr lang="zh-CN" altLang="en-US" dirty="0" smtClean="0"/>
              <a:t>方法</a:t>
            </a:r>
            <a:r>
              <a:rPr lang="en-US" altLang="zh-CN" dirty="0" smtClean="0"/>
              <a:t>- II</a:t>
            </a:r>
            <a:endParaRPr lang="zh-CN" altLang="en-US" dirty="0"/>
          </a:p>
        </p:txBody>
      </p:sp>
      <p:sp>
        <p:nvSpPr>
          <p:cNvPr id="3" name="副标题 2"/>
          <p:cNvSpPr>
            <a:spLocks noGrp="1"/>
          </p:cNvSpPr>
          <p:nvPr>
            <p:ph type="subTitle" idx="1"/>
          </p:nvPr>
        </p:nvSpPr>
        <p:spPr/>
        <p:txBody>
          <a:bodyPr/>
          <a:lstStyle/>
          <a:p>
            <a:r>
              <a:rPr lang="zh-CN" altLang="en-US"/>
              <a:t>搜索</a:t>
            </a:r>
            <a:r>
              <a:rPr lang="zh-CN" altLang="en-US" smtClean="0"/>
              <a:t>技术</a:t>
            </a:r>
            <a:endParaRPr lang="zh-CN" altLang="en-US" dirty="0"/>
          </a:p>
        </p:txBody>
      </p:sp>
    </p:spTree>
    <p:extLst>
      <p:ext uri="{BB962C8B-B14F-4D97-AF65-F5344CB8AC3E}">
        <p14:creationId xmlns:p14="http://schemas.microsoft.com/office/powerpoint/2010/main" val="2849543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广度优先搜索</a:t>
            </a:r>
            <a:endParaRPr lang="zh-CN" altLang="zh-CN" dirty="0"/>
          </a:p>
        </p:txBody>
      </p:sp>
      <p:sp>
        <p:nvSpPr>
          <p:cNvPr id="3" name="内容占位符 2"/>
          <p:cNvSpPr>
            <a:spLocks noGrp="1"/>
          </p:cNvSpPr>
          <p:nvPr>
            <p:ph idx="1"/>
          </p:nvPr>
        </p:nvSpPr>
        <p:spPr>
          <a:xfrm>
            <a:off x="457200" y="1268760"/>
            <a:ext cx="8229600" cy="4525963"/>
          </a:xfrm>
        </p:spPr>
        <p:txBody>
          <a:bodyPr/>
          <a:lstStyle/>
          <a:p>
            <a:r>
              <a:rPr lang="zh-CN" altLang="zh-CN" dirty="0"/>
              <a:t>我们将广度优先搜索得到的路径表示如下，我们看到广度优先搜索是每一层先横向搜索完成之后，才进入到下一层。</a:t>
            </a:r>
          </a:p>
        </p:txBody>
      </p:sp>
      <p:pic>
        <p:nvPicPr>
          <p:cNvPr id="17" name="图片 16" descr="https://pic4.zhimg.com/80/v2-e31b22e377ddda8ff5c0bf7c09f4cfcf_hd.jpg"/>
          <p:cNvPicPr/>
          <p:nvPr/>
        </p:nvPicPr>
        <p:blipFill>
          <a:blip r:embed="rId2">
            <a:extLst>
              <a:ext uri="{28A0092B-C50C-407E-A947-70E740481C1C}">
                <a14:useLocalDpi xmlns:a14="http://schemas.microsoft.com/office/drawing/2010/main" val="0"/>
              </a:ext>
            </a:extLst>
          </a:blip>
          <a:srcRect/>
          <a:stretch>
            <a:fillRect/>
          </a:stretch>
        </p:blipFill>
        <p:spPr bwMode="auto">
          <a:xfrm>
            <a:off x="107504" y="3432019"/>
            <a:ext cx="2952328" cy="2376264"/>
          </a:xfrm>
          <a:prstGeom prst="rect">
            <a:avLst/>
          </a:prstGeom>
          <a:noFill/>
          <a:ln>
            <a:noFill/>
          </a:ln>
        </p:spPr>
      </p:pic>
      <p:pic>
        <p:nvPicPr>
          <p:cNvPr id="7" name="图片 6" descr="https://pic1.zhimg.com/80/v2-ab34452f6af4e1c81d51a6946fe84e30_hd.jpg"/>
          <p:cNvPicPr/>
          <p:nvPr/>
        </p:nvPicPr>
        <p:blipFill>
          <a:blip r:embed="rId3">
            <a:extLst>
              <a:ext uri="{28A0092B-C50C-407E-A947-70E740481C1C}">
                <a14:useLocalDpi xmlns:a14="http://schemas.microsoft.com/office/drawing/2010/main" val="0"/>
              </a:ext>
            </a:extLst>
          </a:blip>
          <a:srcRect/>
          <a:stretch>
            <a:fillRect/>
          </a:stretch>
        </p:blipFill>
        <p:spPr bwMode="auto">
          <a:xfrm>
            <a:off x="5436096" y="2852936"/>
            <a:ext cx="2604120" cy="3826743"/>
          </a:xfrm>
          <a:prstGeom prst="rect">
            <a:avLst/>
          </a:prstGeom>
          <a:noFill/>
          <a:ln>
            <a:noFill/>
          </a:ln>
        </p:spPr>
      </p:pic>
    </p:spTree>
    <p:extLst>
      <p:ext uri="{BB962C8B-B14F-4D97-AF65-F5344CB8AC3E}">
        <p14:creationId xmlns:p14="http://schemas.microsoft.com/office/powerpoint/2010/main" val="1181050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算法与回溯</a:t>
            </a:r>
            <a:endParaRPr lang="zh-CN" altLang="zh-CN" dirty="0"/>
          </a:p>
        </p:txBody>
      </p:sp>
      <p:sp>
        <p:nvSpPr>
          <p:cNvPr id="3" name="内容占位符 2"/>
          <p:cNvSpPr>
            <a:spLocks noGrp="1"/>
          </p:cNvSpPr>
          <p:nvPr>
            <p:ph idx="1"/>
          </p:nvPr>
        </p:nvSpPr>
        <p:spPr>
          <a:xfrm>
            <a:off x="457200" y="1268760"/>
            <a:ext cx="8229600" cy="4525963"/>
          </a:xfrm>
        </p:spPr>
        <p:txBody>
          <a:bodyPr/>
          <a:lstStyle/>
          <a:p>
            <a:r>
              <a:rPr lang="zh-CN" altLang="zh-CN" dirty="0"/>
              <a:t>我们将广度优先搜索得到的路径表示如下，我们看到广度优先搜索是每一层先横向搜索完成之后，才进入到下一层。</a:t>
            </a:r>
          </a:p>
        </p:txBody>
      </p:sp>
      <p:pic>
        <p:nvPicPr>
          <p:cNvPr id="6" name="图片 5" descr="https://pic1.zhimg.com/80/v2-70aabfec7942a6f1a94b0d24ba467234_hd.jpg"/>
          <p:cNvPicPr/>
          <p:nvPr/>
        </p:nvPicPr>
        <p:blipFill>
          <a:blip r:embed="rId2">
            <a:extLst>
              <a:ext uri="{28A0092B-C50C-407E-A947-70E740481C1C}">
                <a14:useLocalDpi xmlns:a14="http://schemas.microsoft.com/office/drawing/2010/main" val="0"/>
              </a:ext>
            </a:extLst>
          </a:blip>
          <a:srcRect/>
          <a:stretch>
            <a:fillRect/>
          </a:stretch>
        </p:blipFill>
        <p:spPr bwMode="auto">
          <a:xfrm>
            <a:off x="0" y="1268761"/>
            <a:ext cx="9143999" cy="2160240"/>
          </a:xfrm>
          <a:prstGeom prst="rect">
            <a:avLst/>
          </a:prstGeom>
          <a:noFill/>
          <a:ln>
            <a:noFill/>
          </a:ln>
        </p:spPr>
      </p:pic>
    </p:spTree>
    <p:extLst>
      <p:ext uri="{BB962C8B-B14F-4D97-AF65-F5344CB8AC3E}">
        <p14:creationId xmlns:p14="http://schemas.microsoft.com/office/powerpoint/2010/main" val="20975443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深度优先算法的路程图</a:t>
            </a:r>
          </a:p>
        </p:txBody>
      </p:sp>
      <p:sp>
        <p:nvSpPr>
          <p:cNvPr id="3" name="内容占位符 2"/>
          <p:cNvSpPr>
            <a:spLocks noGrp="1"/>
          </p:cNvSpPr>
          <p:nvPr>
            <p:ph idx="1"/>
          </p:nvPr>
        </p:nvSpPr>
        <p:spPr>
          <a:xfrm>
            <a:off x="457200" y="1268760"/>
            <a:ext cx="8229600" cy="4525963"/>
          </a:xfrm>
        </p:spPr>
        <p:txBody>
          <a:bodyPr/>
          <a:lstStyle/>
          <a:p>
            <a:endParaRPr lang="zh-CN" altLang="zh-CN" dirty="0"/>
          </a:p>
        </p:txBody>
      </p:sp>
      <p:pic>
        <p:nvPicPr>
          <p:cNvPr id="5" name="图片 4" descr="https://pic4.zhimg.com/80/v2-6ee7b55a530c4ebfc8eba0b117b37eb3_hd.jpg"/>
          <p:cNvPicPr/>
          <p:nvPr/>
        </p:nvPicPr>
        <p:blipFill>
          <a:blip r:embed="rId2">
            <a:extLst>
              <a:ext uri="{28A0092B-C50C-407E-A947-70E740481C1C}">
                <a14:useLocalDpi xmlns:a14="http://schemas.microsoft.com/office/drawing/2010/main" val="0"/>
              </a:ext>
            </a:extLst>
          </a:blip>
          <a:srcRect/>
          <a:stretch>
            <a:fillRect/>
          </a:stretch>
        </p:blipFill>
        <p:spPr bwMode="auto">
          <a:xfrm>
            <a:off x="0" y="1268760"/>
            <a:ext cx="9144000" cy="3367262"/>
          </a:xfrm>
          <a:prstGeom prst="rect">
            <a:avLst/>
          </a:prstGeom>
          <a:noFill/>
          <a:ln>
            <a:noFill/>
          </a:ln>
        </p:spPr>
      </p:pic>
    </p:spTree>
    <p:extLst>
      <p:ext uri="{BB962C8B-B14F-4D97-AF65-F5344CB8AC3E}">
        <p14:creationId xmlns:p14="http://schemas.microsoft.com/office/powerpoint/2010/main" val="1399515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广度优先算法的流程图</a:t>
            </a:r>
          </a:p>
        </p:txBody>
      </p:sp>
      <p:sp>
        <p:nvSpPr>
          <p:cNvPr id="3" name="内容占位符 2"/>
          <p:cNvSpPr>
            <a:spLocks noGrp="1"/>
          </p:cNvSpPr>
          <p:nvPr>
            <p:ph idx="1"/>
          </p:nvPr>
        </p:nvSpPr>
        <p:spPr>
          <a:xfrm>
            <a:off x="457200" y="1268760"/>
            <a:ext cx="8229600" cy="4525963"/>
          </a:xfrm>
        </p:spPr>
        <p:txBody>
          <a:bodyPr/>
          <a:lstStyle/>
          <a:p>
            <a:endParaRPr lang="zh-CN" altLang="zh-CN" dirty="0"/>
          </a:p>
        </p:txBody>
      </p:sp>
      <p:pic>
        <p:nvPicPr>
          <p:cNvPr id="6" name="图片 5" descr="https://pic4.zhimg.com/80/v2-989e02f0f5c147815c44099a64b671bb_hd.jpg"/>
          <p:cNvPicPr/>
          <p:nvPr/>
        </p:nvPicPr>
        <p:blipFill>
          <a:blip r:embed="rId2">
            <a:extLst>
              <a:ext uri="{28A0092B-C50C-407E-A947-70E740481C1C}">
                <a14:useLocalDpi xmlns:a14="http://schemas.microsoft.com/office/drawing/2010/main" val="0"/>
              </a:ext>
            </a:extLst>
          </a:blip>
          <a:srcRect/>
          <a:stretch>
            <a:fillRect/>
          </a:stretch>
        </p:blipFill>
        <p:spPr bwMode="auto">
          <a:xfrm>
            <a:off x="6108" y="1285874"/>
            <a:ext cx="9137891" cy="3367262"/>
          </a:xfrm>
          <a:prstGeom prst="rect">
            <a:avLst/>
          </a:prstGeom>
          <a:noFill/>
          <a:ln>
            <a:noFill/>
          </a:ln>
        </p:spPr>
      </p:pic>
    </p:spTree>
    <p:extLst>
      <p:ext uri="{BB962C8B-B14F-4D97-AF65-F5344CB8AC3E}">
        <p14:creationId xmlns:p14="http://schemas.microsoft.com/office/powerpoint/2010/main" val="30556814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节点重复扩展</a:t>
            </a:r>
            <a:r>
              <a:rPr lang="zh-CN" altLang="en-US" dirty="0" smtClean="0"/>
              <a:t>问题</a:t>
            </a:r>
            <a:endParaRPr lang="zh-CN" altLang="zh-CN" dirty="0"/>
          </a:p>
        </p:txBody>
      </p:sp>
      <p:sp>
        <p:nvSpPr>
          <p:cNvPr id="3" name="内容占位符 2"/>
          <p:cNvSpPr>
            <a:spLocks noGrp="1"/>
          </p:cNvSpPr>
          <p:nvPr>
            <p:ph idx="1"/>
          </p:nvPr>
        </p:nvSpPr>
        <p:spPr>
          <a:xfrm>
            <a:off x="457200" y="1268760"/>
            <a:ext cx="8229600" cy="4525963"/>
          </a:xfrm>
        </p:spPr>
        <p:txBody>
          <a:bodyPr/>
          <a:lstStyle/>
          <a:p>
            <a:endParaRPr lang="zh-CN" altLang="zh-CN" dirty="0"/>
          </a:p>
        </p:txBody>
      </p:sp>
      <p:pic>
        <p:nvPicPr>
          <p:cNvPr id="5" name="图片 4" descr="https://pic1.zhimg.com/80/v2-6bf77b355361639428b6ab0029ecb0a0_hd.jpg"/>
          <p:cNvPicPr/>
          <p:nvPr/>
        </p:nvPicPr>
        <p:blipFill>
          <a:blip r:embed="rId2">
            <a:extLst>
              <a:ext uri="{28A0092B-C50C-407E-A947-70E740481C1C}">
                <a14:useLocalDpi xmlns:a14="http://schemas.microsoft.com/office/drawing/2010/main" val="0"/>
              </a:ext>
            </a:extLst>
          </a:blip>
          <a:srcRect/>
          <a:stretch>
            <a:fillRect/>
          </a:stretch>
        </p:blipFill>
        <p:spPr bwMode="auto">
          <a:xfrm>
            <a:off x="395536" y="1268760"/>
            <a:ext cx="2880320" cy="4176464"/>
          </a:xfrm>
          <a:prstGeom prst="rect">
            <a:avLst/>
          </a:prstGeom>
          <a:noFill/>
          <a:ln>
            <a:noFill/>
          </a:ln>
        </p:spPr>
      </p:pic>
      <p:pic>
        <p:nvPicPr>
          <p:cNvPr id="7" name="图片 6" descr="https://pic2.zhimg.com/80/v2-31afcaa2252d9cb01dc49c9a049d036d_hd.jpg"/>
          <p:cNvPicPr/>
          <p:nvPr/>
        </p:nvPicPr>
        <p:blipFill>
          <a:blip r:embed="rId3">
            <a:extLst>
              <a:ext uri="{28A0092B-C50C-407E-A947-70E740481C1C}">
                <a14:useLocalDpi xmlns:a14="http://schemas.microsoft.com/office/drawing/2010/main" val="0"/>
              </a:ext>
            </a:extLst>
          </a:blip>
          <a:srcRect/>
          <a:stretch>
            <a:fillRect/>
          </a:stretch>
        </p:blipFill>
        <p:spPr bwMode="auto">
          <a:xfrm>
            <a:off x="5162773" y="1329194"/>
            <a:ext cx="3524027" cy="3648993"/>
          </a:xfrm>
          <a:prstGeom prst="rect">
            <a:avLst/>
          </a:prstGeom>
          <a:noFill/>
          <a:ln>
            <a:noFill/>
          </a:ln>
        </p:spPr>
      </p:pic>
      <p:pic>
        <p:nvPicPr>
          <p:cNvPr id="6" name="图片 5" descr="https://pic4.zhimg.com/80/v2-e31b22e377ddda8ff5c0bf7c09f4cfcf_hd.jpg"/>
          <p:cNvPicPr/>
          <p:nvPr/>
        </p:nvPicPr>
        <p:blipFill>
          <a:blip r:embed="rId4">
            <a:extLst>
              <a:ext uri="{28A0092B-C50C-407E-A947-70E740481C1C}">
                <a14:useLocalDpi xmlns:a14="http://schemas.microsoft.com/office/drawing/2010/main" val="0"/>
              </a:ext>
            </a:extLst>
          </a:blip>
          <a:srcRect/>
          <a:stretch>
            <a:fillRect/>
          </a:stretch>
        </p:blipFill>
        <p:spPr bwMode="auto">
          <a:xfrm>
            <a:off x="2627784" y="4917753"/>
            <a:ext cx="2952328" cy="1940247"/>
          </a:xfrm>
          <a:prstGeom prst="rect">
            <a:avLst/>
          </a:prstGeom>
          <a:noFill/>
          <a:ln>
            <a:noFill/>
          </a:ln>
        </p:spPr>
      </p:pic>
    </p:spTree>
    <p:extLst>
      <p:ext uri="{BB962C8B-B14F-4D97-AF65-F5344CB8AC3E}">
        <p14:creationId xmlns:p14="http://schemas.microsoft.com/office/powerpoint/2010/main" val="960645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节点重复扩展</a:t>
            </a:r>
            <a:r>
              <a:rPr lang="zh-CN" altLang="en-US" dirty="0" smtClean="0"/>
              <a:t>问题</a:t>
            </a:r>
            <a:endParaRPr lang="zh-CN" altLang="zh-CN" dirty="0"/>
          </a:p>
        </p:txBody>
      </p:sp>
      <p:sp>
        <p:nvSpPr>
          <p:cNvPr id="3" name="内容占位符 2"/>
          <p:cNvSpPr>
            <a:spLocks noGrp="1"/>
          </p:cNvSpPr>
          <p:nvPr>
            <p:ph idx="1"/>
          </p:nvPr>
        </p:nvSpPr>
        <p:spPr>
          <a:xfrm>
            <a:off x="457200" y="1268760"/>
            <a:ext cx="8229600" cy="4525963"/>
          </a:xfrm>
        </p:spPr>
        <p:txBody>
          <a:bodyPr/>
          <a:lstStyle/>
          <a:p>
            <a:r>
              <a:rPr lang="zh-CN" altLang="zh-CN" dirty="0"/>
              <a:t>扩展一个路径之前</a:t>
            </a:r>
            <a:r>
              <a:rPr lang="zh-CN" altLang="zh-CN" dirty="0" smtClean="0"/>
              <a:t>，判断</a:t>
            </a:r>
            <a:r>
              <a:rPr lang="zh-CN" altLang="en-US" dirty="0"/>
              <a:t>其</a:t>
            </a:r>
            <a:r>
              <a:rPr lang="zh-CN" altLang="zh-CN" dirty="0" smtClean="0"/>
              <a:t>是否被</a:t>
            </a:r>
            <a:r>
              <a:rPr lang="zh-CN" altLang="zh-CN" dirty="0"/>
              <a:t>扩展</a:t>
            </a:r>
            <a:r>
              <a:rPr lang="zh-CN" altLang="zh-CN" dirty="0" smtClean="0"/>
              <a:t>过。</a:t>
            </a:r>
            <a:endParaRPr lang="zh-CN" altLang="zh-CN" dirty="0"/>
          </a:p>
        </p:txBody>
      </p:sp>
      <p:pic>
        <p:nvPicPr>
          <p:cNvPr id="6" name="图片 5" descr="https://pic3.zhimg.com/80/v2-06474893f36852b172ee7cedbc9dd0ce_hd.jpg"/>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8064896" cy="2376264"/>
          </a:xfrm>
          <a:prstGeom prst="rect">
            <a:avLst/>
          </a:prstGeom>
          <a:noFill/>
          <a:ln>
            <a:noFill/>
          </a:ln>
        </p:spPr>
      </p:pic>
      <p:pic>
        <p:nvPicPr>
          <p:cNvPr id="8" name="图片 7" descr="https://pic4.zhimg.com/80/v2-c529da237885ffe9f75c97a8e6376f9f_hd.jpg"/>
          <p:cNvPicPr/>
          <p:nvPr/>
        </p:nvPicPr>
        <p:blipFill>
          <a:blip r:embed="rId3">
            <a:extLst>
              <a:ext uri="{28A0092B-C50C-407E-A947-70E740481C1C}">
                <a14:useLocalDpi xmlns:a14="http://schemas.microsoft.com/office/drawing/2010/main" val="0"/>
              </a:ext>
            </a:extLst>
          </a:blip>
          <a:srcRect/>
          <a:stretch>
            <a:fillRect/>
          </a:stretch>
        </p:blipFill>
        <p:spPr bwMode="auto">
          <a:xfrm>
            <a:off x="551252" y="4365104"/>
            <a:ext cx="7981187" cy="2492897"/>
          </a:xfrm>
          <a:prstGeom prst="rect">
            <a:avLst/>
          </a:prstGeom>
          <a:noFill/>
          <a:ln>
            <a:noFill/>
          </a:ln>
        </p:spPr>
      </p:pic>
    </p:spTree>
    <p:extLst>
      <p:ext uri="{BB962C8B-B14F-4D97-AF65-F5344CB8AC3E}">
        <p14:creationId xmlns:p14="http://schemas.microsoft.com/office/powerpoint/2010/main" val="364382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算法对比</a:t>
            </a:r>
            <a:endParaRPr lang="zh-CN" altLang="zh-CN" dirty="0"/>
          </a:p>
        </p:txBody>
      </p:sp>
      <p:sp>
        <p:nvSpPr>
          <p:cNvPr id="3" name="内容占位符 2"/>
          <p:cNvSpPr>
            <a:spLocks noGrp="1"/>
          </p:cNvSpPr>
          <p:nvPr>
            <p:ph idx="1"/>
          </p:nvPr>
        </p:nvSpPr>
        <p:spPr>
          <a:xfrm>
            <a:off x="457200" y="1268760"/>
            <a:ext cx="8229600" cy="4525963"/>
          </a:xfrm>
        </p:spPr>
        <p:txBody>
          <a:bodyPr/>
          <a:lstStyle/>
          <a:p>
            <a:r>
              <a:rPr lang="zh-CN" altLang="zh-CN" dirty="0"/>
              <a:t>扩展一个路径之前</a:t>
            </a:r>
            <a:r>
              <a:rPr lang="zh-CN" altLang="zh-CN" dirty="0" smtClean="0"/>
              <a:t>，判断</a:t>
            </a:r>
            <a:r>
              <a:rPr lang="zh-CN" altLang="en-US" dirty="0"/>
              <a:t>其</a:t>
            </a:r>
            <a:r>
              <a:rPr lang="zh-CN" altLang="zh-CN" dirty="0" smtClean="0"/>
              <a:t>是否被</a:t>
            </a:r>
            <a:r>
              <a:rPr lang="zh-CN" altLang="zh-CN" dirty="0"/>
              <a:t>扩展</a:t>
            </a:r>
            <a:r>
              <a:rPr lang="zh-CN" altLang="zh-CN" dirty="0" smtClean="0"/>
              <a:t>过。</a:t>
            </a:r>
            <a:endParaRPr lang="zh-CN" altLang="zh-CN" dirty="0"/>
          </a:p>
        </p:txBody>
      </p:sp>
      <p:pic>
        <p:nvPicPr>
          <p:cNvPr id="7" name="图片 6" descr="https://pic2.zhimg.com/80/v2-7c5cc7fec892fbcc7a747d122f023799_hd.jpg"/>
          <p:cNvPicPr/>
          <p:nvPr/>
        </p:nvPicPr>
        <p:blipFill>
          <a:blip r:embed="rId2">
            <a:extLst>
              <a:ext uri="{28A0092B-C50C-407E-A947-70E740481C1C}">
                <a14:useLocalDpi xmlns:a14="http://schemas.microsoft.com/office/drawing/2010/main" val="0"/>
              </a:ext>
            </a:extLst>
          </a:blip>
          <a:srcRect/>
          <a:stretch>
            <a:fillRect/>
          </a:stretch>
        </p:blipFill>
        <p:spPr bwMode="auto">
          <a:xfrm>
            <a:off x="0" y="1268760"/>
            <a:ext cx="9144000" cy="1584176"/>
          </a:xfrm>
          <a:prstGeom prst="rect">
            <a:avLst/>
          </a:prstGeom>
          <a:noFill/>
          <a:ln>
            <a:noFill/>
          </a:ln>
        </p:spPr>
      </p:pic>
    </p:spTree>
    <p:extLst>
      <p:ext uri="{BB962C8B-B14F-4D97-AF65-F5344CB8AC3E}">
        <p14:creationId xmlns:p14="http://schemas.microsoft.com/office/powerpoint/2010/main" val="41717911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另一</a:t>
            </a:r>
            <a:r>
              <a:rPr lang="zh-CN" altLang="en-US" dirty="0" smtClean="0"/>
              <a:t>个问题</a:t>
            </a:r>
            <a:endParaRPr lang="zh-CN" altLang="zh-CN" dirty="0"/>
          </a:p>
        </p:txBody>
      </p:sp>
      <p:sp>
        <p:nvSpPr>
          <p:cNvPr id="3" name="内容占位符 2"/>
          <p:cNvSpPr>
            <a:spLocks noGrp="1"/>
          </p:cNvSpPr>
          <p:nvPr>
            <p:ph idx="1"/>
          </p:nvPr>
        </p:nvSpPr>
        <p:spPr>
          <a:xfrm>
            <a:off x="457200" y="1268760"/>
            <a:ext cx="8229600" cy="4525963"/>
          </a:xfrm>
        </p:spPr>
        <p:txBody>
          <a:bodyPr/>
          <a:lstStyle/>
          <a:p>
            <a:r>
              <a:rPr lang="zh-CN" altLang="zh-CN" dirty="0"/>
              <a:t>深度优先和广度优先算法面临</a:t>
            </a:r>
            <a:r>
              <a:rPr lang="zh-CN" altLang="zh-CN" dirty="0" smtClean="0"/>
              <a:t>的</a:t>
            </a:r>
            <a:r>
              <a:rPr lang="zh-CN" altLang="en-US" dirty="0" smtClean="0"/>
              <a:t>另一个</a:t>
            </a:r>
            <a:r>
              <a:rPr lang="zh-CN" altLang="zh-CN" dirty="0" smtClean="0"/>
              <a:t>问题是</a:t>
            </a:r>
            <a:r>
              <a:rPr lang="zh-CN" altLang="zh-CN" dirty="0"/>
              <a:t>：他们都无法分辨在选择路径的时候是在靠近目标还是在远离目标。</a:t>
            </a:r>
          </a:p>
          <a:p>
            <a:r>
              <a:rPr lang="zh-CN" altLang="zh-CN" dirty="0"/>
              <a:t>为了解决这个问题，</a:t>
            </a:r>
            <a:r>
              <a:rPr lang="zh-CN" altLang="zh-CN" dirty="0" smtClean="0"/>
              <a:t>我们引入</a:t>
            </a:r>
            <a:r>
              <a:rPr lang="zh-CN" altLang="zh-CN" dirty="0"/>
              <a:t>两个算法：爬山算法和束搜索算法，其中，爬山算法是对深度优先算法的改进，束搜索是对广度优先算法的改进。</a:t>
            </a:r>
          </a:p>
        </p:txBody>
      </p:sp>
    </p:spTree>
    <p:extLst>
      <p:ext uri="{BB962C8B-B14F-4D97-AF65-F5344CB8AC3E}">
        <p14:creationId xmlns:p14="http://schemas.microsoft.com/office/powerpoint/2010/main" val="1843746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爬山算法</a:t>
            </a:r>
            <a:r>
              <a:rPr lang="en-US" altLang="zh-CN" b="1" dirty="0"/>
              <a:t>-</a:t>
            </a:r>
            <a:r>
              <a:rPr lang="zh-CN" altLang="zh-CN" b="1" dirty="0"/>
              <a:t>对深度优先算法的改进</a:t>
            </a:r>
            <a:endParaRPr lang="zh-CN" altLang="zh-CN" dirty="0"/>
          </a:p>
        </p:txBody>
      </p:sp>
      <p:sp>
        <p:nvSpPr>
          <p:cNvPr id="3" name="内容占位符 2"/>
          <p:cNvSpPr>
            <a:spLocks noGrp="1"/>
          </p:cNvSpPr>
          <p:nvPr>
            <p:ph idx="1"/>
          </p:nvPr>
        </p:nvSpPr>
        <p:spPr>
          <a:xfrm>
            <a:off x="457200" y="1268760"/>
            <a:ext cx="8229600" cy="4525963"/>
          </a:xfrm>
        </p:spPr>
        <p:txBody>
          <a:bodyPr/>
          <a:lstStyle/>
          <a:p>
            <a:r>
              <a:rPr lang="zh-CN" altLang="zh-CN" dirty="0"/>
              <a:t>爬山算法与深度优先算法很像，只是在选择路径的时候不再按照词典顺序进行选择，而是根据哪个节点离目标最近来选择。依据爬山算法选择的路径如下：</a:t>
            </a:r>
          </a:p>
        </p:txBody>
      </p:sp>
      <p:pic>
        <p:nvPicPr>
          <p:cNvPr id="4" name="图片 3" descr="https://pic3.zhimg.com/80/v2-743d3832ada2d2d63e036e09fd6743b2_hd.jpg"/>
          <p:cNvPicPr/>
          <p:nvPr/>
        </p:nvPicPr>
        <p:blipFill>
          <a:blip r:embed="rId2">
            <a:extLst>
              <a:ext uri="{28A0092B-C50C-407E-A947-70E740481C1C}">
                <a14:useLocalDpi xmlns:a14="http://schemas.microsoft.com/office/drawing/2010/main" val="0"/>
              </a:ext>
            </a:extLst>
          </a:blip>
          <a:srcRect/>
          <a:stretch>
            <a:fillRect/>
          </a:stretch>
        </p:blipFill>
        <p:spPr bwMode="auto">
          <a:xfrm>
            <a:off x="6444208" y="2996952"/>
            <a:ext cx="2049723" cy="3861048"/>
          </a:xfrm>
          <a:prstGeom prst="rect">
            <a:avLst/>
          </a:prstGeom>
          <a:noFill/>
          <a:ln>
            <a:noFill/>
          </a:ln>
        </p:spPr>
      </p:pic>
      <p:pic>
        <p:nvPicPr>
          <p:cNvPr id="5" name="图片 4" descr="https://pic4.zhimg.com/80/v2-e31b22e377ddda8ff5c0bf7c09f4cfcf_hd.jpg"/>
          <p:cNvPicPr/>
          <p:nvPr/>
        </p:nvPicPr>
        <p:blipFill>
          <a:blip r:embed="rId3">
            <a:extLst>
              <a:ext uri="{28A0092B-C50C-407E-A947-70E740481C1C}">
                <a14:useLocalDpi xmlns:a14="http://schemas.microsoft.com/office/drawing/2010/main" val="0"/>
              </a:ext>
            </a:extLst>
          </a:blip>
          <a:srcRect/>
          <a:stretch>
            <a:fillRect/>
          </a:stretch>
        </p:blipFill>
        <p:spPr bwMode="auto">
          <a:xfrm>
            <a:off x="18746" y="3503186"/>
            <a:ext cx="4608512" cy="3387468"/>
          </a:xfrm>
          <a:prstGeom prst="rect">
            <a:avLst/>
          </a:prstGeom>
          <a:noFill/>
          <a:ln>
            <a:noFill/>
          </a:ln>
        </p:spPr>
      </p:pic>
    </p:spTree>
    <p:extLst>
      <p:ext uri="{BB962C8B-B14F-4D97-AF65-F5344CB8AC3E}">
        <p14:creationId xmlns:p14="http://schemas.microsoft.com/office/powerpoint/2010/main" val="829150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爬山</a:t>
            </a:r>
            <a:r>
              <a:rPr lang="zh-CN" altLang="zh-CN" b="1" dirty="0" smtClean="0"/>
              <a:t>算法</a:t>
            </a:r>
            <a:r>
              <a:rPr lang="zh-CN" altLang="en-US" b="1" dirty="0"/>
              <a:t>流程</a:t>
            </a:r>
            <a:endParaRPr lang="zh-CN" altLang="zh-CN" dirty="0"/>
          </a:p>
        </p:txBody>
      </p:sp>
      <p:sp>
        <p:nvSpPr>
          <p:cNvPr id="3" name="内容占位符 2"/>
          <p:cNvSpPr>
            <a:spLocks noGrp="1"/>
          </p:cNvSpPr>
          <p:nvPr>
            <p:ph idx="1"/>
          </p:nvPr>
        </p:nvSpPr>
        <p:spPr>
          <a:xfrm>
            <a:off x="457200" y="1268760"/>
            <a:ext cx="8229600" cy="4525963"/>
          </a:xfrm>
        </p:spPr>
        <p:txBody>
          <a:bodyPr/>
          <a:lstStyle/>
          <a:p>
            <a:endParaRPr lang="zh-CN" altLang="zh-CN" dirty="0"/>
          </a:p>
        </p:txBody>
      </p:sp>
      <p:pic>
        <p:nvPicPr>
          <p:cNvPr id="5" name="图片 4" descr="https://pic1.zhimg.com/80/v2-c0bc54a1acb799c1f9d503126622a438_hd.jpg"/>
          <p:cNvPicPr/>
          <p:nvPr/>
        </p:nvPicPr>
        <p:blipFill>
          <a:blip r:embed="rId2">
            <a:extLst>
              <a:ext uri="{28A0092B-C50C-407E-A947-70E740481C1C}">
                <a14:useLocalDpi xmlns:a14="http://schemas.microsoft.com/office/drawing/2010/main" val="0"/>
              </a:ext>
            </a:extLst>
          </a:blip>
          <a:srcRect/>
          <a:stretch>
            <a:fillRect/>
          </a:stretch>
        </p:blipFill>
        <p:spPr bwMode="auto">
          <a:xfrm>
            <a:off x="24954" y="1340768"/>
            <a:ext cx="9119045" cy="2736304"/>
          </a:xfrm>
          <a:prstGeom prst="rect">
            <a:avLst/>
          </a:prstGeom>
          <a:noFill/>
          <a:ln>
            <a:noFill/>
          </a:ln>
        </p:spPr>
      </p:pic>
    </p:spTree>
    <p:extLst>
      <p:ext uri="{BB962C8B-B14F-4D97-AF65-F5344CB8AC3E}">
        <p14:creationId xmlns:p14="http://schemas.microsoft.com/office/powerpoint/2010/main" val="4247752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AI</a:t>
            </a:r>
            <a:r>
              <a:rPr lang="zh-CN" altLang="en-US" dirty="0" smtClean="0"/>
              <a:t>搜索</a:t>
            </a:r>
            <a:endParaRPr lang="zh-CN" altLang="en-US" dirty="0"/>
          </a:p>
        </p:txBody>
      </p:sp>
      <p:sp>
        <p:nvSpPr>
          <p:cNvPr id="3" name="内容占位符 2"/>
          <p:cNvSpPr>
            <a:spLocks noGrp="1"/>
          </p:cNvSpPr>
          <p:nvPr>
            <p:ph idx="1"/>
          </p:nvPr>
        </p:nvSpPr>
        <p:spPr/>
        <p:txBody>
          <a:bodyPr/>
          <a:lstStyle/>
          <a:p>
            <a:r>
              <a:rPr lang="zh-CN" altLang="en-US" dirty="0" smtClean="0"/>
              <a:t>搜索：一种解决问题的通用范式</a:t>
            </a:r>
            <a:endParaRPr lang="en-US" altLang="zh-CN" dirty="0" smtClean="0"/>
          </a:p>
          <a:p>
            <a:r>
              <a:rPr lang="zh-CN" altLang="en-US" dirty="0" smtClean="0"/>
              <a:t>所有人工智能问题都可以归结为搜索问题：对问题答案的搜索。</a:t>
            </a:r>
            <a:endParaRPr lang="en-US" altLang="zh-CN" dirty="0" smtClean="0"/>
          </a:p>
        </p:txBody>
      </p:sp>
      <p:sp>
        <p:nvSpPr>
          <p:cNvPr id="4" name="椭圆 3"/>
          <p:cNvSpPr/>
          <p:nvPr/>
        </p:nvSpPr>
        <p:spPr>
          <a:xfrm>
            <a:off x="0" y="3863181"/>
            <a:ext cx="1594520"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初始状态</a:t>
            </a:r>
            <a:endParaRPr lang="zh-CN" altLang="en-US" dirty="0"/>
          </a:p>
        </p:txBody>
      </p:sp>
      <p:sp>
        <p:nvSpPr>
          <p:cNvPr id="6" name="椭圆 5"/>
          <p:cNvSpPr/>
          <p:nvPr/>
        </p:nvSpPr>
        <p:spPr>
          <a:xfrm>
            <a:off x="2483768" y="3467137"/>
            <a:ext cx="1594520"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状态</a:t>
            </a:r>
            <a:r>
              <a:rPr lang="en-US" altLang="zh-CN" dirty="0" smtClean="0"/>
              <a:t>1</a:t>
            </a:r>
            <a:endParaRPr lang="zh-CN" altLang="en-US" dirty="0"/>
          </a:p>
        </p:txBody>
      </p:sp>
      <p:sp>
        <p:nvSpPr>
          <p:cNvPr id="7" name="椭圆 6"/>
          <p:cNvSpPr/>
          <p:nvPr/>
        </p:nvSpPr>
        <p:spPr>
          <a:xfrm>
            <a:off x="4788024" y="3467137"/>
            <a:ext cx="1594520"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状态</a:t>
            </a:r>
            <a:r>
              <a:rPr lang="en-US" altLang="zh-CN" dirty="0" smtClean="0"/>
              <a:t>2</a:t>
            </a:r>
            <a:endParaRPr lang="zh-CN" altLang="en-US" dirty="0"/>
          </a:p>
        </p:txBody>
      </p:sp>
      <p:sp>
        <p:nvSpPr>
          <p:cNvPr id="8" name="椭圆 7"/>
          <p:cNvSpPr/>
          <p:nvPr/>
        </p:nvSpPr>
        <p:spPr>
          <a:xfrm>
            <a:off x="7236296" y="5516637"/>
            <a:ext cx="1594520"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目标状态</a:t>
            </a:r>
            <a:endParaRPr lang="zh-CN" altLang="en-US" dirty="0"/>
          </a:p>
        </p:txBody>
      </p:sp>
      <p:cxnSp>
        <p:nvCxnSpPr>
          <p:cNvPr id="9" name="直接箭头连接符 8"/>
          <p:cNvCxnSpPr>
            <a:stCxn id="4" idx="6"/>
            <a:endCxn id="6" idx="2"/>
          </p:cNvCxnSpPr>
          <p:nvPr/>
        </p:nvCxnSpPr>
        <p:spPr>
          <a:xfrm flipV="1">
            <a:off x="1594520" y="3863181"/>
            <a:ext cx="889248" cy="396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6" idx="6"/>
            <a:endCxn id="7" idx="2"/>
          </p:cNvCxnSpPr>
          <p:nvPr/>
        </p:nvCxnSpPr>
        <p:spPr>
          <a:xfrm>
            <a:off x="4078288" y="3863181"/>
            <a:ext cx="7097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6"/>
          </p:cNvCxnSpPr>
          <p:nvPr/>
        </p:nvCxnSpPr>
        <p:spPr>
          <a:xfrm>
            <a:off x="6382544" y="3863181"/>
            <a:ext cx="7097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20" idx="4"/>
          </p:cNvCxnSpPr>
          <p:nvPr/>
        </p:nvCxnSpPr>
        <p:spPr>
          <a:xfrm>
            <a:off x="7837512" y="4518403"/>
            <a:ext cx="196044" cy="1000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7092280" y="3717032"/>
            <a:ext cx="576064" cy="34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7244680" y="3869432"/>
            <a:ext cx="576064" cy="34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7397080" y="4021832"/>
            <a:ext cx="576064" cy="34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549480" y="4174232"/>
            <a:ext cx="576064" cy="3441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14188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束搜索</a:t>
            </a:r>
            <a:r>
              <a:rPr lang="en-US" altLang="zh-CN" b="1" dirty="0"/>
              <a:t>-</a:t>
            </a:r>
            <a:r>
              <a:rPr lang="zh-CN" altLang="zh-CN" b="1" dirty="0"/>
              <a:t>对广度优先算法的改进</a:t>
            </a:r>
            <a:endParaRPr lang="zh-CN" altLang="zh-CN" dirty="0"/>
          </a:p>
        </p:txBody>
      </p:sp>
      <p:sp>
        <p:nvSpPr>
          <p:cNvPr id="3" name="内容占位符 2"/>
          <p:cNvSpPr>
            <a:spLocks noGrp="1"/>
          </p:cNvSpPr>
          <p:nvPr>
            <p:ph idx="1"/>
          </p:nvPr>
        </p:nvSpPr>
        <p:spPr>
          <a:xfrm>
            <a:off x="457200" y="1268760"/>
            <a:ext cx="8229600" cy="4525963"/>
          </a:xfrm>
        </p:spPr>
        <p:txBody>
          <a:bodyPr/>
          <a:lstStyle/>
          <a:p>
            <a:r>
              <a:rPr lang="zh-CN" altLang="zh-CN" dirty="0"/>
              <a:t>束搜索是广度搜索算法的改良，将知情启发式信息用于广度优先搜索。在束搜索中，有搜索束的概念。搜索束是指：向下一层进行扩展时，能保留的最大的路径数。我们假定这里的搜索束为</a:t>
            </a:r>
            <a:r>
              <a:rPr lang="en-US" altLang="zh-CN" dirty="0"/>
              <a:t>2</a:t>
            </a:r>
            <a:r>
              <a:rPr lang="zh-CN" altLang="zh-CN" dirty="0"/>
              <a:t>。得到的路径如下</a:t>
            </a:r>
            <a:r>
              <a:rPr lang="zh-CN" altLang="zh-CN" dirty="0" smtClean="0"/>
              <a:t>：</a:t>
            </a:r>
            <a:endParaRPr lang="zh-CN" altLang="zh-CN" dirty="0"/>
          </a:p>
        </p:txBody>
      </p:sp>
      <p:pic>
        <p:nvPicPr>
          <p:cNvPr id="6" name="图片 5" descr="https://pic3.zhimg.com/80/v2-6fbf57785b98249594de8e0095f709aa_hd.jpg"/>
          <p:cNvPicPr/>
          <p:nvPr/>
        </p:nvPicPr>
        <p:blipFill>
          <a:blip r:embed="rId2">
            <a:extLst>
              <a:ext uri="{28A0092B-C50C-407E-A947-70E740481C1C}">
                <a14:useLocalDpi xmlns:a14="http://schemas.microsoft.com/office/drawing/2010/main" val="0"/>
              </a:ext>
            </a:extLst>
          </a:blip>
          <a:srcRect/>
          <a:stretch>
            <a:fillRect/>
          </a:stretch>
        </p:blipFill>
        <p:spPr bwMode="auto">
          <a:xfrm>
            <a:off x="5508104" y="3706377"/>
            <a:ext cx="2232747" cy="3140968"/>
          </a:xfrm>
          <a:prstGeom prst="rect">
            <a:avLst/>
          </a:prstGeom>
          <a:noFill/>
          <a:ln>
            <a:noFill/>
          </a:ln>
        </p:spPr>
      </p:pic>
      <p:pic>
        <p:nvPicPr>
          <p:cNvPr id="5" name="图片 4" descr="https://pic4.zhimg.com/80/v2-e31b22e377ddda8ff5c0bf7c09f4cfcf_hd.jpg"/>
          <p:cNvPicPr/>
          <p:nvPr/>
        </p:nvPicPr>
        <p:blipFill>
          <a:blip r:embed="rId3">
            <a:extLst>
              <a:ext uri="{28A0092B-C50C-407E-A947-70E740481C1C}">
                <a14:useLocalDpi xmlns:a14="http://schemas.microsoft.com/office/drawing/2010/main" val="0"/>
              </a:ext>
            </a:extLst>
          </a:blip>
          <a:srcRect/>
          <a:stretch>
            <a:fillRect/>
          </a:stretch>
        </p:blipFill>
        <p:spPr bwMode="auto">
          <a:xfrm>
            <a:off x="15077" y="4053385"/>
            <a:ext cx="3824800" cy="2811404"/>
          </a:xfrm>
          <a:prstGeom prst="rect">
            <a:avLst/>
          </a:prstGeom>
          <a:noFill/>
          <a:ln>
            <a:noFill/>
          </a:ln>
        </p:spPr>
      </p:pic>
    </p:spTree>
    <p:extLst>
      <p:ext uri="{BB962C8B-B14F-4D97-AF65-F5344CB8AC3E}">
        <p14:creationId xmlns:p14="http://schemas.microsoft.com/office/powerpoint/2010/main" val="2986206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束</a:t>
            </a:r>
            <a:r>
              <a:rPr lang="zh-CN" altLang="zh-CN" b="1" dirty="0" smtClean="0"/>
              <a:t>搜索</a:t>
            </a:r>
            <a:r>
              <a:rPr lang="zh-CN" altLang="en-US" b="1" dirty="0"/>
              <a:t>流程</a:t>
            </a:r>
            <a:endParaRPr lang="zh-CN" altLang="zh-CN" dirty="0"/>
          </a:p>
        </p:txBody>
      </p:sp>
      <p:sp>
        <p:nvSpPr>
          <p:cNvPr id="3" name="内容占位符 2"/>
          <p:cNvSpPr>
            <a:spLocks noGrp="1"/>
          </p:cNvSpPr>
          <p:nvPr>
            <p:ph idx="1"/>
          </p:nvPr>
        </p:nvSpPr>
        <p:spPr>
          <a:xfrm>
            <a:off x="457200" y="1268760"/>
            <a:ext cx="8229600" cy="4525963"/>
          </a:xfrm>
        </p:spPr>
        <p:txBody>
          <a:bodyPr/>
          <a:lstStyle/>
          <a:p>
            <a:endParaRPr lang="zh-CN" altLang="zh-CN" dirty="0"/>
          </a:p>
        </p:txBody>
      </p:sp>
      <p:pic>
        <p:nvPicPr>
          <p:cNvPr id="5" name="图片 4" descr="https://pic4.zhimg.com/80/v2-dc15df4b570670fba04faf32f94e7bf7_hd.jpg"/>
          <p:cNvPicPr/>
          <p:nvPr/>
        </p:nvPicPr>
        <p:blipFill>
          <a:blip r:embed="rId2">
            <a:extLst>
              <a:ext uri="{28A0092B-C50C-407E-A947-70E740481C1C}">
                <a14:useLocalDpi xmlns:a14="http://schemas.microsoft.com/office/drawing/2010/main" val="0"/>
              </a:ext>
            </a:extLst>
          </a:blip>
          <a:srcRect/>
          <a:stretch>
            <a:fillRect/>
          </a:stretch>
        </p:blipFill>
        <p:spPr bwMode="auto">
          <a:xfrm>
            <a:off x="-15596" y="1340768"/>
            <a:ext cx="9159595" cy="2741312"/>
          </a:xfrm>
          <a:prstGeom prst="rect">
            <a:avLst/>
          </a:prstGeom>
          <a:noFill/>
          <a:ln>
            <a:noFill/>
          </a:ln>
        </p:spPr>
      </p:pic>
    </p:spTree>
    <p:extLst>
      <p:ext uri="{BB962C8B-B14F-4D97-AF65-F5344CB8AC3E}">
        <p14:creationId xmlns:p14="http://schemas.microsoft.com/office/powerpoint/2010/main" val="23333309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算法比较</a:t>
            </a:r>
            <a:endParaRPr lang="zh-CN" altLang="zh-CN" dirty="0"/>
          </a:p>
        </p:txBody>
      </p:sp>
      <p:sp>
        <p:nvSpPr>
          <p:cNvPr id="3" name="内容占位符 2"/>
          <p:cNvSpPr>
            <a:spLocks noGrp="1"/>
          </p:cNvSpPr>
          <p:nvPr>
            <p:ph idx="1"/>
          </p:nvPr>
        </p:nvSpPr>
        <p:spPr>
          <a:xfrm>
            <a:off x="457200" y="1268760"/>
            <a:ext cx="8229600" cy="4525963"/>
          </a:xfrm>
        </p:spPr>
        <p:txBody>
          <a:bodyPr/>
          <a:lstStyle/>
          <a:p>
            <a:endParaRPr lang="zh-CN" altLang="zh-CN" dirty="0"/>
          </a:p>
        </p:txBody>
      </p:sp>
      <p:pic>
        <p:nvPicPr>
          <p:cNvPr id="6" name="图片 5" descr="https://pic4.zhimg.com/80/v2-b3f65e7185fa86af0fbe2edda08c5a67_hd.jpg"/>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68760"/>
            <a:ext cx="8928992" cy="2395154"/>
          </a:xfrm>
          <a:prstGeom prst="rect">
            <a:avLst/>
          </a:prstGeom>
          <a:noFill/>
          <a:ln>
            <a:noFill/>
          </a:ln>
        </p:spPr>
      </p:pic>
    </p:spTree>
    <p:extLst>
      <p:ext uri="{BB962C8B-B14F-4D97-AF65-F5344CB8AC3E}">
        <p14:creationId xmlns:p14="http://schemas.microsoft.com/office/powerpoint/2010/main" val="37072080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验证神</a:t>
            </a:r>
            <a:r>
              <a:rPr lang="zh-CN" altLang="zh-CN" b="1" dirty="0" smtClean="0"/>
              <a:t>谕</a:t>
            </a:r>
            <a:endParaRPr lang="zh-CN" altLang="zh-CN" dirty="0"/>
          </a:p>
        </p:txBody>
      </p:sp>
      <p:sp>
        <p:nvSpPr>
          <p:cNvPr id="3" name="内容占位符 2"/>
          <p:cNvSpPr>
            <a:spLocks noGrp="1"/>
          </p:cNvSpPr>
          <p:nvPr>
            <p:ph idx="1"/>
          </p:nvPr>
        </p:nvSpPr>
        <p:spPr>
          <a:xfrm>
            <a:off x="457200" y="1268760"/>
            <a:ext cx="8229600" cy="4525963"/>
          </a:xfrm>
        </p:spPr>
        <p:txBody>
          <a:bodyPr/>
          <a:lstStyle/>
          <a:p>
            <a:r>
              <a:rPr lang="zh-CN" altLang="zh-CN" dirty="0"/>
              <a:t>如果想解决一个问题，最简单的方法就是先问已知答案的人。我们把这个别人告诉我们的答案称之为</a:t>
            </a:r>
            <a:r>
              <a:rPr lang="zh-CN" altLang="zh-CN" dirty="0" smtClean="0"/>
              <a:t>“神谕”</a:t>
            </a:r>
            <a:r>
              <a:rPr lang="zh-CN" altLang="en-US" dirty="0" smtClean="0"/>
              <a:t>（</a:t>
            </a:r>
            <a:r>
              <a:rPr lang="en-US" altLang="zh-CN" dirty="0" smtClean="0"/>
              <a:t>oracle</a:t>
            </a:r>
            <a:r>
              <a:rPr lang="zh-CN" altLang="en-US" dirty="0" smtClean="0"/>
              <a:t>）</a:t>
            </a:r>
            <a:r>
              <a:rPr lang="zh-CN" altLang="zh-CN" dirty="0" smtClean="0"/>
              <a:t>，但是这个答案必须</a:t>
            </a:r>
            <a:r>
              <a:rPr lang="zh-CN" altLang="zh-CN" dirty="0"/>
              <a:t>经过谨慎的验证。</a:t>
            </a:r>
          </a:p>
          <a:p>
            <a:r>
              <a:rPr lang="zh-CN" altLang="zh-CN" dirty="0"/>
              <a:t>假如，对于这张地图，从</a:t>
            </a:r>
            <a:r>
              <a:rPr lang="en-US" altLang="zh-CN" dirty="0"/>
              <a:t>S</a:t>
            </a:r>
            <a:r>
              <a:rPr lang="zh-CN" altLang="zh-CN" dirty="0"/>
              <a:t>到</a:t>
            </a:r>
            <a:r>
              <a:rPr lang="en-US" altLang="zh-CN" dirty="0"/>
              <a:t>G</a:t>
            </a:r>
            <a:r>
              <a:rPr lang="zh-CN" altLang="zh-CN" dirty="0"/>
              <a:t>的“神谕”最短路径为：</a:t>
            </a:r>
            <a:r>
              <a:rPr lang="en-US" altLang="zh-CN" dirty="0"/>
              <a:t>SADG,</a:t>
            </a:r>
            <a:r>
              <a:rPr lang="zh-CN" altLang="zh-CN" dirty="0"/>
              <a:t>路径长度为</a:t>
            </a:r>
            <a:r>
              <a:rPr lang="en-US" altLang="zh-CN" dirty="0"/>
              <a:t>11</a:t>
            </a:r>
            <a:r>
              <a:rPr lang="zh-CN" altLang="zh-CN" dirty="0"/>
              <a:t>。</a:t>
            </a:r>
          </a:p>
          <a:p>
            <a:endParaRPr lang="zh-CN" altLang="zh-CN" dirty="0"/>
          </a:p>
        </p:txBody>
      </p:sp>
      <p:pic>
        <p:nvPicPr>
          <p:cNvPr id="5" name="图片 4" descr="https://pic4.zhimg.com/80/v2-a2acc3fbe5734807656696b01f59058e_hd.jpg"/>
          <p:cNvPicPr/>
          <p:nvPr/>
        </p:nvPicPr>
        <p:blipFill>
          <a:blip r:embed="rId2">
            <a:extLst>
              <a:ext uri="{28A0092B-C50C-407E-A947-70E740481C1C}">
                <a14:useLocalDpi xmlns:a14="http://schemas.microsoft.com/office/drawing/2010/main" val="0"/>
              </a:ext>
            </a:extLst>
          </a:blip>
          <a:srcRect/>
          <a:stretch>
            <a:fillRect/>
          </a:stretch>
        </p:blipFill>
        <p:spPr bwMode="auto">
          <a:xfrm>
            <a:off x="2339752" y="4509119"/>
            <a:ext cx="3384376" cy="2294107"/>
          </a:xfrm>
          <a:prstGeom prst="rect">
            <a:avLst/>
          </a:prstGeom>
          <a:noFill/>
          <a:ln>
            <a:noFill/>
          </a:ln>
        </p:spPr>
      </p:pic>
    </p:spTree>
    <p:extLst>
      <p:ext uri="{BB962C8B-B14F-4D97-AF65-F5344CB8AC3E}">
        <p14:creationId xmlns:p14="http://schemas.microsoft.com/office/powerpoint/2010/main" val="38602451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验证神</a:t>
            </a:r>
            <a:r>
              <a:rPr lang="zh-CN" altLang="zh-CN" b="1" dirty="0" smtClean="0"/>
              <a:t>谕</a:t>
            </a:r>
            <a:endParaRPr lang="zh-CN" altLang="zh-CN" dirty="0"/>
          </a:p>
        </p:txBody>
      </p:sp>
      <p:sp>
        <p:nvSpPr>
          <p:cNvPr id="3" name="内容占位符 2"/>
          <p:cNvSpPr>
            <a:spLocks noGrp="1"/>
          </p:cNvSpPr>
          <p:nvPr>
            <p:ph idx="1"/>
          </p:nvPr>
        </p:nvSpPr>
        <p:spPr>
          <a:xfrm>
            <a:off x="457200" y="1268760"/>
            <a:ext cx="8229600" cy="4525963"/>
          </a:xfrm>
        </p:spPr>
        <p:txBody>
          <a:bodyPr/>
          <a:lstStyle/>
          <a:p>
            <a:r>
              <a:rPr lang="zh-CN" altLang="zh-CN" dirty="0"/>
              <a:t>下面我们要对这个答案进行验证。通过以下方法：</a:t>
            </a:r>
          </a:p>
          <a:p>
            <a:r>
              <a:rPr lang="zh-CN" altLang="zh-CN" b="1" dirty="0"/>
              <a:t>验证神谕算法：检验还有没有其他路径的路径长度小于神谕路径长度</a:t>
            </a:r>
            <a:endParaRPr lang="zh-CN" altLang="zh-CN" dirty="0"/>
          </a:p>
        </p:txBody>
      </p:sp>
    </p:spTree>
    <p:extLst>
      <p:ext uri="{BB962C8B-B14F-4D97-AF65-F5344CB8AC3E}">
        <p14:creationId xmlns:p14="http://schemas.microsoft.com/office/powerpoint/2010/main" val="2691728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验证神</a:t>
            </a:r>
            <a:r>
              <a:rPr lang="zh-CN" altLang="zh-CN" b="1" dirty="0" smtClean="0"/>
              <a:t>谕</a:t>
            </a:r>
            <a:endParaRPr lang="zh-CN" altLang="zh-CN" dirty="0"/>
          </a:p>
        </p:txBody>
      </p:sp>
      <p:sp>
        <p:nvSpPr>
          <p:cNvPr id="3" name="内容占位符 2"/>
          <p:cNvSpPr>
            <a:spLocks noGrp="1"/>
          </p:cNvSpPr>
          <p:nvPr>
            <p:ph idx="1"/>
          </p:nvPr>
        </p:nvSpPr>
        <p:spPr>
          <a:xfrm>
            <a:off x="457200" y="1268760"/>
            <a:ext cx="8229600" cy="4525963"/>
          </a:xfrm>
        </p:spPr>
        <p:txBody>
          <a:bodyPr/>
          <a:lstStyle/>
          <a:p>
            <a:r>
              <a:rPr lang="zh-CN" altLang="zh-CN" dirty="0"/>
              <a:t>我们采用扩展的方法，即从起点开始，每次总是先扩展当前具有较短长度的路径。也就是考虑到目前为止我们走了多远。扩展的步骤如下：</a:t>
            </a:r>
          </a:p>
        </p:txBody>
      </p:sp>
    </p:spTree>
    <p:extLst>
      <p:ext uri="{BB962C8B-B14F-4D97-AF65-F5344CB8AC3E}">
        <p14:creationId xmlns:p14="http://schemas.microsoft.com/office/powerpoint/2010/main" val="12149850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验证神</a:t>
            </a:r>
            <a:r>
              <a:rPr lang="zh-CN" altLang="zh-CN" b="1" dirty="0" smtClean="0"/>
              <a:t>谕</a:t>
            </a:r>
            <a:endParaRPr lang="zh-CN" altLang="zh-CN" dirty="0"/>
          </a:p>
        </p:txBody>
      </p:sp>
      <p:sp>
        <p:nvSpPr>
          <p:cNvPr id="3" name="内容占位符 2"/>
          <p:cNvSpPr>
            <a:spLocks noGrp="1"/>
          </p:cNvSpPr>
          <p:nvPr>
            <p:ph idx="1"/>
          </p:nvPr>
        </p:nvSpPr>
        <p:spPr>
          <a:xfrm>
            <a:off x="457200" y="1268760"/>
            <a:ext cx="8229600" cy="4525963"/>
          </a:xfrm>
        </p:spPr>
        <p:txBody>
          <a:bodyPr/>
          <a:lstStyle/>
          <a:p>
            <a:r>
              <a:rPr lang="zh-CN" altLang="zh-CN" dirty="0"/>
              <a:t>我们采用扩展的方法，即从起点开始，每次总是先扩展当前具有较短长度的路径。也就是考虑到目前为止我们走了多远。扩展的步骤如下：</a:t>
            </a:r>
          </a:p>
        </p:txBody>
      </p:sp>
      <p:pic>
        <p:nvPicPr>
          <p:cNvPr id="4" name="图片 3" descr="https://pic4.zhimg.com/80/v2-9dde35bf35558795ab6c0a314fe57aa4_hd.jpg"/>
          <p:cNvPicPr/>
          <p:nvPr/>
        </p:nvPicPr>
        <p:blipFill>
          <a:blip r:embed="rId2">
            <a:extLst>
              <a:ext uri="{28A0092B-C50C-407E-A947-70E740481C1C}">
                <a14:useLocalDpi xmlns:a14="http://schemas.microsoft.com/office/drawing/2010/main" val="0"/>
              </a:ext>
            </a:extLst>
          </a:blip>
          <a:srcRect/>
          <a:stretch>
            <a:fillRect/>
          </a:stretch>
        </p:blipFill>
        <p:spPr bwMode="auto">
          <a:xfrm>
            <a:off x="0" y="259261"/>
            <a:ext cx="9116187" cy="6309320"/>
          </a:xfrm>
          <a:prstGeom prst="rect">
            <a:avLst/>
          </a:prstGeom>
          <a:noFill/>
          <a:ln>
            <a:noFill/>
          </a:ln>
        </p:spPr>
      </p:pic>
      <p:pic>
        <p:nvPicPr>
          <p:cNvPr id="5" name="图片 4" descr="https://pic4.zhimg.com/80/v2-e31b22e377ddda8ff5c0bf7c09f4cfcf_hd.jpg"/>
          <p:cNvPicPr/>
          <p:nvPr/>
        </p:nvPicPr>
        <p:blipFill>
          <a:blip r:embed="rId3">
            <a:extLst>
              <a:ext uri="{28A0092B-C50C-407E-A947-70E740481C1C}">
                <a14:useLocalDpi xmlns:a14="http://schemas.microsoft.com/office/drawing/2010/main" val="0"/>
              </a:ext>
            </a:extLst>
          </a:blip>
          <a:srcRect/>
          <a:stretch>
            <a:fillRect/>
          </a:stretch>
        </p:blipFill>
        <p:spPr bwMode="auto">
          <a:xfrm>
            <a:off x="0" y="1988840"/>
            <a:ext cx="2200324" cy="1617340"/>
          </a:xfrm>
          <a:prstGeom prst="rect">
            <a:avLst/>
          </a:prstGeom>
          <a:noFill/>
          <a:ln>
            <a:noFill/>
          </a:ln>
        </p:spPr>
      </p:pic>
    </p:spTree>
    <p:extLst>
      <p:ext uri="{BB962C8B-B14F-4D97-AF65-F5344CB8AC3E}">
        <p14:creationId xmlns:p14="http://schemas.microsoft.com/office/powerpoint/2010/main" val="32220859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验证神</a:t>
            </a:r>
            <a:r>
              <a:rPr lang="zh-CN" altLang="zh-CN" b="1" dirty="0" smtClean="0"/>
              <a:t>谕</a:t>
            </a:r>
            <a:endParaRPr lang="zh-CN" altLang="zh-CN" dirty="0"/>
          </a:p>
        </p:txBody>
      </p:sp>
      <p:sp>
        <p:nvSpPr>
          <p:cNvPr id="3" name="内容占位符 2"/>
          <p:cNvSpPr>
            <a:spLocks noGrp="1"/>
          </p:cNvSpPr>
          <p:nvPr>
            <p:ph idx="1"/>
          </p:nvPr>
        </p:nvSpPr>
        <p:spPr>
          <a:xfrm>
            <a:off x="457200" y="1268760"/>
            <a:ext cx="8229600" cy="4525963"/>
          </a:xfrm>
        </p:spPr>
        <p:txBody>
          <a:bodyPr/>
          <a:lstStyle/>
          <a:p>
            <a:r>
              <a:rPr lang="zh-CN" altLang="zh-CN" dirty="0"/>
              <a:t>验证神谕算法就是扩展出图中所有的可能路径，得出所有路径的路径长度。如果所有路径的路径长度均大于等于神谕路径长度，则神谕正确。</a:t>
            </a:r>
          </a:p>
        </p:txBody>
      </p:sp>
    </p:spTree>
    <p:extLst>
      <p:ext uri="{BB962C8B-B14F-4D97-AF65-F5344CB8AC3E}">
        <p14:creationId xmlns:p14="http://schemas.microsoft.com/office/powerpoint/2010/main" val="33741664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验证神</a:t>
            </a:r>
            <a:r>
              <a:rPr lang="zh-CN" altLang="zh-CN" dirty="0" smtClean="0"/>
              <a:t>谕的</a:t>
            </a:r>
            <a:r>
              <a:rPr lang="zh-CN" altLang="zh-CN" dirty="0"/>
              <a:t>流程</a:t>
            </a:r>
          </a:p>
        </p:txBody>
      </p:sp>
      <p:sp>
        <p:nvSpPr>
          <p:cNvPr id="3" name="内容占位符 2"/>
          <p:cNvSpPr>
            <a:spLocks noGrp="1"/>
          </p:cNvSpPr>
          <p:nvPr>
            <p:ph idx="1"/>
          </p:nvPr>
        </p:nvSpPr>
        <p:spPr>
          <a:xfrm>
            <a:off x="457200" y="1268760"/>
            <a:ext cx="8229600" cy="4525963"/>
          </a:xfrm>
        </p:spPr>
        <p:txBody>
          <a:bodyPr/>
          <a:lstStyle/>
          <a:p>
            <a:r>
              <a:rPr lang="zh-CN" altLang="zh-CN" dirty="0"/>
              <a:t>验证神谕算法就是扩展出图中所有的可能路径，得出所有路径的路径长度。如果所有路径的路径长度均大于等于神谕路径长度，则神谕正确。</a:t>
            </a:r>
          </a:p>
        </p:txBody>
      </p:sp>
      <p:pic>
        <p:nvPicPr>
          <p:cNvPr id="4" name="图片 3" descr="https://pic2.zhimg.com/80/v2-cfbe1a9f48cdc9c08f008b61b65bacc6_hd.jpg"/>
          <p:cNvPicPr/>
          <p:nvPr/>
        </p:nvPicPr>
        <p:blipFill>
          <a:blip r:embed="rId2">
            <a:extLst>
              <a:ext uri="{28A0092B-C50C-407E-A947-70E740481C1C}">
                <a14:useLocalDpi xmlns:a14="http://schemas.microsoft.com/office/drawing/2010/main" val="0"/>
              </a:ext>
            </a:extLst>
          </a:blip>
          <a:srcRect/>
          <a:stretch>
            <a:fillRect/>
          </a:stretch>
        </p:blipFill>
        <p:spPr bwMode="auto">
          <a:xfrm>
            <a:off x="13916" y="1237730"/>
            <a:ext cx="9130083" cy="3436053"/>
          </a:xfrm>
          <a:prstGeom prst="rect">
            <a:avLst/>
          </a:prstGeom>
          <a:noFill/>
          <a:ln>
            <a:noFill/>
          </a:ln>
        </p:spPr>
      </p:pic>
    </p:spTree>
    <p:extLst>
      <p:ext uri="{BB962C8B-B14F-4D97-AF65-F5344CB8AC3E}">
        <p14:creationId xmlns:p14="http://schemas.microsoft.com/office/powerpoint/2010/main" val="31119027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验证神</a:t>
            </a:r>
            <a:r>
              <a:rPr lang="zh-CN" altLang="zh-CN" dirty="0" smtClean="0"/>
              <a:t>谕的</a:t>
            </a:r>
            <a:r>
              <a:rPr lang="zh-CN" altLang="zh-CN" dirty="0"/>
              <a:t>流程</a:t>
            </a:r>
          </a:p>
        </p:txBody>
      </p:sp>
      <p:sp>
        <p:nvSpPr>
          <p:cNvPr id="3" name="内容占位符 2"/>
          <p:cNvSpPr>
            <a:spLocks noGrp="1"/>
          </p:cNvSpPr>
          <p:nvPr>
            <p:ph idx="1"/>
          </p:nvPr>
        </p:nvSpPr>
        <p:spPr>
          <a:xfrm>
            <a:off x="457200" y="1268760"/>
            <a:ext cx="8229600" cy="4525963"/>
          </a:xfrm>
        </p:spPr>
        <p:txBody>
          <a:bodyPr/>
          <a:lstStyle/>
          <a:p>
            <a:r>
              <a:rPr lang="zh-CN" altLang="zh-CN" dirty="0"/>
              <a:t>我们再来看看上面的扩展图，我们会发现验</a:t>
            </a:r>
            <a:r>
              <a:rPr lang="zh-CN" altLang="zh-CN" b="1" dirty="0"/>
              <a:t>证神谕算法中，进行路径扩展的时候，可能会对某个节点进行多次重复的扩展</a:t>
            </a:r>
            <a:r>
              <a:rPr lang="zh-CN" altLang="zh-CN" dirty="0"/>
              <a:t>。如下图中的节点</a:t>
            </a:r>
            <a:r>
              <a:rPr lang="en-US" altLang="zh-CN" dirty="0"/>
              <a:t>A</a:t>
            </a:r>
            <a:r>
              <a:rPr lang="zh-CN" altLang="zh-CN" dirty="0"/>
              <a:t>和节点</a:t>
            </a:r>
            <a:r>
              <a:rPr lang="en-US" altLang="zh-CN" dirty="0"/>
              <a:t>B</a:t>
            </a:r>
            <a:r>
              <a:rPr lang="zh-CN" altLang="zh-CN" dirty="0"/>
              <a:t>都被扩展了两次。</a:t>
            </a:r>
          </a:p>
        </p:txBody>
      </p:sp>
    </p:spTree>
    <p:extLst>
      <p:ext uri="{BB962C8B-B14F-4D97-AF65-F5344CB8AC3E}">
        <p14:creationId xmlns:p14="http://schemas.microsoft.com/office/powerpoint/2010/main" val="980943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AI</a:t>
            </a:r>
            <a:r>
              <a:rPr lang="zh-CN" altLang="en-US" dirty="0" smtClean="0"/>
              <a:t>搜索</a:t>
            </a:r>
            <a:endParaRPr lang="zh-CN" altLang="en-US" dirty="0"/>
          </a:p>
        </p:txBody>
      </p:sp>
      <p:sp>
        <p:nvSpPr>
          <p:cNvPr id="3" name="内容占位符 2"/>
          <p:cNvSpPr>
            <a:spLocks noGrp="1"/>
          </p:cNvSpPr>
          <p:nvPr>
            <p:ph idx="1"/>
          </p:nvPr>
        </p:nvSpPr>
        <p:spPr>
          <a:xfrm>
            <a:off x="457200" y="3181471"/>
            <a:ext cx="8229600" cy="4525963"/>
          </a:xfrm>
        </p:spPr>
        <p:txBody>
          <a:bodyPr/>
          <a:lstStyle/>
          <a:p>
            <a:r>
              <a:rPr lang="zh-CN" altLang="en-US" dirty="0" smtClean="0"/>
              <a:t>在</a:t>
            </a:r>
            <a:r>
              <a:rPr lang="en-US" altLang="zh-CN" dirty="0"/>
              <a:t>3×3</a:t>
            </a:r>
            <a:r>
              <a:rPr lang="zh-CN" altLang="en-US" dirty="0"/>
              <a:t>的棋盘，摆有八个棋子，每个棋子上标有</a:t>
            </a:r>
            <a:r>
              <a:rPr lang="en-US" altLang="zh-CN" dirty="0"/>
              <a:t>1</a:t>
            </a:r>
            <a:r>
              <a:rPr lang="zh-CN" altLang="en-US" dirty="0"/>
              <a:t>至</a:t>
            </a:r>
            <a:r>
              <a:rPr lang="en-US" altLang="zh-CN" dirty="0"/>
              <a:t>8</a:t>
            </a:r>
            <a:r>
              <a:rPr lang="zh-CN" altLang="en-US" dirty="0"/>
              <a:t>的某一数字，不同棋子上标的数字不相同。棋盘上还有一个空格，与空格相邻的棋子可以移到空格中。要求解决的问题是：给出一个初始状态和一个目标状态，找出一种从初始转变成目标状态的移动棋子步数最少的移动步骤。</a:t>
            </a:r>
            <a:endParaRPr lang="en-US" altLang="zh-CN" dirty="0" smtClean="0"/>
          </a:p>
        </p:txBody>
      </p:sp>
      <p:pic>
        <p:nvPicPr>
          <p:cNvPr id="1026" name="Picture 2" descr="æ¥çæºå¾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448" y="0"/>
            <a:ext cx="6851104" cy="3209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8063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验证神</a:t>
            </a:r>
            <a:r>
              <a:rPr lang="zh-CN" altLang="zh-CN" dirty="0" smtClean="0"/>
              <a:t>谕的</a:t>
            </a:r>
            <a:r>
              <a:rPr lang="zh-CN" altLang="zh-CN" dirty="0"/>
              <a:t>流程</a:t>
            </a:r>
          </a:p>
        </p:txBody>
      </p:sp>
      <p:sp>
        <p:nvSpPr>
          <p:cNvPr id="3" name="内容占位符 2"/>
          <p:cNvSpPr>
            <a:spLocks noGrp="1"/>
          </p:cNvSpPr>
          <p:nvPr>
            <p:ph idx="1"/>
          </p:nvPr>
        </p:nvSpPr>
        <p:spPr>
          <a:xfrm>
            <a:off x="457200" y="1268760"/>
            <a:ext cx="8229600" cy="4525963"/>
          </a:xfrm>
        </p:spPr>
        <p:txBody>
          <a:bodyPr/>
          <a:lstStyle/>
          <a:p>
            <a:r>
              <a:rPr lang="zh-CN" altLang="zh-CN" dirty="0"/>
              <a:t>我们再来看看上面的扩展图，我们会发现验</a:t>
            </a:r>
            <a:r>
              <a:rPr lang="zh-CN" altLang="zh-CN" b="1" dirty="0"/>
              <a:t>证神谕算法中，进行路径扩展的时候，可能会对某个节点进行多次重复的扩展</a:t>
            </a:r>
            <a:r>
              <a:rPr lang="zh-CN" altLang="zh-CN" dirty="0"/>
              <a:t>。如下图中的节点</a:t>
            </a:r>
            <a:r>
              <a:rPr lang="en-US" altLang="zh-CN" dirty="0"/>
              <a:t>A</a:t>
            </a:r>
            <a:r>
              <a:rPr lang="zh-CN" altLang="zh-CN" dirty="0"/>
              <a:t>和节点</a:t>
            </a:r>
            <a:r>
              <a:rPr lang="en-US" altLang="zh-CN" dirty="0"/>
              <a:t>B</a:t>
            </a:r>
            <a:r>
              <a:rPr lang="zh-CN" altLang="zh-CN"/>
              <a:t>都被扩展了两次。</a:t>
            </a:r>
          </a:p>
        </p:txBody>
      </p:sp>
      <p:pic>
        <p:nvPicPr>
          <p:cNvPr id="4" name="图片 3" descr="https://pic2.zhimg.com/80/v2-d0f6cf84ac43163ed143ddb909445bac_hd.jpg"/>
          <p:cNvPicPr/>
          <p:nvPr/>
        </p:nvPicPr>
        <p:blipFill>
          <a:blip r:embed="rId2">
            <a:extLst>
              <a:ext uri="{28A0092B-C50C-407E-A947-70E740481C1C}">
                <a14:useLocalDpi xmlns:a14="http://schemas.microsoft.com/office/drawing/2010/main" val="0"/>
              </a:ext>
            </a:extLst>
          </a:blip>
          <a:srcRect/>
          <a:stretch>
            <a:fillRect/>
          </a:stretch>
        </p:blipFill>
        <p:spPr bwMode="auto">
          <a:xfrm>
            <a:off x="0" y="404080"/>
            <a:ext cx="9104170" cy="6255321"/>
          </a:xfrm>
          <a:prstGeom prst="rect">
            <a:avLst/>
          </a:prstGeom>
          <a:noFill/>
          <a:ln>
            <a:noFill/>
          </a:ln>
        </p:spPr>
      </p:pic>
      <p:pic>
        <p:nvPicPr>
          <p:cNvPr id="5" name="图片 4" descr="https://pic4.zhimg.com/80/v2-e31b22e377ddda8ff5c0bf7c09f4cfcf_hd.jpg"/>
          <p:cNvPicPr/>
          <p:nvPr/>
        </p:nvPicPr>
        <p:blipFill>
          <a:blip r:embed="rId3">
            <a:extLst>
              <a:ext uri="{28A0092B-C50C-407E-A947-70E740481C1C}">
                <a14:useLocalDpi xmlns:a14="http://schemas.microsoft.com/office/drawing/2010/main" val="0"/>
              </a:ext>
            </a:extLst>
          </a:blip>
          <a:srcRect/>
          <a:stretch>
            <a:fillRect/>
          </a:stretch>
        </p:blipFill>
        <p:spPr bwMode="auto">
          <a:xfrm>
            <a:off x="13254" y="2132856"/>
            <a:ext cx="2114188" cy="1554025"/>
          </a:xfrm>
          <a:prstGeom prst="rect">
            <a:avLst/>
          </a:prstGeom>
          <a:noFill/>
          <a:ln>
            <a:noFill/>
          </a:ln>
        </p:spPr>
      </p:pic>
    </p:spTree>
    <p:extLst>
      <p:ext uri="{BB962C8B-B14F-4D97-AF65-F5344CB8AC3E}">
        <p14:creationId xmlns:p14="http://schemas.microsoft.com/office/powerpoint/2010/main" val="27932410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验证神</a:t>
            </a:r>
            <a:r>
              <a:rPr lang="zh-CN" altLang="zh-CN" dirty="0" smtClean="0"/>
              <a:t>谕的</a:t>
            </a:r>
            <a:r>
              <a:rPr lang="zh-CN" altLang="zh-CN" dirty="0"/>
              <a:t>流程</a:t>
            </a:r>
          </a:p>
        </p:txBody>
      </p:sp>
      <p:sp>
        <p:nvSpPr>
          <p:cNvPr id="3" name="内容占位符 2"/>
          <p:cNvSpPr>
            <a:spLocks noGrp="1"/>
          </p:cNvSpPr>
          <p:nvPr>
            <p:ph idx="1"/>
          </p:nvPr>
        </p:nvSpPr>
        <p:spPr>
          <a:xfrm>
            <a:off x="457200" y="1268760"/>
            <a:ext cx="8229600" cy="4525963"/>
          </a:xfrm>
        </p:spPr>
        <p:txBody>
          <a:bodyPr/>
          <a:lstStyle/>
          <a:p>
            <a:r>
              <a:rPr lang="zh-CN" altLang="zh-CN" dirty="0"/>
              <a:t>我们去掉重复扩展，引入下面的流程图。</a:t>
            </a:r>
          </a:p>
        </p:txBody>
      </p:sp>
      <p:pic>
        <p:nvPicPr>
          <p:cNvPr id="5" name="图片 4" descr="https://pic3.zhimg.com/80/v2-cf6c32494770c1e8930475253f356d17_hd.jpg"/>
          <p:cNvPicPr/>
          <p:nvPr/>
        </p:nvPicPr>
        <p:blipFill>
          <a:blip r:embed="rId2">
            <a:extLst>
              <a:ext uri="{28A0092B-C50C-407E-A947-70E740481C1C}">
                <a14:useLocalDpi xmlns:a14="http://schemas.microsoft.com/office/drawing/2010/main" val="0"/>
              </a:ext>
            </a:extLst>
          </a:blip>
          <a:srcRect/>
          <a:stretch>
            <a:fillRect/>
          </a:stretch>
        </p:blipFill>
        <p:spPr bwMode="auto">
          <a:xfrm>
            <a:off x="107504" y="2092851"/>
            <a:ext cx="8928992" cy="2672297"/>
          </a:xfrm>
          <a:prstGeom prst="rect">
            <a:avLst/>
          </a:prstGeom>
          <a:noFill/>
          <a:ln>
            <a:noFill/>
          </a:ln>
        </p:spPr>
      </p:pic>
    </p:spTree>
    <p:extLst>
      <p:ext uri="{BB962C8B-B14F-4D97-AF65-F5344CB8AC3E}">
        <p14:creationId xmlns:p14="http://schemas.microsoft.com/office/powerpoint/2010/main" val="1904192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分支限界</a:t>
            </a:r>
            <a:endParaRPr lang="zh-CN" altLang="zh-CN" dirty="0"/>
          </a:p>
        </p:txBody>
      </p:sp>
      <p:sp>
        <p:nvSpPr>
          <p:cNvPr id="3" name="内容占位符 2"/>
          <p:cNvSpPr>
            <a:spLocks noGrp="1"/>
          </p:cNvSpPr>
          <p:nvPr>
            <p:ph idx="1"/>
          </p:nvPr>
        </p:nvSpPr>
        <p:spPr>
          <a:xfrm>
            <a:off x="457200" y="1268760"/>
            <a:ext cx="8229600" cy="4525963"/>
          </a:xfrm>
        </p:spPr>
        <p:txBody>
          <a:bodyPr/>
          <a:lstStyle/>
          <a:p>
            <a:pPr marL="0" indent="0">
              <a:buNone/>
            </a:pPr>
            <a:r>
              <a:rPr lang="zh-CN" altLang="zh-CN" dirty="0"/>
              <a:t>分支限界的思想可以分为两步：</a:t>
            </a:r>
          </a:p>
          <a:p>
            <a:pPr marL="0" indent="0">
              <a:buNone/>
            </a:pPr>
            <a:r>
              <a:rPr lang="zh-CN" altLang="zh-CN" dirty="0"/>
              <a:t>（</a:t>
            </a:r>
            <a:r>
              <a:rPr lang="en-US" altLang="zh-CN" dirty="0"/>
              <a:t>1</a:t>
            </a:r>
            <a:r>
              <a:rPr lang="zh-CN" altLang="zh-CN" dirty="0"/>
              <a:t>） 通过总是扩展当前累计最短的路径来找出神谕。</a:t>
            </a:r>
          </a:p>
          <a:p>
            <a:pPr marL="0" indent="0">
              <a:buNone/>
            </a:pPr>
            <a:r>
              <a:rPr lang="zh-CN" altLang="zh-CN" dirty="0"/>
              <a:t>（</a:t>
            </a:r>
            <a:r>
              <a:rPr lang="en-US" altLang="zh-CN" dirty="0"/>
              <a:t>2</a:t>
            </a:r>
            <a:r>
              <a:rPr lang="zh-CN" altLang="zh-CN" dirty="0"/>
              <a:t>） 通过</a:t>
            </a:r>
            <a:r>
              <a:rPr lang="zh-CN" altLang="zh-CN" dirty="0" smtClean="0"/>
              <a:t>验证算法</a:t>
            </a:r>
            <a:r>
              <a:rPr lang="zh-CN" altLang="zh-CN" dirty="0"/>
              <a:t>进行神谕的验证</a:t>
            </a:r>
          </a:p>
        </p:txBody>
      </p:sp>
      <p:pic>
        <p:nvPicPr>
          <p:cNvPr id="6" name="图片 5" descr="https://pic4.zhimg.com/80/v2-a2acc3fbe5734807656696b01f59058e_hd.jpg"/>
          <p:cNvPicPr/>
          <p:nvPr/>
        </p:nvPicPr>
        <p:blipFill>
          <a:blip r:embed="rId2">
            <a:extLst>
              <a:ext uri="{28A0092B-C50C-407E-A947-70E740481C1C}">
                <a14:useLocalDpi xmlns:a14="http://schemas.microsoft.com/office/drawing/2010/main" val="0"/>
              </a:ext>
            </a:extLst>
          </a:blip>
          <a:srcRect/>
          <a:stretch>
            <a:fillRect/>
          </a:stretch>
        </p:blipFill>
        <p:spPr bwMode="auto">
          <a:xfrm>
            <a:off x="1733549" y="3717032"/>
            <a:ext cx="4633705" cy="3140968"/>
          </a:xfrm>
          <a:prstGeom prst="rect">
            <a:avLst/>
          </a:prstGeom>
          <a:noFill/>
          <a:ln>
            <a:noFill/>
          </a:ln>
        </p:spPr>
      </p:pic>
    </p:spTree>
    <p:extLst>
      <p:ext uri="{BB962C8B-B14F-4D97-AF65-F5344CB8AC3E}">
        <p14:creationId xmlns:p14="http://schemas.microsoft.com/office/powerpoint/2010/main" val="9971540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分支限界</a:t>
            </a:r>
            <a:endParaRPr lang="zh-CN" altLang="zh-CN" dirty="0"/>
          </a:p>
        </p:txBody>
      </p:sp>
      <p:sp>
        <p:nvSpPr>
          <p:cNvPr id="3" name="内容占位符 2"/>
          <p:cNvSpPr>
            <a:spLocks noGrp="1"/>
          </p:cNvSpPr>
          <p:nvPr>
            <p:ph idx="1"/>
          </p:nvPr>
        </p:nvSpPr>
        <p:spPr>
          <a:xfrm>
            <a:off x="457200" y="1268760"/>
            <a:ext cx="8229600" cy="4525963"/>
          </a:xfrm>
        </p:spPr>
        <p:txBody>
          <a:bodyPr>
            <a:normAutofit/>
          </a:bodyPr>
          <a:lstStyle/>
          <a:p>
            <a:pPr marL="0" indent="0">
              <a:buNone/>
            </a:pPr>
            <a:r>
              <a:rPr lang="zh-CN" altLang="zh-CN" sz="2800" dirty="0" smtClean="0"/>
              <a:t>（</a:t>
            </a:r>
            <a:r>
              <a:rPr lang="en-US" altLang="zh-CN" sz="2800" dirty="0"/>
              <a:t>1</a:t>
            </a:r>
            <a:r>
              <a:rPr lang="zh-CN" altLang="zh-CN" sz="2800" dirty="0"/>
              <a:t>）通过总是扩展当前累计最短的路径来找出神谕</a:t>
            </a:r>
          </a:p>
        </p:txBody>
      </p:sp>
      <p:pic>
        <p:nvPicPr>
          <p:cNvPr id="5" name="图片 4" descr="https://pic1.zhimg.com/80/v2-7647adb2d13837f6455df3c4a608f5bd_hd.jpg"/>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48802"/>
          </a:xfrm>
          <a:prstGeom prst="rect">
            <a:avLst/>
          </a:prstGeom>
          <a:noFill/>
          <a:ln>
            <a:noFill/>
          </a:ln>
        </p:spPr>
      </p:pic>
      <p:pic>
        <p:nvPicPr>
          <p:cNvPr id="6" name="图片 5" descr="https://pic4.zhimg.com/80/v2-e31b22e377ddda8ff5c0bf7c09f4cfcf_hd.jpg"/>
          <p:cNvPicPr/>
          <p:nvPr/>
        </p:nvPicPr>
        <p:blipFill>
          <a:blip r:embed="rId3">
            <a:extLst>
              <a:ext uri="{28A0092B-C50C-407E-A947-70E740481C1C}">
                <a14:useLocalDpi xmlns:a14="http://schemas.microsoft.com/office/drawing/2010/main" val="0"/>
              </a:ext>
            </a:extLst>
          </a:blip>
          <a:srcRect/>
          <a:stretch>
            <a:fillRect/>
          </a:stretch>
        </p:blipFill>
        <p:spPr bwMode="auto">
          <a:xfrm>
            <a:off x="0" y="4406636"/>
            <a:ext cx="3334981" cy="2451364"/>
          </a:xfrm>
          <a:prstGeom prst="rect">
            <a:avLst/>
          </a:prstGeom>
          <a:noFill/>
          <a:ln>
            <a:noFill/>
          </a:ln>
        </p:spPr>
      </p:pic>
    </p:spTree>
    <p:extLst>
      <p:ext uri="{BB962C8B-B14F-4D97-AF65-F5344CB8AC3E}">
        <p14:creationId xmlns:p14="http://schemas.microsoft.com/office/powerpoint/2010/main" val="2359975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分支限界</a:t>
            </a:r>
            <a:endParaRPr lang="zh-CN" altLang="zh-CN" dirty="0"/>
          </a:p>
        </p:txBody>
      </p:sp>
      <p:sp>
        <p:nvSpPr>
          <p:cNvPr id="3" name="内容占位符 2"/>
          <p:cNvSpPr>
            <a:spLocks noGrp="1"/>
          </p:cNvSpPr>
          <p:nvPr>
            <p:ph idx="1"/>
          </p:nvPr>
        </p:nvSpPr>
        <p:spPr>
          <a:xfrm>
            <a:off x="457200" y="1268760"/>
            <a:ext cx="8229600" cy="4525963"/>
          </a:xfrm>
        </p:spPr>
        <p:txBody>
          <a:bodyPr>
            <a:normAutofit/>
          </a:bodyPr>
          <a:lstStyle/>
          <a:p>
            <a:pPr marL="0" indent="0">
              <a:buNone/>
            </a:pPr>
            <a:r>
              <a:rPr lang="zh-CN" altLang="zh-CN" sz="2800" dirty="0"/>
              <a:t>（</a:t>
            </a:r>
            <a:r>
              <a:rPr lang="en-US" altLang="zh-CN" sz="2800" dirty="0"/>
              <a:t>2</a:t>
            </a:r>
            <a:r>
              <a:rPr lang="zh-CN" altLang="zh-CN" sz="2800" dirty="0" smtClean="0"/>
              <a:t>）进行</a:t>
            </a:r>
            <a:r>
              <a:rPr lang="zh-CN" altLang="zh-CN" sz="2800" dirty="0"/>
              <a:t>神谕的验证</a:t>
            </a:r>
          </a:p>
        </p:txBody>
      </p:sp>
      <p:pic>
        <p:nvPicPr>
          <p:cNvPr id="6" name="图片 5" descr="https://pic4.zhimg.com/80/v2-9dde35bf35558795ab6c0a314fe57aa4_hd.jpg"/>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p:spPr>
      </p:pic>
      <p:pic>
        <p:nvPicPr>
          <p:cNvPr id="5" name="图片 4" descr="https://pic4.zhimg.com/80/v2-e31b22e377ddda8ff5c0bf7c09f4cfcf_hd.jpg"/>
          <p:cNvPicPr/>
          <p:nvPr/>
        </p:nvPicPr>
        <p:blipFill>
          <a:blip r:embed="rId3">
            <a:extLst>
              <a:ext uri="{28A0092B-C50C-407E-A947-70E740481C1C}">
                <a14:useLocalDpi xmlns:a14="http://schemas.microsoft.com/office/drawing/2010/main" val="0"/>
              </a:ext>
            </a:extLst>
          </a:blip>
          <a:srcRect/>
          <a:stretch>
            <a:fillRect/>
          </a:stretch>
        </p:blipFill>
        <p:spPr bwMode="auto">
          <a:xfrm>
            <a:off x="-7374" y="1913740"/>
            <a:ext cx="2355341" cy="1731284"/>
          </a:xfrm>
          <a:prstGeom prst="rect">
            <a:avLst/>
          </a:prstGeom>
          <a:noFill/>
          <a:ln>
            <a:noFill/>
          </a:ln>
        </p:spPr>
      </p:pic>
    </p:spTree>
    <p:extLst>
      <p:ext uri="{BB962C8B-B14F-4D97-AF65-F5344CB8AC3E}">
        <p14:creationId xmlns:p14="http://schemas.microsoft.com/office/powerpoint/2010/main" val="8386805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a:t>分支限界</a:t>
            </a:r>
            <a:endParaRPr lang="zh-CN" altLang="zh-CN" dirty="0"/>
          </a:p>
        </p:txBody>
      </p:sp>
      <p:sp>
        <p:nvSpPr>
          <p:cNvPr id="3" name="内容占位符 2"/>
          <p:cNvSpPr>
            <a:spLocks noGrp="1"/>
          </p:cNvSpPr>
          <p:nvPr>
            <p:ph idx="1"/>
          </p:nvPr>
        </p:nvSpPr>
        <p:spPr>
          <a:xfrm>
            <a:off x="457200" y="1268760"/>
            <a:ext cx="8229600" cy="4525963"/>
          </a:xfrm>
        </p:spPr>
        <p:txBody>
          <a:bodyPr>
            <a:normAutofit/>
          </a:bodyPr>
          <a:lstStyle/>
          <a:p>
            <a:r>
              <a:rPr lang="zh-CN" altLang="zh-CN" sz="2800" dirty="0"/>
              <a:t>我们应该明确，去掉重复扩展的分支限界的效率应该比简单的分支限界的效率要高。</a:t>
            </a:r>
          </a:p>
          <a:p>
            <a:r>
              <a:rPr lang="zh-CN" altLang="zh-CN" sz="2800" dirty="0"/>
              <a:t>接下来，我们看看分支限界还缺少什么。</a:t>
            </a:r>
          </a:p>
        </p:txBody>
      </p:sp>
    </p:spTree>
    <p:extLst>
      <p:ext uri="{BB962C8B-B14F-4D97-AF65-F5344CB8AC3E}">
        <p14:creationId xmlns:p14="http://schemas.microsoft.com/office/powerpoint/2010/main" val="30138998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A*</a:t>
            </a:r>
            <a:r>
              <a:rPr lang="zh-CN" altLang="zh-CN" b="1" dirty="0"/>
              <a:t>算法</a:t>
            </a:r>
            <a:endParaRPr lang="zh-CN" altLang="zh-CN" dirty="0"/>
          </a:p>
        </p:txBody>
      </p:sp>
      <p:sp>
        <p:nvSpPr>
          <p:cNvPr id="3" name="内容占位符 2"/>
          <p:cNvSpPr>
            <a:spLocks noGrp="1"/>
          </p:cNvSpPr>
          <p:nvPr>
            <p:ph idx="1"/>
          </p:nvPr>
        </p:nvSpPr>
        <p:spPr>
          <a:xfrm>
            <a:off x="457200" y="1268760"/>
            <a:ext cx="8229600" cy="4525963"/>
          </a:xfrm>
        </p:spPr>
        <p:txBody>
          <a:bodyPr>
            <a:normAutofit/>
          </a:bodyPr>
          <a:lstStyle/>
          <a:p>
            <a:r>
              <a:rPr lang="zh-CN" altLang="zh-CN" sz="2800" dirty="0"/>
              <a:t>我们在原始地图中增加了三条虚线，这三条虚线代表着两个节点之间的直线距离</a:t>
            </a:r>
            <a:r>
              <a:rPr lang="en-US" altLang="zh-CN" sz="2800" dirty="0"/>
              <a:t>(</a:t>
            </a:r>
            <a:r>
              <a:rPr lang="zh-CN" altLang="zh-CN" sz="2800" dirty="0"/>
              <a:t>但不一定有路</a:t>
            </a:r>
            <a:r>
              <a:rPr lang="en-US" altLang="zh-CN" sz="2800" dirty="0"/>
              <a:t>)</a:t>
            </a:r>
            <a:r>
              <a:rPr lang="zh-CN" altLang="zh-CN" sz="2800" dirty="0"/>
              <a:t>，也称为启发式距离。我们来看看给分支界限增加上启发式距离会变成什么？</a:t>
            </a:r>
          </a:p>
          <a:p>
            <a:r>
              <a:rPr lang="zh-CN" altLang="zh-CN" sz="2800" dirty="0"/>
              <a:t>首先为什么要给分支限界增加启发式距离呢？因为分支限界算法没办法分清自己在扩展路径的时候是在远离目标还是靠近目标节点，所以两点之间的直线距离应该很能说明两点距离上的远近。</a:t>
            </a:r>
          </a:p>
        </p:txBody>
      </p:sp>
      <p:pic>
        <p:nvPicPr>
          <p:cNvPr id="4" name="图片 3" descr="https://pic4.zhimg.com/80/v2-a2acc3fbe5734807656696b01f59058e_hd.jpg"/>
          <p:cNvPicPr/>
          <p:nvPr/>
        </p:nvPicPr>
        <p:blipFill>
          <a:blip r:embed="rId2">
            <a:extLst>
              <a:ext uri="{28A0092B-C50C-407E-A947-70E740481C1C}">
                <a14:useLocalDpi xmlns:a14="http://schemas.microsoft.com/office/drawing/2010/main" val="0"/>
              </a:ext>
            </a:extLst>
          </a:blip>
          <a:srcRect/>
          <a:stretch>
            <a:fillRect/>
          </a:stretch>
        </p:blipFill>
        <p:spPr bwMode="auto">
          <a:xfrm>
            <a:off x="2627784" y="4869160"/>
            <a:ext cx="3096344" cy="1934066"/>
          </a:xfrm>
          <a:prstGeom prst="rect">
            <a:avLst/>
          </a:prstGeom>
          <a:noFill/>
          <a:ln>
            <a:noFill/>
          </a:ln>
        </p:spPr>
      </p:pic>
    </p:spTree>
    <p:extLst>
      <p:ext uri="{BB962C8B-B14F-4D97-AF65-F5344CB8AC3E}">
        <p14:creationId xmlns:p14="http://schemas.microsoft.com/office/powerpoint/2010/main" val="13488256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A*</a:t>
            </a:r>
            <a:r>
              <a:rPr lang="zh-CN" altLang="zh-CN" b="1" dirty="0"/>
              <a:t>算法</a:t>
            </a:r>
            <a:endParaRPr lang="zh-CN" altLang="zh-CN" dirty="0"/>
          </a:p>
        </p:txBody>
      </p:sp>
      <p:sp>
        <p:nvSpPr>
          <p:cNvPr id="3" name="内容占位符 2"/>
          <p:cNvSpPr>
            <a:spLocks noGrp="1"/>
          </p:cNvSpPr>
          <p:nvPr>
            <p:ph idx="1"/>
          </p:nvPr>
        </p:nvSpPr>
        <p:spPr>
          <a:xfrm>
            <a:off x="457200" y="1268760"/>
            <a:ext cx="8229600" cy="4525963"/>
          </a:xfrm>
        </p:spPr>
        <p:txBody>
          <a:bodyPr>
            <a:normAutofit/>
          </a:bodyPr>
          <a:lstStyle/>
          <a:p>
            <a:pPr marL="0" indent="0">
              <a:buNone/>
            </a:pPr>
            <a:r>
              <a:rPr lang="zh-CN" altLang="zh-CN" sz="2800" dirty="0"/>
              <a:t>加上启发式距离的分支限界的思想如下：</a:t>
            </a:r>
          </a:p>
          <a:p>
            <a:pPr marL="0" indent="0">
              <a:buNone/>
            </a:pPr>
            <a:r>
              <a:rPr lang="zh-CN" altLang="zh-CN" sz="2800" dirty="0"/>
              <a:t>（</a:t>
            </a:r>
            <a:r>
              <a:rPr lang="en-US" altLang="zh-CN" sz="2800" dirty="0"/>
              <a:t>1</a:t>
            </a:r>
            <a:r>
              <a:rPr lang="zh-CN" altLang="zh-CN" sz="2800" dirty="0"/>
              <a:t>）</a:t>
            </a:r>
            <a:r>
              <a:rPr lang="en-US" altLang="zh-CN" sz="2800" dirty="0"/>
              <a:t> A</a:t>
            </a:r>
            <a:r>
              <a:rPr lang="zh-CN" altLang="zh-CN" sz="2800" dirty="0"/>
              <a:t>到</a:t>
            </a:r>
            <a:r>
              <a:rPr lang="en-US" altLang="zh-CN" sz="2800" dirty="0"/>
              <a:t>B</a:t>
            </a:r>
            <a:r>
              <a:rPr lang="zh-CN" altLang="zh-CN" sz="2800" dirty="0"/>
              <a:t>的距离下限</a:t>
            </a:r>
            <a:r>
              <a:rPr lang="en-US" altLang="zh-CN" sz="2800" dirty="0"/>
              <a:t>(</a:t>
            </a:r>
            <a:r>
              <a:rPr lang="zh-CN" altLang="zh-CN" sz="2800" dirty="0"/>
              <a:t>距离下界</a:t>
            </a:r>
            <a:r>
              <a:rPr lang="en-US" altLang="zh-CN" sz="2800" dirty="0"/>
              <a:t>)=A</a:t>
            </a:r>
            <a:r>
              <a:rPr lang="zh-CN" altLang="zh-CN" sz="2800" dirty="0"/>
              <a:t>节点累计距离</a:t>
            </a:r>
            <a:r>
              <a:rPr lang="en-US" altLang="zh-CN" sz="2800" dirty="0"/>
              <a:t>+A</a:t>
            </a:r>
            <a:r>
              <a:rPr lang="zh-CN" altLang="zh-CN" sz="2800" dirty="0"/>
              <a:t>到</a:t>
            </a:r>
            <a:r>
              <a:rPr lang="en-US" altLang="zh-CN" sz="2800" dirty="0"/>
              <a:t>B</a:t>
            </a:r>
            <a:r>
              <a:rPr lang="zh-CN" altLang="zh-CN" sz="2800" dirty="0"/>
              <a:t>的直线距离</a:t>
            </a:r>
            <a:r>
              <a:rPr lang="en-US" altLang="zh-CN" sz="2800" dirty="0"/>
              <a:t>(</a:t>
            </a:r>
            <a:r>
              <a:rPr lang="zh-CN" altLang="zh-CN" sz="2800" dirty="0"/>
              <a:t>累计距离是从起点到</a:t>
            </a:r>
            <a:r>
              <a:rPr lang="en-US" altLang="zh-CN" sz="2800" dirty="0"/>
              <a:t>A</a:t>
            </a:r>
            <a:r>
              <a:rPr lang="zh-CN" altLang="zh-CN" sz="2800" dirty="0"/>
              <a:t>节点的路径的路径长度</a:t>
            </a:r>
            <a:r>
              <a:rPr lang="en-US" altLang="zh-CN" sz="2800" dirty="0"/>
              <a:t>)</a:t>
            </a:r>
            <a:endParaRPr lang="zh-CN" altLang="zh-CN" sz="2800" dirty="0"/>
          </a:p>
          <a:p>
            <a:pPr marL="0" indent="0">
              <a:buNone/>
            </a:pPr>
            <a:r>
              <a:rPr lang="zh-CN" altLang="zh-CN" sz="2800" dirty="0"/>
              <a:t>（</a:t>
            </a:r>
            <a:r>
              <a:rPr lang="en-US" altLang="zh-CN" sz="2800" dirty="0"/>
              <a:t>2</a:t>
            </a:r>
            <a:r>
              <a:rPr lang="zh-CN" altLang="zh-CN" sz="2800" dirty="0"/>
              <a:t>） 通过总是扩展当前累计最短的路径来找出神谕</a:t>
            </a:r>
          </a:p>
          <a:p>
            <a:pPr marL="0" indent="0">
              <a:buNone/>
            </a:pPr>
            <a:r>
              <a:rPr lang="zh-CN" altLang="zh-CN" sz="2800" dirty="0"/>
              <a:t>（</a:t>
            </a:r>
            <a:r>
              <a:rPr lang="en-US" altLang="zh-CN" sz="2800" dirty="0"/>
              <a:t>3</a:t>
            </a:r>
            <a:r>
              <a:rPr lang="zh-CN" altLang="zh-CN" sz="2800" dirty="0"/>
              <a:t>） 通过验证神谕算法进行神谕的验证</a:t>
            </a:r>
          </a:p>
        </p:txBody>
      </p:sp>
    </p:spTree>
    <p:extLst>
      <p:ext uri="{BB962C8B-B14F-4D97-AF65-F5344CB8AC3E}">
        <p14:creationId xmlns:p14="http://schemas.microsoft.com/office/powerpoint/2010/main" val="39644337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A*</a:t>
            </a:r>
            <a:r>
              <a:rPr lang="zh-CN" altLang="zh-CN" b="1" dirty="0"/>
              <a:t>算法</a:t>
            </a:r>
            <a:endParaRPr lang="zh-CN" altLang="zh-CN" dirty="0"/>
          </a:p>
        </p:txBody>
      </p:sp>
      <p:sp>
        <p:nvSpPr>
          <p:cNvPr id="3" name="内容占位符 2"/>
          <p:cNvSpPr>
            <a:spLocks noGrp="1"/>
          </p:cNvSpPr>
          <p:nvPr>
            <p:ph idx="1"/>
          </p:nvPr>
        </p:nvSpPr>
        <p:spPr>
          <a:xfrm>
            <a:off x="457200" y="1268760"/>
            <a:ext cx="8229600" cy="4525963"/>
          </a:xfrm>
        </p:spPr>
        <p:txBody>
          <a:bodyPr>
            <a:normAutofit/>
          </a:bodyPr>
          <a:lstStyle/>
          <a:p>
            <a:pPr marL="0" indent="0">
              <a:buNone/>
            </a:pPr>
            <a:r>
              <a:rPr lang="zh-CN" altLang="zh-CN" sz="2800" dirty="0"/>
              <a:t>加上启发式距离的分支限界对路径扩展如下：</a:t>
            </a:r>
          </a:p>
        </p:txBody>
      </p:sp>
      <p:pic>
        <p:nvPicPr>
          <p:cNvPr id="4" name="图片 3" descr="https://pic1.zhimg.com/80/v2-b6c139b6296140a3a8844bc63f1962dd_hd.jpg"/>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64581"/>
          </a:xfrm>
          <a:prstGeom prst="rect">
            <a:avLst/>
          </a:prstGeom>
          <a:noFill/>
          <a:ln>
            <a:noFill/>
          </a:ln>
        </p:spPr>
      </p:pic>
      <p:pic>
        <p:nvPicPr>
          <p:cNvPr id="5" name="图片 4" descr="https://pic4.zhimg.com/80/v2-a2acc3fbe5734807656696b01f59058e_hd.jpg"/>
          <p:cNvPicPr/>
          <p:nvPr/>
        </p:nvPicPr>
        <p:blipFill>
          <a:blip r:embed="rId3">
            <a:extLst>
              <a:ext uri="{28A0092B-C50C-407E-A947-70E740481C1C}">
                <a14:useLocalDpi xmlns:a14="http://schemas.microsoft.com/office/drawing/2010/main" val="0"/>
              </a:ext>
            </a:extLst>
          </a:blip>
          <a:srcRect/>
          <a:stretch>
            <a:fillRect/>
          </a:stretch>
        </p:blipFill>
        <p:spPr bwMode="auto">
          <a:xfrm>
            <a:off x="0" y="4437112"/>
            <a:ext cx="3886258" cy="2427469"/>
          </a:xfrm>
          <a:prstGeom prst="rect">
            <a:avLst/>
          </a:prstGeom>
          <a:noFill/>
          <a:ln>
            <a:noFill/>
          </a:ln>
        </p:spPr>
      </p:pic>
    </p:spTree>
    <p:extLst>
      <p:ext uri="{BB962C8B-B14F-4D97-AF65-F5344CB8AC3E}">
        <p14:creationId xmlns:p14="http://schemas.microsoft.com/office/powerpoint/2010/main" val="31482796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A*</a:t>
            </a:r>
            <a:r>
              <a:rPr lang="zh-CN" altLang="zh-CN" b="1" dirty="0"/>
              <a:t>算法</a:t>
            </a:r>
            <a:endParaRPr lang="zh-CN" altLang="zh-CN" dirty="0"/>
          </a:p>
        </p:txBody>
      </p:sp>
      <p:sp>
        <p:nvSpPr>
          <p:cNvPr id="3" name="内容占位符 2"/>
          <p:cNvSpPr>
            <a:spLocks noGrp="1"/>
          </p:cNvSpPr>
          <p:nvPr>
            <p:ph idx="1"/>
          </p:nvPr>
        </p:nvSpPr>
        <p:spPr>
          <a:xfrm>
            <a:off x="457200" y="1268760"/>
            <a:ext cx="8229600" cy="4525963"/>
          </a:xfrm>
        </p:spPr>
        <p:txBody>
          <a:bodyPr>
            <a:normAutofit/>
          </a:bodyPr>
          <a:lstStyle/>
          <a:p>
            <a:r>
              <a:rPr lang="zh-CN" altLang="zh-CN" sz="2800" dirty="0"/>
              <a:t>我们知道，加上扩展列表可以让分支限界算法提高效率，避免再去扩展那些已经扩展过的点。</a:t>
            </a:r>
          </a:p>
          <a:p>
            <a:r>
              <a:rPr lang="zh-CN" altLang="zh-CN" sz="2800" dirty="0"/>
              <a:t>那我们又知道，加上启发式距离可以让分支限界算法更加聪明，每一次选择都是选择离目标更近的路径</a:t>
            </a:r>
            <a:r>
              <a:rPr lang="zh-CN" altLang="zh-CN" sz="2800" dirty="0" smtClean="0"/>
              <a:t>。</a:t>
            </a:r>
            <a:endParaRPr lang="zh-CN" altLang="zh-CN" sz="2800" dirty="0"/>
          </a:p>
        </p:txBody>
      </p:sp>
    </p:spTree>
    <p:extLst>
      <p:ext uri="{BB962C8B-B14F-4D97-AF65-F5344CB8AC3E}">
        <p14:creationId xmlns:p14="http://schemas.microsoft.com/office/powerpoint/2010/main" val="2731243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AI</a:t>
            </a:r>
            <a:r>
              <a:rPr lang="zh-CN" altLang="en-US" dirty="0" smtClean="0"/>
              <a:t>搜索</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50180"/>
            <a:ext cx="8229600" cy="4426003"/>
          </a:xfrm>
        </p:spPr>
      </p:pic>
    </p:spTree>
    <p:extLst>
      <p:ext uri="{BB962C8B-B14F-4D97-AF65-F5344CB8AC3E}">
        <p14:creationId xmlns:p14="http://schemas.microsoft.com/office/powerpoint/2010/main" val="22123452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A*</a:t>
            </a:r>
            <a:r>
              <a:rPr lang="zh-CN" altLang="zh-CN" b="1" dirty="0"/>
              <a:t>算法</a:t>
            </a:r>
            <a:endParaRPr lang="zh-CN" altLang="zh-CN" dirty="0"/>
          </a:p>
        </p:txBody>
      </p:sp>
      <p:sp>
        <p:nvSpPr>
          <p:cNvPr id="3" name="内容占位符 2"/>
          <p:cNvSpPr>
            <a:spLocks noGrp="1"/>
          </p:cNvSpPr>
          <p:nvPr>
            <p:ph idx="1"/>
          </p:nvPr>
        </p:nvSpPr>
        <p:spPr>
          <a:xfrm>
            <a:off x="457200" y="1268760"/>
            <a:ext cx="8229600" cy="4525963"/>
          </a:xfrm>
        </p:spPr>
        <p:txBody>
          <a:bodyPr>
            <a:normAutofit/>
          </a:bodyPr>
          <a:lstStyle/>
          <a:p>
            <a:r>
              <a:rPr lang="zh-CN" altLang="zh-CN" sz="2800" dirty="0"/>
              <a:t>我们还知道，分支限界算法其实就是：神谕</a:t>
            </a:r>
            <a:r>
              <a:rPr lang="en-US" altLang="zh-CN" sz="2800" dirty="0"/>
              <a:t>+</a:t>
            </a:r>
            <a:r>
              <a:rPr lang="zh-CN" altLang="zh-CN" sz="2800" dirty="0"/>
              <a:t>神谕验证算法。</a:t>
            </a:r>
          </a:p>
          <a:p>
            <a:r>
              <a:rPr lang="zh-CN" altLang="zh-CN" sz="2800" dirty="0"/>
              <a:t>那么什么是</a:t>
            </a:r>
            <a:r>
              <a:rPr lang="en-US" altLang="zh-CN" sz="2800" dirty="0"/>
              <a:t>A*</a:t>
            </a:r>
            <a:r>
              <a:rPr lang="zh-CN" altLang="zh-CN" sz="2800" dirty="0"/>
              <a:t>算法</a:t>
            </a:r>
            <a:r>
              <a:rPr lang="en-US" altLang="zh-CN" sz="2800" dirty="0" smtClean="0"/>
              <a:t>? A</a:t>
            </a:r>
            <a:r>
              <a:rPr lang="en-US" altLang="zh-CN" sz="2800" dirty="0"/>
              <a:t>*</a:t>
            </a:r>
            <a:r>
              <a:rPr lang="zh-CN" altLang="zh-CN" sz="2800" dirty="0"/>
              <a:t>算法其实就是分支限界</a:t>
            </a:r>
            <a:r>
              <a:rPr lang="en-US" altLang="zh-CN" sz="2800" dirty="0"/>
              <a:t>+</a:t>
            </a:r>
            <a:r>
              <a:rPr lang="zh-CN" altLang="zh-CN" sz="2800" dirty="0"/>
              <a:t>扩展列表</a:t>
            </a:r>
            <a:r>
              <a:rPr lang="en-US" altLang="zh-CN" sz="2800" dirty="0"/>
              <a:t>+</a:t>
            </a:r>
            <a:r>
              <a:rPr lang="zh-CN" altLang="zh-CN" sz="2800" dirty="0"/>
              <a:t>启发式距离。</a:t>
            </a:r>
          </a:p>
        </p:txBody>
      </p:sp>
    </p:spTree>
    <p:extLst>
      <p:ext uri="{BB962C8B-B14F-4D97-AF65-F5344CB8AC3E}">
        <p14:creationId xmlns:p14="http://schemas.microsoft.com/office/powerpoint/2010/main" val="38061968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A*</a:t>
            </a:r>
            <a:r>
              <a:rPr lang="zh-CN" altLang="zh-CN" b="1" dirty="0" smtClean="0"/>
              <a:t>算法</a:t>
            </a:r>
            <a:r>
              <a:rPr lang="zh-CN" altLang="en-US" b="1" dirty="0" smtClean="0"/>
              <a:t>是否保证最优？</a:t>
            </a:r>
            <a:endParaRPr lang="zh-CN" altLang="zh-CN"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1268760"/>
            <a:ext cx="7488832" cy="4461052"/>
          </a:xfrm>
        </p:spPr>
      </p:pic>
    </p:spTree>
    <p:extLst>
      <p:ext uri="{BB962C8B-B14F-4D97-AF65-F5344CB8AC3E}">
        <p14:creationId xmlns:p14="http://schemas.microsoft.com/office/powerpoint/2010/main" val="7411836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A*</a:t>
            </a:r>
            <a:r>
              <a:rPr lang="zh-CN" altLang="zh-CN" b="1" dirty="0" smtClean="0"/>
              <a:t>算法</a:t>
            </a:r>
            <a:r>
              <a:rPr lang="zh-CN" altLang="en-US" b="1" dirty="0" smtClean="0"/>
              <a:t>最优化条件</a:t>
            </a:r>
            <a:endParaRPr lang="zh-CN" altLang="zh-CN" dirty="0"/>
          </a:p>
        </p:txBody>
      </p:sp>
      <p:sp>
        <p:nvSpPr>
          <p:cNvPr id="3" name="内容占位符 2"/>
          <p:cNvSpPr>
            <a:spLocks noGrp="1"/>
          </p:cNvSpPr>
          <p:nvPr>
            <p:ph idx="1"/>
          </p:nvPr>
        </p:nvSpPr>
        <p:spPr>
          <a:xfrm>
            <a:off x="457200" y="1268760"/>
            <a:ext cx="8229600" cy="4525963"/>
          </a:xfrm>
        </p:spPr>
        <p:txBody>
          <a:bodyPr>
            <a:normAutofit/>
          </a:bodyPr>
          <a:lstStyle/>
          <a:p>
            <a:r>
              <a:rPr lang="zh-CN" altLang="en-US" sz="2800" dirty="0"/>
              <a:t>可接受</a:t>
            </a:r>
            <a:r>
              <a:rPr lang="zh-CN" altLang="en-US" sz="2800" dirty="0" smtClean="0"/>
              <a:t>启发（</a:t>
            </a:r>
            <a:r>
              <a:rPr lang="en-US" altLang="zh-CN" sz="2800" dirty="0" smtClean="0"/>
              <a:t>Admissible Heuristic</a:t>
            </a:r>
            <a:r>
              <a:rPr lang="zh-CN" altLang="en-US" sz="2800" dirty="0" smtClean="0"/>
              <a:t>）</a:t>
            </a:r>
            <a:endParaRPr lang="en-US" altLang="zh-CN" sz="2800" dirty="0" smtClean="0"/>
          </a:p>
          <a:p>
            <a:pPr lvl="1"/>
            <a:r>
              <a:rPr lang="zh-CN" altLang="en-US" sz="2400" dirty="0"/>
              <a:t>每个节点的 </a:t>
            </a:r>
            <a:r>
              <a:rPr lang="en-US" altLang="zh-CN" sz="2400" dirty="0"/>
              <a:t>heuristic </a:t>
            </a:r>
            <a:r>
              <a:rPr lang="zh-CN" altLang="en-US" sz="2400" dirty="0"/>
              <a:t>都不超过这个节点到目标节点之间最优路径的 </a:t>
            </a:r>
            <a:r>
              <a:rPr lang="en-US" altLang="zh-CN" sz="2400" dirty="0"/>
              <a:t>cost</a:t>
            </a:r>
            <a:r>
              <a:rPr lang="zh-CN" altLang="en-US" sz="2400" dirty="0"/>
              <a:t>。</a:t>
            </a:r>
            <a:endParaRPr lang="en-US" altLang="zh-CN" sz="2400" dirty="0"/>
          </a:p>
          <a:p>
            <a:r>
              <a:rPr lang="zh-CN" altLang="en-US" sz="2800" dirty="0" smtClean="0"/>
              <a:t>一致性</a:t>
            </a:r>
            <a:r>
              <a:rPr lang="zh-CN" altLang="en-US" sz="2800" dirty="0"/>
              <a:t>启发</a:t>
            </a:r>
            <a:r>
              <a:rPr lang="zh-CN" altLang="en-US" sz="2800" dirty="0" smtClean="0"/>
              <a:t>（</a:t>
            </a:r>
            <a:r>
              <a:rPr lang="en-US" altLang="zh-CN" sz="2800" dirty="0" smtClean="0"/>
              <a:t>Consistent </a:t>
            </a:r>
            <a:r>
              <a:rPr lang="en-US" altLang="zh-CN" sz="2800" dirty="0"/>
              <a:t>Heuristic</a:t>
            </a:r>
            <a:r>
              <a:rPr lang="zh-CN" altLang="en-US" sz="2800" dirty="0" smtClean="0"/>
              <a:t>）</a:t>
            </a:r>
            <a:endParaRPr lang="en-US" altLang="zh-CN" sz="2800" dirty="0" smtClean="0"/>
          </a:p>
          <a:p>
            <a:pPr lvl="1"/>
            <a:r>
              <a:rPr lang="zh-CN" altLang="en-US" sz="2400" dirty="0"/>
              <a:t>每两个节点之间 </a:t>
            </a:r>
            <a:r>
              <a:rPr lang="en-US" altLang="zh-CN" sz="2400" dirty="0"/>
              <a:t>heuristic </a:t>
            </a:r>
            <a:r>
              <a:rPr lang="zh-CN" altLang="en-US" sz="2400" dirty="0"/>
              <a:t>的差都不超过这两个节点之间最优路径的 </a:t>
            </a:r>
            <a:r>
              <a:rPr lang="en-US" altLang="zh-CN" sz="2400" dirty="0"/>
              <a:t>cost</a:t>
            </a:r>
            <a:r>
              <a:rPr lang="zh-CN" altLang="en-US" sz="2400" dirty="0" smtClean="0"/>
              <a:t>。</a:t>
            </a:r>
            <a:endParaRPr lang="en-US" altLang="zh-CN" sz="2400" dirty="0" smtClean="0"/>
          </a:p>
          <a:p>
            <a:pPr lvl="1"/>
            <a:endParaRPr lang="en-US" altLang="zh-CN" sz="2400" dirty="0"/>
          </a:p>
          <a:p>
            <a:pPr marL="457200" lvl="1" indent="0">
              <a:buNone/>
            </a:pPr>
            <a:r>
              <a:rPr lang="en-US" altLang="zh-CN" dirty="0"/>
              <a:t>C</a:t>
            </a:r>
            <a:r>
              <a:rPr lang="en-US" altLang="zh-CN" dirty="0" smtClean="0"/>
              <a:t>onsistent </a:t>
            </a:r>
            <a:r>
              <a:rPr lang="en-US" altLang="zh-CN" dirty="0"/>
              <a:t>heuristic </a:t>
            </a:r>
            <a:r>
              <a:rPr lang="zh-CN" altLang="en-US" dirty="0"/>
              <a:t>一定是 </a:t>
            </a:r>
            <a:r>
              <a:rPr lang="en-US" altLang="zh-CN" dirty="0"/>
              <a:t>admissible </a:t>
            </a:r>
            <a:r>
              <a:rPr lang="zh-CN" altLang="en-US" dirty="0"/>
              <a:t>的，反之不成立。</a:t>
            </a:r>
            <a:endParaRPr lang="en-US" altLang="zh-CN" dirty="0"/>
          </a:p>
          <a:p>
            <a:endParaRPr lang="zh-CN" altLang="zh-CN" sz="2800" dirty="0"/>
          </a:p>
        </p:txBody>
      </p:sp>
    </p:spTree>
    <p:extLst>
      <p:ext uri="{BB962C8B-B14F-4D97-AF65-F5344CB8AC3E}">
        <p14:creationId xmlns:p14="http://schemas.microsoft.com/office/powerpoint/2010/main" val="31569300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A*</a:t>
            </a:r>
            <a:r>
              <a:rPr lang="zh-CN" altLang="zh-CN" b="1" dirty="0" smtClean="0"/>
              <a:t>算法</a:t>
            </a:r>
            <a:r>
              <a:rPr lang="zh-CN" altLang="en-US" b="1" dirty="0" smtClean="0"/>
              <a:t>最优化条件</a:t>
            </a:r>
            <a:endParaRPr lang="zh-CN" altLang="zh-CN" dirty="0"/>
          </a:p>
        </p:txBody>
      </p:sp>
      <p:pic>
        <p:nvPicPr>
          <p:cNvPr id="3074" name="Picture 2" descr="https://pic2.zhimg.com/80/v2-4aca1cbc29787ee644908dc7f397ccb9_h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8651" y="1417638"/>
            <a:ext cx="7506697" cy="4471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028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AI</a:t>
            </a:r>
            <a:r>
              <a:rPr lang="zh-CN" altLang="en-US" dirty="0" smtClean="0"/>
              <a:t>搜索</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696" y="1417638"/>
            <a:ext cx="5472608" cy="5437971"/>
          </a:xfrm>
        </p:spPr>
      </p:pic>
    </p:spTree>
    <p:extLst>
      <p:ext uri="{BB962C8B-B14F-4D97-AF65-F5344CB8AC3E}">
        <p14:creationId xmlns:p14="http://schemas.microsoft.com/office/powerpoint/2010/main" val="2178124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AI</a:t>
            </a:r>
            <a:r>
              <a:rPr lang="zh-CN" altLang="en-US" dirty="0" smtClean="0"/>
              <a:t>搜索</a:t>
            </a:r>
            <a:endParaRPr lang="zh-CN" altLang="en-US" dirty="0"/>
          </a:p>
        </p:txBody>
      </p:sp>
      <p:sp>
        <p:nvSpPr>
          <p:cNvPr id="3" name="内容占位符 2"/>
          <p:cNvSpPr>
            <a:spLocks noGrp="1"/>
          </p:cNvSpPr>
          <p:nvPr>
            <p:ph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14558" y="275192"/>
            <a:ext cx="9129441" cy="6490462"/>
          </a:xfrm>
          <a:prstGeom prst="rect">
            <a:avLst/>
          </a:prstGeom>
        </p:spPr>
      </p:pic>
    </p:spTree>
    <p:extLst>
      <p:ext uri="{BB962C8B-B14F-4D97-AF65-F5344CB8AC3E}">
        <p14:creationId xmlns:p14="http://schemas.microsoft.com/office/powerpoint/2010/main" val="4147700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AI</a:t>
            </a:r>
            <a:r>
              <a:rPr lang="zh-CN" altLang="en-US" dirty="0" smtClean="0"/>
              <a:t>搜索</a:t>
            </a:r>
            <a:endParaRPr lang="zh-CN" altLang="en-US" dirty="0"/>
          </a:p>
        </p:txBody>
      </p:sp>
      <p:sp>
        <p:nvSpPr>
          <p:cNvPr id="3" name="内容占位符 2"/>
          <p:cNvSpPr>
            <a:spLocks noGrp="1"/>
          </p:cNvSpPr>
          <p:nvPr>
            <p:ph idx="1"/>
          </p:nvPr>
        </p:nvSpPr>
        <p:spPr>
          <a:xfrm>
            <a:off x="457200" y="1268760"/>
            <a:ext cx="8229600" cy="4525963"/>
          </a:xfrm>
        </p:spPr>
        <p:txBody>
          <a:bodyPr/>
          <a:lstStyle/>
          <a:p>
            <a:r>
              <a:rPr lang="zh-CN" altLang="en-US" dirty="0" smtClean="0"/>
              <a:t>搜索是处理选择</a:t>
            </a:r>
            <a:r>
              <a:rPr lang="zh-CN" altLang="en-US" dirty="0"/>
              <a:t>的。但是为了方便讲述，这里的搜索是关于地图的。下面给出一个地图</a:t>
            </a:r>
            <a:r>
              <a:rPr lang="en-US" altLang="zh-CN" dirty="0" smtClean="0"/>
              <a:t>(S</a:t>
            </a:r>
            <a:r>
              <a:rPr lang="zh-CN" altLang="en-US" dirty="0"/>
              <a:t>节点代表起点，</a:t>
            </a:r>
            <a:r>
              <a:rPr lang="en-US" altLang="zh-CN" dirty="0"/>
              <a:t>G</a:t>
            </a:r>
            <a:r>
              <a:rPr lang="zh-CN" altLang="en-US" dirty="0"/>
              <a:t>节点代表终点</a:t>
            </a:r>
            <a:r>
              <a:rPr lang="en-US" altLang="zh-CN" dirty="0"/>
              <a:t>)</a:t>
            </a:r>
            <a:r>
              <a:rPr lang="zh-CN" altLang="en-US" dirty="0"/>
              <a:t>，在这张地图上我们将应用一些搜索算法。</a:t>
            </a:r>
            <a:endParaRPr lang="en-US" altLang="zh-CN" dirty="0" smtClean="0"/>
          </a:p>
        </p:txBody>
      </p:sp>
      <p:pic>
        <p:nvPicPr>
          <p:cNvPr id="17" name="图片 16" descr="https://pic4.zhimg.com/80/v2-e31b22e377ddda8ff5c0bf7c09f4cfcf_hd.jpg"/>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429000"/>
            <a:ext cx="4608512" cy="3387468"/>
          </a:xfrm>
          <a:prstGeom prst="rect">
            <a:avLst/>
          </a:prstGeom>
          <a:noFill/>
          <a:ln>
            <a:noFill/>
          </a:ln>
        </p:spPr>
      </p:pic>
    </p:spTree>
    <p:extLst>
      <p:ext uri="{BB962C8B-B14F-4D97-AF65-F5344CB8AC3E}">
        <p14:creationId xmlns:p14="http://schemas.microsoft.com/office/powerpoint/2010/main" val="2225986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大英博物馆</a:t>
            </a:r>
            <a:r>
              <a:rPr lang="zh-CN" altLang="zh-CN" b="1" dirty="0" smtClean="0"/>
              <a:t>算法</a:t>
            </a:r>
            <a:r>
              <a:rPr lang="zh-CN" altLang="en-US" b="1" dirty="0" smtClean="0"/>
              <a:t>（穷举）</a:t>
            </a:r>
            <a:endParaRPr lang="zh-CN" altLang="en-US" dirty="0"/>
          </a:p>
        </p:txBody>
      </p:sp>
      <p:sp>
        <p:nvSpPr>
          <p:cNvPr id="3" name="内容占位符 2"/>
          <p:cNvSpPr>
            <a:spLocks noGrp="1"/>
          </p:cNvSpPr>
          <p:nvPr>
            <p:ph idx="1"/>
          </p:nvPr>
        </p:nvSpPr>
        <p:spPr>
          <a:xfrm>
            <a:off x="457200" y="1268760"/>
            <a:ext cx="8229600" cy="4525963"/>
          </a:xfrm>
        </p:spPr>
        <p:txBody>
          <a:bodyPr/>
          <a:lstStyle/>
          <a:p>
            <a:r>
              <a:rPr lang="zh-CN" altLang="zh-CN" dirty="0"/>
              <a:t>简而言之就是找到所有的路径。我们将所有可能路径表示成树的形式，在使用这个算法要遵循两种规则</a:t>
            </a:r>
            <a:r>
              <a:rPr lang="en-US" altLang="zh-CN" dirty="0"/>
              <a:t>(1)</a:t>
            </a:r>
            <a:r>
              <a:rPr lang="zh-CN" altLang="zh-CN" dirty="0"/>
              <a:t>每一层按照词典顺序进行排列</a:t>
            </a:r>
            <a:r>
              <a:rPr lang="en-US" altLang="zh-CN" dirty="0"/>
              <a:t>(2)</a:t>
            </a:r>
            <a:r>
              <a:rPr lang="zh-CN" altLang="zh-CN" dirty="0"/>
              <a:t>搜索不能打转。</a:t>
            </a:r>
          </a:p>
        </p:txBody>
      </p:sp>
      <p:pic>
        <p:nvPicPr>
          <p:cNvPr id="17" name="图片 16" descr="https://pic4.zhimg.com/80/v2-e31b22e377ddda8ff5c0bf7c09f4cfcf_hd.jpg"/>
          <p:cNvPicPr/>
          <p:nvPr/>
        </p:nvPicPr>
        <p:blipFill>
          <a:blip r:embed="rId2">
            <a:extLst>
              <a:ext uri="{28A0092B-C50C-407E-A947-70E740481C1C}">
                <a14:useLocalDpi xmlns:a14="http://schemas.microsoft.com/office/drawing/2010/main" val="0"/>
              </a:ext>
            </a:extLst>
          </a:blip>
          <a:srcRect/>
          <a:stretch>
            <a:fillRect/>
          </a:stretch>
        </p:blipFill>
        <p:spPr bwMode="auto">
          <a:xfrm>
            <a:off x="107504" y="3432019"/>
            <a:ext cx="2952328" cy="2376264"/>
          </a:xfrm>
          <a:prstGeom prst="rect">
            <a:avLst/>
          </a:prstGeom>
          <a:noFill/>
          <a:ln>
            <a:noFill/>
          </a:ln>
        </p:spPr>
      </p:pic>
      <p:pic>
        <p:nvPicPr>
          <p:cNvPr id="5" name="图片 4" descr="https://pic2.zhimg.com/80/v2-a0f2a32c5d58424dc77aa68b3c960ead_hd.jpg"/>
          <p:cNvPicPr/>
          <p:nvPr/>
        </p:nvPicPr>
        <p:blipFill>
          <a:blip r:embed="rId3">
            <a:extLst>
              <a:ext uri="{28A0092B-C50C-407E-A947-70E740481C1C}">
                <a14:useLocalDpi xmlns:a14="http://schemas.microsoft.com/office/drawing/2010/main" val="0"/>
              </a:ext>
            </a:extLst>
          </a:blip>
          <a:srcRect/>
          <a:stretch>
            <a:fillRect/>
          </a:stretch>
        </p:blipFill>
        <p:spPr bwMode="auto">
          <a:xfrm>
            <a:off x="6048672" y="2924944"/>
            <a:ext cx="2483768" cy="3933056"/>
          </a:xfrm>
          <a:prstGeom prst="rect">
            <a:avLst/>
          </a:prstGeom>
          <a:noFill/>
          <a:ln>
            <a:noFill/>
          </a:ln>
        </p:spPr>
      </p:pic>
    </p:spTree>
    <p:extLst>
      <p:ext uri="{BB962C8B-B14F-4D97-AF65-F5344CB8AC3E}">
        <p14:creationId xmlns:p14="http://schemas.microsoft.com/office/powerpoint/2010/main" val="9561975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深度优先搜索</a:t>
            </a:r>
            <a:endParaRPr lang="zh-CN" altLang="en-US" dirty="0"/>
          </a:p>
        </p:txBody>
      </p:sp>
      <p:sp>
        <p:nvSpPr>
          <p:cNvPr id="3" name="内容占位符 2"/>
          <p:cNvSpPr>
            <a:spLocks noGrp="1"/>
          </p:cNvSpPr>
          <p:nvPr>
            <p:ph idx="1"/>
          </p:nvPr>
        </p:nvSpPr>
        <p:spPr>
          <a:xfrm>
            <a:off x="457200" y="1268760"/>
            <a:ext cx="8229600" cy="4525963"/>
          </a:xfrm>
        </p:spPr>
        <p:txBody>
          <a:bodyPr/>
          <a:lstStyle/>
          <a:p>
            <a:r>
              <a:rPr lang="zh-CN" altLang="en-US" dirty="0" smtClean="0"/>
              <a:t>（按字母序）优先选择最深的路径进行搜索。</a:t>
            </a:r>
            <a:r>
              <a:rPr lang="zh-CN" altLang="zh-CN" dirty="0" smtClean="0"/>
              <a:t>我们</a:t>
            </a:r>
            <a:r>
              <a:rPr lang="zh-CN" altLang="zh-CN" dirty="0"/>
              <a:t>将深度优先搜索得到的路径表示如下，我们可以看到深度优先中的算法用到了回溯的概念。</a:t>
            </a:r>
          </a:p>
        </p:txBody>
      </p:sp>
      <p:pic>
        <p:nvPicPr>
          <p:cNvPr id="17" name="图片 16" descr="https://pic4.zhimg.com/80/v2-e31b22e377ddda8ff5c0bf7c09f4cfcf_hd.jpg"/>
          <p:cNvPicPr/>
          <p:nvPr/>
        </p:nvPicPr>
        <p:blipFill>
          <a:blip r:embed="rId2">
            <a:extLst>
              <a:ext uri="{28A0092B-C50C-407E-A947-70E740481C1C}">
                <a14:useLocalDpi xmlns:a14="http://schemas.microsoft.com/office/drawing/2010/main" val="0"/>
              </a:ext>
            </a:extLst>
          </a:blip>
          <a:srcRect/>
          <a:stretch>
            <a:fillRect/>
          </a:stretch>
        </p:blipFill>
        <p:spPr bwMode="auto">
          <a:xfrm>
            <a:off x="107504" y="3432019"/>
            <a:ext cx="2952328" cy="2376264"/>
          </a:xfrm>
          <a:prstGeom prst="rect">
            <a:avLst/>
          </a:prstGeom>
          <a:noFill/>
          <a:ln>
            <a:noFill/>
          </a:ln>
        </p:spPr>
      </p:pic>
      <p:pic>
        <p:nvPicPr>
          <p:cNvPr id="6" name="图片 5" descr="https://pic2.zhimg.com/80/v2-31afcaa2252d9cb01dc49c9a049d036d_hd.jpg"/>
          <p:cNvPicPr/>
          <p:nvPr/>
        </p:nvPicPr>
        <p:blipFill>
          <a:blip r:embed="rId3">
            <a:extLst>
              <a:ext uri="{28A0092B-C50C-407E-A947-70E740481C1C}">
                <a14:useLocalDpi xmlns:a14="http://schemas.microsoft.com/office/drawing/2010/main" val="0"/>
              </a:ext>
            </a:extLst>
          </a:blip>
          <a:srcRect/>
          <a:stretch>
            <a:fillRect/>
          </a:stretch>
        </p:blipFill>
        <p:spPr bwMode="auto">
          <a:xfrm>
            <a:off x="4860032" y="2924944"/>
            <a:ext cx="3663677" cy="3769593"/>
          </a:xfrm>
          <a:prstGeom prst="rect">
            <a:avLst/>
          </a:prstGeom>
          <a:noFill/>
          <a:ln>
            <a:noFill/>
          </a:ln>
        </p:spPr>
      </p:pic>
    </p:spTree>
    <p:extLst>
      <p:ext uri="{BB962C8B-B14F-4D97-AF65-F5344CB8AC3E}">
        <p14:creationId xmlns:p14="http://schemas.microsoft.com/office/powerpoint/2010/main" val="2004622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775</TotalTime>
  <Words>1467</Words>
  <Application>Microsoft Office PowerPoint</Application>
  <PresentationFormat>全屏显示(4:3)</PresentationFormat>
  <Paragraphs>97</Paragraphs>
  <Slides>43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43</vt:i4>
      </vt:variant>
    </vt:vector>
  </HeadingPairs>
  <TitlesOfParts>
    <vt:vector size="47" baseType="lpstr">
      <vt:lpstr>宋体</vt:lpstr>
      <vt:lpstr>Arial</vt:lpstr>
      <vt:lpstr>Calibri</vt:lpstr>
      <vt:lpstr>Office 主题​​</vt:lpstr>
      <vt:lpstr>传统AI方法- II</vt:lpstr>
      <vt:lpstr>AI搜索</vt:lpstr>
      <vt:lpstr>AI搜索</vt:lpstr>
      <vt:lpstr>AI搜索</vt:lpstr>
      <vt:lpstr>AI搜索</vt:lpstr>
      <vt:lpstr>AI搜索</vt:lpstr>
      <vt:lpstr>AI搜索</vt:lpstr>
      <vt:lpstr>大英博物馆算法（穷举）</vt:lpstr>
      <vt:lpstr>深度优先搜索</vt:lpstr>
      <vt:lpstr>广度优先搜索</vt:lpstr>
      <vt:lpstr>算法与回溯</vt:lpstr>
      <vt:lpstr>深度优先算法的路程图</vt:lpstr>
      <vt:lpstr>广度优先算法的流程图</vt:lpstr>
      <vt:lpstr>节点重复扩展问题</vt:lpstr>
      <vt:lpstr>节点重复扩展问题</vt:lpstr>
      <vt:lpstr>算法对比</vt:lpstr>
      <vt:lpstr>另一个问题</vt:lpstr>
      <vt:lpstr>爬山算法-对深度优先算法的改进</vt:lpstr>
      <vt:lpstr>爬山算法流程</vt:lpstr>
      <vt:lpstr>束搜索-对广度优先算法的改进</vt:lpstr>
      <vt:lpstr>束搜索流程</vt:lpstr>
      <vt:lpstr>算法比较</vt:lpstr>
      <vt:lpstr>验证神谕</vt:lpstr>
      <vt:lpstr>验证神谕</vt:lpstr>
      <vt:lpstr>验证神谕</vt:lpstr>
      <vt:lpstr>验证神谕</vt:lpstr>
      <vt:lpstr>验证神谕</vt:lpstr>
      <vt:lpstr>验证神谕的流程</vt:lpstr>
      <vt:lpstr>验证神谕的流程</vt:lpstr>
      <vt:lpstr>验证神谕的流程</vt:lpstr>
      <vt:lpstr>验证神谕的流程</vt:lpstr>
      <vt:lpstr>分支限界</vt:lpstr>
      <vt:lpstr>分支限界</vt:lpstr>
      <vt:lpstr>分支限界</vt:lpstr>
      <vt:lpstr>分支限界</vt:lpstr>
      <vt:lpstr>A*算法</vt:lpstr>
      <vt:lpstr>A*算法</vt:lpstr>
      <vt:lpstr>A*算法</vt:lpstr>
      <vt:lpstr>A*算法</vt:lpstr>
      <vt:lpstr>A*算法</vt:lpstr>
      <vt:lpstr>A*算法是否保证最优？</vt:lpstr>
      <vt:lpstr>A*算法最优化条件</vt:lpstr>
      <vt:lpstr>A*算法最优化条件</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传统AI方法</dc:title>
  <dc:creator>user</dc:creator>
  <cp:lastModifiedBy>huhe</cp:lastModifiedBy>
  <cp:revision>39</cp:revision>
  <dcterms:created xsi:type="dcterms:W3CDTF">2018-09-16T07:56:24Z</dcterms:created>
  <dcterms:modified xsi:type="dcterms:W3CDTF">2018-09-27T13:51:50Z</dcterms:modified>
</cp:coreProperties>
</file>