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4" r:id="rId4"/>
    <p:sldId id="315" r:id="rId5"/>
    <p:sldId id="316" r:id="rId6"/>
    <p:sldId id="317" r:id="rId7"/>
    <p:sldId id="318" r:id="rId8"/>
    <p:sldId id="313" r:id="rId9"/>
    <p:sldId id="258" r:id="rId10"/>
    <p:sldId id="259" r:id="rId11"/>
    <p:sldId id="311" r:id="rId12"/>
    <p:sldId id="260" r:id="rId13"/>
    <p:sldId id="312"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6" r:id="rId59"/>
    <p:sldId id="307" r:id="rId60"/>
    <p:sldId id="308" r:id="rId61"/>
    <p:sldId id="309" r:id="rId62"/>
    <p:sldId id="310"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AE6A7E6-A2AA-4ED9-96AC-0393FC648949}"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955559-1537-48BD-82D1-AF83B70A58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6A7E6-A2AA-4ED9-96AC-0393FC648949}" type="datetimeFigureOut">
              <a:rPr lang="zh-CN" altLang="en-US" smtClean="0"/>
              <a:t>2017/9/17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55559-1537-48BD-82D1-AF83B70A58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Arduino</a:t>
            </a:r>
            <a:r>
              <a:rPr lang="zh-CN" altLang="en-US" dirty="0" smtClean="0"/>
              <a:t> </a:t>
            </a:r>
            <a:r>
              <a:rPr lang="en-US" altLang="zh-CN" dirty="0" smtClean="0"/>
              <a:t>Intro</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4" name="Picture 2" descr="Arduino Uno Re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707" y="3861048"/>
            <a:ext cx="3971350"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pic>
        <p:nvPicPr>
          <p:cNvPr id="3" name="Picture 2" descr="Arduino Uno Re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91004"/>
            <a:ext cx="8610410" cy="546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97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pic>
        <p:nvPicPr>
          <p:cNvPr id="2050" name="Picture 2" descr="https://www.arduino.cc/en/uploads/Hacking/Atmega168PinMa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 y="404664"/>
            <a:ext cx="9144000" cy="61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9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smtClean="0"/>
              <a:t>Uno board </a:t>
            </a:r>
            <a:r>
              <a:rPr lang="en-US" altLang="zh-CN" dirty="0"/>
              <a:t>features an Atmel ATmega328 microcontroller operating at 5 V with 2 Kb of RAM, 32 Kb of flash memory for storing programs and 1 Kb of EEPROM for storing parameters. The clock speed is 16 MHz, which translates to about executing about 300,000 lines of C source code per second. The board has 14 digital I/O pins and 6 analog input pins. </a:t>
            </a:r>
            <a:endParaRPr lang="zh-CN" altLang="en-US" dirty="0"/>
          </a:p>
        </p:txBody>
      </p:sp>
    </p:spTree>
    <p:extLst>
      <p:ext uri="{BB962C8B-B14F-4D97-AF65-F5344CB8AC3E}">
        <p14:creationId xmlns:p14="http://schemas.microsoft.com/office/powerpoint/2010/main" val="3863445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smtClean="0"/>
              <a:t>Uno board </a:t>
            </a:r>
            <a:r>
              <a:rPr lang="en-US" altLang="zh-CN" dirty="0"/>
              <a:t>features an Atmel ATmega328 microcontroller operating at 5 V with 2 Kb of RAM, 32 Kb of flash memory for storing programs and 1 Kb of EEPROM for storing parameters. The clock speed is 16 MHz, which translates to about executing about 300,000 lines of C source code per second. The board has 14 digital I/O pins and 6 analog input pins.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68452951"/>
              </p:ext>
            </p:extLst>
          </p:nvPr>
        </p:nvGraphicFramePr>
        <p:xfrm>
          <a:off x="6109" y="476672"/>
          <a:ext cx="9144000" cy="5785295"/>
        </p:xfrm>
        <a:graphic>
          <a:graphicData uri="http://schemas.openxmlformats.org/drawingml/2006/table">
            <a:tbl>
              <a:tblPr/>
              <a:tblGrid>
                <a:gridCol w="4572000"/>
                <a:gridCol w="4572000"/>
              </a:tblGrid>
              <a:tr h="325197">
                <a:tc>
                  <a:txBody>
                    <a:bodyPr/>
                    <a:lstStyle/>
                    <a:p>
                      <a:r>
                        <a:rPr lang="en-US" sz="2000" dirty="0">
                          <a:effectLst/>
                        </a:rPr>
                        <a:t>Microcontroller</a:t>
                      </a:r>
                    </a:p>
                  </a:txBody>
                  <a:tcPr marL="72999" marR="72999" marT="36500" marB="36500" anchor="ctr">
                    <a:lnL>
                      <a:noFill/>
                    </a:lnL>
                    <a:lnR>
                      <a:noFill/>
                    </a:lnR>
                    <a:lnT>
                      <a:noFill/>
                    </a:lnT>
                    <a:lnB>
                      <a:noFill/>
                    </a:lnB>
                    <a:solidFill>
                      <a:srgbClr val="FFFFFF"/>
                    </a:solidFill>
                  </a:tcPr>
                </a:tc>
                <a:tc>
                  <a:txBody>
                    <a:bodyPr/>
                    <a:lstStyle/>
                    <a:p>
                      <a:r>
                        <a:rPr lang="en-US" sz="2000" kern="1200" dirty="0">
                          <a:solidFill>
                            <a:schemeClr val="tx1"/>
                          </a:solidFill>
                          <a:effectLst/>
                          <a:latin typeface="+mn-lt"/>
                          <a:ea typeface="+mn-ea"/>
                          <a:cs typeface="+mn-cs"/>
                        </a:rPr>
                        <a:t>ATmega328P</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Operating Voltage</a:t>
                      </a:r>
                    </a:p>
                  </a:txBody>
                  <a:tcPr marL="72999" marR="72999" marT="36500" marB="36500" anchor="ctr">
                    <a:lnL>
                      <a:noFill/>
                    </a:lnL>
                    <a:lnR>
                      <a:noFill/>
                    </a:lnR>
                    <a:lnT>
                      <a:noFill/>
                    </a:lnT>
                    <a:lnB>
                      <a:noFill/>
                    </a:lnB>
                    <a:solidFill>
                      <a:srgbClr val="F1F1F1"/>
                    </a:solidFill>
                  </a:tcPr>
                </a:tc>
                <a:tc>
                  <a:txBody>
                    <a:bodyPr/>
                    <a:lstStyle/>
                    <a:p>
                      <a:r>
                        <a:rPr lang="en-US" sz="2000" dirty="0">
                          <a:effectLst/>
                        </a:rPr>
                        <a:t>5V</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Input Voltage (recommended)</a:t>
                      </a:r>
                    </a:p>
                  </a:txBody>
                  <a:tcPr marL="72999" marR="72999" marT="36500" marB="36500" anchor="ctr">
                    <a:lnL>
                      <a:noFill/>
                    </a:lnL>
                    <a:lnR>
                      <a:noFill/>
                    </a:lnR>
                    <a:lnT>
                      <a:noFill/>
                    </a:lnT>
                    <a:lnB>
                      <a:noFill/>
                    </a:lnB>
                    <a:solidFill>
                      <a:srgbClr val="FFFFFF"/>
                    </a:solidFill>
                  </a:tcPr>
                </a:tc>
                <a:tc>
                  <a:txBody>
                    <a:bodyPr/>
                    <a:lstStyle/>
                    <a:p>
                      <a:r>
                        <a:rPr lang="en-US" sz="2000">
                          <a:effectLst/>
                        </a:rPr>
                        <a:t>7-12V</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Input Voltage (limit)</a:t>
                      </a:r>
                    </a:p>
                  </a:txBody>
                  <a:tcPr marL="72999" marR="72999" marT="36500" marB="36500" anchor="ctr">
                    <a:lnL>
                      <a:noFill/>
                    </a:lnL>
                    <a:lnR>
                      <a:noFill/>
                    </a:lnR>
                    <a:lnT>
                      <a:noFill/>
                    </a:lnT>
                    <a:lnB>
                      <a:noFill/>
                    </a:lnB>
                    <a:solidFill>
                      <a:srgbClr val="F1F1F1"/>
                    </a:solidFill>
                  </a:tcPr>
                </a:tc>
                <a:tc>
                  <a:txBody>
                    <a:bodyPr/>
                    <a:lstStyle/>
                    <a:p>
                      <a:r>
                        <a:rPr lang="en-US" sz="2000">
                          <a:effectLst/>
                        </a:rPr>
                        <a:t>6-20V</a:t>
                      </a:r>
                    </a:p>
                  </a:txBody>
                  <a:tcPr marL="72999" marR="72999" marT="36500" marB="36500" anchor="ctr">
                    <a:lnL>
                      <a:noFill/>
                    </a:lnL>
                    <a:lnR>
                      <a:noFill/>
                    </a:lnR>
                    <a:lnT>
                      <a:noFill/>
                    </a:lnT>
                    <a:lnB>
                      <a:noFill/>
                    </a:lnB>
                    <a:solidFill>
                      <a:srgbClr val="F1F1F1"/>
                    </a:solidFill>
                  </a:tcPr>
                </a:tc>
              </a:tr>
              <a:tr h="569095">
                <a:tc>
                  <a:txBody>
                    <a:bodyPr/>
                    <a:lstStyle/>
                    <a:p>
                      <a:r>
                        <a:rPr lang="en-US" sz="2000" dirty="0">
                          <a:effectLst/>
                        </a:rPr>
                        <a:t>Digital I/O Pins</a:t>
                      </a:r>
                    </a:p>
                  </a:txBody>
                  <a:tcPr marL="72999" marR="72999" marT="36500" marB="36500" anchor="ctr">
                    <a:lnL>
                      <a:noFill/>
                    </a:lnL>
                    <a:lnR>
                      <a:noFill/>
                    </a:lnR>
                    <a:lnT>
                      <a:noFill/>
                    </a:lnT>
                    <a:lnB>
                      <a:noFill/>
                    </a:lnB>
                    <a:solidFill>
                      <a:srgbClr val="FFFFFF"/>
                    </a:solidFill>
                  </a:tcPr>
                </a:tc>
                <a:tc>
                  <a:txBody>
                    <a:bodyPr/>
                    <a:lstStyle/>
                    <a:p>
                      <a:r>
                        <a:rPr lang="en-US" sz="2000">
                          <a:effectLst/>
                        </a:rPr>
                        <a:t>14 (of which 6 provide PWM output)</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PWM Digital I/O Pins</a:t>
                      </a:r>
                    </a:p>
                  </a:txBody>
                  <a:tcPr marL="72999" marR="72999" marT="36500" marB="36500" anchor="ctr">
                    <a:lnL>
                      <a:noFill/>
                    </a:lnL>
                    <a:lnR>
                      <a:noFill/>
                    </a:lnR>
                    <a:lnT>
                      <a:noFill/>
                    </a:lnT>
                    <a:lnB>
                      <a:noFill/>
                    </a:lnB>
                    <a:solidFill>
                      <a:srgbClr val="F1F1F1"/>
                    </a:solidFill>
                  </a:tcPr>
                </a:tc>
                <a:tc>
                  <a:txBody>
                    <a:bodyPr/>
                    <a:lstStyle/>
                    <a:p>
                      <a:r>
                        <a:rPr lang="en-US" altLang="zh-CN" sz="2000">
                          <a:effectLst/>
                        </a:rPr>
                        <a:t>6</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Analog Input Pins</a:t>
                      </a:r>
                    </a:p>
                  </a:txBody>
                  <a:tcPr marL="72999" marR="72999" marT="36500" marB="36500" anchor="ctr">
                    <a:lnL>
                      <a:noFill/>
                    </a:lnL>
                    <a:lnR>
                      <a:noFill/>
                    </a:lnR>
                    <a:lnT>
                      <a:noFill/>
                    </a:lnT>
                    <a:lnB>
                      <a:noFill/>
                    </a:lnB>
                    <a:solidFill>
                      <a:srgbClr val="FFFFFF"/>
                    </a:solidFill>
                  </a:tcPr>
                </a:tc>
                <a:tc>
                  <a:txBody>
                    <a:bodyPr/>
                    <a:lstStyle/>
                    <a:p>
                      <a:r>
                        <a:rPr lang="en-US" altLang="zh-CN" sz="2000">
                          <a:effectLst/>
                        </a:rPr>
                        <a:t>6</a:t>
                      </a:r>
                    </a:p>
                  </a:txBody>
                  <a:tcPr marL="72999" marR="72999" marT="36500" marB="36500" anchor="ctr">
                    <a:lnL>
                      <a:noFill/>
                    </a:lnL>
                    <a:lnR>
                      <a:noFill/>
                    </a:lnR>
                    <a:lnT>
                      <a:noFill/>
                    </a:lnT>
                    <a:lnB>
                      <a:noFill/>
                    </a:lnB>
                    <a:solidFill>
                      <a:srgbClr val="FFFFFF"/>
                    </a:solidFill>
                  </a:tcPr>
                </a:tc>
              </a:tr>
              <a:tr h="325197">
                <a:tc>
                  <a:txBody>
                    <a:bodyPr/>
                    <a:lstStyle/>
                    <a:p>
                      <a:r>
                        <a:rPr lang="it-IT" sz="2000">
                          <a:effectLst/>
                        </a:rPr>
                        <a:t>DC Current per I/O Pin</a:t>
                      </a:r>
                    </a:p>
                  </a:txBody>
                  <a:tcPr marL="72999" marR="72999" marT="36500" marB="36500" anchor="ctr">
                    <a:lnL>
                      <a:noFill/>
                    </a:lnL>
                    <a:lnR>
                      <a:noFill/>
                    </a:lnR>
                    <a:lnT>
                      <a:noFill/>
                    </a:lnT>
                    <a:lnB>
                      <a:noFill/>
                    </a:lnB>
                    <a:solidFill>
                      <a:srgbClr val="F1F1F1"/>
                    </a:solidFill>
                  </a:tcPr>
                </a:tc>
                <a:tc>
                  <a:txBody>
                    <a:bodyPr/>
                    <a:lstStyle/>
                    <a:p>
                      <a:r>
                        <a:rPr lang="en-US" sz="2000">
                          <a:effectLst/>
                        </a:rPr>
                        <a:t>20 mA</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DC Current for 3.3V Pin</a:t>
                      </a:r>
                    </a:p>
                  </a:txBody>
                  <a:tcPr marL="72999" marR="72999" marT="36500" marB="36500" anchor="ctr">
                    <a:lnL>
                      <a:noFill/>
                    </a:lnL>
                    <a:lnR>
                      <a:noFill/>
                    </a:lnR>
                    <a:lnT>
                      <a:noFill/>
                    </a:lnT>
                    <a:lnB>
                      <a:noFill/>
                    </a:lnB>
                    <a:solidFill>
                      <a:srgbClr val="FFFFFF"/>
                    </a:solidFill>
                  </a:tcPr>
                </a:tc>
                <a:tc>
                  <a:txBody>
                    <a:bodyPr/>
                    <a:lstStyle/>
                    <a:p>
                      <a:r>
                        <a:rPr lang="en-US" sz="2000">
                          <a:effectLst/>
                        </a:rPr>
                        <a:t>50 mA</a:t>
                      </a:r>
                    </a:p>
                  </a:txBody>
                  <a:tcPr marL="72999" marR="72999" marT="36500" marB="36500" anchor="ctr">
                    <a:lnL>
                      <a:noFill/>
                    </a:lnL>
                    <a:lnR>
                      <a:noFill/>
                    </a:lnR>
                    <a:lnT>
                      <a:noFill/>
                    </a:lnT>
                    <a:lnB>
                      <a:noFill/>
                    </a:lnB>
                    <a:solidFill>
                      <a:srgbClr val="FFFFFF"/>
                    </a:solidFill>
                  </a:tcPr>
                </a:tc>
              </a:tr>
              <a:tr h="569095">
                <a:tc>
                  <a:txBody>
                    <a:bodyPr/>
                    <a:lstStyle/>
                    <a:p>
                      <a:r>
                        <a:rPr lang="en-US" sz="2000">
                          <a:effectLst/>
                        </a:rPr>
                        <a:t>Flash Memory</a:t>
                      </a:r>
                    </a:p>
                  </a:txBody>
                  <a:tcPr marL="72999" marR="72999" marT="36500" marB="36500" anchor="ctr">
                    <a:lnL>
                      <a:noFill/>
                    </a:lnL>
                    <a:lnR>
                      <a:noFill/>
                    </a:lnR>
                    <a:lnT>
                      <a:noFill/>
                    </a:lnT>
                    <a:lnB>
                      <a:noFill/>
                    </a:lnB>
                    <a:solidFill>
                      <a:srgbClr val="F1F1F1"/>
                    </a:solidFill>
                  </a:tcPr>
                </a:tc>
                <a:tc>
                  <a:txBody>
                    <a:bodyPr/>
                    <a:lstStyle/>
                    <a:p>
                      <a:r>
                        <a:rPr lang="en-US" sz="2000">
                          <a:effectLst/>
                        </a:rPr>
                        <a:t>32 KB (ATmega328P) of which 0.5 KB used by bootloader</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SRAM</a:t>
                      </a:r>
                    </a:p>
                  </a:txBody>
                  <a:tcPr marL="72999" marR="72999" marT="36500" marB="36500" anchor="ctr">
                    <a:lnL>
                      <a:noFill/>
                    </a:lnL>
                    <a:lnR>
                      <a:noFill/>
                    </a:lnR>
                    <a:lnT>
                      <a:noFill/>
                    </a:lnT>
                    <a:lnB>
                      <a:noFill/>
                    </a:lnB>
                    <a:solidFill>
                      <a:srgbClr val="FFFFFF"/>
                    </a:solidFill>
                  </a:tcPr>
                </a:tc>
                <a:tc>
                  <a:txBody>
                    <a:bodyPr/>
                    <a:lstStyle/>
                    <a:p>
                      <a:r>
                        <a:rPr lang="en-US" sz="2000">
                          <a:effectLst/>
                        </a:rPr>
                        <a:t>2 KB (ATmega328P)</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EEPROM</a:t>
                      </a:r>
                    </a:p>
                  </a:txBody>
                  <a:tcPr marL="72999" marR="72999" marT="36500" marB="36500" anchor="ctr">
                    <a:lnL>
                      <a:noFill/>
                    </a:lnL>
                    <a:lnR>
                      <a:noFill/>
                    </a:lnR>
                    <a:lnT>
                      <a:noFill/>
                    </a:lnT>
                    <a:lnB>
                      <a:noFill/>
                    </a:lnB>
                    <a:solidFill>
                      <a:srgbClr val="F1F1F1"/>
                    </a:solidFill>
                  </a:tcPr>
                </a:tc>
                <a:tc>
                  <a:txBody>
                    <a:bodyPr/>
                    <a:lstStyle/>
                    <a:p>
                      <a:r>
                        <a:rPr lang="en-US" sz="2000">
                          <a:effectLst/>
                        </a:rPr>
                        <a:t>1 KB (ATmega328P)</a:t>
                      </a:r>
                    </a:p>
                  </a:txBody>
                  <a:tcPr marL="72999" marR="72999" marT="36500" marB="36500" anchor="ctr">
                    <a:lnL>
                      <a:noFill/>
                    </a:lnL>
                    <a:lnR>
                      <a:noFill/>
                    </a:lnR>
                    <a:lnT>
                      <a:noFill/>
                    </a:lnT>
                    <a:lnB>
                      <a:noFill/>
                    </a:lnB>
                    <a:solidFill>
                      <a:srgbClr val="F1F1F1"/>
                    </a:solidFill>
                  </a:tcPr>
                </a:tc>
              </a:tr>
              <a:tr h="325197">
                <a:tc>
                  <a:txBody>
                    <a:bodyPr/>
                    <a:lstStyle/>
                    <a:p>
                      <a:r>
                        <a:rPr lang="en-US" sz="2000">
                          <a:effectLst/>
                        </a:rPr>
                        <a:t>Clock Speed</a:t>
                      </a:r>
                    </a:p>
                  </a:txBody>
                  <a:tcPr marL="72999" marR="72999" marT="36500" marB="36500" anchor="ctr">
                    <a:lnL>
                      <a:noFill/>
                    </a:lnL>
                    <a:lnR>
                      <a:noFill/>
                    </a:lnR>
                    <a:lnT>
                      <a:noFill/>
                    </a:lnT>
                    <a:lnB>
                      <a:noFill/>
                    </a:lnB>
                    <a:solidFill>
                      <a:srgbClr val="FFFFFF"/>
                    </a:solidFill>
                  </a:tcPr>
                </a:tc>
                <a:tc>
                  <a:txBody>
                    <a:bodyPr/>
                    <a:lstStyle/>
                    <a:p>
                      <a:r>
                        <a:rPr lang="en-US" sz="2000">
                          <a:effectLst/>
                        </a:rPr>
                        <a:t>16 MHz</a:t>
                      </a:r>
                    </a:p>
                  </a:txBody>
                  <a:tcPr marL="72999" marR="72999" marT="36500" marB="36500" anchor="ctr">
                    <a:lnL>
                      <a:noFill/>
                    </a:lnL>
                    <a:lnR>
                      <a:noFill/>
                    </a:lnR>
                    <a:lnT>
                      <a:noFill/>
                    </a:lnT>
                    <a:lnB>
                      <a:noFill/>
                    </a:lnB>
                    <a:solidFill>
                      <a:srgbClr val="FFFFFF"/>
                    </a:solidFill>
                  </a:tcPr>
                </a:tc>
              </a:tr>
              <a:tr h="325197">
                <a:tc>
                  <a:txBody>
                    <a:bodyPr/>
                    <a:lstStyle/>
                    <a:p>
                      <a:r>
                        <a:rPr lang="en-US" sz="2000">
                          <a:effectLst/>
                        </a:rPr>
                        <a:t>LED_BUILTIN</a:t>
                      </a:r>
                    </a:p>
                  </a:txBody>
                  <a:tcPr marL="72999" marR="72999" marT="36500" marB="36500" anchor="ctr">
                    <a:lnL>
                      <a:noFill/>
                    </a:lnL>
                    <a:lnR>
                      <a:noFill/>
                    </a:lnR>
                    <a:lnT>
                      <a:noFill/>
                    </a:lnT>
                    <a:lnB>
                      <a:noFill/>
                    </a:lnB>
                    <a:solidFill>
                      <a:srgbClr val="F1F1F1"/>
                    </a:solidFill>
                  </a:tcPr>
                </a:tc>
                <a:tc>
                  <a:txBody>
                    <a:bodyPr/>
                    <a:lstStyle/>
                    <a:p>
                      <a:r>
                        <a:rPr lang="en-US" altLang="zh-CN" sz="2000" dirty="0">
                          <a:effectLst/>
                        </a:rPr>
                        <a:t>13</a:t>
                      </a:r>
                    </a:p>
                  </a:txBody>
                  <a:tcPr marL="72999" marR="72999" marT="36500" marB="36500" anchor="ctr">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val="888942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There is a USB connector for talking to the host computer and a DC power jack for connecting an external 6-20 V power source, for example a 9 V battery, when running a program while not connected to the host computer. Headers are provided for interfacing to the I/O pins using 22 g solid wire or header connectors. </a:t>
            </a:r>
            <a:endParaRPr lang="zh-CN" altLang="en-US" dirty="0"/>
          </a:p>
        </p:txBody>
      </p:sp>
    </p:spTree>
    <p:extLst>
      <p:ext uri="{BB962C8B-B14F-4D97-AF65-F5344CB8AC3E}">
        <p14:creationId xmlns:p14="http://schemas.microsoft.com/office/powerpoint/2010/main" val="3126248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Arduino</a:t>
            </a:r>
            <a:r>
              <a:rPr lang="en-US" altLang="zh-CN" dirty="0"/>
              <a:t> programming language is a simplified version of C/C++. If you know C, programming the </a:t>
            </a:r>
            <a:r>
              <a:rPr lang="en-US" altLang="zh-CN" dirty="0" err="1"/>
              <a:t>Arduino</a:t>
            </a:r>
            <a:r>
              <a:rPr lang="en-US" altLang="zh-CN" dirty="0"/>
              <a:t> will be familiar. If you do not know C, no need to worry as only a few commands are needed to perform useful functions. </a:t>
            </a:r>
            <a:endParaRPr lang="zh-CN" altLang="en-US" dirty="0"/>
          </a:p>
        </p:txBody>
      </p:sp>
    </p:spTree>
    <p:extLst>
      <p:ext uri="{BB962C8B-B14F-4D97-AF65-F5344CB8AC3E}">
        <p14:creationId xmlns:p14="http://schemas.microsoft.com/office/powerpoint/2010/main" val="2484923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An important feature of the </a:t>
            </a:r>
            <a:r>
              <a:rPr lang="en-US" altLang="zh-CN" dirty="0" err="1"/>
              <a:t>Arduino</a:t>
            </a:r>
            <a:r>
              <a:rPr lang="en-US" altLang="zh-CN" dirty="0"/>
              <a:t> is that you can create a control program on the host PC, download it to the </a:t>
            </a:r>
            <a:r>
              <a:rPr lang="en-US" altLang="zh-CN" dirty="0" err="1"/>
              <a:t>Arduino</a:t>
            </a:r>
            <a:r>
              <a:rPr lang="en-US" altLang="zh-CN" dirty="0"/>
              <a:t> and it will run automatically. Remove the USB cable connection to the PC, and the program will still run from the top each time you push the reset button. Remove the battery and put the </a:t>
            </a:r>
            <a:r>
              <a:rPr lang="en-US" altLang="zh-CN" dirty="0" err="1"/>
              <a:t>Arduino</a:t>
            </a:r>
            <a:r>
              <a:rPr lang="en-US" altLang="zh-CN" dirty="0"/>
              <a:t> board in a closet for six months. When you reconnect the battery, the last program you stored will run. </a:t>
            </a:r>
            <a:endParaRPr lang="zh-CN" altLang="en-US" dirty="0"/>
          </a:p>
        </p:txBody>
      </p:sp>
    </p:spTree>
    <p:extLst>
      <p:ext uri="{BB962C8B-B14F-4D97-AF65-F5344CB8AC3E}">
        <p14:creationId xmlns:p14="http://schemas.microsoft.com/office/powerpoint/2010/main" val="3576089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You Need for a Working System </a:t>
            </a:r>
            <a:endParaRPr lang="zh-CN" altLang="en-US" dirty="0"/>
          </a:p>
        </p:txBody>
      </p:sp>
      <p:sp>
        <p:nvSpPr>
          <p:cNvPr id="3" name="内容占位符 2"/>
          <p:cNvSpPr>
            <a:spLocks noGrp="1"/>
          </p:cNvSpPr>
          <p:nvPr>
            <p:ph idx="1"/>
          </p:nvPr>
        </p:nvSpPr>
        <p:spPr/>
        <p:txBody>
          <a:bodyPr>
            <a:normAutofit lnSpcReduction="10000"/>
          </a:bodyPr>
          <a:lstStyle/>
          <a:p>
            <a:pPr marL="514350" indent="-514350">
              <a:buAutoNum type="arabicPeriod"/>
            </a:pPr>
            <a:r>
              <a:rPr lang="en-US" altLang="zh-CN" dirty="0" err="1" smtClean="0"/>
              <a:t>Arduino</a:t>
            </a:r>
            <a:r>
              <a:rPr lang="en-US" altLang="zh-CN" dirty="0" smtClean="0"/>
              <a:t> Uno board </a:t>
            </a:r>
          </a:p>
          <a:p>
            <a:pPr marL="514350" indent="-514350">
              <a:buAutoNum type="arabicPeriod" startAt="2"/>
            </a:pPr>
            <a:r>
              <a:rPr lang="en-US" altLang="zh-CN" dirty="0" smtClean="0"/>
              <a:t>USB </a:t>
            </a:r>
            <a:r>
              <a:rPr lang="en-US" altLang="zh-CN" dirty="0"/>
              <a:t>programming cable </a:t>
            </a:r>
            <a:endParaRPr lang="en-US" altLang="zh-CN" dirty="0" smtClean="0"/>
          </a:p>
          <a:p>
            <a:pPr marL="0" indent="0">
              <a:buNone/>
            </a:pPr>
            <a:r>
              <a:rPr lang="en-US" altLang="zh-CN" dirty="0" smtClean="0"/>
              <a:t>3</a:t>
            </a:r>
            <a:r>
              <a:rPr lang="en-US" altLang="zh-CN" dirty="0"/>
              <a:t>. </a:t>
            </a:r>
            <a:r>
              <a:rPr lang="en-US" altLang="zh-CN" dirty="0" smtClean="0"/>
              <a:t> 9V </a:t>
            </a:r>
            <a:r>
              <a:rPr lang="en-US" altLang="zh-CN" dirty="0"/>
              <a:t>battery or external power supply (for stand-alone operation) </a:t>
            </a:r>
            <a:endParaRPr lang="en-US" altLang="zh-CN" dirty="0" smtClean="0"/>
          </a:p>
          <a:p>
            <a:pPr marL="0" indent="0">
              <a:buNone/>
            </a:pPr>
            <a:r>
              <a:rPr lang="en-US" altLang="zh-CN" dirty="0" smtClean="0"/>
              <a:t>4</a:t>
            </a:r>
            <a:r>
              <a:rPr lang="en-US" altLang="zh-CN" dirty="0"/>
              <a:t>. </a:t>
            </a:r>
            <a:r>
              <a:rPr lang="en-US" altLang="zh-CN" dirty="0" smtClean="0"/>
              <a:t> </a:t>
            </a:r>
            <a:r>
              <a:rPr lang="en-US" altLang="zh-CN" dirty="0" err="1" smtClean="0"/>
              <a:t>Solderless</a:t>
            </a:r>
            <a:r>
              <a:rPr lang="en-US" altLang="zh-CN" dirty="0" smtClean="0"/>
              <a:t> </a:t>
            </a:r>
            <a:r>
              <a:rPr lang="en-US" altLang="zh-CN" dirty="0"/>
              <a:t>breadboard for external circuits, and </a:t>
            </a:r>
            <a:r>
              <a:rPr lang="en-US" altLang="zh-CN" dirty="0" smtClean="0"/>
              <a:t>solid </a:t>
            </a:r>
            <a:r>
              <a:rPr lang="en-US" altLang="zh-CN" dirty="0"/>
              <a:t>wire for connections </a:t>
            </a:r>
            <a:endParaRPr lang="en-US" altLang="zh-CN" dirty="0" smtClean="0"/>
          </a:p>
          <a:p>
            <a:pPr marL="0" indent="0">
              <a:buNone/>
            </a:pPr>
            <a:r>
              <a:rPr lang="en-US" altLang="zh-CN" dirty="0" smtClean="0"/>
              <a:t>5</a:t>
            </a:r>
            <a:r>
              <a:rPr lang="en-US" altLang="zh-CN" dirty="0"/>
              <a:t>. </a:t>
            </a:r>
            <a:r>
              <a:rPr lang="en-US" altLang="zh-CN" dirty="0" smtClean="0"/>
              <a:t> Host </a:t>
            </a:r>
            <a:r>
              <a:rPr lang="en-US" altLang="zh-CN" dirty="0"/>
              <a:t>PC running the </a:t>
            </a:r>
            <a:r>
              <a:rPr lang="en-US" altLang="zh-CN" dirty="0" err="1"/>
              <a:t>Arduino</a:t>
            </a:r>
            <a:r>
              <a:rPr lang="en-US" altLang="zh-CN" dirty="0"/>
              <a:t> development environment. Versions exist for Windows, Mac and Linux </a:t>
            </a:r>
            <a:endParaRPr lang="zh-CN" altLang="en-US" dirty="0"/>
          </a:p>
        </p:txBody>
      </p:sp>
    </p:spTree>
    <p:extLst>
      <p:ext uri="{BB962C8B-B14F-4D97-AF65-F5344CB8AC3E}">
        <p14:creationId xmlns:p14="http://schemas.microsoft.com/office/powerpoint/2010/main" val="32363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Installing the Software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Follow the instructions on the Getting Started section of the </a:t>
            </a:r>
            <a:r>
              <a:rPr lang="en-US" altLang="zh-CN" dirty="0" err="1"/>
              <a:t>Arduino</a:t>
            </a:r>
            <a:r>
              <a:rPr lang="en-US" altLang="zh-CN" dirty="0"/>
              <a:t> web site, http://arduino.cc/en/Guide/HomePage. Go all the way through the steps to where you see the pin 13 LED blinking. This is the indication that you have all software and drivers successfully installed and can start exploring with your own programs.  </a:t>
            </a:r>
            <a:endParaRPr lang="zh-CN" altLang="en-US" dirty="0"/>
          </a:p>
        </p:txBody>
      </p:sp>
    </p:spTree>
    <p:extLst>
      <p:ext uri="{BB962C8B-B14F-4D97-AF65-F5344CB8AC3E}">
        <p14:creationId xmlns:p14="http://schemas.microsoft.com/office/powerpoint/2010/main" val="4048945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For stand-alone operation, the board is powered by a battery rather than through the USB connection to the computer. While the external power can be anywhere in the range of 6 to 24 V (for example, you could use a car battery), a standard 9 V battery is convenient. While you could jam the leads of a battery snap into the Vin and </a:t>
            </a:r>
            <a:r>
              <a:rPr lang="en-US" altLang="zh-CN" dirty="0" err="1"/>
              <a:t>Gnd</a:t>
            </a:r>
            <a:r>
              <a:rPr lang="en-US" altLang="zh-CN" dirty="0"/>
              <a:t> connections on the board, it is better to solder the battery snap leads to a DC power plug and connect to the power jack on the board. </a:t>
            </a:r>
            <a:endParaRPr lang="zh-CN" altLang="en-US" dirty="0"/>
          </a:p>
        </p:txBody>
      </p:sp>
    </p:spTree>
    <p:extLst>
      <p:ext uri="{BB962C8B-B14F-4D97-AF65-F5344CB8AC3E}">
        <p14:creationId xmlns:p14="http://schemas.microsoft.com/office/powerpoint/2010/main" val="1840500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p:txBody>
          <a:bodyPr>
            <a:normAutofit fontScale="92500" lnSpcReduction="20000"/>
          </a:bodyPr>
          <a:lstStyle/>
          <a:p>
            <a:r>
              <a:rPr lang="en-US" altLang="zh-CN" dirty="0" err="1"/>
              <a:t>Arduino</a:t>
            </a:r>
            <a:r>
              <a:rPr lang="en-US" altLang="zh-CN" dirty="0"/>
              <a:t> is an open-source electronics platform based on easy-to-use hardware and software. </a:t>
            </a:r>
            <a:r>
              <a:rPr lang="en-US" altLang="zh-CN" dirty="0" err="1"/>
              <a:t>Arduino</a:t>
            </a:r>
            <a:r>
              <a:rPr lang="en-US" altLang="zh-CN" dirty="0"/>
              <a:t>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altLang="zh-CN" dirty="0" err="1"/>
              <a:t>Arduino</a:t>
            </a:r>
            <a:r>
              <a:rPr lang="en-US" altLang="zh-CN" dirty="0"/>
              <a:t> programming </a:t>
            </a:r>
            <a:r>
              <a:rPr lang="en-US" altLang="zh-CN" dirty="0" smtClean="0"/>
              <a:t>language </a:t>
            </a:r>
            <a:r>
              <a:rPr lang="en-US" altLang="zh-CN" dirty="0"/>
              <a:t>and the </a:t>
            </a:r>
            <a:r>
              <a:rPr lang="en-US" altLang="zh-CN" dirty="0" err="1"/>
              <a:t>Arduino</a:t>
            </a:r>
            <a:r>
              <a:rPr lang="en-US" altLang="zh-CN" dirty="0"/>
              <a:t> Software (</a:t>
            </a:r>
            <a:r>
              <a:rPr lang="en-US" altLang="zh-CN" dirty="0" smtClean="0"/>
              <a:t>IDE</a:t>
            </a:r>
            <a:r>
              <a:rPr lang="en-US" altLang="zh-CN" dirty="0"/>
              <a: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038" t="25662" r="31807" b="31323"/>
          <a:stretch/>
        </p:blipFill>
        <p:spPr bwMode="auto">
          <a:xfrm>
            <a:off x="2123728" y="1988840"/>
            <a:ext cx="4691828" cy="3395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416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Connecting a Battery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Disconnect your </a:t>
            </a:r>
            <a:r>
              <a:rPr lang="en-US" altLang="zh-CN" dirty="0" err="1"/>
              <a:t>Arduino</a:t>
            </a:r>
            <a:r>
              <a:rPr lang="en-US" altLang="zh-CN" dirty="0"/>
              <a:t> from the computer. Connect a 9 V battery to the </a:t>
            </a:r>
            <a:r>
              <a:rPr lang="en-US" altLang="zh-CN" dirty="0" err="1"/>
              <a:t>Arduino</a:t>
            </a:r>
            <a:r>
              <a:rPr lang="en-US" altLang="zh-CN" dirty="0"/>
              <a:t> power jack using the battery snap adapter. Confirm that the blinking program runs. This shows that you can power the </a:t>
            </a:r>
            <a:r>
              <a:rPr lang="en-US" altLang="zh-CN" dirty="0" err="1"/>
              <a:t>Arduino</a:t>
            </a:r>
            <a:r>
              <a:rPr lang="en-US" altLang="zh-CN" dirty="0"/>
              <a:t> from a battery and that the program you download runs without needing a connection to the host </a:t>
            </a:r>
            <a:r>
              <a:rPr lang="en-US" altLang="zh-CN" dirty="0" smtClean="0"/>
              <a:t>PC.</a:t>
            </a:r>
            <a:endParaRPr lang="zh-CN" altLang="en-US" dirty="0"/>
          </a:p>
        </p:txBody>
      </p:sp>
    </p:spTree>
    <p:extLst>
      <p:ext uri="{BB962C8B-B14F-4D97-AF65-F5344CB8AC3E}">
        <p14:creationId xmlns:p14="http://schemas.microsoft.com/office/powerpoint/2010/main" val="2492307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Connect your </a:t>
            </a:r>
            <a:r>
              <a:rPr lang="en-US" altLang="zh-CN" dirty="0" err="1"/>
              <a:t>Arduino</a:t>
            </a:r>
            <a:r>
              <a:rPr lang="en-US" altLang="zh-CN" dirty="0"/>
              <a:t> to the computer with the USB cable. You do not need the battery for now. The green PWR LED will light. If there was already a program burned into the </a:t>
            </a:r>
            <a:r>
              <a:rPr lang="en-US" altLang="zh-CN" dirty="0" err="1"/>
              <a:t>Arduino</a:t>
            </a:r>
            <a:r>
              <a:rPr lang="en-US" altLang="zh-CN" dirty="0"/>
              <a:t>, it will run. </a:t>
            </a:r>
            <a:endParaRPr lang="zh-CN" altLang="en-US" dirty="0"/>
          </a:p>
        </p:txBody>
      </p:sp>
    </p:spTree>
    <p:extLst>
      <p:ext uri="{BB962C8B-B14F-4D97-AF65-F5344CB8AC3E}">
        <p14:creationId xmlns:p14="http://schemas.microsoft.com/office/powerpoint/2010/main" val="4148944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r>
              <a:rPr lang="en-US" altLang="zh-CN" dirty="0"/>
              <a:t>Start the </a:t>
            </a:r>
            <a:r>
              <a:rPr lang="en-US" altLang="zh-CN" dirty="0" err="1"/>
              <a:t>Arduino</a:t>
            </a:r>
            <a:r>
              <a:rPr lang="en-US" altLang="zh-CN" dirty="0"/>
              <a:t> development environment. In </a:t>
            </a:r>
            <a:r>
              <a:rPr lang="en-US" altLang="zh-CN" dirty="0" err="1"/>
              <a:t>Arduino</a:t>
            </a:r>
            <a:r>
              <a:rPr lang="en-US" altLang="zh-CN" dirty="0"/>
              <a:t>-speak, programs are called “sketches</a:t>
            </a:r>
            <a:r>
              <a:rPr lang="en-US" altLang="zh-CN" dirty="0" smtClean="0"/>
              <a:t>” .   </a:t>
            </a:r>
            <a:endParaRPr lang="en-US" altLang="zh-CN" dirty="0"/>
          </a:p>
          <a:p>
            <a:r>
              <a:rPr lang="en-US" altLang="zh-CN" dirty="0"/>
              <a:t>In the editing window that comes up, enter the following program, paying attention to where semi-colons appear at the end of command lines. </a:t>
            </a:r>
            <a:endParaRPr lang="zh-CN" altLang="en-US" dirty="0"/>
          </a:p>
        </p:txBody>
      </p:sp>
    </p:spTree>
    <p:extLst>
      <p:ext uri="{BB962C8B-B14F-4D97-AF65-F5344CB8AC3E}">
        <p14:creationId xmlns:p14="http://schemas.microsoft.com/office/powerpoint/2010/main" val="3515251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void setup() </a:t>
            </a:r>
            <a:r>
              <a:rPr lang="en-US" altLang="zh-CN" dirty="0" smtClean="0"/>
              <a:t>{</a:t>
            </a:r>
          </a:p>
          <a:p>
            <a:pPr marL="0" indent="0">
              <a:buNone/>
            </a:pPr>
            <a:r>
              <a:rPr lang="en-US" altLang="zh-CN" dirty="0" smtClean="0"/>
              <a:t>    </a:t>
            </a:r>
            <a:r>
              <a:rPr lang="en-US" altLang="zh-CN" dirty="0" err="1"/>
              <a:t>Serial.begin</a:t>
            </a:r>
            <a:r>
              <a:rPr lang="en-US" altLang="zh-CN" dirty="0"/>
              <a:t>(9600</a:t>
            </a:r>
            <a:r>
              <a:rPr lang="en-US" altLang="zh-CN" dirty="0" smtClean="0"/>
              <a:t>);</a:t>
            </a:r>
          </a:p>
          <a:p>
            <a:pPr marL="0" indent="0">
              <a:buNone/>
            </a:pPr>
            <a:r>
              <a:rPr lang="en-US" altLang="zh-CN" dirty="0" smtClean="0"/>
              <a:t>    </a:t>
            </a:r>
            <a:r>
              <a:rPr lang="en-US" altLang="zh-CN" dirty="0" err="1"/>
              <a:t>Serial.println</a:t>
            </a:r>
            <a:r>
              <a:rPr lang="en-US" altLang="zh-CN" dirty="0"/>
              <a:t>("Hello World"); </a:t>
            </a:r>
            <a:endParaRPr lang="en-US" altLang="zh-CN" dirty="0" smtClean="0"/>
          </a:p>
          <a:p>
            <a:pPr marL="0" indent="0">
              <a:buNone/>
            </a:pPr>
            <a:r>
              <a:rPr lang="en-US" altLang="zh-CN" dirty="0" smtClean="0"/>
              <a:t>} </a:t>
            </a:r>
          </a:p>
          <a:p>
            <a:pPr marL="0" indent="0">
              <a:buNone/>
            </a:pPr>
            <a:endParaRPr lang="en-US" altLang="zh-CN" dirty="0" smtClean="0"/>
          </a:p>
          <a:p>
            <a:pPr marL="0" indent="0">
              <a:buNone/>
            </a:pPr>
            <a:r>
              <a:rPr lang="en-US" altLang="zh-CN" dirty="0" smtClean="0"/>
              <a:t>void </a:t>
            </a:r>
            <a:r>
              <a:rPr lang="en-US" altLang="zh-CN" dirty="0"/>
              <a:t>loop() </a:t>
            </a:r>
            <a:r>
              <a:rPr lang="en-US" altLang="zh-CN" dirty="0" smtClean="0"/>
              <a: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304027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void setup() </a:t>
            </a:r>
            <a:r>
              <a:rPr lang="en-US" altLang="zh-CN" dirty="0" smtClean="0"/>
              <a:t>{</a:t>
            </a:r>
          </a:p>
          <a:p>
            <a:pPr marL="0" indent="0">
              <a:buNone/>
            </a:pPr>
            <a:r>
              <a:rPr lang="en-US" altLang="zh-CN" dirty="0" smtClean="0"/>
              <a:t>    </a:t>
            </a:r>
            <a:r>
              <a:rPr lang="en-US" altLang="zh-CN" dirty="0" err="1"/>
              <a:t>Serial.begin</a:t>
            </a:r>
            <a:r>
              <a:rPr lang="en-US" altLang="zh-CN" dirty="0"/>
              <a:t>(9600</a:t>
            </a:r>
            <a:r>
              <a:rPr lang="en-US" altLang="zh-CN" dirty="0" smtClean="0"/>
              <a:t>);</a:t>
            </a:r>
          </a:p>
          <a:p>
            <a:pPr marL="0" indent="0">
              <a:buNone/>
            </a:pPr>
            <a:r>
              <a:rPr lang="en-US" altLang="zh-CN" dirty="0" smtClean="0"/>
              <a:t>    </a:t>
            </a:r>
            <a:r>
              <a:rPr lang="en-US" altLang="zh-CN" dirty="0" err="1"/>
              <a:t>Serial.println</a:t>
            </a:r>
            <a:r>
              <a:rPr lang="en-US" altLang="zh-CN" dirty="0"/>
              <a:t>("Hello World"); </a:t>
            </a:r>
            <a:endParaRPr lang="en-US" altLang="zh-CN" dirty="0" smtClean="0"/>
          </a:p>
          <a:p>
            <a:pPr marL="0" indent="0">
              <a:buNone/>
            </a:pPr>
            <a:r>
              <a:rPr lang="en-US" altLang="zh-CN" dirty="0" smtClean="0"/>
              <a:t>} </a:t>
            </a:r>
          </a:p>
          <a:p>
            <a:pPr marL="0" indent="0">
              <a:buNone/>
            </a:pPr>
            <a:endParaRPr lang="en-US" altLang="zh-CN" smtClean="0"/>
          </a:p>
          <a:p>
            <a:pPr marL="0" indent="0">
              <a:buNone/>
            </a:pPr>
            <a:r>
              <a:rPr lang="en-US" altLang="zh-CN" smtClean="0"/>
              <a:t>void </a:t>
            </a:r>
            <a:r>
              <a:rPr lang="en-US" altLang="zh-CN" dirty="0"/>
              <a:t>loop</a:t>
            </a:r>
            <a:r>
              <a:rPr lang="en-US" altLang="zh-CN"/>
              <a:t>() </a:t>
            </a:r>
            <a:r>
              <a:rPr lang="en-US" altLang="zh-CN" smtClean="0"/>
              <a:t>{</a:t>
            </a:r>
          </a:p>
          <a:p>
            <a:pPr marL="0" indent="0">
              <a:buNone/>
            </a:pPr>
            <a:r>
              <a:rPr lang="en-US" altLang="zh-CN" dirty="0" smtClean="0"/>
              <a:t>}</a:t>
            </a:r>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00" t="14031" r="23385" b="12861"/>
          <a:stretch/>
        </p:blipFill>
        <p:spPr bwMode="auto">
          <a:xfrm>
            <a:off x="539552" y="1268760"/>
            <a:ext cx="6597748" cy="5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00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Moving On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Click the Upload button </a:t>
            </a:r>
            <a:r>
              <a:rPr lang="en-US" altLang="zh-CN" dirty="0" smtClean="0"/>
              <a:t>or </a:t>
            </a:r>
            <a:r>
              <a:rPr lang="en-US" altLang="zh-CN" dirty="0"/>
              <a:t>Ctrl-U to compile the program and load on the </a:t>
            </a:r>
            <a:r>
              <a:rPr lang="en-US" altLang="zh-CN" dirty="0" err="1"/>
              <a:t>Arduino</a:t>
            </a:r>
            <a:r>
              <a:rPr lang="en-US" altLang="zh-CN" dirty="0"/>
              <a:t> board. Click the Serial Monitor </a:t>
            </a:r>
            <a:r>
              <a:rPr lang="en-US" altLang="zh-CN" dirty="0" smtClean="0"/>
              <a:t>button. </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462" t="24738" r="31230" b="21015"/>
          <a:stretch/>
        </p:blipFill>
        <p:spPr bwMode="auto">
          <a:xfrm>
            <a:off x="2357823" y="3212976"/>
            <a:ext cx="4110698" cy="363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789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A </a:t>
            </a:r>
            <a:r>
              <a:rPr lang="en-US" altLang="zh-CN" dirty="0" err="1"/>
              <a:t>solderless</a:t>
            </a:r>
            <a:r>
              <a:rPr lang="en-US" altLang="zh-CN" dirty="0"/>
              <a:t> breadboard is an essential tool for rapidly prototyping electronic circuits. Components and wire push into breadboard holes. Rows and columns of holes are internally connected to make connections easy. Wires run from the breadboard to the I/O pins on the </a:t>
            </a:r>
            <a:r>
              <a:rPr lang="en-US" altLang="zh-CN" dirty="0" err="1"/>
              <a:t>Arduino</a:t>
            </a:r>
            <a:r>
              <a:rPr lang="en-US" altLang="zh-CN" dirty="0"/>
              <a:t> board. Make connections using short lengths of </a:t>
            </a:r>
            <a:r>
              <a:rPr lang="en-US" altLang="zh-CN" dirty="0" smtClean="0"/>
              <a:t>solid </a:t>
            </a:r>
            <a:r>
              <a:rPr lang="en-US" altLang="zh-CN" dirty="0"/>
              <a:t>wire stripped of insulation about 0.25” at each end.</a:t>
            </a:r>
            <a:endParaRPr lang="zh-CN" altLang="en-US" dirty="0"/>
          </a:p>
        </p:txBody>
      </p:sp>
    </p:spTree>
    <p:extLst>
      <p:ext uri="{BB962C8B-B14F-4D97-AF65-F5344CB8AC3E}">
        <p14:creationId xmlns:p14="http://schemas.microsoft.com/office/powerpoint/2010/main" val="2983967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Here </a:t>
            </a:r>
            <a:r>
              <a:rPr lang="en-US" altLang="zh-CN" dirty="0"/>
              <a:t>is a photo of a breadboard showing which runs are connected internally. The pairs of horizontal runs at the top and bottom are useful for running power and ground. Convention is to make the red colored run +5 V and the blue colored run Gnd. The power runs are sometimes called “power busses”. </a:t>
            </a:r>
            <a:endParaRPr lang="zh-CN" altLang="en-US" dirty="0"/>
          </a:p>
        </p:txBody>
      </p:sp>
    </p:spTree>
    <p:extLst>
      <p:ext uri="{BB962C8B-B14F-4D97-AF65-F5344CB8AC3E}">
        <p14:creationId xmlns:p14="http://schemas.microsoft.com/office/powerpoint/2010/main" val="2310804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Solderless</a:t>
            </a:r>
            <a:r>
              <a:rPr lang="en-US" altLang="zh-CN" dirty="0"/>
              <a:t> Breadboards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Here </a:t>
            </a:r>
            <a:r>
              <a:rPr lang="en-US" altLang="zh-CN" dirty="0"/>
              <a:t>is a photo of a breadboard showing which runs are connected internally. The pairs of horizontal runs at the top and bottom are useful for running power and ground. Convention is to make the red colored run +5 V and the blue colored run Gnd. The power runs are sometimes called “power busses”. </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154" t="21969" r="22115" b="22831"/>
          <a:stretch/>
        </p:blipFill>
        <p:spPr bwMode="auto">
          <a:xfrm>
            <a:off x="6924" y="1484784"/>
            <a:ext cx="9137075" cy="536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751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a:bodyPr>
          <a:lstStyle/>
          <a:p>
            <a:r>
              <a:rPr lang="en-US" altLang="zh-CN" dirty="0"/>
              <a:t>Over the years </a:t>
            </a:r>
            <a:r>
              <a:rPr lang="en-US" altLang="zh-CN" dirty="0" err="1"/>
              <a:t>Arduino</a:t>
            </a:r>
            <a:r>
              <a:rPr lang="en-US" altLang="zh-CN" dirty="0"/>
              <a:t> has been the brain of thousands of projects, from everyday objects to complex scientific instruments. A worldwide community of makers - students, hobbyists, artists, programmers, and professionals - has gathered around this open-source platform, their contributions have added up to an incredible amount of accessible knowledge that can be of great help to novices and experts alike.</a:t>
            </a:r>
            <a:endParaRPr lang="zh-CN" altLang="en-US" dirty="0"/>
          </a:p>
        </p:txBody>
      </p:sp>
    </p:spTree>
    <p:extLst>
      <p:ext uri="{BB962C8B-B14F-4D97-AF65-F5344CB8AC3E}">
        <p14:creationId xmlns:p14="http://schemas.microsoft.com/office/powerpoint/2010/main" val="1125095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Light emitting diodes (LED's) are handy for checking out what the </a:t>
            </a:r>
            <a:r>
              <a:rPr lang="en-US" altLang="zh-CN" dirty="0" err="1"/>
              <a:t>Arduino</a:t>
            </a:r>
            <a:r>
              <a:rPr lang="en-US" altLang="zh-CN" dirty="0"/>
              <a:t> can do.. For this task, you need an LED, a 330 ohm resistor, and some short pieces of 22 or 24 g wire. The figure to the right is a sketch of an LED and its symbol used in electronic schematics </a:t>
            </a:r>
            <a:endParaRPr lang="zh-CN" alt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884" t="33415" r="22692" b="42585"/>
          <a:stretch/>
        </p:blipFill>
        <p:spPr bwMode="auto">
          <a:xfrm>
            <a:off x="6998841" y="5029200"/>
            <a:ext cx="212422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78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a:t>
            </a:r>
            <a:r>
              <a:rPr lang="en-US" altLang="zh-CN" dirty="0" smtClean="0"/>
              <a:t>onnect </a:t>
            </a:r>
            <a:r>
              <a:rPr lang="en-US" altLang="zh-CN" dirty="0"/>
              <a:t>the 5V power pin on the </a:t>
            </a:r>
            <a:r>
              <a:rPr lang="en-US" altLang="zh-CN" dirty="0" err="1"/>
              <a:t>Arduino</a:t>
            </a:r>
            <a:r>
              <a:rPr lang="en-US" altLang="zh-CN" dirty="0"/>
              <a:t> to the bottom red power bus on the breadboard and the </a:t>
            </a:r>
            <a:r>
              <a:rPr lang="en-US" altLang="zh-CN" dirty="0" err="1"/>
              <a:t>Gnd</a:t>
            </a:r>
            <a:r>
              <a:rPr lang="en-US" altLang="zh-CN" dirty="0"/>
              <a:t> pin on the </a:t>
            </a:r>
            <a:r>
              <a:rPr lang="en-US" altLang="zh-CN" dirty="0" err="1"/>
              <a:t>Arduino</a:t>
            </a:r>
            <a:r>
              <a:rPr lang="en-US" altLang="zh-CN" dirty="0"/>
              <a:t> to the bottom blue power buss on the breadboard. </a:t>
            </a:r>
            <a:endParaRPr lang="en-US" altLang="zh-CN" dirty="0" smtClean="0"/>
          </a:p>
          <a:p>
            <a:pPr marL="0" indent="0">
              <a:buNone/>
            </a:pPr>
            <a:r>
              <a:rPr lang="en-US" altLang="zh-CN" dirty="0" smtClean="0"/>
              <a:t>Connect </a:t>
            </a:r>
            <a:r>
              <a:rPr lang="en-US" altLang="zh-CN" dirty="0"/>
              <a:t>the notched or flat side of the LED </a:t>
            </a:r>
            <a:r>
              <a:rPr lang="en-US" altLang="zh-CN" dirty="0" smtClean="0"/>
              <a:t>to </a:t>
            </a:r>
            <a:r>
              <a:rPr lang="en-US" altLang="zh-CN" dirty="0"/>
              <a:t>the </a:t>
            </a:r>
            <a:r>
              <a:rPr lang="en-US" altLang="zh-CN" dirty="0" err="1"/>
              <a:t>Gnd</a:t>
            </a:r>
            <a:r>
              <a:rPr lang="en-US" altLang="zh-CN" dirty="0"/>
              <a:t> bus and the other side to a free hole in main area of the breadboard  Place the resistor so that one end is in the same column as the LED and the other end is in a free column. From that column, connect a wire to digital pin 2 on the </a:t>
            </a:r>
            <a:r>
              <a:rPr lang="en-US" altLang="zh-CN" dirty="0" err="1"/>
              <a:t>Arduino</a:t>
            </a:r>
            <a:r>
              <a:rPr lang="en-US" altLang="zh-CN" dirty="0"/>
              <a:t> board. </a:t>
            </a:r>
            <a:endParaRPr lang="zh-CN" altLang="en-US" dirty="0"/>
          </a:p>
        </p:txBody>
      </p:sp>
    </p:spTree>
    <p:extLst>
      <p:ext uri="{BB962C8B-B14F-4D97-AF65-F5344CB8AC3E}">
        <p14:creationId xmlns:p14="http://schemas.microsoft.com/office/powerpoint/2010/main" val="519963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a:t>
            </a:r>
            <a:r>
              <a:rPr lang="en-US" altLang="zh-CN" dirty="0" smtClean="0"/>
              <a:t>onnect </a:t>
            </a:r>
            <a:r>
              <a:rPr lang="en-US" altLang="zh-CN" dirty="0"/>
              <a:t>the 5V power pin on the </a:t>
            </a:r>
            <a:r>
              <a:rPr lang="en-US" altLang="zh-CN" dirty="0" err="1"/>
              <a:t>Arduino</a:t>
            </a:r>
            <a:r>
              <a:rPr lang="en-US" altLang="zh-CN" dirty="0"/>
              <a:t> to the bottom red power bus on the breadboard and the </a:t>
            </a:r>
            <a:r>
              <a:rPr lang="en-US" altLang="zh-CN" dirty="0" err="1"/>
              <a:t>Gnd</a:t>
            </a:r>
            <a:r>
              <a:rPr lang="en-US" altLang="zh-CN" dirty="0"/>
              <a:t> pin on the </a:t>
            </a:r>
            <a:r>
              <a:rPr lang="en-US" altLang="zh-CN" dirty="0" err="1"/>
              <a:t>Arduino</a:t>
            </a:r>
            <a:r>
              <a:rPr lang="en-US" altLang="zh-CN" dirty="0"/>
              <a:t> to the bottom blue power buss on the breadboard. </a:t>
            </a:r>
            <a:endParaRPr lang="en-US" altLang="zh-CN" dirty="0" smtClean="0"/>
          </a:p>
          <a:p>
            <a:pPr marL="0" indent="0">
              <a:buNone/>
            </a:pPr>
            <a:r>
              <a:rPr lang="en-US" altLang="zh-CN" dirty="0" smtClean="0"/>
              <a:t>Connect </a:t>
            </a:r>
            <a:r>
              <a:rPr lang="en-US" altLang="zh-CN" dirty="0"/>
              <a:t>the notched or flat side of the LED </a:t>
            </a:r>
            <a:r>
              <a:rPr lang="en-US" altLang="zh-CN" dirty="0" smtClean="0"/>
              <a:t>to </a:t>
            </a:r>
            <a:r>
              <a:rPr lang="en-US" altLang="zh-CN" dirty="0"/>
              <a:t>the </a:t>
            </a:r>
            <a:r>
              <a:rPr lang="en-US" altLang="zh-CN" dirty="0" err="1"/>
              <a:t>Gnd</a:t>
            </a:r>
            <a:r>
              <a:rPr lang="en-US" altLang="zh-CN" dirty="0"/>
              <a:t> bus and the other side to a free hole in main area of the breadboard  Place the resistor so that one end is in the same column as the LED and the other end is in a free column. From that column, connect a wire to digital pin 2 on the </a:t>
            </a:r>
            <a:r>
              <a:rPr lang="en-US" altLang="zh-CN" dirty="0" err="1"/>
              <a:t>Arduino</a:t>
            </a:r>
            <a:r>
              <a:rPr lang="en-US" altLang="zh-CN" dirty="0"/>
              <a:t> board. </a:t>
            </a:r>
            <a:endParaRPr lang="zh-CN" alt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039" t="34707" r="19808" b="18585"/>
          <a:stretch/>
        </p:blipFill>
        <p:spPr bwMode="auto">
          <a:xfrm>
            <a:off x="0" y="1556791"/>
            <a:ext cx="9144000" cy="436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255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To test whether the LED works, temporarily disconnect the wire from pin 2 on the </a:t>
            </a:r>
            <a:r>
              <a:rPr lang="en-US" altLang="zh-CN" dirty="0" err="1"/>
              <a:t>Arduino</a:t>
            </a:r>
            <a:r>
              <a:rPr lang="en-US" altLang="zh-CN" dirty="0"/>
              <a:t> board and touch to the 5V power bus. The LED should light up. If not, try changing the orientation of the LED. Place the wire back in pin 2. </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69" t="23261" r="16923" b="42400"/>
          <a:stretch/>
        </p:blipFill>
        <p:spPr bwMode="auto">
          <a:xfrm>
            <a:off x="2771800" y="4241408"/>
            <a:ext cx="3390314" cy="261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880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void setup() {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(2,OUTPUT</a:t>
            </a:r>
            <a:r>
              <a:rPr lang="en-US" altLang="zh-CN" dirty="0"/>
              <a:t>);  </a:t>
            </a:r>
          </a:p>
          <a:p>
            <a:pPr marL="0" indent="0">
              <a:buNone/>
            </a:pPr>
            <a:r>
              <a:rPr lang="en-US" altLang="zh-CN" dirty="0"/>
              <a:t>  </a:t>
            </a:r>
            <a:r>
              <a:rPr lang="en-US" altLang="zh-CN" dirty="0" err="1"/>
              <a:t>digitalWrite</a:t>
            </a:r>
            <a:r>
              <a:rPr lang="en-US" altLang="zh-CN" dirty="0"/>
              <a:t>(2,HIGH);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  </a:t>
            </a:r>
          </a:p>
          <a:p>
            <a:pPr marL="0" indent="0">
              <a:buNone/>
            </a:pPr>
            <a:endParaRPr lang="en-US" altLang="zh-CN" dirty="0" smtClean="0"/>
          </a:p>
          <a:p>
            <a:pPr marL="0" indent="0">
              <a:buNone/>
            </a:pPr>
            <a:r>
              <a:rPr lang="en-US" altLang="zh-CN" dirty="0" smtClean="0"/>
              <a:t>void </a:t>
            </a:r>
            <a:r>
              <a:rPr lang="en-US" altLang="zh-CN" dirty="0"/>
              <a:t>loop() </a:t>
            </a:r>
            <a:r>
              <a:rPr lang="en-US" altLang="zh-CN" dirty="0" smtClean="0"/>
              <a:t>{</a:t>
            </a:r>
          </a:p>
          <a:p>
            <a:pPr marL="0" indent="0">
              <a:buNone/>
            </a:pPr>
            <a:r>
              <a:rPr lang="en-US" altLang="zh-CN" dirty="0" smtClean="0"/>
              <a:t>} </a:t>
            </a:r>
            <a:endParaRPr lang="zh-CN" alt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69" t="23261" r="16923" b="42400"/>
          <a:stretch/>
        </p:blipFill>
        <p:spPr bwMode="auto">
          <a:xfrm>
            <a:off x="5753686" y="4251054"/>
            <a:ext cx="3390314" cy="261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094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Flashing an LED </a:t>
            </a:r>
            <a:endParaRPr lang="zh-CN" altLang="en-US" dirty="0"/>
          </a:p>
        </p:txBody>
      </p:sp>
      <p:sp>
        <p:nvSpPr>
          <p:cNvPr id="3" name="内容占位符 2"/>
          <p:cNvSpPr>
            <a:spLocks noGrp="1"/>
          </p:cNvSpPr>
          <p:nvPr>
            <p:ph idx="1"/>
          </p:nvPr>
        </p:nvSpPr>
        <p:spPr>
          <a:xfrm>
            <a:off x="457200" y="1600200"/>
            <a:ext cx="8229600" cy="5069160"/>
          </a:xfrm>
        </p:spPr>
        <p:txBody>
          <a:bodyPr>
            <a:normAutofit fontScale="92500" lnSpcReduction="10000"/>
          </a:bodyPr>
          <a:lstStyle/>
          <a:p>
            <a:pPr marL="0" indent="0">
              <a:buNone/>
            </a:pPr>
            <a:r>
              <a:rPr lang="en-US" altLang="zh-CN" dirty="0" smtClean="0"/>
              <a:t>/* Blinking </a:t>
            </a:r>
            <a:r>
              <a:rPr lang="en-US" altLang="zh-CN" dirty="0"/>
              <a:t>LED, 1.0 Hz on pin 2 </a:t>
            </a:r>
            <a:r>
              <a:rPr lang="en-US" altLang="zh-CN" dirty="0" smtClean="0"/>
              <a:t>*/</a:t>
            </a:r>
          </a:p>
          <a:p>
            <a:pPr marL="0" indent="0">
              <a:buNone/>
            </a:pPr>
            <a:r>
              <a:rPr lang="en-US" altLang="zh-CN" dirty="0"/>
              <a:t>void setup()            // one-time actions {   </a:t>
            </a:r>
            <a:r>
              <a:rPr lang="en-US" altLang="zh-CN" dirty="0" err="1"/>
              <a:t>pinMode</a:t>
            </a:r>
            <a:r>
              <a:rPr lang="en-US" altLang="zh-CN" dirty="0"/>
              <a:t>(2,OUTPUT);    // </a:t>
            </a:r>
            <a:r>
              <a:rPr lang="en-US" altLang="zh-CN" dirty="0" smtClean="0"/>
              <a:t>pin </a:t>
            </a:r>
            <a:r>
              <a:rPr lang="en-US" altLang="zh-CN" dirty="0"/>
              <a:t>2 as an output </a:t>
            </a:r>
            <a:endParaRPr lang="en-US" altLang="zh-CN" dirty="0" smtClean="0"/>
          </a:p>
          <a:p>
            <a:pPr marL="0" indent="0">
              <a:buNone/>
            </a:pPr>
            <a:r>
              <a:rPr lang="en-US" altLang="zh-CN" dirty="0" smtClean="0"/>
              <a:t>}  </a:t>
            </a:r>
            <a:endParaRPr lang="en-US" altLang="zh-CN" dirty="0"/>
          </a:p>
          <a:p>
            <a:pPr marL="0" indent="0">
              <a:buNone/>
            </a:pPr>
            <a:r>
              <a:rPr lang="en-US" altLang="zh-CN" dirty="0"/>
              <a:t>void loop()              // loop forever {   </a:t>
            </a:r>
            <a:r>
              <a:rPr lang="en-US" altLang="zh-CN" dirty="0" smtClean="0"/>
              <a:t> </a:t>
            </a:r>
            <a:r>
              <a:rPr lang="en-US" altLang="zh-CN" dirty="0" err="1" smtClean="0"/>
              <a:t>digitalWrite</a:t>
            </a:r>
            <a:r>
              <a:rPr lang="en-US" altLang="zh-CN" dirty="0" smtClean="0"/>
              <a:t>(2,HIGH</a:t>
            </a:r>
            <a:r>
              <a:rPr lang="en-US" altLang="zh-CN" dirty="0"/>
              <a:t>);  // pin 2 high (LED on)   </a:t>
            </a:r>
            <a:r>
              <a:rPr lang="en-US" altLang="zh-CN" dirty="0" smtClean="0"/>
              <a:t>  </a:t>
            </a:r>
          </a:p>
          <a:p>
            <a:pPr marL="0" indent="0">
              <a:buNone/>
            </a:pPr>
            <a:r>
              <a:rPr lang="en-US" altLang="zh-CN" dirty="0"/>
              <a:t> </a:t>
            </a:r>
            <a:r>
              <a:rPr lang="en-US" altLang="zh-CN" dirty="0" smtClean="0"/>
              <a:t>    delay(500</a:t>
            </a:r>
            <a:r>
              <a:rPr lang="en-US" altLang="zh-CN" dirty="0"/>
              <a:t>);            // wait 500 </a:t>
            </a:r>
            <a:r>
              <a:rPr lang="en-US" altLang="zh-CN" dirty="0" err="1"/>
              <a:t>ms</a:t>
            </a: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 pin 2 low (LED off)   </a:t>
            </a:r>
            <a:endParaRPr lang="en-US" altLang="zh-CN" dirty="0" smtClean="0"/>
          </a:p>
          <a:p>
            <a:pPr marL="0" indent="0">
              <a:buNone/>
            </a:pPr>
            <a:r>
              <a:rPr lang="en-US" altLang="zh-CN" dirty="0"/>
              <a:t> </a:t>
            </a:r>
            <a:r>
              <a:rPr lang="en-US" altLang="zh-CN" dirty="0" smtClean="0"/>
              <a:t>    delay(500</a:t>
            </a:r>
            <a:r>
              <a:rPr lang="en-US" altLang="zh-CN" dirty="0"/>
              <a:t>);            // wait 500 </a:t>
            </a:r>
            <a:r>
              <a:rPr lang="en-US" altLang="zh-CN" dirty="0" err="1"/>
              <a:t>ms</a:t>
            </a:r>
            <a:r>
              <a:rPr lang="en-US" altLang="zh-CN" dirty="0"/>
              <a:t> </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1287101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r>
              <a:rPr lang="en-US" altLang="zh-CN" dirty="0"/>
              <a:t>The LED exercise shows how the </a:t>
            </a:r>
            <a:r>
              <a:rPr lang="en-US" altLang="zh-CN" dirty="0" err="1"/>
              <a:t>Arduino</a:t>
            </a:r>
            <a:r>
              <a:rPr lang="en-US" altLang="zh-CN" dirty="0"/>
              <a:t> can control the outside world. Many applications require reading the state of sensors, including switches. </a:t>
            </a:r>
            <a:endParaRPr lang="en-US" altLang="zh-CN" dirty="0" smtClean="0"/>
          </a:p>
          <a:p>
            <a:r>
              <a:rPr lang="en-US" altLang="zh-CN" dirty="0"/>
              <a:t>For this exercise, the </a:t>
            </a:r>
            <a:r>
              <a:rPr lang="en-US" altLang="zh-CN" dirty="0" err="1"/>
              <a:t>Arduino</a:t>
            </a:r>
            <a:r>
              <a:rPr lang="en-US" altLang="zh-CN" dirty="0"/>
              <a:t> will read the state of a normally-open push button switch and display the results on the PC using the </a:t>
            </a:r>
            <a:r>
              <a:rPr lang="en-US" altLang="zh-CN" dirty="0" err="1"/>
              <a:t>serial.println</a:t>
            </a:r>
            <a:r>
              <a:rPr lang="en-US" altLang="zh-CN" dirty="0"/>
              <a:t>() command. You will need a switch, a 10 </a:t>
            </a:r>
            <a:r>
              <a:rPr lang="en-US" altLang="zh-CN" dirty="0" err="1"/>
              <a:t>kohm</a:t>
            </a:r>
            <a:r>
              <a:rPr lang="en-US" altLang="zh-CN" dirty="0"/>
              <a:t> resistor and some pieces </a:t>
            </a:r>
            <a:r>
              <a:rPr lang="en-US" altLang="zh-CN" dirty="0" smtClean="0"/>
              <a:t>of hookup </a:t>
            </a:r>
            <a:r>
              <a:rPr lang="en-US" altLang="zh-CN" dirty="0"/>
              <a:t>wire. If you don't have a switch, substitute two wires and manually connect their free ends to simulate a switch closure.</a:t>
            </a:r>
          </a:p>
        </p:txBody>
      </p:sp>
    </p:spTree>
    <p:extLst>
      <p:ext uri="{BB962C8B-B14F-4D97-AF65-F5344CB8AC3E}">
        <p14:creationId xmlns:p14="http://schemas.microsoft.com/office/powerpoint/2010/main" val="269659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r>
              <a:rPr lang="en-US" altLang="zh-CN" dirty="0"/>
              <a:t>The LED exercise shows how the </a:t>
            </a:r>
            <a:r>
              <a:rPr lang="en-US" altLang="zh-CN" dirty="0" err="1"/>
              <a:t>Arduino</a:t>
            </a:r>
            <a:r>
              <a:rPr lang="en-US" altLang="zh-CN" dirty="0"/>
              <a:t> can control the outside world. Many applications require reading the state of sensors, including switches. </a:t>
            </a:r>
            <a:endParaRPr lang="en-US" altLang="zh-CN" dirty="0" smtClean="0"/>
          </a:p>
          <a:p>
            <a:r>
              <a:rPr lang="en-US" altLang="zh-CN" dirty="0"/>
              <a:t>For this exercise, the </a:t>
            </a:r>
            <a:r>
              <a:rPr lang="en-US" altLang="zh-CN" dirty="0" err="1"/>
              <a:t>Arduino</a:t>
            </a:r>
            <a:r>
              <a:rPr lang="en-US" altLang="zh-CN" dirty="0"/>
              <a:t> will read the state of a normally-open push button switch and display the results on the PC using the </a:t>
            </a:r>
            <a:r>
              <a:rPr lang="en-US" altLang="zh-CN" dirty="0" err="1"/>
              <a:t>serial.println</a:t>
            </a:r>
            <a:r>
              <a:rPr lang="en-US" altLang="zh-CN" dirty="0"/>
              <a:t>() command. You will need a switch, a 10 </a:t>
            </a:r>
            <a:r>
              <a:rPr lang="en-US" altLang="zh-CN" dirty="0" err="1"/>
              <a:t>kohm</a:t>
            </a:r>
            <a:r>
              <a:rPr lang="en-US" altLang="zh-CN" dirty="0"/>
              <a:t> resistor and some pieces </a:t>
            </a:r>
            <a:r>
              <a:rPr lang="en-US" altLang="zh-CN" dirty="0" smtClean="0"/>
              <a:t>of hookup </a:t>
            </a:r>
            <a:r>
              <a:rPr lang="en-US" altLang="zh-CN" dirty="0"/>
              <a:t>wire. If you don't have a switch, substitute two wires and manually connect their free ends to simulate a switch closure.</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577" t="19939" r="13231" b="27261"/>
          <a:stretch/>
        </p:blipFill>
        <p:spPr bwMode="auto">
          <a:xfrm>
            <a:off x="2465" y="1519310"/>
            <a:ext cx="9141535" cy="53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458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void setup() </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Serial.begin</a:t>
            </a:r>
            <a:r>
              <a:rPr lang="en-US" altLang="zh-CN" dirty="0" smtClean="0"/>
              <a:t>(9600</a:t>
            </a:r>
            <a:r>
              <a:rPr lang="en-US" altLang="zh-CN" dirty="0"/>
              <a:t>);  </a:t>
            </a:r>
            <a:endParaRPr lang="en-US" altLang="zh-CN" dirty="0" smtClean="0"/>
          </a:p>
          <a:p>
            <a:pPr marL="0" indent="0">
              <a:buNone/>
            </a:pPr>
            <a:r>
              <a:rPr lang="en-US" altLang="zh-CN" dirty="0" smtClean="0"/>
              <a:t>}  </a:t>
            </a:r>
            <a:endParaRPr lang="en-US" altLang="zh-CN" dirty="0"/>
          </a:p>
          <a:p>
            <a:pPr marL="0" indent="0">
              <a:buNone/>
            </a:pPr>
            <a:r>
              <a:rPr lang="en-US" altLang="zh-CN" dirty="0"/>
              <a:t>void loop()                     {   </a:t>
            </a:r>
            <a:r>
              <a:rPr lang="en-US" altLang="zh-CN" dirty="0" err="1"/>
              <a:t>Serial.println</a:t>
            </a:r>
            <a:r>
              <a:rPr lang="en-US" altLang="zh-CN" dirty="0"/>
              <a:t>(</a:t>
            </a:r>
            <a:r>
              <a:rPr lang="en-US" altLang="zh-CN" dirty="0" err="1"/>
              <a:t>digitalRead</a:t>
            </a:r>
            <a:r>
              <a:rPr lang="en-US" altLang="zh-CN" dirty="0"/>
              <a:t>(3));   </a:t>
            </a:r>
            <a:endParaRPr lang="en-US" altLang="zh-CN" dirty="0" smtClean="0"/>
          </a:p>
          <a:p>
            <a:pPr marL="0" indent="0">
              <a:buNone/>
            </a:pPr>
            <a:r>
              <a:rPr lang="en-US" altLang="zh-CN" dirty="0"/>
              <a:t> </a:t>
            </a:r>
            <a:r>
              <a:rPr lang="en-US" altLang="zh-CN" dirty="0" smtClean="0"/>
              <a:t>    delay(250</a:t>
            </a:r>
            <a:r>
              <a:rPr lang="en-US" altLang="zh-CN" dirty="0"/>
              <a:t>); </a:t>
            </a:r>
            <a:endParaRPr lang="en-US" altLang="zh-CN" dirty="0" smtClean="0"/>
          </a:p>
          <a:p>
            <a:pPr marL="0" indent="0">
              <a:buNone/>
            </a:pPr>
            <a:r>
              <a:rPr lang="en-US" altLang="zh-CN" dirty="0" smtClean="0"/>
              <a:t>}</a:t>
            </a:r>
            <a:endParaRPr lang="en-US" altLang="zh-CN" dirty="0"/>
          </a:p>
        </p:txBody>
      </p:sp>
    </p:spTree>
    <p:extLst>
      <p:ext uri="{BB962C8B-B14F-4D97-AF65-F5344CB8AC3E}">
        <p14:creationId xmlns:p14="http://schemas.microsoft.com/office/powerpoint/2010/main" val="2759107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Reading a switch </a:t>
            </a:r>
            <a:endParaRPr lang="zh-CN" altLang="en-US" dirty="0"/>
          </a:p>
        </p:txBody>
      </p:sp>
      <p:sp>
        <p:nvSpPr>
          <p:cNvPr id="3" name="内容占位符 2"/>
          <p:cNvSpPr>
            <a:spLocks noGrp="1"/>
          </p:cNvSpPr>
          <p:nvPr>
            <p:ph idx="1"/>
          </p:nvPr>
        </p:nvSpPr>
        <p:spPr>
          <a:xfrm>
            <a:off x="457200" y="1600200"/>
            <a:ext cx="8291264" cy="5257800"/>
          </a:xfrm>
        </p:spPr>
        <p:txBody>
          <a:bodyPr>
            <a:normAutofit lnSpcReduction="10000"/>
          </a:bodyPr>
          <a:lstStyle/>
          <a:p>
            <a:pPr marL="0" indent="0">
              <a:buNone/>
            </a:pPr>
            <a:r>
              <a:rPr lang="en-US" altLang="zh-CN" dirty="0"/>
              <a:t>void setup()                 </a:t>
            </a:r>
            <a:endParaRPr lang="en-US" altLang="zh-CN" dirty="0" smtClean="0"/>
          </a:p>
          <a:p>
            <a:pPr marL="0" indent="0">
              <a:buNone/>
            </a:pPr>
            <a:r>
              <a:rPr lang="en-US" altLang="zh-CN" dirty="0" smtClean="0"/>
              <a:t>{   </a:t>
            </a:r>
            <a:r>
              <a:rPr lang="en-US" altLang="zh-CN" dirty="0" err="1"/>
              <a:t>Serial.begin</a:t>
            </a:r>
            <a:r>
              <a:rPr lang="en-US" altLang="zh-CN" dirty="0"/>
              <a:t>(9600);  </a:t>
            </a:r>
            <a:endParaRPr lang="en-US" altLang="zh-CN" dirty="0" smtClean="0"/>
          </a:p>
          <a:p>
            <a:pPr marL="0" indent="0">
              <a:buNone/>
            </a:pPr>
            <a:r>
              <a:rPr lang="en-US" altLang="zh-CN" dirty="0" smtClean="0"/>
              <a:t>}  </a:t>
            </a:r>
            <a:endParaRPr lang="en-US" altLang="zh-CN" dirty="0"/>
          </a:p>
          <a:p>
            <a:pPr marL="0" indent="0">
              <a:buNone/>
            </a:pPr>
            <a:r>
              <a:rPr lang="en-US" altLang="zh-CN" dirty="0"/>
              <a:t>void loop()                     </a:t>
            </a:r>
            <a:endParaRPr lang="en-US" altLang="zh-CN" dirty="0" smtClean="0"/>
          </a:p>
          <a:p>
            <a:pPr marL="0" indent="0">
              <a:buNone/>
            </a:pPr>
            <a:r>
              <a:rPr lang="en-US" altLang="zh-CN" dirty="0" smtClean="0"/>
              <a:t>{   </a:t>
            </a:r>
            <a:r>
              <a:rPr lang="en-US" altLang="zh-CN" dirty="0"/>
              <a:t>while (</a:t>
            </a:r>
            <a:r>
              <a:rPr lang="en-US" altLang="zh-CN" dirty="0" err="1"/>
              <a:t>digitalRead</a:t>
            </a:r>
            <a:r>
              <a:rPr lang="en-US" altLang="zh-CN" dirty="0"/>
              <a:t>(3) == HIGH)     </a:t>
            </a:r>
            <a:r>
              <a:rPr lang="en-US" altLang="zh-CN" dirty="0" smtClean="0"/>
              <a:t>;</a:t>
            </a:r>
          </a:p>
          <a:p>
            <a:pPr marL="0" indent="0">
              <a:buNone/>
            </a:pPr>
            <a:r>
              <a:rPr lang="en-US" altLang="zh-CN" dirty="0"/>
              <a:t> </a:t>
            </a:r>
            <a:r>
              <a:rPr lang="en-US" altLang="zh-CN" dirty="0" smtClean="0"/>
              <a:t>   </a:t>
            </a:r>
            <a:r>
              <a:rPr lang="en-US" altLang="zh-CN" dirty="0" err="1"/>
              <a:t>Serial.println</a:t>
            </a:r>
            <a:r>
              <a:rPr lang="en-US" altLang="zh-CN" dirty="0"/>
              <a:t>("Somebody closed the switch</a:t>
            </a:r>
            <a:r>
              <a:rPr lang="en-US" altLang="zh-CN" dirty="0" smtClean="0"/>
              <a:t>!");</a:t>
            </a:r>
          </a:p>
          <a:p>
            <a:pPr marL="0" indent="0">
              <a:buNone/>
            </a:pPr>
            <a:r>
              <a:rPr lang="en-US" altLang="zh-CN" dirty="0"/>
              <a:t> </a:t>
            </a:r>
            <a:r>
              <a:rPr lang="en-US" altLang="zh-CN" dirty="0" smtClean="0"/>
              <a:t>   while </a:t>
            </a:r>
            <a:r>
              <a:rPr lang="en-US" altLang="zh-CN" dirty="0"/>
              <a:t>(</a:t>
            </a:r>
            <a:r>
              <a:rPr lang="en-US" altLang="zh-CN" dirty="0" err="1"/>
              <a:t>digitalRead</a:t>
            </a:r>
            <a:r>
              <a:rPr lang="en-US" altLang="zh-CN" dirty="0"/>
              <a:t>(3) == LOW)     ;   </a:t>
            </a:r>
            <a:r>
              <a:rPr lang="en-US" altLang="zh-CN" dirty="0" smtClean="0"/>
              <a:t>   </a:t>
            </a:r>
          </a:p>
          <a:p>
            <a:pPr marL="0" indent="0">
              <a:buNone/>
            </a:pPr>
            <a:r>
              <a:rPr lang="en-US" altLang="zh-CN" dirty="0"/>
              <a:t> </a:t>
            </a:r>
            <a:r>
              <a:rPr lang="en-US" altLang="zh-CN" dirty="0" smtClean="0"/>
              <a:t>   </a:t>
            </a:r>
            <a:r>
              <a:rPr lang="en-US" altLang="zh-CN" dirty="0" err="1" smtClean="0"/>
              <a:t>Serial.println</a:t>
            </a:r>
            <a:r>
              <a:rPr lang="en-US" altLang="zh-CN" dirty="0"/>
              <a:t>("The switch is now open!"); </a:t>
            </a:r>
            <a:endParaRPr lang="en-US" altLang="zh-CN" dirty="0" smtClean="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2874868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What is </a:t>
            </a:r>
            <a:r>
              <a:rPr lang="en-US" altLang="zh-CN" dirty="0" err="1"/>
              <a:t>Arduino</a:t>
            </a:r>
            <a:endParaRPr lang="en-US" altLang="zh-CN" dirty="0"/>
          </a:p>
        </p:txBody>
      </p:sp>
      <p:sp>
        <p:nvSpPr>
          <p:cNvPr id="3" name="内容占位符 2"/>
          <p:cNvSpPr>
            <a:spLocks noGrp="1"/>
          </p:cNvSpPr>
          <p:nvPr>
            <p:ph idx="1"/>
          </p:nvPr>
        </p:nvSpPr>
        <p:spPr>
          <a:xfrm>
            <a:off x="457200" y="1600200"/>
            <a:ext cx="8579296" cy="5141168"/>
          </a:xfrm>
        </p:spPr>
        <p:txBody>
          <a:bodyPr>
            <a:normAutofit fontScale="92500" lnSpcReduction="10000"/>
          </a:bodyPr>
          <a:lstStyle/>
          <a:p>
            <a:r>
              <a:rPr lang="en-US" altLang="zh-CN" dirty="0" err="1"/>
              <a:t>Arduino</a:t>
            </a:r>
            <a:r>
              <a:rPr lang="en-US" altLang="zh-CN" dirty="0"/>
              <a:t> was born at the </a:t>
            </a:r>
            <a:r>
              <a:rPr lang="en-US" altLang="zh-CN" dirty="0" err="1"/>
              <a:t>Ivrea</a:t>
            </a:r>
            <a:r>
              <a:rPr lang="en-US" altLang="zh-CN" dirty="0"/>
              <a:t> Interaction Design Institute as an easy tool for fast prototyping, aimed at students without a background in electronics and programming. As soon as it reached a wider community, the </a:t>
            </a:r>
            <a:r>
              <a:rPr lang="en-US" altLang="zh-CN" dirty="0" err="1"/>
              <a:t>Arduino</a:t>
            </a:r>
            <a:r>
              <a:rPr lang="en-US" altLang="zh-CN" dirty="0"/>
              <a:t> board started changing to adapt to new needs and challenges, differentiating its offer from simple 8-bit boards to products for </a:t>
            </a:r>
            <a:r>
              <a:rPr lang="en-US" altLang="zh-CN" dirty="0" err="1"/>
              <a:t>IoT</a:t>
            </a:r>
            <a:r>
              <a:rPr lang="en-US" altLang="zh-CN" dirty="0"/>
              <a:t> applications, wearable, 3D printing, and embedded environments. </a:t>
            </a:r>
            <a:endParaRPr lang="en-US" altLang="zh-CN" dirty="0" smtClean="0"/>
          </a:p>
          <a:p>
            <a:r>
              <a:rPr lang="en-US" altLang="zh-CN" dirty="0" smtClean="0"/>
              <a:t>All </a:t>
            </a:r>
            <a:r>
              <a:rPr lang="en-US" altLang="zh-CN" dirty="0" err="1"/>
              <a:t>Arduino</a:t>
            </a:r>
            <a:r>
              <a:rPr lang="en-US" altLang="zh-CN" dirty="0"/>
              <a:t> boards are completely open-source, empowering users to build them independently and eventually adapt them to their particular needs. </a:t>
            </a:r>
            <a:endParaRPr lang="zh-CN" altLang="en-US" dirty="0"/>
          </a:p>
        </p:txBody>
      </p:sp>
    </p:spTree>
    <p:extLst>
      <p:ext uri="{BB962C8B-B14F-4D97-AF65-F5344CB8AC3E}">
        <p14:creationId xmlns:p14="http://schemas.microsoft.com/office/powerpoint/2010/main" val="1841019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The </a:t>
            </a:r>
            <a:r>
              <a:rPr lang="en-US" altLang="zh-CN" dirty="0" err="1"/>
              <a:t>Arduino</a:t>
            </a:r>
            <a:r>
              <a:rPr lang="en-US" altLang="zh-CN" dirty="0"/>
              <a:t> can control a small DC motor through a transistor switch. You will need a TIP120 transistor, a 1K resistor a 9V battery with battery snap and a motor.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23" t="20123" r="25000" b="36862"/>
          <a:stretch/>
        </p:blipFill>
        <p:spPr bwMode="auto">
          <a:xfrm>
            <a:off x="1691680" y="3580227"/>
            <a:ext cx="6105378" cy="327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689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Pin 2 can be any digital I/O pin on your </a:t>
            </a:r>
            <a:r>
              <a:rPr lang="en-US" altLang="zh-CN" dirty="0" err="1"/>
              <a:t>Arduino</a:t>
            </a:r>
            <a:r>
              <a:rPr lang="en-US" altLang="zh-CN" dirty="0"/>
              <a:t>. Connect the minus of the battery to the emitter of the transistor (E pin) and also connect the emitter of the transistor to </a:t>
            </a:r>
            <a:r>
              <a:rPr lang="en-US" altLang="zh-CN" dirty="0" err="1"/>
              <a:t>Gnd</a:t>
            </a:r>
            <a:r>
              <a:rPr lang="en-US" altLang="zh-CN" dirty="0"/>
              <a:t> on the </a:t>
            </a:r>
            <a:r>
              <a:rPr lang="en-US" altLang="zh-CN" dirty="0" err="1"/>
              <a:t>Arduino</a:t>
            </a:r>
            <a:r>
              <a:rPr lang="en-US" altLang="zh-CN" dirty="0"/>
              <a:t> board.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192" t="29723" r="31692" b="31508"/>
          <a:stretch/>
        </p:blipFill>
        <p:spPr bwMode="auto">
          <a:xfrm>
            <a:off x="2051720" y="3903784"/>
            <a:ext cx="4403188" cy="295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012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To check if things are working, take a jumper wire and short the collector to the emitter pins of the transistor. The motor should turn on. Next, disconnect the 1K resistor from pin 2 and jumper it to +5V. The motor should turn on. Put the resistor back into pin 2 and run the following test program: </a:t>
            </a:r>
          </a:p>
        </p:txBody>
      </p:sp>
    </p:spTree>
    <p:extLst>
      <p:ext uri="{BB962C8B-B14F-4D97-AF65-F5344CB8AC3E}">
        <p14:creationId xmlns:p14="http://schemas.microsoft.com/office/powerpoint/2010/main" val="4053386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a Small DC Motor</a:t>
            </a:r>
            <a:endParaRPr lang="zh-CN" altLang="en-US" dirty="0"/>
          </a:p>
        </p:txBody>
      </p:sp>
      <p:sp>
        <p:nvSpPr>
          <p:cNvPr id="3" name="内容占位符 2"/>
          <p:cNvSpPr>
            <a:spLocks noGrp="1"/>
          </p:cNvSpPr>
          <p:nvPr>
            <p:ph idx="1"/>
          </p:nvPr>
        </p:nvSpPr>
        <p:spPr>
          <a:xfrm>
            <a:off x="457200" y="1600200"/>
            <a:ext cx="8291264" cy="5257800"/>
          </a:xfrm>
        </p:spPr>
        <p:txBody>
          <a:bodyPr>
            <a:normAutofit fontScale="92500" lnSpcReduction="10000"/>
          </a:bodyPr>
          <a:lstStyle/>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a:t>
            </a:r>
            <a:r>
              <a:rPr lang="en-US" altLang="zh-CN" dirty="0" smtClean="0"/>
              <a:t>);</a:t>
            </a:r>
          </a:p>
          <a:p>
            <a:pPr marL="0" indent="0">
              <a:buNone/>
            </a:pPr>
            <a:r>
              <a:rPr lang="en-US" altLang="zh-CN" dirty="0"/>
              <a:t> </a:t>
            </a:r>
            <a:r>
              <a:rPr lang="en-US" altLang="zh-CN" dirty="0" smtClean="0"/>
              <a:t>   </a:t>
            </a:r>
            <a:r>
              <a:rPr lang="en-US" altLang="zh-CN" dirty="0" err="1"/>
              <a:t>digitalWrite</a:t>
            </a:r>
            <a:r>
              <a:rPr lang="en-US" altLang="zh-CN" dirty="0"/>
              <a:t>(2,HIGH</a:t>
            </a:r>
            <a:r>
              <a:rPr lang="en-US" altLang="zh-CN" dirty="0" smtClean="0"/>
              <a:t>);</a:t>
            </a:r>
          </a:p>
          <a:p>
            <a:pPr marL="0" indent="0">
              <a:buNone/>
            </a:pPr>
            <a:r>
              <a:rPr lang="en-US" altLang="zh-CN" dirty="0"/>
              <a:t> </a:t>
            </a:r>
            <a:r>
              <a:rPr lang="en-US" altLang="zh-CN" dirty="0" smtClean="0"/>
              <a:t>   </a:t>
            </a:r>
            <a:r>
              <a:rPr lang="en-US" altLang="zh-CN" dirty="0"/>
              <a:t>delay(1000</a:t>
            </a:r>
            <a:r>
              <a:rPr lang="en-US" altLang="zh-CN" dirty="0" smtClean="0"/>
              <a:t>);</a:t>
            </a:r>
          </a:p>
          <a:p>
            <a:pPr marL="0" indent="0">
              <a:buNone/>
            </a:pPr>
            <a:r>
              <a:rPr lang="en-US" altLang="zh-CN" dirty="0"/>
              <a:t> </a:t>
            </a:r>
            <a:r>
              <a:rPr lang="en-US" altLang="zh-CN" dirty="0" smtClean="0"/>
              <a:t>   </a:t>
            </a:r>
            <a:r>
              <a:rPr lang="en-US" altLang="zh-CN" dirty="0" err="1"/>
              <a:t>digitalWrite</a:t>
            </a:r>
            <a:r>
              <a:rPr lang="en-US" altLang="zh-CN" dirty="0"/>
              <a:t>(2,LOW); </a:t>
            </a:r>
            <a:endParaRPr lang="en-US" altLang="zh-CN" dirty="0" smtClean="0"/>
          </a:p>
          <a:p>
            <a:pPr marL="0" indent="0">
              <a:buNone/>
            </a:pPr>
            <a:r>
              <a:rPr lang="en-US" altLang="zh-CN" dirty="0" smtClean="0"/>
              <a:t>}  </a:t>
            </a:r>
            <a:endParaRPr lang="en-US" altLang="zh-CN" dirty="0"/>
          </a:p>
          <a:p>
            <a:pPr marL="0" indent="0">
              <a:buNone/>
            </a:pPr>
            <a:r>
              <a:rPr lang="en-US" altLang="zh-CN" dirty="0"/>
              <a:t>void loop() </a:t>
            </a:r>
            <a:endParaRPr lang="en-US" altLang="zh-CN" dirty="0" smtClean="0"/>
          </a:p>
          <a:p>
            <a:pPr marL="0" indent="0">
              <a:buNone/>
            </a:pPr>
            <a:r>
              <a:rPr lang="en-US" altLang="zh-CN" dirty="0" smtClean="0"/>
              <a:t>{} </a:t>
            </a:r>
          </a:p>
          <a:p>
            <a:pPr marL="0" indent="0">
              <a:buNone/>
            </a:pPr>
            <a:r>
              <a:rPr lang="en-US" altLang="zh-CN" dirty="0" smtClean="0"/>
              <a:t> </a:t>
            </a:r>
            <a:endParaRPr lang="en-US" altLang="zh-CN" dirty="0"/>
          </a:p>
          <a:p>
            <a:pPr marL="0" indent="0">
              <a:buNone/>
            </a:pPr>
            <a:r>
              <a:rPr lang="en-US" altLang="zh-CN" dirty="0"/>
              <a:t>The motor should turn on for 1 second. </a:t>
            </a:r>
          </a:p>
        </p:txBody>
      </p:sp>
    </p:spTree>
    <p:extLst>
      <p:ext uri="{BB962C8B-B14F-4D97-AF65-F5344CB8AC3E}">
        <p14:creationId xmlns:p14="http://schemas.microsoft.com/office/powerpoint/2010/main" val="7457658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The power of the </a:t>
            </a:r>
            <a:r>
              <a:rPr lang="en-US" altLang="zh-CN" dirty="0" err="1"/>
              <a:t>Arduino</a:t>
            </a:r>
            <a:r>
              <a:rPr lang="en-US" altLang="zh-CN" dirty="0"/>
              <a:t> is not its ability to crunch code, but rather its ability to interact with the outside world through its input-output (I/O) pins. The </a:t>
            </a:r>
            <a:r>
              <a:rPr lang="en-US" altLang="zh-CN" dirty="0" err="1"/>
              <a:t>Arduino</a:t>
            </a:r>
            <a:r>
              <a:rPr lang="en-US" altLang="zh-CN" dirty="0"/>
              <a:t> has 14 digital I/O pins labeled 0 to 13 that can be used to turn motors and lights on and off and read the state of switches. </a:t>
            </a:r>
          </a:p>
        </p:txBody>
      </p:sp>
    </p:spTree>
    <p:extLst>
      <p:ext uri="{BB962C8B-B14F-4D97-AF65-F5344CB8AC3E}">
        <p14:creationId xmlns:p14="http://schemas.microsoft.com/office/powerpoint/2010/main" val="3007712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1600200"/>
            <a:ext cx="8291264" cy="5257800"/>
          </a:xfrm>
        </p:spPr>
        <p:txBody>
          <a:bodyPr>
            <a:normAutofit/>
          </a:bodyPr>
          <a:lstStyle/>
          <a:p>
            <a:pPr marL="0" indent="0">
              <a:buNone/>
            </a:pPr>
            <a:r>
              <a:rPr lang="en-US" altLang="zh-CN" dirty="0"/>
              <a:t>Each digital  pin can sink or source about 40 mA of current. This is more than adequate for interfacing to most devices, but does mean that interface circuits are needed to control devices other than simple LED's. In other words, you cannot run a motor directly using the current available from an </a:t>
            </a:r>
            <a:r>
              <a:rPr lang="en-US" altLang="zh-CN" dirty="0" err="1"/>
              <a:t>Arduino</a:t>
            </a:r>
            <a:r>
              <a:rPr lang="en-US" altLang="zh-CN" dirty="0"/>
              <a:t> pin, but rather must have the pin drive an interface circuit that in turn drives the motor. </a:t>
            </a:r>
          </a:p>
        </p:txBody>
      </p:sp>
    </p:spTree>
    <p:extLst>
      <p:ext uri="{BB962C8B-B14F-4D97-AF65-F5344CB8AC3E}">
        <p14:creationId xmlns:p14="http://schemas.microsoft.com/office/powerpoint/2010/main" val="4131464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a:bodyPr>
          <a:lstStyle/>
          <a:p>
            <a:pPr marL="0" indent="0">
              <a:buNone/>
            </a:pPr>
            <a:r>
              <a:rPr lang="en-US" altLang="zh-CN" dirty="0"/>
              <a:t>To interact with the outside world, the program sets digital pins to a high or low </a:t>
            </a:r>
            <a:r>
              <a:rPr lang="en-US" altLang="zh-CN" dirty="0" smtClean="0"/>
              <a:t>value, </a:t>
            </a:r>
            <a:r>
              <a:rPr lang="en-US" altLang="zh-CN" dirty="0"/>
              <a:t>which corresponds to +5 V or 0 V at the pin. The pin is connected to external interface electronics and then to the device being switched on and off.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731" t="36000" r="36884" b="25230"/>
          <a:stretch/>
        </p:blipFill>
        <p:spPr bwMode="auto">
          <a:xfrm>
            <a:off x="2531085" y="3501008"/>
            <a:ext cx="3930533" cy="335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857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lnSpcReduction="10000"/>
          </a:bodyPr>
          <a:lstStyle/>
          <a:p>
            <a:pPr marL="0" indent="0">
              <a:buNone/>
            </a:pPr>
            <a:r>
              <a:rPr lang="en-US" altLang="zh-CN" dirty="0"/>
              <a:t>To determine the state of switches and other sensors, the </a:t>
            </a:r>
            <a:r>
              <a:rPr lang="en-US" altLang="zh-CN" dirty="0" err="1"/>
              <a:t>Arduino</a:t>
            </a:r>
            <a:r>
              <a:rPr lang="en-US" altLang="zh-CN" dirty="0"/>
              <a:t> is able to read the voltage value applied to its pins as a binary number. The interface circuitry translates the sensor signal into a 0 or +5 V signal applied to the digital I/O pin. Through a program command, the </a:t>
            </a:r>
            <a:r>
              <a:rPr lang="en-US" altLang="zh-CN" dirty="0" err="1" smtClean="0"/>
              <a:t>Arduio</a:t>
            </a:r>
            <a:r>
              <a:rPr lang="en-US" altLang="zh-CN" dirty="0" smtClean="0"/>
              <a:t> </a:t>
            </a:r>
            <a:r>
              <a:rPr lang="en-US" altLang="zh-CN" dirty="0"/>
              <a:t>interrogates the state of the pin. If the pin is at 0 V, the program will read it as a 0 or LOW. If it is at +5 V, the program will read it as a 1 or HIGH. If more than +5 V is applied, you may blow out your board, so be careful. </a:t>
            </a:r>
          </a:p>
        </p:txBody>
      </p:sp>
    </p:spTree>
    <p:extLst>
      <p:ext uri="{BB962C8B-B14F-4D97-AF65-F5344CB8AC3E}">
        <p14:creationId xmlns:p14="http://schemas.microsoft.com/office/powerpoint/2010/main" val="106252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807" t="39508" r="35385" b="18215"/>
          <a:stretch/>
        </p:blipFill>
        <p:spPr bwMode="auto">
          <a:xfrm>
            <a:off x="1331640" y="1124744"/>
            <a:ext cx="6264696" cy="538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8948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Hardware </a:t>
            </a:r>
            <a:endParaRPr lang="zh-CN" altLang="en-US" dirty="0"/>
          </a:p>
        </p:txBody>
      </p:sp>
      <p:sp>
        <p:nvSpPr>
          <p:cNvPr id="3" name="内容占位符 2"/>
          <p:cNvSpPr>
            <a:spLocks noGrp="1"/>
          </p:cNvSpPr>
          <p:nvPr>
            <p:ph idx="1"/>
          </p:nvPr>
        </p:nvSpPr>
        <p:spPr>
          <a:xfrm>
            <a:off x="457200" y="908720"/>
            <a:ext cx="8291264" cy="5257800"/>
          </a:xfrm>
        </p:spPr>
        <p:txBody>
          <a:bodyPr>
            <a:normAutofit/>
          </a:bodyPr>
          <a:lstStyle/>
          <a:p>
            <a:pPr marL="0" indent="0">
              <a:buNone/>
            </a:pPr>
            <a:r>
              <a:rPr lang="en-US" altLang="zh-CN" dirty="0"/>
              <a:t>Interacting with the world has two sides. First, the designer must create electronic interface circuits that allow motors and other devices to be controlled by a low (1-10 mA) current signal that switches between 0 and 5 V, and other circuits that convert sensor readings into a switched 0 or 5 V signal. Second, the designer must write a program using the set of </a:t>
            </a:r>
            <a:r>
              <a:rPr lang="en-US" altLang="zh-CN" dirty="0" err="1"/>
              <a:t>Arduino</a:t>
            </a:r>
            <a:r>
              <a:rPr lang="en-US" altLang="zh-CN" dirty="0"/>
              <a:t> commands that set and read the I/O pins. </a:t>
            </a:r>
          </a:p>
        </p:txBody>
      </p:sp>
    </p:spTree>
    <p:extLst>
      <p:ext uri="{BB962C8B-B14F-4D97-AF65-F5344CB8AC3E}">
        <p14:creationId xmlns:p14="http://schemas.microsoft.com/office/powerpoint/2010/main" val="1642874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lnSpcReduction="20000"/>
          </a:bodyPr>
          <a:lstStyle/>
          <a:p>
            <a:r>
              <a:rPr lang="en-US" altLang="zh-CN" dirty="0"/>
              <a:t>Thanks to its simple and accessible user experience, </a:t>
            </a:r>
            <a:r>
              <a:rPr lang="en-US" altLang="zh-CN" dirty="0" err="1"/>
              <a:t>Arduino</a:t>
            </a:r>
            <a:r>
              <a:rPr lang="en-US" altLang="zh-CN" dirty="0"/>
              <a:t> has been used in thousands of different projects and applications. The </a:t>
            </a:r>
            <a:r>
              <a:rPr lang="en-US" altLang="zh-CN" dirty="0" err="1"/>
              <a:t>Arduino</a:t>
            </a:r>
            <a:r>
              <a:rPr lang="en-US" altLang="zh-CN" dirty="0"/>
              <a:t> software is easy-to-use for beginners, yet flexible enough for advanced users. It runs on Mac, Windows, and Linux. Teachers and students use it to build low cost scientific instruments, to prove chemistry and physics principles, or to get started with programming and robotics. Designers and architects build interactive prototypes, musicians and artists use it for installations and to experiment with new musical instruments</a:t>
            </a:r>
            <a:r>
              <a:rPr lang="en-US" altLang="zh-CN" dirty="0" smtClean="0"/>
              <a:t>..</a:t>
            </a:r>
            <a:endParaRPr lang="zh-CN" altLang="en-US" dirty="0"/>
          </a:p>
        </p:txBody>
      </p:sp>
    </p:spTree>
    <p:extLst>
      <p:ext uri="{BB962C8B-B14F-4D97-AF65-F5344CB8AC3E}">
        <p14:creationId xmlns:p14="http://schemas.microsoft.com/office/powerpoint/2010/main" val="8414957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err="1"/>
              <a:t>pinMode</a:t>
            </a:r>
            <a:r>
              <a:rPr lang="en-US" altLang="zh-CN" dirty="0"/>
              <a:t> </a:t>
            </a:r>
            <a:endParaRPr lang="en-US" altLang="zh-CN" dirty="0" smtClean="0"/>
          </a:p>
          <a:p>
            <a:pPr marL="0" indent="0">
              <a:buNone/>
            </a:pPr>
            <a:r>
              <a:rPr lang="en-US" altLang="zh-CN" dirty="0" smtClean="0"/>
              <a:t>This </a:t>
            </a:r>
            <a:r>
              <a:rPr lang="en-US" altLang="zh-CN" dirty="0"/>
              <a:t>command, which goes in the setup() function, is used to set the direction of a digital I/O pin. Set the pin to OUTPUT if the pin is driving and LED, motor or other device. Set the pin to INPUT if the pin is reading a switch or other sensor. On power up or reset, all pins default to inputs. This example sets pin 2 to an output and pin 3 to an input.   </a:t>
            </a:r>
          </a:p>
          <a:p>
            <a:pPr marL="0" indent="0">
              <a:buNone/>
            </a:pPr>
            <a:endParaRPr lang="en-US" altLang="zh-CN" dirty="0" smtClean="0"/>
          </a:p>
          <a:p>
            <a:pPr marL="0" indent="0">
              <a:buNone/>
            </a:pPr>
            <a:r>
              <a:rPr lang="en-US" altLang="zh-CN" dirty="0" smtClean="0"/>
              <a:t>void </a:t>
            </a:r>
            <a:r>
              <a:rPr lang="en-US" altLang="zh-CN" dirty="0"/>
              <a:t>setup() {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(2,OUTPUT);</a:t>
            </a:r>
          </a:p>
          <a:p>
            <a:pPr marL="0" indent="0">
              <a:buNone/>
            </a:pPr>
            <a:r>
              <a:rPr lang="en-US" altLang="zh-CN" dirty="0" smtClean="0"/>
              <a:t>   </a:t>
            </a:r>
            <a:r>
              <a:rPr lang="en-US" altLang="zh-CN" dirty="0" err="1"/>
              <a:t>pinMode</a:t>
            </a:r>
            <a:r>
              <a:rPr lang="en-US" altLang="zh-CN" dirty="0"/>
              <a:t>(3,INPUT);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 </a:t>
            </a:r>
          </a:p>
        </p:txBody>
      </p:sp>
    </p:spTree>
    <p:extLst>
      <p:ext uri="{BB962C8B-B14F-4D97-AF65-F5344CB8AC3E}">
        <p14:creationId xmlns:p14="http://schemas.microsoft.com/office/powerpoint/2010/main" val="40005005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a:bodyPr>
          <a:lstStyle/>
          <a:p>
            <a:r>
              <a:rPr lang="en-US" altLang="zh-CN" dirty="0" err="1"/>
              <a:t>Serial.print</a:t>
            </a:r>
            <a:r>
              <a:rPr lang="en-US" altLang="zh-CN" dirty="0"/>
              <a:t> </a:t>
            </a:r>
            <a:endParaRPr lang="en-US" altLang="zh-CN" dirty="0" smtClean="0"/>
          </a:p>
          <a:p>
            <a:pPr marL="0" indent="0">
              <a:buNone/>
            </a:pPr>
            <a:r>
              <a:rPr lang="en-US" altLang="zh-CN" dirty="0"/>
              <a:t>The </a:t>
            </a:r>
            <a:r>
              <a:rPr lang="en-US" altLang="zh-CN" dirty="0" err="1"/>
              <a:t>Serial.print</a:t>
            </a:r>
            <a:r>
              <a:rPr lang="en-US" altLang="zh-CN" dirty="0"/>
              <a:t> command lets you see what's going on inside the </a:t>
            </a:r>
            <a:r>
              <a:rPr lang="en-US" altLang="zh-CN" dirty="0" err="1"/>
              <a:t>Arduino</a:t>
            </a:r>
            <a:r>
              <a:rPr lang="en-US" altLang="zh-CN" dirty="0"/>
              <a:t> from your computer. For example, you can see the result of a math operation to determine if you are getting the right number. Or, you can see the state of a digital input pin to see if the </a:t>
            </a:r>
            <a:r>
              <a:rPr lang="en-US" altLang="zh-CN" dirty="0" err="1"/>
              <a:t>Arduino</a:t>
            </a:r>
            <a:r>
              <a:rPr lang="en-US" altLang="zh-CN" dirty="0"/>
              <a:t> is a sensor or switch properly. When your interface circuits or program does not seem to be working, use the </a:t>
            </a:r>
            <a:r>
              <a:rPr lang="en-US" altLang="zh-CN" dirty="0" err="1"/>
              <a:t>Serial.print</a:t>
            </a:r>
            <a:r>
              <a:rPr lang="en-US" altLang="zh-CN" dirty="0"/>
              <a:t> command to shed a little light on the situation. For this command to show anything, you need to have the </a:t>
            </a:r>
            <a:r>
              <a:rPr lang="en-US" altLang="zh-CN" dirty="0" err="1"/>
              <a:t>Arduino</a:t>
            </a:r>
            <a:r>
              <a:rPr lang="en-US" altLang="zh-CN" dirty="0"/>
              <a:t> connected to the host computer with the USB cable. </a:t>
            </a:r>
          </a:p>
        </p:txBody>
      </p:sp>
    </p:spTree>
    <p:extLst>
      <p:ext uri="{BB962C8B-B14F-4D97-AF65-F5344CB8AC3E}">
        <p14:creationId xmlns:p14="http://schemas.microsoft.com/office/powerpoint/2010/main" val="8888516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err="1"/>
              <a:t>Serial.print</a:t>
            </a:r>
            <a:r>
              <a:rPr lang="en-US" altLang="zh-CN" dirty="0"/>
              <a:t> </a:t>
            </a:r>
            <a:endParaRPr lang="en-US" altLang="zh-CN" dirty="0" smtClean="0"/>
          </a:p>
          <a:p>
            <a:endParaRPr lang="en-US" altLang="zh-CN" dirty="0" smtClean="0"/>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Serial.begin</a:t>
            </a:r>
            <a:r>
              <a:rPr lang="en-US" altLang="zh-CN" dirty="0"/>
              <a:t>(9600);  </a:t>
            </a: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void </a:t>
            </a:r>
            <a:r>
              <a:rPr lang="en-US" altLang="zh-CN" dirty="0"/>
              <a:t>loop()                     {   </a:t>
            </a:r>
            <a:r>
              <a:rPr lang="en-US" altLang="zh-CN" dirty="0" err="1"/>
              <a:t>Serial.println</a:t>
            </a:r>
            <a:r>
              <a:rPr lang="en-US" altLang="zh-CN" dirty="0"/>
              <a:t>(</a:t>
            </a:r>
            <a:r>
              <a:rPr lang="en-US" altLang="zh-CN" dirty="0" err="1"/>
              <a:t>digitalRead</a:t>
            </a:r>
            <a:r>
              <a:rPr lang="en-US" altLang="zh-CN" dirty="0"/>
              <a:t>(2</a:t>
            </a:r>
            <a:r>
              <a:rPr lang="en-US" altLang="zh-CN" dirty="0" smtClean="0"/>
              <a:t>));</a:t>
            </a:r>
          </a:p>
          <a:p>
            <a:pPr marL="0" indent="0">
              <a:buNone/>
            </a:pPr>
            <a:r>
              <a:rPr lang="en-US" altLang="zh-CN" dirty="0"/>
              <a:t> </a:t>
            </a:r>
            <a:r>
              <a:rPr lang="en-US" altLang="zh-CN" dirty="0" smtClean="0"/>
              <a:t>   </a:t>
            </a:r>
            <a:r>
              <a:rPr lang="en-US" altLang="zh-CN" dirty="0"/>
              <a:t>delay(100); </a:t>
            </a:r>
            <a:endParaRPr lang="en-US" altLang="zh-CN" dirty="0" smtClean="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34367571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err="1" smtClean="0"/>
              <a:t>digitalWrite</a:t>
            </a:r>
            <a:endParaRPr lang="en-US" altLang="zh-CN" dirty="0" smtClean="0"/>
          </a:p>
          <a:p>
            <a:endParaRPr lang="en-US" altLang="zh-CN" dirty="0" smtClean="0"/>
          </a:p>
          <a:p>
            <a:pPr marL="0" indent="0">
              <a:buNone/>
            </a:pPr>
            <a:r>
              <a:rPr lang="en-US" altLang="zh-CN" dirty="0"/>
              <a:t>This command sets an I/O pin high (+5V) or low (0V) and is the workhorse for commanding the outside world of lights, motors, and anything else interfaced to your board. Use the </a:t>
            </a:r>
            <a:r>
              <a:rPr lang="en-US" altLang="zh-CN" dirty="0" err="1"/>
              <a:t>pinMode</a:t>
            </a:r>
            <a:r>
              <a:rPr lang="en-US" altLang="zh-CN" dirty="0"/>
              <a:t>() command in the setup() function to set the pin to an output.   </a:t>
            </a:r>
          </a:p>
          <a:p>
            <a:pPr marL="0" indent="0">
              <a:buNone/>
            </a:pPr>
            <a:r>
              <a:rPr lang="en-US" altLang="zh-CN" dirty="0" err="1" smtClean="0"/>
              <a:t>digitalWrite</a:t>
            </a:r>
            <a:r>
              <a:rPr lang="en-US" altLang="zh-CN" dirty="0" smtClean="0"/>
              <a:t>(2,HIGH</a:t>
            </a:r>
            <a:r>
              <a:rPr lang="en-US" altLang="zh-CN" dirty="0"/>
              <a:t>);  // sets pin 2 to +5 volts   </a:t>
            </a:r>
            <a:r>
              <a:rPr lang="en-US" altLang="zh-CN" dirty="0" err="1"/>
              <a:t>digitalWrite</a:t>
            </a:r>
            <a:r>
              <a:rPr lang="en-US" altLang="zh-CN" dirty="0"/>
              <a:t>(2,LOW);   // sets pin 2 to zero volts </a:t>
            </a:r>
          </a:p>
        </p:txBody>
      </p:sp>
    </p:spTree>
    <p:extLst>
      <p:ext uri="{BB962C8B-B14F-4D97-AF65-F5344CB8AC3E}">
        <p14:creationId xmlns:p14="http://schemas.microsoft.com/office/powerpoint/2010/main" val="16956099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The Simple Commands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delay</a:t>
            </a:r>
            <a:endParaRPr lang="en-US" altLang="zh-CN" dirty="0" smtClean="0"/>
          </a:p>
          <a:p>
            <a:pPr marL="0" indent="0">
              <a:buNone/>
            </a:pPr>
            <a:r>
              <a:rPr lang="en-US" altLang="zh-CN" dirty="0" smtClean="0"/>
              <a:t>Delay </a:t>
            </a:r>
            <a:r>
              <a:rPr lang="en-US" altLang="zh-CN" dirty="0"/>
              <a:t>pauses the program for a specified number of milliseconds. Since most interactions with the world involve timing, this is an essential instruction. The delay can be for 0 to 4,294,967,295 msec. This code snippet turn on pin 2 for 1 second.   </a:t>
            </a:r>
          </a:p>
          <a:p>
            <a:pPr marL="0" indent="0">
              <a:buNone/>
            </a:pPr>
            <a:r>
              <a:rPr lang="en-US" altLang="zh-CN" dirty="0" err="1" smtClean="0"/>
              <a:t>digitalWrite</a:t>
            </a:r>
            <a:r>
              <a:rPr lang="en-US" altLang="zh-CN" dirty="0" smtClean="0"/>
              <a:t>(2,HIGH</a:t>
            </a:r>
            <a:r>
              <a:rPr lang="en-US" altLang="zh-CN" dirty="0"/>
              <a:t>);  // pin 2 high (LED on)   delay(1000);           // wait </a:t>
            </a:r>
            <a:r>
              <a:rPr lang="en-US" altLang="zh-CN" dirty="0" smtClean="0"/>
              <a:t>1000 </a:t>
            </a:r>
            <a:r>
              <a:rPr lang="en-US" altLang="zh-CN" dirty="0" err="1"/>
              <a:t>ms</a:t>
            </a:r>
            <a:r>
              <a:rPr lang="en-US" altLang="zh-CN" dirty="0"/>
              <a:t>   </a:t>
            </a:r>
            <a:r>
              <a:rPr lang="en-US" altLang="zh-CN" dirty="0" err="1"/>
              <a:t>digitalWrite</a:t>
            </a:r>
            <a:r>
              <a:rPr lang="en-US" altLang="zh-CN" dirty="0"/>
              <a:t>(2,LOW);   // pin 2 low (LED off) </a:t>
            </a:r>
          </a:p>
        </p:txBody>
      </p:sp>
    </p:spTree>
    <p:extLst>
      <p:ext uri="{BB962C8B-B14F-4D97-AF65-F5344CB8AC3E}">
        <p14:creationId xmlns:p14="http://schemas.microsoft.com/office/powerpoint/2010/main" val="22058700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a:t>functions </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Functions are a powerful programming feature that are used when you want to set up an action that can be called from several places in the program. For example, let's say you wanted an LED connected to pin 2 to flash 3 times as an alert, but that you needed to execute the alert at three different places in the program. One solution would be to type in the flashing code at the three separate program locations. </a:t>
            </a:r>
            <a:r>
              <a:rPr lang="en-US" altLang="zh-CN" dirty="0" smtClean="0"/>
              <a:t>A </a:t>
            </a:r>
            <a:r>
              <a:rPr lang="en-US" altLang="zh-CN" dirty="0"/>
              <a:t>better solution is to write the flash function as a subroutine and to call it from the main body of the code.</a:t>
            </a:r>
          </a:p>
        </p:txBody>
      </p:sp>
    </p:spTree>
    <p:extLst>
      <p:ext uri="{BB962C8B-B14F-4D97-AF65-F5344CB8AC3E}">
        <p14:creationId xmlns:p14="http://schemas.microsoft.com/office/powerpoint/2010/main" val="588266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624"/>
            <a:ext cx="8291264" cy="6858000"/>
          </a:xfrm>
        </p:spPr>
        <p:txBody>
          <a:bodyPr>
            <a:noAutofit/>
          </a:bodyPr>
          <a:lstStyle/>
          <a:p>
            <a:pPr marL="0" indent="0">
              <a:buNone/>
            </a:pPr>
            <a:r>
              <a:rPr lang="en-US" altLang="zh-CN" sz="2000" dirty="0" err="1"/>
              <a:t>int</a:t>
            </a:r>
            <a:r>
              <a:rPr lang="en-US" altLang="zh-CN" sz="2000" dirty="0"/>
              <a:t> i; </a:t>
            </a:r>
            <a:endParaRPr lang="en-US" altLang="zh-CN" sz="2000" dirty="0" smtClean="0"/>
          </a:p>
          <a:p>
            <a:pPr marL="0" indent="0">
              <a:buNone/>
            </a:pPr>
            <a:r>
              <a:rPr lang="en-US" altLang="zh-CN" sz="2000" dirty="0" smtClean="0"/>
              <a:t>void </a:t>
            </a:r>
            <a:r>
              <a:rPr lang="en-US" altLang="zh-CN" sz="2000" dirty="0"/>
              <a:t>setup()                 </a:t>
            </a:r>
            <a:endParaRPr lang="en-US" altLang="zh-CN" sz="2000" dirty="0" smtClean="0"/>
          </a:p>
          <a:p>
            <a:pPr marL="0" indent="0">
              <a:buNone/>
            </a:pPr>
            <a:r>
              <a:rPr lang="en-US" altLang="zh-CN" sz="2000" dirty="0" smtClean="0"/>
              <a:t>{   </a:t>
            </a:r>
            <a:r>
              <a:rPr lang="en-US" altLang="zh-CN" sz="2000" dirty="0" err="1"/>
              <a:t>pinMode</a:t>
            </a:r>
            <a:r>
              <a:rPr lang="en-US" altLang="zh-CN" sz="2000" dirty="0"/>
              <a:t>(2,OUTPUT);   </a:t>
            </a:r>
            <a:endParaRPr lang="en-US" altLang="zh-CN" sz="2000" dirty="0" smtClean="0"/>
          </a:p>
          <a:p>
            <a:pPr marL="0" indent="0">
              <a:buNone/>
            </a:pPr>
            <a:r>
              <a:rPr lang="en-US" altLang="zh-CN" sz="2000" dirty="0"/>
              <a:t> </a:t>
            </a:r>
            <a:r>
              <a:rPr lang="en-US" altLang="zh-CN" sz="2000" dirty="0" smtClean="0"/>
              <a:t>   </a:t>
            </a:r>
            <a:r>
              <a:rPr lang="en-US" altLang="zh-CN" sz="2000" dirty="0" err="1" smtClean="0"/>
              <a:t>Serial.begin</a:t>
            </a:r>
            <a:r>
              <a:rPr lang="en-US" altLang="zh-CN" sz="2000" dirty="0" smtClean="0"/>
              <a:t>(9600</a:t>
            </a:r>
            <a:r>
              <a:rPr lang="en-US" altLang="zh-CN" sz="2000" dirty="0"/>
              <a:t>);  </a:t>
            </a:r>
          </a:p>
          <a:p>
            <a:pPr marL="0" indent="0">
              <a:buNone/>
            </a:pPr>
            <a:r>
              <a:rPr lang="en-US" altLang="zh-CN" sz="2000" dirty="0"/>
              <a:t>  </a:t>
            </a:r>
            <a:r>
              <a:rPr lang="en-US" altLang="zh-CN" sz="2000" dirty="0" smtClean="0"/>
              <a:t>  </a:t>
            </a:r>
            <a:r>
              <a:rPr lang="en-US" altLang="zh-CN" sz="2000" dirty="0" err="1" smtClean="0"/>
              <a:t>Serial.println</a:t>
            </a:r>
            <a:r>
              <a:rPr lang="en-US" altLang="zh-CN" sz="2000" dirty="0"/>
              <a:t>("Welcome to my program");   </a:t>
            </a:r>
            <a:r>
              <a:rPr lang="en-US" altLang="zh-CN" sz="2000" dirty="0" smtClean="0"/>
              <a:t>   </a:t>
            </a:r>
          </a:p>
          <a:p>
            <a:pPr marL="0" indent="0">
              <a:buNone/>
            </a:pPr>
            <a:r>
              <a:rPr lang="en-US" altLang="zh-CN" sz="2000" dirty="0"/>
              <a:t> </a:t>
            </a:r>
            <a:r>
              <a:rPr lang="en-US" altLang="zh-CN" sz="2000" dirty="0" smtClean="0"/>
              <a:t>   delay(1000</a:t>
            </a:r>
            <a:r>
              <a:rPr lang="en-US" altLang="zh-CN" sz="2000" dirty="0"/>
              <a:t>);   </a:t>
            </a:r>
          </a:p>
          <a:p>
            <a:pPr marL="0" indent="0">
              <a:buNone/>
            </a:pPr>
            <a:r>
              <a:rPr lang="en-US" altLang="zh-CN" sz="2000" dirty="0" smtClean="0"/>
              <a:t>    flasher</a:t>
            </a:r>
            <a:r>
              <a:rPr lang="en-US" altLang="zh-CN" sz="2000" dirty="0"/>
              <a:t>();  // call flasher function   </a:t>
            </a:r>
            <a:endParaRPr lang="en-US" altLang="zh-CN" sz="2000" dirty="0" smtClean="0"/>
          </a:p>
          <a:p>
            <a:pPr marL="0" indent="0">
              <a:buNone/>
            </a:pPr>
            <a:r>
              <a:rPr lang="en-US" altLang="zh-CN" sz="2000" dirty="0"/>
              <a:t> </a:t>
            </a:r>
            <a:r>
              <a:rPr lang="en-US" altLang="zh-CN" sz="2000" dirty="0" smtClean="0"/>
              <a:t>   </a:t>
            </a:r>
            <a:r>
              <a:rPr lang="en-US" altLang="zh-CN" sz="2000" dirty="0" err="1" smtClean="0"/>
              <a:t>Serial.println</a:t>
            </a:r>
            <a:r>
              <a:rPr lang="en-US" altLang="zh-CN" sz="2000" dirty="0"/>
              <a:t>("I hope you like flashing");   </a:t>
            </a:r>
            <a:r>
              <a:rPr lang="en-US" altLang="zh-CN" sz="2000" dirty="0" smtClean="0"/>
              <a:t> </a:t>
            </a:r>
          </a:p>
          <a:p>
            <a:pPr marL="0" indent="0">
              <a:buNone/>
            </a:pPr>
            <a:r>
              <a:rPr lang="en-US" altLang="zh-CN" sz="2000" dirty="0"/>
              <a:t> </a:t>
            </a:r>
            <a:r>
              <a:rPr lang="en-US" altLang="zh-CN" sz="2000" dirty="0" smtClean="0"/>
              <a:t>   delay(1000</a:t>
            </a:r>
            <a:r>
              <a:rPr lang="en-US" altLang="zh-CN" sz="2000" dirty="0"/>
              <a:t>);   </a:t>
            </a:r>
            <a:endParaRPr lang="en-US" altLang="zh-CN" sz="2000" dirty="0" smtClean="0"/>
          </a:p>
          <a:p>
            <a:pPr marL="0" indent="0">
              <a:buNone/>
            </a:pPr>
            <a:r>
              <a:rPr lang="en-US" altLang="zh-CN" sz="2000" dirty="0"/>
              <a:t> </a:t>
            </a:r>
            <a:r>
              <a:rPr lang="en-US" altLang="zh-CN" sz="2000" dirty="0" smtClean="0"/>
              <a:t>   flasher</a:t>
            </a:r>
            <a:r>
              <a:rPr lang="en-US" altLang="zh-CN" sz="2000" dirty="0"/>
              <a:t>();  // call flasher again   </a:t>
            </a:r>
            <a:endParaRPr lang="en-US" altLang="zh-CN" sz="2000" dirty="0" smtClean="0"/>
          </a:p>
          <a:p>
            <a:pPr marL="0" indent="0">
              <a:buNone/>
            </a:pPr>
            <a:r>
              <a:rPr lang="en-US" altLang="zh-CN" sz="2000" dirty="0" smtClean="0"/>
              <a:t>} </a:t>
            </a:r>
          </a:p>
          <a:p>
            <a:pPr marL="0" indent="0">
              <a:buNone/>
            </a:pPr>
            <a:r>
              <a:rPr lang="en-US" altLang="zh-CN" sz="2000" dirty="0" smtClean="0"/>
              <a:t>void </a:t>
            </a:r>
            <a:r>
              <a:rPr lang="en-US" altLang="zh-CN" sz="2000" dirty="0"/>
              <a:t>loop() {}  </a:t>
            </a:r>
          </a:p>
          <a:p>
            <a:pPr marL="0" indent="0">
              <a:buNone/>
            </a:pPr>
            <a:r>
              <a:rPr lang="en-US" altLang="zh-CN" sz="2000" dirty="0"/>
              <a:t>void flasher() </a:t>
            </a:r>
            <a:endParaRPr lang="en-US" altLang="zh-CN" sz="2000" dirty="0" smtClean="0"/>
          </a:p>
          <a:p>
            <a:pPr marL="0" indent="0">
              <a:buNone/>
            </a:pPr>
            <a:r>
              <a:rPr lang="en-US" altLang="zh-CN" sz="2000" dirty="0" smtClean="0"/>
              <a:t>{   for(i=0;i&lt;3;i++) {   </a:t>
            </a:r>
          </a:p>
          <a:p>
            <a:pPr marL="0" indent="0">
              <a:buNone/>
            </a:pPr>
            <a:r>
              <a:rPr lang="en-US" altLang="zh-CN" sz="2000" dirty="0" smtClean="0"/>
              <a:t>        </a:t>
            </a:r>
            <a:r>
              <a:rPr lang="en-US" altLang="zh-CN" sz="2000" dirty="0" err="1" smtClean="0"/>
              <a:t>digitalWrite</a:t>
            </a:r>
            <a:r>
              <a:rPr lang="en-US" altLang="zh-CN" sz="2000" dirty="0" smtClean="0"/>
              <a:t>(2,HIGH);</a:t>
            </a:r>
          </a:p>
          <a:p>
            <a:pPr marL="0" indent="0">
              <a:buNone/>
            </a:pPr>
            <a:r>
              <a:rPr lang="en-US" altLang="zh-CN" sz="2000" dirty="0"/>
              <a:t> </a:t>
            </a:r>
            <a:r>
              <a:rPr lang="en-US" altLang="zh-CN" sz="2000" dirty="0" smtClean="0"/>
              <a:t>       </a:t>
            </a:r>
            <a:r>
              <a:rPr lang="en-US" altLang="zh-CN" sz="2000" dirty="0"/>
              <a:t>delay(250);   </a:t>
            </a:r>
            <a:endParaRPr lang="en-US" altLang="zh-CN" sz="2000" dirty="0" smtClean="0"/>
          </a:p>
          <a:p>
            <a:pPr marL="0" indent="0">
              <a:buNone/>
            </a:pPr>
            <a:r>
              <a:rPr lang="en-US" altLang="zh-CN" sz="2000" dirty="0"/>
              <a:t> </a:t>
            </a:r>
            <a:r>
              <a:rPr lang="en-US" altLang="zh-CN" sz="2000" dirty="0" smtClean="0"/>
              <a:t>       </a:t>
            </a:r>
            <a:r>
              <a:rPr lang="en-US" altLang="zh-CN" sz="2000" dirty="0" err="1" smtClean="0"/>
              <a:t>digitalWrite</a:t>
            </a:r>
            <a:r>
              <a:rPr lang="en-US" altLang="zh-CN" sz="2000" dirty="0" smtClean="0"/>
              <a:t>(2,LOW</a:t>
            </a:r>
            <a:r>
              <a:rPr lang="en-US" altLang="zh-CN" sz="2000" dirty="0"/>
              <a:t>);   </a:t>
            </a:r>
            <a:endParaRPr lang="en-US" altLang="zh-CN" sz="2000" dirty="0" smtClean="0"/>
          </a:p>
          <a:p>
            <a:pPr marL="0" indent="0">
              <a:buNone/>
            </a:pPr>
            <a:r>
              <a:rPr lang="en-US" altLang="zh-CN" sz="2000" dirty="0"/>
              <a:t> </a:t>
            </a:r>
            <a:r>
              <a:rPr lang="en-US" altLang="zh-CN" sz="2000" dirty="0" smtClean="0"/>
              <a:t>       delay(250</a:t>
            </a:r>
            <a:r>
              <a:rPr lang="en-US" altLang="zh-CN" sz="2000" dirty="0"/>
              <a:t>);   </a:t>
            </a:r>
            <a:endParaRPr lang="en-US" altLang="zh-CN" sz="2000" dirty="0" smtClean="0"/>
          </a:p>
          <a:p>
            <a:pPr marL="0" indent="0">
              <a:buNone/>
            </a:pPr>
            <a:r>
              <a:rPr lang="en-US" altLang="zh-CN" sz="2000" dirty="0"/>
              <a:t> </a:t>
            </a:r>
            <a:r>
              <a:rPr lang="en-US" altLang="zh-CN" sz="2000" dirty="0" smtClean="0"/>
              <a:t>    } } </a:t>
            </a:r>
            <a:endParaRPr lang="en-US" altLang="zh-CN" sz="2000" dirty="0"/>
          </a:p>
        </p:txBody>
      </p:sp>
    </p:spTree>
    <p:extLst>
      <p:ext uri="{BB962C8B-B14F-4D97-AF65-F5344CB8AC3E}">
        <p14:creationId xmlns:p14="http://schemas.microsoft.com/office/powerpoint/2010/main" val="3416993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err="1"/>
              <a:t>Arduino</a:t>
            </a:r>
            <a:r>
              <a:rPr lang="en-US" altLang="zh-CN" dirty="0"/>
              <a:t> Programming Basics </a:t>
            </a:r>
            <a:endParaRPr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73" t="51139" r="19317" b="24123"/>
          <a:stretch/>
        </p:blipFill>
        <p:spPr bwMode="auto">
          <a:xfrm>
            <a:off x="0" y="1244876"/>
            <a:ext cx="9144000" cy="265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0980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- 1</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smtClean="0"/>
              <a:t>Turn </a:t>
            </a:r>
            <a:r>
              <a:rPr lang="en-US" altLang="zh-CN" dirty="0"/>
              <a:t>on LED connected to Pin 2 for 1 s.  </a:t>
            </a:r>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 </a:t>
            </a:r>
          </a:p>
        </p:txBody>
      </p:sp>
    </p:spTree>
    <p:extLst>
      <p:ext uri="{BB962C8B-B14F-4D97-AF65-F5344CB8AC3E}">
        <p14:creationId xmlns:p14="http://schemas.microsoft.com/office/powerpoint/2010/main" val="8051756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- 2</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 Flash LED connected to Pin 2 at 1 Hz </a:t>
            </a:r>
            <a:r>
              <a:rPr lang="en-US" altLang="zh-CN" dirty="0" smtClean="0"/>
              <a:t>forever. </a:t>
            </a:r>
          </a:p>
          <a:p>
            <a:pPr marL="0" indent="0">
              <a:buNone/>
            </a:pPr>
            <a:r>
              <a:rPr lang="en-US" altLang="zh-CN" dirty="0"/>
              <a:t>void setup()  </a:t>
            </a:r>
            <a:endParaRPr lang="en-US" altLang="zh-CN" dirty="0" smtClean="0"/>
          </a:p>
          <a:p>
            <a:pPr marL="0" indent="0">
              <a:buNone/>
            </a:pPr>
            <a:r>
              <a:rPr lang="en-US" altLang="zh-CN" dirty="0" smtClean="0"/>
              <a:t>{   </a:t>
            </a:r>
            <a:r>
              <a:rPr lang="en-US" altLang="zh-CN" dirty="0" err="1"/>
              <a:t>pinMode</a:t>
            </a:r>
            <a:r>
              <a:rPr lang="en-US" altLang="zh-CN" dirty="0"/>
              <a:t>(2,OUTPUT);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delay(500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a:t> </a:t>
            </a:r>
            <a:r>
              <a:rPr lang="en-US" altLang="zh-CN" dirty="0" smtClean="0"/>
              <a:t>   delay(500</a:t>
            </a:r>
            <a:r>
              <a:rPr lang="en-US" altLang="zh-CN" dirty="0"/>
              <a:t>);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903607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457200" y="1600200"/>
            <a:ext cx="8579296" cy="4525963"/>
          </a:xfrm>
        </p:spPr>
        <p:txBody>
          <a:bodyPr>
            <a:normAutofit fontScale="92500"/>
          </a:bodyPr>
          <a:lstStyle/>
          <a:p>
            <a:r>
              <a:rPr lang="en-US" altLang="zh-CN" dirty="0" err="1"/>
              <a:t>Arduino</a:t>
            </a:r>
            <a:r>
              <a:rPr lang="en-US" altLang="zh-CN" dirty="0"/>
              <a:t> </a:t>
            </a:r>
            <a:r>
              <a:rPr lang="en-US" altLang="zh-CN" dirty="0" smtClean="0"/>
              <a:t>simplifies </a:t>
            </a:r>
            <a:r>
              <a:rPr lang="en-US" altLang="zh-CN" dirty="0"/>
              <a:t>the process of working with microcontrollers, </a:t>
            </a:r>
            <a:r>
              <a:rPr lang="en-US" altLang="zh-CN" dirty="0" smtClean="0"/>
              <a:t>it </a:t>
            </a:r>
            <a:r>
              <a:rPr lang="en-US" altLang="zh-CN" dirty="0"/>
              <a:t>offers some advantage for teachers, students, and interested amateurs over other systems</a:t>
            </a:r>
            <a:r>
              <a:rPr lang="en-US" altLang="zh-CN" dirty="0" smtClean="0"/>
              <a:t>:</a:t>
            </a:r>
          </a:p>
          <a:p>
            <a:pPr lvl="1"/>
            <a:r>
              <a:rPr lang="en-US" altLang="zh-CN" dirty="0"/>
              <a:t>Inexpensive - </a:t>
            </a:r>
            <a:r>
              <a:rPr lang="en-US" altLang="zh-CN" dirty="0" err="1"/>
              <a:t>Arduino</a:t>
            </a:r>
            <a:r>
              <a:rPr lang="en-US" altLang="zh-CN" dirty="0"/>
              <a:t> boards are relatively inexpensive compared to other microcontroller platforms. </a:t>
            </a:r>
            <a:endParaRPr lang="en-US" altLang="zh-CN" dirty="0" smtClean="0"/>
          </a:p>
          <a:p>
            <a:pPr lvl="1"/>
            <a:r>
              <a:rPr lang="en-US" altLang="zh-CN" dirty="0" smtClean="0"/>
              <a:t>Cross-platform</a:t>
            </a:r>
            <a:r>
              <a:rPr lang="en-US" altLang="zh-CN" dirty="0"/>
              <a:t> - The </a:t>
            </a:r>
            <a:r>
              <a:rPr lang="en-US" altLang="zh-CN" dirty="0" err="1"/>
              <a:t>Arduino</a:t>
            </a:r>
            <a:r>
              <a:rPr lang="en-US" altLang="zh-CN" dirty="0"/>
              <a:t> Software (IDE) runs on Windows, Macintosh OSX, and Linux operating systems. Most microcontroller systems are limited to Windows.</a:t>
            </a:r>
          </a:p>
          <a:p>
            <a:pPr lvl="1"/>
            <a:endParaRPr lang="zh-CN" altLang="en-US" dirty="0"/>
          </a:p>
        </p:txBody>
      </p:sp>
    </p:spTree>
    <p:extLst>
      <p:ext uri="{BB962C8B-B14F-4D97-AF65-F5344CB8AC3E}">
        <p14:creationId xmlns:p14="http://schemas.microsoft.com/office/powerpoint/2010/main" val="4752748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- 3</a:t>
            </a:r>
            <a:endParaRPr lang="zh-CN" altLang="en-US" dirty="0"/>
          </a:p>
        </p:txBody>
      </p:sp>
      <p:sp>
        <p:nvSpPr>
          <p:cNvPr id="3" name="内容占位符 2"/>
          <p:cNvSpPr>
            <a:spLocks noGrp="1"/>
          </p:cNvSpPr>
          <p:nvPr>
            <p:ph idx="1"/>
          </p:nvPr>
        </p:nvSpPr>
        <p:spPr>
          <a:xfrm>
            <a:off x="457200" y="908720"/>
            <a:ext cx="8291264" cy="5949280"/>
          </a:xfrm>
        </p:spPr>
        <p:txBody>
          <a:bodyPr>
            <a:normAutofit/>
          </a:bodyPr>
          <a:lstStyle/>
          <a:p>
            <a:r>
              <a:rPr lang="en-US" altLang="zh-CN" dirty="0"/>
              <a:t>Turn on motor connected to Pin 4 for 1 s.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(4,OUTPUT</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(4,HIGH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(4,LOW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29390549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- 4</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10000"/>
          </a:bodyPr>
          <a:lstStyle/>
          <a:p>
            <a:r>
              <a:rPr lang="en-US" altLang="zh-CN" dirty="0"/>
              <a:t> Play 440 </a:t>
            </a:r>
            <a:r>
              <a:rPr lang="en-US" altLang="zh-CN" dirty="0" err="1"/>
              <a:t>hz</a:t>
            </a:r>
            <a:r>
              <a:rPr lang="en-US" altLang="zh-CN" dirty="0"/>
              <a:t> tone for one second on speaker connected to pin 5. Delay is needed because the program does not wait for the tone() command to finish but rather immediately goes to the command following tone().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(5,OUTPUT</a:t>
            </a:r>
            <a:r>
              <a:rPr lang="en-US" altLang="zh-CN" dirty="0"/>
              <a:t>);   </a:t>
            </a:r>
            <a:endParaRPr lang="en-US" altLang="zh-CN" dirty="0" smtClean="0"/>
          </a:p>
          <a:p>
            <a:pPr marL="0" indent="0">
              <a:buNone/>
            </a:pPr>
            <a:r>
              <a:rPr lang="en-US" altLang="zh-CN" dirty="0"/>
              <a:t> </a:t>
            </a:r>
            <a:r>
              <a:rPr lang="en-US" altLang="zh-CN" dirty="0" smtClean="0"/>
              <a:t>   tone(5,440,1000</a:t>
            </a:r>
            <a:r>
              <a:rPr lang="en-US" altLang="zh-CN" dirty="0"/>
              <a:t>);   </a:t>
            </a:r>
            <a:endParaRPr lang="en-US" altLang="zh-CN" dirty="0" smtClean="0"/>
          </a:p>
          <a:p>
            <a:pPr marL="0" indent="0">
              <a:buNone/>
            </a:pPr>
            <a:r>
              <a:rPr lang="en-US" altLang="zh-CN" dirty="0"/>
              <a:t> </a:t>
            </a:r>
            <a:r>
              <a:rPr lang="en-US" altLang="zh-CN" dirty="0" smtClean="0"/>
              <a:t>   delay(1100</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17687292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dirty="0" smtClean="0"/>
              <a:t>Examples - 5</a:t>
            </a:r>
            <a:endParaRPr lang="zh-CN" altLang="en-US" dirty="0"/>
          </a:p>
        </p:txBody>
      </p:sp>
      <p:sp>
        <p:nvSpPr>
          <p:cNvPr id="3" name="内容占位符 2"/>
          <p:cNvSpPr>
            <a:spLocks noGrp="1"/>
          </p:cNvSpPr>
          <p:nvPr>
            <p:ph idx="1"/>
          </p:nvPr>
        </p:nvSpPr>
        <p:spPr>
          <a:xfrm>
            <a:off x="457200" y="908720"/>
            <a:ext cx="8291264" cy="5949280"/>
          </a:xfrm>
        </p:spPr>
        <p:txBody>
          <a:bodyPr>
            <a:normAutofit fontScale="92500" lnSpcReduction="20000"/>
          </a:bodyPr>
          <a:lstStyle/>
          <a:p>
            <a:r>
              <a:rPr lang="en-US" altLang="zh-CN" dirty="0"/>
              <a:t> LED is on Pin 2 and switch is on Pin 6. Turns on the LED for one sec when switch is pressed </a:t>
            </a:r>
            <a:endParaRPr lang="en-US" altLang="zh-CN" dirty="0" smtClean="0"/>
          </a:p>
          <a:p>
            <a:pPr marL="0" indent="0">
              <a:buNone/>
            </a:pPr>
            <a:r>
              <a:rPr lang="en-US" altLang="zh-CN" dirty="0" smtClean="0"/>
              <a:t>void </a:t>
            </a:r>
            <a:r>
              <a:rPr lang="en-US" altLang="zh-CN" dirty="0"/>
              <a:t>setup()  </a:t>
            </a:r>
            <a:endParaRPr lang="en-US" altLang="zh-CN" dirty="0" smtClean="0"/>
          </a:p>
          <a:p>
            <a:pPr marL="0" indent="0">
              <a:buNone/>
            </a:pPr>
            <a:r>
              <a:rPr lang="en-US" altLang="zh-CN" dirty="0" smtClean="0"/>
              <a:t>{   </a:t>
            </a:r>
            <a:r>
              <a:rPr lang="en-US" altLang="zh-CN" dirty="0" err="1" smtClean="0"/>
              <a:t>pinMode</a:t>
            </a:r>
            <a:r>
              <a:rPr lang="en-US" altLang="zh-CN" dirty="0" smtClean="0"/>
              <a:t>(2,OUTPUT</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pinMode</a:t>
            </a:r>
            <a:r>
              <a:rPr lang="en-US" altLang="zh-CN" dirty="0" smtClean="0"/>
              <a:t>(6,INPUT</a:t>
            </a:r>
            <a:r>
              <a:rPr lang="en-US" altLang="zh-CN" dirty="0"/>
              <a:t>);   </a:t>
            </a:r>
            <a:endParaRPr lang="en-US" altLang="zh-CN" dirty="0" smtClean="0"/>
          </a:p>
          <a:p>
            <a:pPr marL="0" indent="0">
              <a:buNone/>
            </a:pPr>
            <a:r>
              <a:rPr lang="en-US" altLang="zh-CN" dirty="0"/>
              <a:t> </a:t>
            </a:r>
            <a:r>
              <a:rPr lang="en-US" altLang="zh-CN" dirty="0" smtClean="0"/>
              <a:t>   while </a:t>
            </a:r>
            <a:r>
              <a:rPr lang="en-US" altLang="zh-CN" dirty="0"/>
              <a:t>(</a:t>
            </a:r>
            <a:r>
              <a:rPr lang="en-US" altLang="zh-CN" dirty="0" err="1"/>
              <a:t>digitalRead</a:t>
            </a:r>
            <a:r>
              <a:rPr lang="en-US" altLang="zh-CN" dirty="0"/>
              <a:t>(6) == HIGH)     </a:t>
            </a:r>
            <a:endParaRPr lang="en-US" altLang="zh-CN" dirty="0" smtClean="0"/>
          </a:p>
          <a:p>
            <a:pPr marL="0" indent="0">
              <a:buNone/>
            </a:pPr>
            <a:r>
              <a:rPr lang="en-US" altLang="zh-CN" dirty="0"/>
              <a:t> </a:t>
            </a:r>
            <a:r>
              <a:rPr lang="en-US" altLang="zh-CN" dirty="0" smtClean="0"/>
              <a:t>   ;      </a:t>
            </a:r>
          </a:p>
          <a:p>
            <a:pPr marL="0" indent="0">
              <a:buNone/>
            </a:pPr>
            <a:r>
              <a:rPr lang="en-US" altLang="zh-CN" dirty="0"/>
              <a:t> </a:t>
            </a:r>
            <a:r>
              <a:rPr lang="en-US" altLang="zh-CN" dirty="0" smtClean="0"/>
              <a:t>   </a:t>
            </a:r>
            <a:r>
              <a:rPr lang="en-US" altLang="zh-CN" dirty="0" err="1" smtClean="0"/>
              <a:t>digitalWrite</a:t>
            </a:r>
            <a:r>
              <a:rPr lang="en-US" altLang="zh-CN" dirty="0" smtClean="0"/>
              <a:t>(2,HIGH</a:t>
            </a:r>
            <a:r>
              <a:rPr lang="en-US" altLang="zh-CN" dirty="0"/>
              <a:t>);   </a:t>
            </a:r>
            <a:endParaRPr lang="en-US" altLang="zh-CN" dirty="0" smtClean="0"/>
          </a:p>
          <a:p>
            <a:pPr marL="0" indent="0">
              <a:buNone/>
            </a:pPr>
            <a:r>
              <a:rPr lang="en-US" altLang="zh-CN" dirty="0"/>
              <a:t> </a:t>
            </a:r>
            <a:r>
              <a:rPr lang="en-US" altLang="zh-CN" dirty="0" smtClean="0"/>
              <a:t>   delay(1000</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digitalWrite</a:t>
            </a:r>
            <a:r>
              <a:rPr lang="en-US" altLang="zh-CN" dirty="0" smtClean="0"/>
              <a:t>(2,LOW</a:t>
            </a:r>
            <a:r>
              <a:rPr lang="en-US" altLang="zh-CN" dirty="0"/>
              <a:t>); </a:t>
            </a:r>
            <a:endParaRPr lang="en-US" altLang="zh-CN" dirty="0" smtClean="0"/>
          </a:p>
          <a:p>
            <a:pPr marL="0" indent="0">
              <a:buNone/>
            </a:pPr>
            <a:r>
              <a:rPr lang="en-US" altLang="zh-CN" dirty="0" smtClean="0"/>
              <a:t>} </a:t>
            </a:r>
          </a:p>
          <a:p>
            <a:pPr marL="0" indent="0">
              <a:buNone/>
            </a:pPr>
            <a:r>
              <a:rPr lang="en-US" altLang="zh-CN" dirty="0" smtClean="0"/>
              <a:t>void </a:t>
            </a:r>
            <a:r>
              <a:rPr lang="en-US" altLang="zh-CN" dirty="0"/>
              <a:t>loop()   </a:t>
            </a:r>
            <a:endParaRPr lang="en-US" altLang="zh-CN" dirty="0" smtClean="0"/>
          </a:p>
          <a:p>
            <a:pPr marL="0" indent="0">
              <a:buNone/>
            </a:pPr>
            <a:r>
              <a:rPr lang="en-US" altLang="zh-CN" dirty="0" smtClean="0"/>
              <a:t>{} </a:t>
            </a:r>
          </a:p>
        </p:txBody>
      </p:sp>
    </p:spTree>
    <p:extLst>
      <p:ext uri="{BB962C8B-B14F-4D97-AF65-F5344CB8AC3E}">
        <p14:creationId xmlns:p14="http://schemas.microsoft.com/office/powerpoint/2010/main" val="3377509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a:t>
            </a:r>
            <a:r>
              <a:rPr lang="en-US" altLang="zh-CN" dirty="0" err="1"/>
              <a:t>Arduino</a:t>
            </a:r>
            <a:endParaRPr lang="en-US" altLang="zh-CN" dirty="0"/>
          </a:p>
        </p:txBody>
      </p:sp>
      <p:sp>
        <p:nvSpPr>
          <p:cNvPr id="3" name="内容占位符 2"/>
          <p:cNvSpPr>
            <a:spLocks noGrp="1"/>
          </p:cNvSpPr>
          <p:nvPr>
            <p:ph idx="1"/>
          </p:nvPr>
        </p:nvSpPr>
        <p:spPr>
          <a:xfrm>
            <a:off x="0" y="1600200"/>
            <a:ext cx="9144000" cy="5257800"/>
          </a:xfrm>
        </p:spPr>
        <p:txBody>
          <a:bodyPr>
            <a:normAutofit fontScale="92500" lnSpcReduction="10000"/>
          </a:bodyPr>
          <a:lstStyle/>
          <a:p>
            <a:pPr lvl="1"/>
            <a:r>
              <a:rPr lang="en-US" altLang="zh-CN" dirty="0"/>
              <a:t>Simple, clear programming environment - The </a:t>
            </a:r>
            <a:r>
              <a:rPr lang="en-US" altLang="zh-CN" dirty="0" err="1"/>
              <a:t>Arduino</a:t>
            </a:r>
            <a:r>
              <a:rPr lang="en-US" altLang="zh-CN" dirty="0"/>
              <a:t> Software (IDE) is easy-to-use for beginners, yet flexible enough for advanced users to take advantage of as well. </a:t>
            </a:r>
            <a:endParaRPr lang="en-US" altLang="zh-CN" dirty="0" smtClean="0"/>
          </a:p>
          <a:p>
            <a:pPr lvl="1"/>
            <a:r>
              <a:rPr lang="en-US" altLang="zh-CN" dirty="0" smtClean="0"/>
              <a:t>Open </a:t>
            </a:r>
            <a:r>
              <a:rPr lang="en-US" altLang="zh-CN" dirty="0"/>
              <a:t>source and extensible software - The </a:t>
            </a:r>
            <a:r>
              <a:rPr lang="en-US" altLang="zh-CN" dirty="0" err="1"/>
              <a:t>Arduino</a:t>
            </a:r>
            <a:r>
              <a:rPr lang="en-US" altLang="zh-CN" dirty="0"/>
              <a:t> software is published as open source tools, available for extension by experienced programmers. The language can be expanded through C++ libraries, and people wanting to understand the technical details can make the leap from </a:t>
            </a:r>
            <a:r>
              <a:rPr lang="en-US" altLang="zh-CN" dirty="0" err="1"/>
              <a:t>Arduino</a:t>
            </a:r>
            <a:r>
              <a:rPr lang="en-US" altLang="zh-CN" dirty="0"/>
              <a:t> to the AVR C programming language on which it's based</a:t>
            </a:r>
            <a:r>
              <a:rPr lang="en-US" altLang="zh-CN" dirty="0" smtClean="0"/>
              <a:t>.</a:t>
            </a:r>
            <a:endParaRPr lang="en-US" altLang="zh-CN" dirty="0"/>
          </a:p>
          <a:p>
            <a:pPr lvl="1"/>
            <a:r>
              <a:rPr lang="en-US" altLang="zh-CN" dirty="0"/>
              <a:t>Open source and extensible hardware - The plans of the </a:t>
            </a:r>
            <a:r>
              <a:rPr lang="en-US" altLang="zh-CN" dirty="0" err="1"/>
              <a:t>Arduino</a:t>
            </a:r>
            <a:r>
              <a:rPr lang="en-US" altLang="zh-CN" dirty="0"/>
              <a:t> boards are published under a Creative Commons license, so experienced circuit designers can make their own version of the module, extending it and improving it. </a:t>
            </a:r>
          </a:p>
        </p:txBody>
      </p:sp>
    </p:spTree>
    <p:extLst>
      <p:ext uri="{BB962C8B-B14F-4D97-AF65-F5344CB8AC3E}">
        <p14:creationId xmlns:p14="http://schemas.microsoft.com/office/powerpoint/2010/main" val="1286569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a:t>The </a:t>
            </a:r>
            <a:r>
              <a:rPr lang="en-US" altLang="zh-CN" dirty="0" err="1"/>
              <a:t>Arduino</a:t>
            </a:r>
            <a:r>
              <a:rPr lang="en-US" altLang="zh-CN" dirty="0"/>
              <a:t> microcontroller is an easy to use yet powerful single board computer that has gained considerable traction in the hobby and professional market. The </a:t>
            </a:r>
            <a:r>
              <a:rPr lang="en-US" altLang="zh-CN" dirty="0" err="1"/>
              <a:t>Arduino</a:t>
            </a:r>
            <a:r>
              <a:rPr lang="en-US" altLang="zh-CN" dirty="0"/>
              <a:t> is open-source, which means hardware is reasonably priced and development software is free. </a:t>
            </a:r>
            <a:endParaRPr lang="zh-CN" altLang="en-US" dirty="0"/>
          </a:p>
        </p:txBody>
      </p:sp>
    </p:spTree>
    <p:extLst>
      <p:ext uri="{BB962C8B-B14F-4D97-AF65-F5344CB8AC3E}">
        <p14:creationId xmlns:p14="http://schemas.microsoft.com/office/powerpoint/2010/main" val="547303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Overview</a:t>
            </a:r>
            <a:endParaRPr lang="zh-CN" altLang="en-US" dirty="0"/>
          </a:p>
        </p:txBody>
      </p:sp>
      <p:sp>
        <p:nvSpPr>
          <p:cNvPr id="3" name="内容占位符 2"/>
          <p:cNvSpPr>
            <a:spLocks noGrp="1"/>
          </p:cNvSpPr>
          <p:nvPr>
            <p:ph idx="1"/>
          </p:nvPr>
        </p:nvSpPr>
        <p:spPr/>
        <p:txBody>
          <a:bodyPr>
            <a:normAutofit/>
          </a:bodyPr>
          <a:lstStyle/>
          <a:p>
            <a:r>
              <a:rPr lang="en-US" altLang="zh-CN" dirty="0" smtClean="0"/>
              <a:t>The </a:t>
            </a:r>
            <a:r>
              <a:rPr lang="en-US" altLang="zh-CN" dirty="0"/>
              <a:t>UNO is the best board to get started with electronics and coding. If this is your first experience tinkering with </a:t>
            </a:r>
            <a:r>
              <a:rPr lang="en-US" altLang="zh-CN" dirty="0" err="1"/>
              <a:t>A</a:t>
            </a:r>
            <a:r>
              <a:rPr lang="en-US" altLang="zh-CN" dirty="0" err="1" smtClean="0"/>
              <a:t>rduino</a:t>
            </a:r>
            <a:r>
              <a:rPr lang="en-US" altLang="zh-CN" dirty="0" smtClean="0"/>
              <a:t> platform</a:t>
            </a:r>
            <a:r>
              <a:rPr lang="en-US" altLang="zh-CN" dirty="0"/>
              <a:t>, the UNO is the most robust board you can start playing with. The UNO is the most used and documented board of the whole </a:t>
            </a:r>
            <a:r>
              <a:rPr lang="en-US" altLang="zh-CN" dirty="0" err="1"/>
              <a:t>Arduino</a:t>
            </a:r>
            <a:r>
              <a:rPr lang="en-US" altLang="zh-CN" dirty="0"/>
              <a:t> family.</a:t>
            </a:r>
          </a:p>
        </p:txBody>
      </p:sp>
    </p:spTree>
    <p:extLst>
      <p:ext uri="{BB962C8B-B14F-4D97-AF65-F5344CB8AC3E}">
        <p14:creationId xmlns:p14="http://schemas.microsoft.com/office/powerpoint/2010/main" val="1049045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3638</Words>
  <Application>Microsoft Office PowerPoint</Application>
  <PresentationFormat>全屏显示(4:3)</PresentationFormat>
  <Paragraphs>289</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Arduino Intro</vt:lpstr>
      <vt:lpstr>What is Arduino</vt:lpstr>
      <vt:lpstr>What is Arduino</vt:lpstr>
      <vt:lpstr>What is Arduino</vt:lpstr>
      <vt:lpstr>Why Arduino</vt:lpstr>
      <vt:lpstr>Why Arduino</vt:lpstr>
      <vt:lpstr>Why Arduino</vt:lpstr>
      <vt:lpstr>Overview</vt:lpstr>
      <vt:lpstr>Overview</vt:lpstr>
      <vt:lpstr>Overview</vt:lpstr>
      <vt:lpstr>Overview</vt:lpstr>
      <vt:lpstr>Overview</vt:lpstr>
      <vt:lpstr>Overview</vt:lpstr>
      <vt:lpstr>Overview</vt:lpstr>
      <vt:lpstr>Overview</vt:lpstr>
      <vt:lpstr>Overview</vt:lpstr>
      <vt:lpstr>What You Need for a Working System </vt:lpstr>
      <vt:lpstr>Installing the Software </vt:lpstr>
      <vt:lpstr>Connecting a Battery </vt:lpstr>
      <vt:lpstr>Connecting a Battery </vt:lpstr>
      <vt:lpstr>Connecting a Battery </vt:lpstr>
      <vt:lpstr>Moving On </vt:lpstr>
      <vt:lpstr>Moving On </vt:lpstr>
      <vt:lpstr>Moving On </vt:lpstr>
      <vt:lpstr>Moving On </vt:lpstr>
      <vt:lpstr>Moving On </vt:lpstr>
      <vt:lpstr>Solderless Breadboards </vt:lpstr>
      <vt:lpstr>Solderless Breadboards </vt:lpstr>
      <vt:lpstr>Solderless Breadboards </vt:lpstr>
      <vt:lpstr>Flashing an LED </vt:lpstr>
      <vt:lpstr>Flashing an LED </vt:lpstr>
      <vt:lpstr>Flashing an LED </vt:lpstr>
      <vt:lpstr>Flashing an LED </vt:lpstr>
      <vt:lpstr>Flashing an LED </vt:lpstr>
      <vt:lpstr>Flashing an LED </vt:lpstr>
      <vt:lpstr>Reading a switch </vt:lpstr>
      <vt:lpstr>Reading a switch </vt:lpstr>
      <vt:lpstr>Reading a switch </vt:lpstr>
      <vt:lpstr>Reading a switch </vt:lpstr>
      <vt:lpstr>Controlling a Small DC Motor</vt:lpstr>
      <vt:lpstr>Controlling a Small DC Motor</vt:lpstr>
      <vt:lpstr>Controlling a Small DC Motor</vt:lpstr>
      <vt:lpstr>Controlling a Small DC Motor</vt:lpstr>
      <vt:lpstr>Arduino Hardware </vt:lpstr>
      <vt:lpstr>Arduino Hardware </vt:lpstr>
      <vt:lpstr>Arduino Hardware </vt:lpstr>
      <vt:lpstr>Arduino Hardware </vt:lpstr>
      <vt:lpstr>Arduino Hardware </vt:lpstr>
      <vt:lpstr>Arduino Hardware </vt:lpstr>
      <vt:lpstr>The Simple Commands </vt:lpstr>
      <vt:lpstr>The Simple Commands </vt:lpstr>
      <vt:lpstr>The Simple Commands </vt:lpstr>
      <vt:lpstr>The Simple Commands </vt:lpstr>
      <vt:lpstr>The Simple Commands </vt:lpstr>
      <vt:lpstr>functions </vt:lpstr>
      <vt:lpstr>PowerPoint 演示文稿</vt:lpstr>
      <vt:lpstr>Arduino Programming Basics </vt:lpstr>
      <vt:lpstr>Examples - 1</vt:lpstr>
      <vt:lpstr>Examples - 2</vt:lpstr>
      <vt:lpstr>Examples - 3</vt:lpstr>
      <vt:lpstr>Examples - 4</vt:lpstr>
      <vt:lpstr>Examples - 5</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Arduino简介</dc:title>
  <dc:creator>微软用户</dc:creator>
  <cp:lastModifiedBy>h</cp:lastModifiedBy>
  <cp:revision>75</cp:revision>
  <dcterms:created xsi:type="dcterms:W3CDTF">2017-08-09T06:11:41Z</dcterms:created>
  <dcterms:modified xsi:type="dcterms:W3CDTF">2017-09-17T14:23:18Z</dcterms:modified>
</cp:coreProperties>
</file>