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Machine learning methods (help people learn)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786842" cy="428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To summarize, Machine Learning is great for:</a:t>
            </a:r>
          </a:p>
          <a:p>
            <a:r>
              <a:rPr lang="en-US" altLang="zh-CN" dirty="0" smtClean="0"/>
              <a:t>Problems for which existing solutions require a lot of hand-tuning or long lists of rules: one Machine Learning algorithm can often simplify code and perform better.</a:t>
            </a:r>
          </a:p>
          <a:p>
            <a:r>
              <a:rPr lang="en-US" altLang="zh-CN" dirty="0" smtClean="0"/>
              <a:t>Complex problems for which there is no good solution at all using a traditional approach: the best Machine Learning techniques can find a solution.</a:t>
            </a:r>
          </a:p>
          <a:p>
            <a:r>
              <a:rPr lang="en-US" altLang="zh-CN" dirty="0" smtClean="0"/>
              <a:t>Fluctuating environments: a Machine Learning system can adapt to new data.</a:t>
            </a:r>
          </a:p>
          <a:p>
            <a:r>
              <a:rPr lang="en-US" altLang="zh-CN" dirty="0" smtClean="0"/>
              <a:t>Getting insights about complex problems and large amounts of data.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Types of Machine Learning Systems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Whether or not they are trained with human supervision (supervised, unsupervised, </a:t>
            </a:r>
            <a:r>
              <a:rPr lang="en-US" altLang="zh-CN" dirty="0" err="1" smtClean="0"/>
              <a:t>semisupervised</a:t>
            </a:r>
            <a:r>
              <a:rPr lang="en-US" altLang="zh-CN" dirty="0" smtClean="0"/>
              <a:t>, and Reinforcement Learning)</a:t>
            </a:r>
          </a:p>
          <a:p>
            <a:r>
              <a:rPr lang="en-US" altLang="zh-CN" dirty="0" smtClean="0"/>
              <a:t>Whether or not they can learn incrementally on the fly (online versus batch learning)</a:t>
            </a:r>
          </a:p>
          <a:p>
            <a:r>
              <a:rPr lang="en-US" altLang="zh-CN" dirty="0" smtClean="0"/>
              <a:t>Whether they work by simply comparing new data points to known data points, or instead detect patterns in the training data and build a predictive model, much like scientists do (instance-based versus model-based learning)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Supervised/Unsupervised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Supervised </a:t>
            </a:r>
            <a:r>
              <a:rPr lang="en-US" altLang="zh-CN" dirty="0" smtClean="0"/>
              <a:t>learning (classification)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90868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Supervised/Unsupervised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Supervised </a:t>
            </a:r>
            <a:r>
              <a:rPr lang="en-US" altLang="zh-CN" dirty="0" smtClean="0"/>
              <a:t>learning (regression)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06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Supervised/Unsupervised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Some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the supervised </a:t>
            </a:r>
            <a:r>
              <a:rPr lang="en-US" altLang="zh-CN" dirty="0" smtClean="0"/>
              <a:t>learning algorithms</a:t>
            </a:r>
            <a:endParaRPr lang="en-US" altLang="zh-CN" dirty="0" smtClean="0"/>
          </a:p>
          <a:p>
            <a:r>
              <a:rPr lang="en-US" altLang="zh-CN" dirty="0" smtClean="0"/>
              <a:t>k-Nearest </a:t>
            </a:r>
            <a:r>
              <a:rPr lang="en-US" altLang="zh-CN" dirty="0" smtClean="0"/>
              <a:t>Neighbors</a:t>
            </a:r>
          </a:p>
          <a:p>
            <a:r>
              <a:rPr lang="en-US" altLang="zh-CN" dirty="0" smtClean="0"/>
              <a:t>Linear </a:t>
            </a:r>
            <a:r>
              <a:rPr lang="en-US" altLang="zh-CN" dirty="0" smtClean="0"/>
              <a:t>Regression</a:t>
            </a:r>
          </a:p>
          <a:p>
            <a:r>
              <a:rPr lang="en-US" altLang="zh-CN" dirty="0" smtClean="0"/>
              <a:t>Logistic </a:t>
            </a:r>
            <a:r>
              <a:rPr lang="en-US" altLang="zh-CN" dirty="0" smtClean="0"/>
              <a:t>Regression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 smtClean="0"/>
              <a:t>Vector Machines (SVMs)</a:t>
            </a:r>
          </a:p>
          <a:p>
            <a:r>
              <a:rPr lang="en-US" altLang="zh-CN" dirty="0" smtClean="0"/>
              <a:t>Decision </a:t>
            </a:r>
            <a:r>
              <a:rPr lang="en-US" altLang="zh-CN" dirty="0" smtClean="0"/>
              <a:t>Trees and Random Forests</a:t>
            </a:r>
          </a:p>
          <a:p>
            <a:r>
              <a:rPr lang="en-US" altLang="zh-CN" dirty="0" smtClean="0"/>
              <a:t>Neural networks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Supervised/Unsupervised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Unsupervised </a:t>
            </a:r>
            <a:r>
              <a:rPr lang="en-US" altLang="zh-CN" dirty="0" smtClean="0"/>
              <a:t>learning (classification)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874342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Supervised/Unsupervised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Some </a:t>
            </a:r>
            <a:r>
              <a:rPr lang="en-US" altLang="zh-CN" dirty="0" smtClean="0"/>
              <a:t>of the </a:t>
            </a:r>
            <a:r>
              <a:rPr lang="en-US" altLang="zh-CN" dirty="0" smtClean="0"/>
              <a:t>unsupervised </a:t>
            </a:r>
            <a:r>
              <a:rPr lang="en-US" altLang="zh-CN" dirty="0" smtClean="0"/>
              <a:t>learning </a:t>
            </a:r>
            <a:r>
              <a:rPr lang="en-US" altLang="zh-CN" dirty="0" smtClean="0"/>
              <a:t>algorithms</a:t>
            </a:r>
          </a:p>
          <a:p>
            <a:r>
              <a:rPr lang="en-US" altLang="zh-CN" dirty="0" smtClean="0"/>
              <a:t>Clustering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k-Means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Hierarchical </a:t>
            </a:r>
            <a:r>
              <a:rPr lang="en-US" altLang="zh-CN" dirty="0" smtClean="0"/>
              <a:t>Cluster Analysis (HCA)</a:t>
            </a:r>
          </a:p>
          <a:p>
            <a:pPr lvl="1"/>
            <a:r>
              <a:rPr lang="en-US" altLang="zh-CN" dirty="0" smtClean="0"/>
              <a:t>Expectation </a:t>
            </a:r>
            <a:r>
              <a:rPr lang="en-US" altLang="zh-CN" dirty="0" smtClean="0"/>
              <a:t>Maximization</a:t>
            </a:r>
          </a:p>
          <a:p>
            <a:r>
              <a:rPr lang="en-US" altLang="zh-CN" dirty="0" smtClean="0"/>
              <a:t>Visualization </a:t>
            </a:r>
            <a:r>
              <a:rPr lang="en-US" altLang="zh-CN" dirty="0" smtClean="0"/>
              <a:t>and dimensionality reduction</a:t>
            </a:r>
          </a:p>
          <a:p>
            <a:pPr lvl="1"/>
            <a:r>
              <a:rPr lang="en-US" altLang="zh-CN" dirty="0" smtClean="0"/>
              <a:t>Principal </a:t>
            </a:r>
            <a:r>
              <a:rPr lang="en-US" altLang="zh-CN" dirty="0" smtClean="0"/>
              <a:t>Component Analysis (PCA)</a:t>
            </a:r>
          </a:p>
          <a:p>
            <a:pPr lvl="1"/>
            <a:r>
              <a:rPr lang="en-US" altLang="zh-CN" dirty="0" smtClean="0"/>
              <a:t>Kernel </a:t>
            </a:r>
            <a:r>
              <a:rPr lang="en-US" altLang="zh-CN" dirty="0" smtClean="0"/>
              <a:t>PCA</a:t>
            </a:r>
          </a:p>
          <a:p>
            <a:pPr lvl="1"/>
            <a:r>
              <a:rPr lang="en-US" altLang="zh-CN" dirty="0" smtClean="0"/>
              <a:t>Locally-Linear </a:t>
            </a:r>
            <a:r>
              <a:rPr lang="en-US" altLang="zh-CN" dirty="0" smtClean="0"/>
              <a:t>Embedding (LLE)</a:t>
            </a:r>
          </a:p>
          <a:p>
            <a:pPr lvl="1"/>
            <a:r>
              <a:rPr lang="en-US" altLang="zh-CN" dirty="0" smtClean="0"/>
              <a:t>t-distributed </a:t>
            </a:r>
            <a:r>
              <a:rPr lang="en-US" altLang="zh-CN" dirty="0" smtClean="0"/>
              <a:t>Stochastic Neighbor Embedding (t-SNE)</a:t>
            </a:r>
          </a:p>
          <a:p>
            <a:r>
              <a:rPr lang="en-US" altLang="zh-CN" dirty="0" smtClean="0"/>
              <a:t>Association </a:t>
            </a:r>
            <a:r>
              <a:rPr lang="en-US" altLang="zh-CN" dirty="0" smtClean="0"/>
              <a:t>rule learning</a:t>
            </a:r>
          </a:p>
          <a:p>
            <a:pPr lvl="1"/>
            <a:r>
              <a:rPr lang="en-US" altLang="zh-CN" dirty="0" err="1" smtClean="0"/>
              <a:t>Apriori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Eclat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Supervised/Unsupervised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Clustering</a:t>
            </a: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851271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Supervised/Unsupervised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Visualization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7511981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This book is organized in two parts.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Part 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Fundamentals of Machine Learning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Part 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Neural Networks</a:t>
            </a:r>
            <a:r>
              <a:rPr lang="en-US" altLang="zh-CN" dirty="0"/>
              <a:t>	</a:t>
            </a:r>
            <a:r>
              <a:rPr lang="en-US" altLang="zh-CN" dirty="0" smtClean="0"/>
              <a:t>and Deep</a:t>
            </a:r>
            <a:r>
              <a:rPr lang="en-US" altLang="zh-CN" dirty="0"/>
              <a:t>	Learning</a:t>
            </a:r>
            <a:r>
              <a:rPr lang="en-US" altLang="zh-CN" dirty="0" smtClean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Semisupervised</a:t>
            </a:r>
            <a:r>
              <a:rPr lang="en-US" altLang="zh-CN" dirty="0" smtClean="0"/>
              <a:t>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86842" cy="399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Reinforcement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The learning system, called an </a:t>
            </a:r>
            <a:r>
              <a:rPr lang="en-US" altLang="zh-CN" b="1" i="1" dirty="0" smtClean="0"/>
              <a:t>agent</a:t>
            </a:r>
            <a:r>
              <a:rPr lang="en-US" altLang="zh-CN" i="1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can </a:t>
            </a:r>
            <a:r>
              <a:rPr lang="en-US" altLang="zh-CN" dirty="0" smtClean="0"/>
              <a:t>observe the environment, select and perform </a:t>
            </a:r>
            <a:r>
              <a:rPr lang="en-US" altLang="zh-CN" b="1" dirty="0" smtClean="0"/>
              <a:t>actions</a:t>
            </a:r>
            <a:r>
              <a:rPr lang="en-US" altLang="zh-CN" dirty="0" smtClean="0"/>
              <a:t>, and </a:t>
            </a:r>
            <a:r>
              <a:rPr lang="en-US" altLang="zh-CN" dirty="0" smtClean="0"/>
              <a:t>get </a:t>
            </a:r>
            <a:r>
              <a:rPr lang="en-US" altLang="zh-CN" b="1" i="1" dirty="0" smtClean="0"/>
              <a:t>rewards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in return (or </a:t>
            </a:r>
            <a:r>
              <a:rPr lang="en-US" altLang="zh-CN" b="1" i="1" dirty="0" smtClean="0"/>
              <a:t>penalties</a:t>
            </a:r>
            <a:r>
              <a:rPr lang="en-US" altLang="zh-CN" i="1" dirty="0" smtClean="0"/>
              <a:t> in the form of negative </a:t>
            </a:r>
            <a:r>
              <a:rPr lang="en-US" altLang="zh-CN" i="1" dirty="0" smtClean="0"/>
              <a:t>rewards). It </a:t>
            </a:r>
            <a:r>
              <a:rPr lang="en-US" altLang="zh-CN" dirty="0" smtClean="0"/>
              <a:t>must </a:t>
            </a:r>
            <a:r>
              <a:rPr lang="en-US" altLang="zh-CN" dirty="0" smtClean="0"/>
              <a:t>then learn by itself what is the best strategy, called a </a:t>
            </a:r>
            <a:r>
              <a:rPr lang="en-US" altLang="zh-CN" b="1" i="1" dirty="0" smtClean="0"/>
              <a:t>policy</a:t>
            </a:r>
            <a:r>
              <a:rPr lang="en-US" altLang="zh-CN" i="1" dirty="0" smtClean="0"/>
              <a:t>, to get the </a:t>
            </a:r>
            <a:r>
              <a:rPr lang="en-US" altLang="zh-CN" i="1" dirty="0" smtClean="0"/>
              <a:t>most </a:t>
            </a:r>
            <a:r>
              <a:rPr lang="en-US" altLang="zh-CN" dirty="0" smtClean="0"/>
              <a:t>reward </a:t>
            </a:r>
            <a:r>
              <a:rPr lang="en-US" altLang="zh-CN" dirty="0" smtClean="0"/>
              <a:t>over time. A policy defines what action the agent should choose when it is in </a:t>
            </a:r>
            <a:r>
              <a:rPr lang="en-US" altLang="zh-CN" dirty="0" smtClean="0"/>
              <a:t>a given </a:t>
            </a:r>
            <a:r>
              <a:rPr lang="en-US" altLang="zh-CN" dirty="0" smtClean="0"/>
              <a:t>situation.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Reinforcement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The learning system, called an </a:t>
            </a:r>
            <a:r>
              <a:rPr lang="en-US" altLang="zh-CN" b="1" i="1" dirty="0" smtClean="0"/>
              <a:t>agent</a:t>
            </a:r>
            <a:r>
              <a:rPr lang="en-US" altLang="zh-CN" i="1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can </a:t>
            </a:r>
            <a:r>
              <a:rPr lang="en-US" altLang="zh-CN" dirty="0" smtClean="0"/>
              <a:t>observe the environment, select and perform </a:t>
            </a:r>
            <a:r>
              <a:rPr lang="en-US" altLang="zh-CN" b="1" dirty="0" smtClean="0"/>
              <a:t>actions</a:t>
            </a:r>
            <a:r>
              <a:rPr lang="en-US" altLang="zh-CN" dirty="0" smtClean="0"/>
              <a:t>, and </a:t>
            </a:r>
            <a:r>
              <a:rPr lang="en-US" altLang="zh-CN" dirty="0" smtClean="0"/>
              <a:t>get </a:t>
            </a:r>
            <a:r>
              <a:rPr lang="en-US" altLang="zh-CN" b="1" i="1" dirty="0" smtClean="0"/>
              <a:t>rewards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in return (or </a:t>
            </a:r>
            <a:r>
              <a:rPr lang="en-US" altLang="zh-CN" b="1" i="1" dirty="0" smtClean="0"/>
              <a:t>penalties</a:t>
            </a:r>
            <a:r>
              <a:rPr lang="en-US" altLang="zh-CN" i="1" dirty="0" smtClean="0"/>
              <a:t> in the form of negative </a:t>
            </a:r>
            <a:r>
              <a:rPr lang="en-US" altLang="zh-CN" i="1" dirty="0" smtClean="0"/>
              <a:t>rewards). It </a:t>
            </a:r>
            <a:r>
              <a:rPr lang="en-US" altLang="zh-CN" dirty="0" smtClean="0"/>
              <a:t>must </a:t>
            </a:r>
            <a:r>
              <a:rPr lang="en-US" altLang="zh-CN" dirty="0" smtClean="0"/>
              <a:t>then learn by itself what is the best strategy, called a </a:t>
            </a:r>
            <a:r>
              <a:rPr lang="en-US" altLang="zh-CN" b="1" i="1" dirty="0" smtClean="0"/>
              <a:t>policy</a:t>
            </a:r>
            <a:r>
              <a:rPr lang="en-US" altLang="zh-CN" i="1" dirty="0" smtClean="0"/>
              <a:t>, to get the </a:t>
            </a:r>
            <a:r>
              <a:rPr lang="en-US" altLang="zh-CN" i="1" dirty="0" smtClean="0"/>
              <a:t>most </a:t>
            </a:r>
            <a:r>
              <a:rPr lang="en-US" altLang="zh-CN" dirty="0" smtClean="0"/>
              <a:t>reward </a:t>
            </a:r>
            <a:r>
              <a:rPr lang="en-US" altLang="zh-CN" dirty="0" smtClean="0"/>
              <a:t>over time. A policy defines what action the agent should choose when it is in </a:t>
            </a:r>
            <a:r>
              <a:rPr lang="en-US" altLang="zh-CN" dirty="0" smtClean="0"/>
              <a:t>a given </a:t>
            </a:r>
            <a:r>
              <a:rPr lang="en-US" altLang="zh-CN" dirty="0" smtClean="0"/>
              <a:t>situation.</a:t>
            </a: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429684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Batch and Online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Batch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In </a:t>
            </a:r>
            <a:r>
              <a:rPr lang="en-US" altLang="zh-CN" i="1" dirty="0" smtClean="0"/>
              <a:t>batch learning, the system is incapable of learning incrementally: it must be </a:t>
            </a:r>
            <a:r>
              <a:rPr lang="en-US" altLang="zh-CN" i="1" dirty="0" smtClean="0"/>
              <a:t>trained </a:t>
            </a:r>
            <a:r>
              <a:rPr lang="en-US" altLang="zh-CN" dirty="0" smtClean="0"/>
              <a:t>using </a:t>
            </a:r>
            <a:r>
              <a:rPr lang="en-US" altLang="zh-CN" dirty="0" smtClean="0"/>
              <a:t>all the available data. This will generally take a lot of time and </a:t>
            </a:r>
            <a:r>
              <a:rPr lang="en-US" altLang="zh-CN" dirty="0" smtClean="0"/>
              <a:t>computing resources</a:t>
            </a:r>
            <a:r>
              <a:rPr lang="en-US" altLang="zh-CN" dirty="0" smtClean="0"/>
              <a:t>, so it is typically done offline. First the system is trained, and then it </a:t>
            </a:r>
            <a:r>
              <a:rPr lang="en-US" altLang="zh-CN" dirty="0" smtClean="0"/>
              <a:t>is launched </a:t>
            </a:r>
            <a:r>
              <a:rPr lang="en-US" altLang="zh-CN" dirty="0" smtClean="0"/>
              <a:t>into production and runs without learning anymore; it just applies what </a:t>
            </a:r>
            <a:r>
              <a:rPr lang="en-US" altLang="zh-CN" dirty="0" smtClean="0"/>
              <a:t>it has </a:t>
            </a:r>
            <a:r>
              <a:rPr lang="en-US" altLang="zh-CN" dirty="0" smtClean="0"/>
              <a:t>learned. This is called </a:t>
            </a:r>
            <a:r>
              <a:rPr lang="en-US" altLang="zh-CN" i="1" dirty="0" smtClean="0"/>
              <a:t>offline learning.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Batch and Online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Online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In </a:t>
            </a:r>
            <a:r>
              <a:rPr lang="en-US" altLang="zh-CN" i="1" dirty="0" smtClean="0"/>
              <a:t>online learning, you train the system incrementally by feeding it data </a:t>
            </a:r>
            <a:r>
              <a:rPr lang="en-US" altLang="zh-CN" i="1" dirty="0" smtClean="0"/>
              <a:t>instances </a:t>
            </a:r>
            <a:r>
              <a:rPr lang="en-US" altLang="zh-CN" dirty="0" smtClean="0"/>
              <a:t>sequentially</a:t>
            </a:r>
            <a:r>
              <a:rPr lang="en-US" altLang="zh-CN" dirty="0" smtClean="0"/>
              <a:t>, either individually or by small groups called </a:t>
            </a:r>
            <a:r>
              <a:rPr lang="en-US" altLang="zh-CN" i="1" dirty="0" smtClean="0"/>
              <a:t>mini-batches. Each </a:t>
            </a:r>
            <a:r>
              <a:rPr lang="en-US" altLang="zh-CN" i="1" dirty="0" smtClean="0"/>
              <a:t>learning </a:t>
            </a:r>
            <a:r>
              <a:rPr lang="en-US" altLang="zh-CN" dirty="0" smtClean="0"/>
              <a:t>step </a:t>
            </a:r>
            <a:r>
              <a:rPr lang="en-US" altLang="zh-CN" dirty="0" smtClean="0"/>
              <a:t>is fast and cheap, so the system can learn about new data on the fly, as it arrives</a:t>
            </a:r>
            <a:r>
              <a:rPr lang="en-US" altLang="zh-CN" i="1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Batch and Online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Online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In </a:t>
            </a:r>
            <a:r>
              <a:rPr lang="en-US" altLang="zh-CN" i="1" dirty="0" smtClean="0"/>
              <a:t>online learning, you train the system incrementally by feeding it data </a:t>
            </a:r>
            <a:r>
              <a:rPr lang="en-US" altLang="zh-CN" i="1" dirty="0" smtClean="0"/>
              <a:t>instances </a:t>
            </a:r>
            <a:r>
              <a:rPr lang="en-US" altLang="zh-CN" dirty="0" smtClean="0"/>
              <a:t>sequentially</a:t>
            </a:r>
            <a:r>
              <a:rPr lang="en-US" altLang="zh-CN" dirty="0" smtClean="0"/>
              <a:t>, either individually or by small groups called </a:t>
            </a:r>
            <a:r>
              <a:rPr lang="en-US" altLang="zh-CN" i="1" dirty="0" smtClean="0"/>
              <a:t>mini-batches. Each </a:t>
            </a:r>
            <a:r>
              <a:rPr lang="en-US" altLang="zh-CN" i="1" dirty="0" smtClean="0"/>
              <a:t>learning </a:t>
            </a:r>
            <a:r>
              <a:rPr lang="en-US" altLang="zh-CN" dirty="0" smtClean="0"/>
              <a:t>step </a:t>
            </a:r>
            <a:r>
              <a:rPr lang="en-US" altLang="zh-CN" dirty="0" smtClean="0"/>
              <a:t>is fast and cheap, so the system can learn about new data on the fly, as it arrives</a:t>
            </a:r>
            <a:r>
              <a:rPr lang="en-US" altLang="zh-CN" i="1" dirty="0" smtClean="0"/>
              <a:t>.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14554"/>
            <a:ext cx="8715404" cy="399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Batch and Online 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Online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In </a:t>
            </a:r>
            <a:r>
              <a:rPr lang="en-US" altLang="zh-CN" i="1" dirty="0" smtClean="0"/>
              <a:t>online learning, you train the system incrementally by feeding it data </a:t>
            </a:r>
            <a:r>
              <a:rPr lang="en-US" altLang="zh-CN" i="1" dirty="0" smtClean="0"/>
              <a:t>instances </a:t>
            </a:r>
            <a:r>
              <a:rPr lang="en-US" altLang="zh-CN" dirty="0" smtClean="0"/>
              <a:t>sequentially</a:t>
            </a:r>
            <a:r>
              <a:rPr lang="en-US" altLang="zh-CN" dirty="0" smtClean="0"/>
              <a:t>, either individually or by small groups called </a:t>
            </a:r>
            <a:r>
              <a:rPr lang="en-US" altLang="zh-CN" i="1" dirty="0" smtClean="0"/>
              <a:t>mini-batches. Each </a:t>
            </a:r>
            <a:r>
              <a:rPr lang="en-US" altLang="zh-CN" i="1" dirty="0" smtClean="0"/>
              <a:t>learning </a:t>
            </a:r>
            <a:r>
              <a:rPr lang="en-US" altLang="zh-CN" dirty="0" smtClean="0"/>
              <a:t>step </a:t>
            </a:r>
            <a:r>
              <a:rPr lang="en-US" altLang="zh-CN" dirty="0" smtClean="0"/>
              <a:t>is fast and cheap, so the system can learn about new data on the fly, as it arrives</a:t>
            </a:r>
            <a:r>
              <a:rPr lang="en-US" altLang="zh-CN" i="1" dirty="0" smtClean="0"/>
              <a:t>.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11871"/>
            <a:ext cx="8858312" cy="457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Instance-Based Versus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Model-Based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Instance-based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Possibly the most trivial form of learning is simply to </a:t>
            </a:r>
            <a:r>
              <a:rPr lang="en-US" altLang="zh-CN" b="1" dirty="0" smtClean="0"/>
              <a:t>learn by heart</a:t>
            </a:r>
            <a:r>
              <a:rPr lang="en-US" altLang="zh-CN" dirty="0" smtClean="0"/>
              <a:t>. If you were </a:t>
            </a:r>
            <a:r>
              <a:rPr lang="en-US" altLang="zh-CN" dirty="0" smtClean="0"/>
              <a:t>to create </a:t>
            </a:r>
            <a:r>
              <a:rPr lang="en-US" altLang="zh-CN" dirty="0" smtClean="0"/>
              <a:t>a spam filter this way, it would just flag all emails that are identical to </a:t>
            </a:r>
            <a:r>
              <a:rPr lang="en-US" altLang="zh-CN" dirty="0" smtClean="0"/>
              <a:t>emails that </a:t>
            </a:r>
            <a:r>
              <a:rPr lang="en-US" altLang="zh-CN" dirty="0" smtClean="0"/>
              <a:t>have already been flagged by users—not the worst solution, but certainly not </a:t>
            </a:r>
            <a:r>
              <a:rPr lang="en-US" altLang="zh-CN" dirty="0" smtClean="0"/>
              <a:t>the best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Instance-Based Versus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Model-Based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Instance-based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Instead of just flagging emails that are identical to known spam emails, your </a:t>
            </a:r>
            <a:r>
              <a:rPr lang="en-US" altLang="zh-CN" dirty="0" smtClean="0"/>
              <a:t>spam filter </a:t>
            </a:r>
            <a:r>
              <a:rPr lang="en-US" altLang="zh-CN" dirty="0" smtClean="0"/>
              <a:t>could be programmed to also flag emails that are very similar to known </a:t>
            </a:r>
            <a:r>
              <a:rPr lang="en-US" altLang="zh-CN" dirty="0" smtClean="0"/>
              <a:t>spam emails</a:t>
            </a:r>
            <a:r>
              <a:rPr lang="en-US" altLang="zh-CN" dirty="0" smtClean="0"/>
              <a:t>. This requires a </a:t>
            </a:r>
            <a:r>
              <a:rPr lang="en-US" altLang="zh-CN" i="1" dirty="0" smtClean="0"/>
              <a:t>measure of similarity between two emails. A (very basic) </a:t>
            </a:r>
            <a:r>
              <a:rPr lang="en-US" altLang="zh-CN" i="1" dirty="0" smtClean="0"/>
              <a:t>similarity </a:t>
            </a:r>
            <a:r>
              <a:rPr lang="en-US" altLang="zh-CN" dirty="0" smtClean="0"/>
              <a:t>measure </a:t>
            </a:r>
            <a:r>
              <a:rPr lang="en-US" altLang="zh-CN" dirty="0" smtClean="0"/>
              <a:t>between two emails could be to count the number of words they </a:t>
            </a:r>
            <a:r>
              <a:rPr lang="en-US" altLang="zh-CN" dirty="0" smtClean="0"/>
              <a:t>have in </a:t>
            </a:r>
            <a:r>
              <a:rPr lang="en-US" altLang="zh-CN" dirty="0" smtClean="0"/>
              <a:t>common. The system would flag an email as spam if it has many words in </a:t>
            </a:r>
            <a:r>
              <a:rPr lang="en-US" altLang="zh-CN" dirty="0" smtClean="0"/>
              <a:t>common with </a:t>
            </a:r>
            <a:r>
              <a:rPr lang="en-US" altLang="zh-CN" dirty="0" smtClean="0"/>
              <a:t>a known spam email.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Instance-Based Versus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Model-Based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Instance-based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Instead of just flagging emails that are identical to known spam emails, your </a:t>
            </a:r>
            <a:r>
              <a:rPr lang="en-US" altLang="zh-CN" dirty="0" smtClean="0"/>
              <a:t>spam filter </a:t>
            </a:r>
            <a:r>
              <a:rPr lang="en-US" altLang="zh-CN" dirty="0" smtClean="0"/>
              <a:t>could be programmed to also flag emails that are very similar to known </a:t>
            </a:r>
            <a:r>
              <a:rPr lang="en-US" altLang="zh-CN" dirty="0" smtClean="0"/>
              <a:t>spam emails</a:t>
            </a:r>
            <a:r>
              <a:rPr lang="en-US" altLang="zh-CN" dirty="0" smtClean="0"/>
              <a:t>. This requires a </a:t>
            </a:r>
            <a:r>
              <a:rPr lang="en-US" altLang="zh-CN" i="1" dirty="0" smtClean="0"/>
              <a:t>measure of similarity between two emails. A (very basic) </a:t>
            </a:r>
            <a:r>
              <a:rPr lang="en-US" altLang="zh-CN" i="1" dirty="0" smtClean="0"/>
              <a:t>similarity </a:t>
            </a:r>
            <a:r>
              <a:rPr lang="en-US" altLang="zh-CN" dirty="0" smtClean="0"/>
              <a:t>measure </a:t>
            </a:r>
            <a:r>
              <a:rPr lang="en-US" altLang="zh-CN" dirty="0" smtClean="0"/>
              <a:t>between two emails could be to count the number of words they </a:t>
            </a:r>
            <a:r>
              <a:rPr lang="en-US" altLang="zh-CN" dirty="0" smtClean="0"/>
              <a:t>have in </a:t>
            </a:r>
            <a:r>
              <a:rPr lang="en-US" altLang="zh-CN" dirty="0" smtClean="0"/>
              <a:t>common. The system would flag an email as spam if it has many words </a:t>
            </a:r>
            <a:r>
              <a:rPr lang="en-US" altLang="zh-CN" smtClean="0"/>
              <a:t>in </a:t>
            </a:r>
            <a:r>
              <a:rPr lang="en-US" altLang="zh-CN" smtClean="0"/>
              <a:t>common with </a:t>
            </a:r>
            <a:r>
              <a:rPr lang="en-US" altLang="zh-CN" dirty="0" smtClean="0"/>
              <a:t>a known spam email.</a:t>
            </a: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91" y="2143116"/>
            <a:ext cx="893390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smtClean="0"/>
              <a:t>What </a:t>
            </a:r>
            <a:r>
              <a:rPr lang="en-US" altLang="zh-CN" dirty="0"/>
              <a:t>is Machine Learning? </a:t>
            </a:r>
            <a:r>
              <a:rPr lang="en-US" altLang="zh-CN" dirty="0" smtClean="0"/>
              <a:t>What </a:t>
            </a:r>
            <a:r>
              <a:rPr lang="en-US" altLang="zh-CN" dirty="0"/>
              <a:t>are the main categories and fundamental concepts of Machine Learning systems?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The main steps in a typical Machine Learning project.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Learning by fitting a model to data.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Optimizing a cost function.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Handling, cleaning, and preparing data.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Selecting and engineering features.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Selecting a model and tuning </a:t>
            </a:r>
            <a:r>
              <a:rPr lang="en-US" altLang="zh-CN" dirty="0" err="1"/>
              <a:t>hyperparameters</a:t>
            </a:r>
            <a:r>
              <a:rPr lang="en-US" altLang="zh-CN" dirty="0"/>
              <a:t> using cross-validation.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The main challenges of Machine Learning, in particular </a:t>
            </a:r>
            <a:r>
              <a:rPr lang="en-US" altLang="zh-CN" dirty="0" err="1"/>
              <a:t>underfitting</a:t>
            </a:r>
            <a:r>
              <a:rPr lang="en-US" altLang="zh-CN" dirty="0"/>
              <a:t> and </a:t>
            </a:r>
            <a:r>
              <a:rPr lang="en-US" altLang="zh-CN" dirty="0" err="1"/>
              <a:t>overfitting</a:t>
            </a:r>
            <a:r>
              <a:rPr lang="en-US" altLang="zh-CN" dirty="0"/>
              <a:t> (the bias/variance tradeoff).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Reducing the dimensionality of the training data to fight the curse of dimensionality.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The most common learning algorithms: Linear and Polynomial Regression, Logistic Regression, k-Nearest Neighbors, Support Vector Machines, Decision Trees, Random Forests, and Ensemble methods.</a:t>
            </a:r>
          </a:p>
        </p:txBody>
      </p:sp>
    </p:spTree>
    <p:extLst>
      <p:ext uri="{BB962C8B-B14F-4D97-AF65-F5344CB8AC3E}">
        <p14:creationId xmlns="" xmlns:p14="http://schemas.microsoft.com/office/powerpoint/2010/main" val="228718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Instance-Based Versus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Model-Based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Model-based learning</a:t>
            </a:r>
            <a:endParaRPr lang="en-US" altLang="zh-CN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48883"/>
            <a:ext cx="8715404" cy="432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Instance-Based Versus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Model-Based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Model-based learning</a:t>
            </a:r>
            <a:endParaRPr lang="en-US" altLang="zh-C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" y="2643183"/>
            <a:ext cx="7966227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5057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Instance-Based Versus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Model-Based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Before you can use your model, you need to define the parameter values </a:t>
            </a:r>
            <a:r>
              <a:rPr lang="en-US" altLang="zh-CN" i="1" dirty="0" smtClean="0"/>
              <a:t>θ0 and </a:t>
            </a:r>
            <a:r>
              <a:rPr lang="en-US" altLang="zh-CN" i="1" dirty="0" smtClean="0"/>
              <a:t>θ1. </a:t>
            </a:r>
            <a:r>
              <a:rPr lang="en-US" altLang="zh-CN" dirty="0" smtClean="0"/>
              <a:t>How </a:t>
            </a:r>
            <a:r>
              <a:rPr lang="en-US" altLang="zh-CN" dirty="0" smtClean="0"/>
              <a:t>can you know which values will make your model perform best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You </a:t>
            </a:r>
            <a:r>
              <a:rPr lang="en-US" altLang="zh-CN" dirty="0" smtClean="0"/>
              <a:t>can either define a </a:t>
            </a:r>
            <a:r>
              <a:rPr lang="en-US" altLang="zh-CN" b="1" i="1" dirty="0" smtClean="0"/>
              <a:t>fitness function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that measures how good your model is, or you can </a:t>
            </a:r>
            <a:r>
              <a:rPr lang="en-US" altLang="zh-CN" i="1" dirty="0" smtClean="0"/>
              <a:t>define </a:t>
            </a:r>
            <a:r>
              <a:rPr lang="en-US" altLang="zh-CN" dirty="0" smtClean="0"/>
              <a:t>a </a:t>
            </a:r>
            <a:r>
              <a:rPr lang="en-US" altLang="zh-CN" b="1" i="1" dirty="0" smtClean="0"/>
              <a:t>cost function </a:t>
            </a:r>
            <a:r>
              <a:rPr lang="en-US" altLang="zh-CN" i="1" dirty="0" smtClean="0"/>
              <a:t>that measures how bad it is. </a:t>
            </a:r>
            <a:endParaRPr lang="en-US" altLang="zh-CN" i="1" dirty="0" smtClean="0"/>
          </a:p>
          <a:p>
            <a:r>
              <a:rPr lang="en-US" altLang="zh-CN" i="1" dirty="0" smtClean="0"/>
              <a:t>For </a:t>
            </a:r>
            <a:r>
              <a:rPr lang="en-US" altLang="zh-CN" i="1" dirty="0" smtClean="0"/>
              <a:t>linear regression problems, </a:t>
            </a:r>
            <a:r>
              <a:rPr lang="en-US" altLang="zh-CN" i="1" dirty="0" smtClean="0"/>
              <a:t>people </a:t>
            </a:r>
            <a:r>
              <a:rPr lang="en-US" altLang="zh-CN" dirty="0" smtClean="0"/>
              <a:t>typically </a:t>
            </a:r>
            <a:r>
              <a:rPr lang="en-US" altLang="zh-CN" dirty="0" smtClean="0"/>
              <a:t>use a cost function that measures the distance between the linear </a:t>
            </a:r>
            <a:r>
              <a:rPr lang="en-US" altLang="zh-CN" dirty="0" smtClean="0"/>
              <a:t>model’s predictions </a:t>
            </a:r>
            <a:r>
              <a:rPr lang="en-US" altLang="zh-CN" dirty="0" smtClean="0"/>
              <a:t>and the training examples; the objective is to minimize this distance.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Instance-Based Versus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Model-Based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This </a:t>
            </a:r>
            <a:r>
              <a:rPr lang="en-US" altLang="zh-CN" dirty="0" smtClean="0"/>
              <a:t>is called </a:t>
            </a:r>
            <a:r>
              <a:rPr lang="en-US" altLang="zh-CN" i="1" dirty="0" smtClean="0"/>
              <a:t>training the model. In our case the algorithm finds that the </a:t>
            </a:r>
            <a:r>
              <a:rPr lang="en-US" altLang="zh-CN" i="1" dirty="0" smtClean="0"/>
              <a:t>optimal </a:t>
            </a:r>
            <a:r>
              <a:rPr lang="en-US" altLang="zh-CN" dirty="0" smtClean="0"/>
              <a:t>parameter </a:t>
            </a:r>
            <a:r>
              <a:rPr lang="en-US" altLang="zh-CN" dirty="0" smtClean="0"/>
              <a:t>values are </a:t>
            </a:r>
            <a:r>
              <a:rPr lang="en-US" altLang="zh-CN" i="1" dirty="0" smtClean="0"/>
              <a:t>θ0 = 4.85 and θ1 = 4.91 × 10</a:t>
            </a:r>
            <a:r>
              <a:rPr lang="en-US" altLang="zh-CN" i="1" baseline="30000" dirty="0" smtClean="0"/>
              <a:t>–5</a:t>
            </a:r>
            <a:r>
              <a:rPr lang="en-US" altLang="zh-CN" i="1" dirty="0" smtClean="0"/>
              <a:t>.</a:t>
            </a:r>
            <a:endParaRPr lang="en-US" altLang="zh-C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6858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0"/>
            <a:ext cx="8686800" cy="6858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b="1" dirty="0" smtClean="0"/>
              <a:t>import </a:t>
            </a:r>
            <a:r>
              <a:rPr lang="en-US" altLang="zh-CN" b="1" dirty="0" err="1" smtClean="0"/>
              <a:t>matplotlib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import </a:t>
            </a:r>
            <a:r>
              <a:rPr lang="en-US" altLang="zh-CN" b="1" dirty="0" err="1" smtClean="0"/>
              <a:t>matplotlib.pyplot</a:t>
            </a:r>
            <a:r>
              <a:rPr lang="en-US" altLang="zh-CN" b="1" dirty="0" smtClean="0"/>
              <a:t> as </a:t>
            </a:r>
            <a:r>
              <a:rPr lang="en-US" altLang="zh-CN" b="1" dirty="0" err="1" smtClean="0"/>
              <a:t>plt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import </a:t>
            </a:r>
            <a:r>
              <a:rPr lang="en-US" altLang="zh-CN" b="1" dirty="0" err="1" smtClean="0"/>
              <a:t>numpy</a:t>
            </a:r>
            <a:r>
              <a:rPr lang="en-US" altLang="zh-CN" b="1" dirty="0" smtClean="0"/>
              <a:t> as </a:t>
            </a:r>
            <a:r>
              <a:rPr lang="en-US" altLang="zh-CN" b="1" dirty="0" err="1" smtClean="0"/>
              <a:t>np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import pandas as pd</a:t>
            </a:r>
          </a:p>
          <a:p>
            <a:pPr>
              <a:buNone/>
            </a:pPr>
            <a:r>
              <a:rPr lang="en-US" altLang="zh-CN" b="1" dirty="0" smtClean="0"/>
              <a:t>import </a:t>
            </a:r>
            <a:r>
              <a:rPr lang="en-US" altLang="zh-CN" b="1" dirty="0" err="1" smtClean="0"/>
              <a:t>sklearn</a:t>
            </a:r>
            <a:endParaRPr lang="en-US" altLang="zh-CN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oecd_bli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pd.read_csv</a:t>
            </a:r>
            <a:r>
              <a:rPr lang="en-US" altLang="zh-CN" dirty="0" smtClean="0"/>
              <a:t>("oecd_bli_2015.csv", thousands=',')</a:t>
            </a:r>
          </a:p>
          <a:p>
            <a:pPr>
              <a:buNone/>
            </a:pPr>
            <a:r>
              <a:rPr lang="en-US" altLang="zh-CN" dirty="0" err="1" smtClean="0"/>
              <a:t>gdp_per_capita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pd.read_csv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gdp_per_capita.csv",thousands</a:t>
            </a:r>
            <a:r>
              <a:rPr lang="en-US" altLang="zh-CN" dirty="0" smtClean="0"/>
              <a:t>=',',delimiter='</a:t>
            </a:r>
            <a:r>
              <a:rPr lang="en-US" altLang="zh-CN" b="1" dirty="0" smtClean="0"/>
              <a:t>\t',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  encoding</a:t>
            </a:r>
            <a:r>
              <a:rPr lang="en-US" altLang="zh-CN" dirty="0" smtClean="0"/>
              <a:t>='latin1', </a:t>
            </a:r>
            <a:r>
              <a:rPr lang="en-US" altLang="zh-CN" dirty="0" err="1" smtClean="0"/>
              <a:t>na_values</a:t>
            </a:r>
            <a:r>
              <a:rPr lang="en-US" altLang="zh-CN" dirty="0" smtClean="0"/>
              <a:t>="n/a")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country_stats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prepare_country_stats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oecd_bli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gdp_per_capita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X = </a:t>
            </a:r>
            <a:r>
              <a:rPr lang="en-US" altLang="zh-CN" dirty="0" err="1" smtClean="0"/>
              <a:t>np.c</a:t>
            </a:r>
            <a:r>
              <a:rPr lang="en-US" altLang="zh-CN" dirty="0" smtClean="0"/>
              <a:t>_[</a:t>
            </a:r>
            <a:r>
              <a:rPr lang="en-US" altLang="zh-CN" dirty="0" err="1" smtClean="0"/>
              <a:t>country_stats</a:t>
            </a:r>
            <a:r>
              <a:rPr lang="en-US" altLang="zh-CN" dirty="0" smtClean="0"/>
              <a:t>["GDP per capita"]]</a:t>
            </a:r>
          </a:p>
          <a:p>
            <a:pPr>
              <a:buNone/>
            </a:pPr>
            <a:r>
              <a:rPr lang="en-US" altLang="zh-CN" dirty="0" smtClean="0"/>
              <a:t>y = </a:t>
            </a:r>
            <a:r>
              <a:rPr lang="en-US" altLang="zh-CN" dirty="0" err="1" smtClean="0"/>
              <a:t>np.c</a:t>
            </a:r>
            <a:r>
              <a:rPr lang="en-US" altLang="zh-CN" dirty="0" smtClean="0"/>
              <a:t>_[</a:t>
            </a:r>
            <a:r>
              <a:rPr lang="en-US" altLang="zh-CN" dirty="0" err="1" smtClean="0"/>
              <a:t>country_stats</a:t>
            </a:r>
            <a:r>
              <a:rPr lang="en-US" altLang="zh-CN" dirty="0" smtClean="0"/>
              <a:t>["Life satisfaction</a:t>
            </a:r>
            <a:r>
              <a:rPr lang="en-US" altLang="zh-CN" dirty="0" smtClean="0"/>
              <a:t>"]]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country_stats.plot</a:t>
            </a:r>
            <a:r>
              <a:rPr lang="en-US" altLang="zh-CN" dirty="0" smtClean="0"/>
              <a:t>(kind</a:t>
            </a:r>
            <a:r>
              <a:rPr lang="en-US" altLang="zh-CN" dirty="0" smtClean="0"/>
              <a:t>='scatter', x="GDP per capita", y='Life satisfaction')</a:t>
            </a:r>
          </a:p>
          <a:p>
            <a:pPr>
              <a:buNone/>
            </a:pPr>
            <a:r>
              <a:rPr lang="en-US" altLang="zh-CN" dirty="0" err="1" smtClean="0"/>
              <a:t>plt.show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None/>
            </a:pPr>
            <a:r>
              <a:rPr lang="en-US" altLang="zh-CN" dirty="0" err="1" smtClean="0"/>
              <a:t>lin_reg_model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sklearn.linear_model.LinearRegression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lin_reg_model.fit(X</a:t>
            </a:r>
            <a:r>
              <a:rPr lang="en-US" altLang="zh-CN" dirty="0" smtClean="0"/>
              <a:t>, y)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X_new</a:t>
            </a:r>
            <a:r>
              <a:rPr lang="en-US" altLang="zh-CN" dirty="0" smtClean="0"/>
              <a:t> </a:t>
            </a:r>
            <a:r>
              <a:rPr lang="en-US" altLang="zh-CN" dirty="0" smtClean="0"/>
              <a:t>= [[22587]] </a:t>
            </a:r>
            <a:r>
              <a:rPr lang="en-US" altLang="zh-CN" i="1" dirty="0" smtClean="0"/>
              <a:t># Cyprus' GDP per capita</a:t>
            </a:r>
          </a:p>
          <a:p>
            <a:pPr>
              <a:buNone/>
            </a:pPr>
            <a:r>
              <a:rPr lang="en-US" altLang="zh-CN" b="1" dirty="0" smtClean="0"/>
              <a:t>print(</a:t>
            </a:r>
            <a:r>
              <a:rPr lang="en-US" altLang="zh-CN" b="1" dirty="0" err="1" smtClean="0"/>
              <a:t>lin_reg_model.predict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X_new</a:t>
            </a:r>
            <a:r>
              <a:rPr lang="en-US" altLang="zh-CN" b="1" dirty="0" smtClean="0"/>
              <a:t>)) </a:t>
            </a:r>
            <a:r>
              <a:rPr lang="en-US" altLang="zh-CN" b="1" i="1" dirty="0" smtClean="0"/>
              <a:t># outputs [[ 5.96242338]]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Model-based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 summary:</a:t>
            </a:r>
          </a:p>
          <a:p>
            <a:r>
              <a:rPr lang="en-US" altLang="zh-CN" dirty="0" smtClean="0"/>
              <a:t>You </a:t>
            </a:r>
            <a:r>
              <a:rPr lang="en-US" altLang="zh-CN" dirty="0" smtClean="0"/>
              <a:t>studied the data.</a:t>
            </a:r>
          </a:p>
          <a:p>
            <a:r>
              <a:rPr lang="en-US" altLang="zh-CN" dirty="0" smtClean="0"/>
              <a:t>You </a:t>
            </a:r>
            <a:r>
              <a:rPr lang="en-US" altLang="zh-CN" dirty="0" smtClean="0"/>
              <a:t>selected a model.</a:t>
            </a:r>
          </a:p>
          <a:p>
            <a:r>
              <a:rPr lang="en-US" altLang="zh-CN" dirty="0" smtClean="0"/>
              <a:t>You </a:t>
            </a:r>
            <a:r>
              <a:rPr lang="en-US" altLang="zh-CN" b="1" dirty="0" smtClean="0"/>
              <a:t>trained</a:t>
            </a:r>
            <a:r>
              <a:rPr lang="en-US" altLang="zh-CN" dirty="0" smtClean="0"/>
              <a:t> it on the training data (i.e., the learning algorithm searched for </a:t>
            </a:r>
            <a:r>
              <a:rPr lang="en-US" altLang="zh-CN" dirty="0" smtClean="0"/>
              <a:t>the model </a:t>
            </a:r>
            <a:r>
              <a:rPr lang="en-US" altLang="zh-CN" dirty="0" smtClean="0"/>
              <a:t>parameter values that </a:t>
            </a:r>
            <a:r>
              <a:rPr lang="en-US" altLang="zh-CN" b="1" dirty="0" smtClean="0"/>
              <a:t>minimize a cost function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Finally</a:t>
            </a:r>
            <a:r>
              <a:rPr lang="en-US" altLang="zh-CN" dirty="0" smtClean="0"/>
              <a:t>, you applied the model to make predictions on new cases (this is </a:t>
            </a:r>
            <a:r>
              <a:rPr lang="en-US" altLang="zh-CN" dirty="0" smtClean="0"/>
              <a:t>called </a:t>
            </a:r>
            <a:r>
              <a:rPr lang="en-US" altLang="zh-CN" b="1" i="1" dirty="0" smtClean="0"/>
              <a:t>inference</a:t>
            </a:r>
            <a:r>
              <a:rPr lang="en-US" altLang="zh-CN" i="1" dirty="0" smtClean="0"/>
              <a:t>), hoping that this model will generalize well.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Main Challenges of Machine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Two </a:t>
            </a:r>
            <a:r>
              <a:rPr lang="en-US" altLang="zh-CN" dirty="0" smtClean="0"/>
              <a:t>things that can go wrong are “bad algorithm” and “bad data</a:t>
            </a:r>
            <a:r>
              <a:rPr lang="en-US" altLang="zh-CN" dirty="0" smtClean="0"/>
              <a:t>.”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data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Insufficient Quantity of Training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It </a:t>
            </a:r>
            <a:r>
              <a:rPr lang="en-US" altLang="zh-CN" dirty="0" smtClean="0"/>
              <a:t>takes a lot of data for most Machine </a:t>
            </a:r>
            <a:r>
              <a:rPr lang="en-US" altLang="zh-CN" dirty="0" smtClean="0"/>
              <a:t>Learning algorithms </a:t>
            </a:r>
            <a:r>
              <a:rPr lang="en-US" altLang="zh-CN" dirty="0" smtClean="0"/>
              <a:t>to work properly. Even for very simple problems you typically </a:t>
            </a:r>
            <a:r>
              <a:rPr lang="en-US" altLang="zh-CN" dirty="0" smtClean="0"/>
              <a:t>need thousands </a:t>
            </a:r>
            <a:r>
              <a:rPr lang="en-US" altLang="zh-CN" dirty="0" smtClean="0"/>
              <a:t>of examples, and for complex problems such as image or speech </a:t>
            </a:r>
            <a:r>
              <a:rPr lang="en-US" altLang="zh-CN" dirty="0" smtClean="0"/>
              <a:t>recognition you </a:t>
            </a:r>
            <a:r>
              <a:rPr lang="en-US" altLang="zh-CN" dirty="0" smtClean="0"/>
              <a:t>may need millions of examples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</a:t>
            </a:r>
            <a:r>
              <a:rPr lang="en-US" altLang="zh-CN" dirty="0" smtClean="0"/>
              <a:t>data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Nonrepresentative</a:t>
            </a:r>
            <a:r>
              <a:rPr lang="en-US" altLang="zh-CN" dirty="0" smtClean="0"/>
              <a:t> Training Data</a:t>
            </a:r>
            <a:endParaRPr lang="en-US" altLang="zh-C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9010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</a:t>
            </a:r>
            <a:r>
              <a:rPr lang="en-US" altLang="zh-CN" dirty="0" smtClean="0"/>
              <a:t>data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Irrelevant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As the saying goes: garbage in, garbage out. Your system will only be capable of </a:t>
            </a:r>
            <a:r>
              <a:rPr lang="en-US" altLang="zh-CN" dirty="0" smtClean="0"/>
              <a:t>learning if </a:t>
            </a:r>
            <a:r>
              <a:rPr lang="en-US" altLang="zh-CN" dirty="0" smtClean="0"/>
              <a:t>the training data contains enough relevant features and not too many </a:t>
            </a:r>
            <a:r>
              <a:rPr lang="en-US" altLang="zh-CN" dirty="0" smtClean="0"/>
              <a:t>irrelevant ones</a:t>
            </a:r>
            <a:r>
              <a:rPr lang="en-US" altLang="zh-CN" dirty="0" smtClean="0"/>
              <a:t>. A critical part of the success of a Machine Learning project is coming up with </a:t>
            </a:r>
            <a:r>
              <a:rPr lang="en-US" altLang="zh-CN" dirty="0" smtClean="0"/>
              <a:t>a good </a:t>
            </a:r>
            <a:r>
              <a:rPr lang="en-US" altLang="zh-CN" dirty="0" smtClean="0"/>
              <a:t>set of features to train on. This process, called </a:t>
            </a:r>
            <a:r>
              <a:rPr lang="en-US" altLang="zh-CN" b="1" i="1" dirty="0" smtClean="0"/>
              <a:t>feature </a:t>
            </a:r>
            <a:r>
              <a:rPr lang="en-US" altLang="zh-CN" b="1" i="1" dirty="0" smtClean="0"/>
              <a:t>engineering</a:t>
            </a:r>
            <a:r>
              <a:rPr lang="en-US" altLang="zh-CN" i="1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• What are neural nets? What are they good for?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Building and training neural nets using </a:t>
            </a:r>
            <a:r>
              <a:rPr lang="en-US" altLang="zh-CN" dirty="0" err="1"/>
              <a:t>TensorFlow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The most important neural net architectures: </a:t>
            </a:r>
            <a:r>
              <a:rPr lang="en-US" altLang="zh-CN" dirty="0" err="1"/>
              <a:t>feedforward</a:t>
            </a:r>
            <a:r>
              <a:rPr lang="en-US" altLang="zh-CN" dirty="0"/>
              <a:t> neural nets, convolutional nets, recurrent nets, long short-term memory (LSTM) nets, and </a:t>
            </a:r>
            <a:r>
              <a:rPr lang="en-US" altLang="zh-CN" dirty="0" err="1"/>
              <a:t>autoencoders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Techniques for training deep neural nets.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Scaling neural networks for huge datasets.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Reinforcement learning.</a:t>
            </a:r>
          </a:p>
        </p:txBody>
      </p:sp>
    </p:spTree>
    <p:extLst>
      <p:ext uri="{BB962C8B-B14F-4D97-AF65-F5344CB8AC3E}">
        <p14:creationId xmlns="" xmlns:p14="http://schemas.microsoft.com/office/powerpoint/2010/main" val="4118272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</a:t>
            </a:r>
            <a:r>
              <a:rPr lang="en-US" altLang="zh-CN" dirty="0" smtClean="0"/>
              <a:t>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Overfitting</a:t>
            </a:r>
            <a:r>
              <a:rPr lang="en-US" altLang="zh-CN" dirty="0" smtClean="0"/>
              <a:t> the Training Data </a:t>
            </a:r>
            <a:endParaRPr lang="en-US" altLang="zh-CN" dirty="0" smtClean="0"/>
          </a:p>
          <a:p>
            <a:r>
              <a:rPr lang="en-US" altLang="zh-CN" b="1" i="1" dirty="0" err="1" smtClean="0"/>
              <a:t>Overgeneralizing</a:t>
            </a:r>
            <a:r>
              <a:rPr lang="en-US" altLang="zh-CN" i="1" dirty="0" smtClean="0"/>
              <a:t> is </a:t>
            </a:r>
            <a:r>
              <a:rPr lang="en-US" altLang="zh-CN" dirty="0" smtClean="0"/>
              <a:t>something </a:t>
            </a:r>
            <a:r>
              <a:rPr lang="en-US" altLang="zh-CN" dirty="0" smtClean="0"/>
              <a:t>that we humans do all too often, and unfortunately machines can fall </a:t>
            </a:r>
            <a:r>
              <a:rPr lang="en-US" altLang="zh-CN" dirty="0" smtClean="0"/>
              <a:t>into the </a:t>
            </a:r>
            <a:r>
              <a:rPr lang="en-US" altLang="zh-CN" dirty="0" smtClean="0"/>
              <a:t>same trap if we are not careful. In Machine Learning this is called </a:t>
            </a:r>
            <a:r>
              <a:rPr lang="en-US" altLang="zh-CN" b="1" i="1" dirty="0" err="1" smtClean="0"/>
              <a:t>overfitting</a:t>
            </a:r>
            <a:r>
              <a:rPr lang="en-US" altLang="zh-CN" i="1" dirty="0" smtClean="0"/>
              <a:t>: </a:t>
            </a:r>
            <a:r>
              <a:rPr lang="en-US" altLang="zh-CN" i="1" dirty="0" smtClean="0"/>
              <a:t>it </a:t>
            </a:r>
            <a:r>
              <a:rPr lang="en-US" altLang="zh-CN" dirty="0" smtClean="0"/>
              <a:t>means </a:t>
            </a:r>
            <a:r>
              <a:rPr lang="en-US" altLang="zh-CN" dirty="0" smtClean="0"/>
              <a:t>that the model performs well on the training data, but it does not </a:t>
            </a:r>
            <a:r>
              <a:rPr lang="en-US" altLang="zh-CN" dirty="0" smtClean="0"/>
              <a:t>generalize well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</a:t>
            </a:r>
            <a:r>
              <a:rPr lang="en-US" altLang="zh-CN" dirty="0" smtClean="0"/>
              <a:t>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Overfitting</a:t>
            </a:r>
            <a:r>
              <a:rPr lang="en-US" altLang="zh-CN" dirty="0" smtClean="0"/>
              <a:t> the Training Data </a:t>
            </a:r>
            <a:endParaRPr lang="en-US" altLang="zh-CN" dirty="0" smtClean="0"/>
          </a:p>
          <a:p>
            <a:r>
              <a:rPr lang="en-US" altLang="zh-CN" b="1" i="1" dirty="0" err="1" smtClean="0"/>
              <a:t>Overgeneralizing</a:t>
            </a:r>
            <a:r>
              <a:rPr lang="en-US" altLang="zh-CN" i="1" dirty="0" smtClean="0"/>
              <a:t> is </a:t>
            </a:r>
            <a:r>
              <a:rPr lang="en-US" altLang="zh-CN" dirty="0" smtClean="0"/>
              <a:t>something </a:t>
            </a:r>
            <a:r>
              <a:rPr lang="en-US" altLang="zh-CN" dirty="0" smtClean="0"/>
              <a:t>that we humans do all too often, and unfortunately machines can fall </a:t>
            </a:r>
            <a:r>
              <a:rPr lang="en-US" altLang="zh-CN" dirty="0" smtClean="0"/>
              <a:t>into the </a:t>
            </a:r>
            <a:r>
              <a:rPr lang="en-US" altLang="zh-CN" dirty="0" smtClean="0"/>
              <a:t>same trap if we are not careful. In Machine Learning this is called </a:t>
            </a:r>
            <a:r>
              <a:rPr lang="en-US" altLang="zh-CN" b="1" i="1" dirty="0" err="1" smtClean="0"/>
              <a:t>overfitting</a:t>
            </a:r>
            <a:r>
              <a:rPr lang="en-US" altLang="zh-CN" i="1" dirty="0" smtClean="0"/>
              <a:t>: </a:t>
            </a:r>
            <a:r>
              <a:rPr lang="en-US" altLang="zh-CN" i="1" dirty="0" smtClean="0"/>
              <a:t>it </a:t>
            </a:r>
            <a:r>
              <a:rPr lang="en-US" altLang="zh-CN" dirty="0" smtClean="0"/>
              <a:t>means </a:t>
            </a:r>
            <a:r>
              <a:rPr lang="en-US" altLang="zh-CN" dirty="0" smtClean="0"/>
              <a:t>that the model performs well on the training data, but it does not </a:t>
            </a:r>
            <a:r>
              <a:rPr lang="en-US" altLang="zh-CN" dirty="0" smtClean="0"/>
              <a:t>generalize well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2214554"/>
            <a:ext cx="91154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</a:t>
            </a:r>
            <a:r>
              <a:rPr lang="en-US" altLang="zh-CN" dirty="0" smtClean="0"/>
              <a:t>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Constraining </a:t>
            </a:r>
            <a:r>
              <a:rPr lang="en-US" altLang="zh-CN" dirty="0" smtClean="0"/>
              <a:t>a model to make it simpler and reduce the risk of </a:t>
            </a:r>
            <a:r>
              <a:rPr lang="en-US" altLang="zh-CN" dirty="0" err="1" smtClean="0"/>
              <a:t>overfitting</a:t>
            </a:r>
            <a:r>
              <a:rPr lang="en-US" altLang="zh-CN" dirty="0" smtClean="0"/>
              <a:t> is </a:t>
            </a:r>
            <a:r>
              <a:rPr lang="en-US" altLang="zh-CN" dirty="0" smtClean="0"/>
              <a:t>called </a:t>
            </a:r>
            <a:r>
              <a:rPr lang="en-US" altLang="zh-CN" b="1" i="1" dirty="0" smtClean="0"/>
              <a:t>regularization</a:t>
            </a:r>
            <a:r>
              <a:rPr lang="en-US" altLang="zh-CN" i="1" dirty="0" smtClean="0"/>
              <a:t>.</a:t>
            </a:r>
            <a:endParaRPr lang="en-US" altLang="zh-C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91630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</a:t>
            </a:r>
            <a:r>
              <a:rPr lang="en-US" altLang="zh-CN" dirty="0" smtClean="0"/>
              <a:t>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The amount of regularization to apply during learning can be controlled by a </a:t>
            </a:r>
            <a:r>
              <a:rPr lang="en-US" altLang="zh-CN" b="1" i="1" dirty="0" err="1" smtClean="0"/>
              <a:t>hyperparameter</a:t>
            </a:r>
            <a:r>
              <a:rPr lang="en-US" altLang="zh-CN" i="1" dirty="0" smtClean="0"/>
              <a:t>.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hyperparameter</a:t>
            </a:r>
            <a:r>
              <a:rPr lang="en-US" altLang="zh-CN" dirty="0" smtClean="0"/>
              <a:t> is a parameter of a learning algorithm (not of </a:t>
            </a:r>
            <a:r>
              <a:rPr lang="en-US" altLang="zh-CN" dirty="0" smtClean="0"/>
              <a:t>the model</a:t>
            </a:r>
            <a:r>
              <a:rPr lang="en-US" altLang="zh-CN" dirty="0" smtClean="0"/>
              <a:t>). As such, it is not affected by the learning algorithm itself; it must be set </a:t>
            </a:r>
            <a:r>
              <a:rPr lang="en-US" altLang="zh-CN" dirty="0" smtClean="0"/>
              <a:t>prior to </a:t>
            </a:r>
            <a:r>
              <a:rPr lang="en-US" altLang="zh-CN" dirty="0" smtClean="0"/>
              <a:t>training and remains constant during training. If you set the regularization </a:t>
            </a:r>
            <a:r>
              <a:rPr lang="en-US" altLang="zh-CN" dirty="0" err="1" smtClean="0"/>
              <a:t>hyperparameter</a:t>
            </a:r>
            <a:r>
              <a:rPr lang="en-US" altLang="zh-CN" dirty="0" smtClean="0"/>
              <a:t> to </a:t>
            </a:r>
            <a:r>
              <a:rPr lang="en-US" altLang="zh-CN" dirty="0" smtClean="0"/>
              <a:t>a very large value, you will get an almost flat model (a slope close </a:t>
            </a:r>
            <a:r>
              <a:rPr lang="en-US" altLang="zh-CN" dirty="0" smtClean="0"/>
              <a:t>to zero</a:t>
            </a:r>
            <a:r>
              <a:rPr lang="en-US" altLang="zh-CN" dirty="0" smtClean="0"/>
              <a:t>); the learning algorithm will almost certainly not </a:t>
            </a:r>
            <a:r>
              <a:rPr lang="en-US" altLang="zh-CN" dirty="0" err="1" smtClean="0"/>
              <a:t>overfit</a:t>
            </a:r>
            <a:r>
              <a:rPr lang="en-US" altLang="zh-CN" dirty="0" smtClean="0"/>
              <a:t> the training data, but </a:t>
            </a:r>
            <a:r>
              <a:rPr lang="en-US" altLang="zh-CN" dirty="0" smtClean="0"/>
              <a:t>it will </a:t>
            </a:r>
            <a:r>
              <a:rPr lang="en-US" altLang="zh-CN" dirty="0" smtClean="0"/>
              <a:t>be less likely to find a good solution.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Bad </a:t>
            </a:r>
            <a:r>
              <a:rPr lang="en-US" altLang="zh-CN" dirty="0" smtClean="0"/>
              <a:t>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Underfitting</a:t>
            </a:r>
            <a:r>
              <a:rPr lang="en-US" altLang="zh-CN" dirty="0" smtClean="0"/>
              <a:t> the Training Data </a:t>
            </a:r>
            <a:endParaRPr lang="en-US" altLang="zh-CN" dirty="0" smtClean="0"/>
          </a:p>
          <a:p>
            <a:r>
              <a:rPr lang="en-US" altLang="zh-CN" b="1" i="1" dirty="0" err="1" smtClean="0"/>
              <a:t>underfitting</a:t>
            </a:r>
            <a:r>
              <a:rPr lang="en-US" altLang="zh-CN" i="1" dirty="0" smtClean="0"/>
              <a:t> is the opposite of </a:t>
            </a:r>
            <a:r>
              <a:rPr lang="en-US" altLang="zh-CN" b="1" i="1" dirty="0" err="1" smtClean="0"/>
              <a:t>overfitting</a:t>
            </a:r>
            <a:r>
              <a:rPr lang="en-US" altLang="zh-CN" i="1" dirty="0" smtClean="0"/>
              <a:t>: it occurs when </a:t>
            </a:r>
            <a:r>
              <a:rPr lang="en-US" altLang="zh-CN" i="1" dirty="0" smtClean="0"/>
              <a:t>your </a:t>
            </a:r>
            <a:r>
              <a:rPr lang="en-US" altLang="zh-CN" dirty="0" smtClean="0"/>
              <a:t>model </a:t>
            </a:r>
            <a:r>
              <a:rPr lang="en-US" altLang="zh-CN" dirty="0" smtClean="0"/>
              <a:t>is too simple to learn the underlying structure of the data. For example, a </a:t>
            </a:r>
            <a:r>
              <a:rPr lang="en-US" altLang="zh-CN" dirty="0" smtClean="0"/>
              <a:t>linear model </a:t>
            </a:r>
            <a:r>
              <a:rPr lang="en-US" altLang="zh-CN" dirty="0" smtClean="0"/>
              <a:t>of life satisfaction is prone to </a:t>
            </a:r>
            <a:r>
              <a:rPr lang="en-US" altLang="zh-CN" dirty="0" err="1" smtClean="0"/>
              <a:t>underfit</a:t>
            </a:r>
            <a:r>
              <a:rPr lang="en-US" altLang="zh-CN" dirty="0" smtClean="0"/>
              <a:t>; reality is just more complex </a:t>
            </a:r>
            <a:r>
              <a:rPr lang="en-US" altLang="zh-CN" dirty="0" smtClean="0"/>
              <a:t>than the </a:t>
            </a:r>
            <a:r>
              <a:rPr lang="en-US" altLang="zh-CN" dirty="0" smtClean="0"/>
              <a:t>model, so its predictions are bound to be inaccurate, even on the training examples.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</a:t>
            </a:r>
            <a:r>
              <a:rPr lang="en-US" altLang="zh-CN" dirty="0" smtClean="0"/>
              <a:t>last important topic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once you have trained a model, </a:t>
            </a:r>
            <a:r>
              <a:rPr lang="en-US" altLang="zh-CN" dirty="0" smtClean="0"/>
              <a:t>you don’t </a:t>
            </a:r>
            <a:r>
              <a:rPr lang="en-US" altLang="zh-CN" dirty="0" smtClean="0"/>
              <a:t>want to just “hope” it generalizes to new cases. You want to </a:t>
            </a:r>
            <a:r>
              <a:rPr lang="en-US" altLang="zh-CN" b="1" dirty="0" smtClean="0"/>
              <a:t>evaluate</a:t>
            </a:r>
            <a:r>
              <a:rPr lang="en-US" altLang="zh-CN" dirty="0" smtClean="0"/>
              <a:t> it, and </a:t>
            </a:r>
            <a:r>
              <a:rPr lang="en-US" altLang="zh-CN" dirty="0" err="1" smtClean="0"/>
              <a:t>finetune</a:t>
            </a:r>
            <a:r>
              <a:rPr lang="en-US" altLang="zh-CN" dirty="0" smtClean="0"/>
              <a:t> it </a:t>
            </a:r>
            <a:r>
              <a:rPr lang="en-US" altLang="zh-CN" dirty="0" smtClean="0"/>
              <a:t>if necessary. Let’s see how.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Testing and Validating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only way to know how well a model will generalize to new cases is to actually </a:t>
            </a:r>
            <a:r>
              <a:rPr lang="en-US" altLang="zh-CN" dirty="0" smtClean="0"/>
              <a:t>try it </a:t>
            </a:r>
            <a:r>
              <a:rPr lang="en-US" altLang="zh-CN" dirty="0" smtClean="0"/>
              <a:t>out on new cases. One way to do that is to put your model in production and </a:t>
            </a:r>
            <a:r>
              <a:rPr lang="en-US" altLang="zh-CN" dirty="0" smtClean="0"/>
              <a:t>monitor how </a:t>
            </a:r>
            <a:r>
              <a:rPr lang="en-US" altLang="zh-CN" dirty="0" smtClean="0"/>
              <a:t>well it performs. This works well, but if your model is horribly bad, </a:t>
            </a:r>
            <a:r>
              <a:rPr lang="en-US" altLang="zh-CN" dirty="0" smtClean="0"/>
              <a:t>your users </a:t>
            </a:r>
            <a:r>
              <a:rPr lang="en-US" altLang="zh-CN" dirty="0" smtClean="0"/>
              <a:t>will complain—not the best idea.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Testing and Validating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better option is to split your data into two sets: the </a:t>
            </a:r>
            <a:r>
              <a:rPr lang="en-US" altLang="zh-CN" b="1" i="1" dirty="0" smtClean="0"/>
              <a:t>training</a:t>
            </a:r>
            <a:r>
              <a:rPr lang="en-US" altLang="zh-CN" i="1" dirty="0" smtClean="0"/>
              <a:t> set and the </a:t>
            </a:r>
            <a:r>
              <a:rPr lang="en-US" altLang="zh-CN" b="1" i="1" dirty="0" smtClean="0"/>
              <a:t>test</a:t>
            </a:r>
            <a:r>
              <a:rPr lang="en-US" altLang="zh-CN" i="1" dirty="0" smtClean="0"/>
              <a:t> set. </a:t>
            </a:r>
            <a:r>
              <a:rPr lang="en-US" altLang="zh-CN" i="1" dirty="0" smtClean="0"/>
              <a:t>As </a:t>
            </a:r>
            <a:r>
              <a:rPr lang="en-US" altLang="zh-CN" dirty="0" smtClean="0"/>
              <a:t>these </a:t>
            </a:r>
            <a:r>
              <a:rPr lang="en-US" altLang="zh-CN" dirty="0" smtClean="0"/>
              <a:t>names imply, you train your model using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training set, and you test it </a:t>
            </a:r>
            <a:r>
              <a:rPr lang="en-US" altLang="zh-CN" dirty="0" smtClean="0"/>
              <a:t>using the </a:t>
            </a:r>
            <a:r>
              <a:rPr lang="en-US" altLang="zh-CN" dirty="0" smtClean="0"/>
              <a:t>test set. The error rate on new cases is called the </a:t>
            </a:r>
            <a:r>
              <a:rPr lang="en-US" altLang="zh-CN" b="1" i="1" dirty="0" smtClean="0"/>
              <a:t>generalization error </a:t>
            </a:r>
            <a:r>
              <a:rPr lang="en-US" altLang="zh-CN" i="1" dirty="0" smtClean="0"/>
              <a:t>(or </a:t>
            </a:r>
            <a:r>
              <a:rPr lang="en-US" altLang="zh-CN" i="1" dirty="0" smtClean="0"/>
              <a:t>out-of-sample error</a:t>
            </a:r>
            <a:r>
              <a:rPr lang="en-US" altLang="zh-CN" i="1" dirty="0" smtClean="0"/>
              <a:t>), and by evaluating your model on the test set, you get an estimation </a:t>
            </a:r>
            <a:r>
              <a:rPr lang="en-US" altLang="zh-CN" i="1" dirty="0" smtClean="0"/>
              <a:t>of </a:t>
            </a:r>
            <a:r>
              <a:rPr lang="en-US" altLang="zh-CN" dirty="0" smtClean="0"/>
              <a:t>this </a:t>
            </a:r>
            <a:r>
              <a:rPr lang="en-US" altLang="zh-CN" dirty="0" smtClean="0"/>
              <a:t>error. This value tells you how well your model will perform on instances it </a:t>
            </a:r>
            <a:r>
              <a:rPr lang="en-US" altLang="zh-CN" dirty="0" smtClean="0"/>
              <a:t>has never </a:t>
            </a:r>
            <a:r>
              <a:rPr lang="en-US" altLang="zh-CN" dirty="0" smtClean="0"/>
              <a:t>seen before.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Testing and Validating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common solution to regularization </a:t>
            </a:r>
            <a:r>
              <a:rPr lang="en-US" altLang="zh-CN" dirty="0" err="1" smtClean="0"/>
              <a:t>hyperparameter</a:t>
            </a:r>
            <a:r>
              <a:rPr lang="en-US" altLang="zh-CN" dirty="0" smtClean="0"/>
              <a:t> </a:t>
            </a:r>
            <a:r>
              <a:rPr lang="en-US" altLang="zh-CN" dirty="0" smtClean="0"/>
              <a:t>tuning is </a:t>
            </a:r>
            <a:r>
              <a:rPr lang="en-US" altLang="zh-CN" dirty="0" smtClean="0"/>
              <a:t>to have a second holdout set called the </a:t>
            </a:r>
            <a:r>
              <a:rPr lang="en-US" altLang="zh-CN" b="1" i="1" dirty="0" smtClean="0"/>
              <a:t>validation</a:t>
            </a:r>
            <a:r>
              <a:rPr lang="en-US" altLang="zh-CN" i="1" dirty="0" smtClean="0"/>
              <a:t> set</a:t>
            </a:r>
            <a:r>
              <a:rPr lang="en-US" altLang="zh-CN" i="1" dirty="0" smtClean="0"/>
              <a:t>. You train multiple models with various </a:t>
            </a:r>
            <a:r>
              <a:rPr lang="en-US" altLang="zh-CN" i="1" dirty="0" err="1" smtClean="0"/>
              <a:t>hyperparameters</a:t>
            </a:r>
            <a:r>
              <a:rPr lang="en-US" altLang="zh-CN" i="1" dirty="0" smtClean="0"/>
              <a:t> using the </a:t>
            </a:r>
            <a:r>
              <a:rPr lang="en-US" altLang="zh-CN" i="1" dirty="0" smtClean="0"/>
              <a:t>training </a:t>
            </a:r>
            <a:r>
              <a:rPr lang="en-US" altLang="zh-CN" dirty="0" smtClean="0"/>
              <a:t>set</a:t>
            </a:r>
            <a:r>
              <a:rPr lang="en-US" altLang="zh-CN" dirty="0" smtClean="0"/>
              <a:t>, you select the model and </a:t>
            </a:r>
            <a:r>
              <a:rPr lang="en-US" altLang="zh-CN" dirty="0" err="1" smtClean="0"/>
              <a:t>hyperparameters</a:t>
            </a:r>
            <a:r>
              <a:rPr lang="en-US" altLang="zh-CN" dirty="0" smtClean="0"/>
              <a:t> that perform best on the validation </a:t>
            </a:r>
            <a:r>
              <a:rPr lang="en-US" altLang="zh-CN" dirty="0" smtClean="0"/>
              <a:t>set, and </a:t>
            </a:r>
            <a:r>
              <a:rPr lang="en-US" altLang="zh-CN" dirty="0" smtClean="0"/>
              <a:t>when you’re happy with your model you run a single final test against the test </a:t>
            </a:r>
            <a:r>
              <a:rPr lang="en-US" altLang="zh-CN" dirty="0" smtClean="0"/>
              <a:t>set to </a:t>
            </a:r>
            <a:r>
              <a:rPr lang="en-US" altLang="zh-CN" dirty="0" smtClean="0"/>
              <a:t>get an estimate of the generalization error.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Testing and Validating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To avoid “wasting” too much training data in validation sets, a common technique </a:t>
            </a:r>
            <a:r>
              <a:rPr lang="en-US" altLang="zh-CN" dirty="0" smtClean="0"/>
              <a:t>is to </a:t>
            </a:r>
            <a:r>
              <a:rPr lang="en-US" altLang="zh-CN" dirty="0" smtClean="0"/>
              <a:t>use </a:t>
            </a:r>
            <a:r>
              <a:rPr lang="en-US" altLang="zh-CN" b="1" i="1" dirty="0" smtClean="0"/>
              <a:t>cross-validation</a:t>
            </a:r>
            <a:r>
              <a:rPr lang="en-US" altLang="zh-CN" i="1" dirty="0" smtClean="0"/>
              <a:t>: the training set is split into complementary subsets, and </a:t>
            </a:r>
            <a:r>
              <a:rPr lang="en-US" altLang="zh-CN" i="1" dirty="0" smtClean="0"/>
              <a:t>each </a:t>
            </a:r>
            <a:r>
              <a:rPr lang="en-US" altLang="zh-CN" dirty="0" smtClean="0"/>
              <a:t>model </a:t>
            </a:r>
            <a:r>
              <a:rPr lang="en-US" altLang="zh-CN" dirty="0" smtClean="0"/>
              <a:t>is trained against a different combination of these subsets and </a:t>
            </a:r>
            <a:r>
              <a:rPr lang="en-US" altLang="zh-CN" dirty="0" smtClean="0"/>
              <a:t>validated against </a:t>
            </a:r>
            <a:r>
              <a:rPr lang="en-US" altLang="zh-CN" dirty="0" smtClean="0"/>
              <a:t>the remaining parts. Once the model type and </a:t>
            </a:r>
            <a:r>
              <a:rPr lang="en-US" altLang="zh-CN" dirty="0" err="1" smtClean="0"/>
              <a:t>hyperparameters</a:t>
            </a:r>
            <a:r>
              <a:rPr lang="en-US" altLang="zh-CN" dirty="0" smtClean="0"/>
              <a:t> have </a:t>
            </a:r>
            <a:r>
              <a:rPr lang="en-US" altLang="zh-CN" dirty="0" smtClean="0"/>
              <a:t>been selected</a:t>
            </a:r>
            <a:r>
              <a:rPr lang="en-US" altLang="zh-CN" dirty="0" smtClean="0"/>
              <a:t>, a final model is trained using these </a:t>
            </a:r>
            <a:r>
              <a:rPr lang="en-US" altLang="zh-CN" dirty="0" err="1" smtClean="0"/>
              <a:t>hyperparameters</a:t>
            </a:r>
            <a:r>
              <a:rPr lang="en-US" altLang="zh-CN" dirty="0" smtClean="0"/>
              <a:t> on the full training </a:t>
            </a:r>
            <a:r>
              <a:rPr lang="en-US" altLang="zh-CN" dirty="0" smtClean="0"/>
              <a:t>set, and </a:t>
            </a:r>
            <a:r>
              <a:rPr lang="en-US" altLang="zh-CN" dirty="0" smtClean="0"/>
              <a:t>the generalized error is measured on the test set.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1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The </a:t>
            </a:r>
            <a:r>
              <a:rPr lang="en-US" altLang="zh-CN" dirty="0"/>
              <a:t>Machine Learning Landscape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Machine Learning is the science (and art) of programming computers so they can learn from data.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Here </a:t>
            </a:r>
            <a:r>
              <a:rPr lang="en-US" altLang="zh-CN" dirty="0"/>
              <a:t>is a slightly more general definition: 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/>
              <a:t>Machine Learning is the] field of study that gives computers the ability to learn without being explicitly programmed. —Arthur Samuel, 1959</a:t>
            </a:r>
          </a:p>
        </p:txBody>
      </p:sp>
    </p:spTree>
    <p:extLst>
      <p:ext uri="{BB962C8B-B14F-4D97-AF65-F5344CB8AC3E}">
        <p14:creationId xmlns="" xmlns:p14="http://schemas.microsoft.com/office/powerpoint/2010/main" val="5777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For example, your spam filter is a Machine Learning program that can learn to flag spam given examples of spam emails </a:t>
            </a:r>
            <a:r>
              <a:rPr lang="en-US" altLang="zh-CN" dirty="0" smtClean="0"/>
              <a:t>and </a:t>
            </a:r>
            <a:r>
              <a:rPr lang="en-US" altLang="zh-CN" dirty="0"/>
              <a:t>examples of regular </a:t>
            </a:r>
            <a:r>
              <a:rPr lang="en-US" altLang="zh-CN" dirty="0" smtClean="0"/>
              <a:t>emails</a:t>
            </a:r>
            <a:r>
              <a:rPr lang="en-US" altLang="zh-CN" dirty="0"/>
              <a:t>. The examples that the system uses to learn are called the </a:t>
            </a:r>
            <a:r>
              <a:rPr lang="en-US" altLang="zh-CN" b="1" dirty="0"/>
              <a:t>training set</a:t>
            </a:r>
            <a:r>
              <a:rPr lang="en-US" altLang="zh-CN" dirty="0"/>
              <a:t>. Each training example is called a training instance (or sample). In this case, the task T is to flag spam for new emails, the experience E is the training data, and the performance measure P needs to be defined; for example, you can use the ratio of correctly classified emails. This </a:t>
            </a:r>
            <a:r>
              <a:rPr lang="en-US" altLang="zh-CN" dirty="0" smtClean="0"/>
              <a:t>performance </a:t>
            </a:r>
            <a:r>
              <a:rPr lang="en-US" altLang="zh-CN" dirty="0"/>
              <a:t>measure is called </a:t>
            </a:r>
            <a:r>
              <a:rPr lang="en-US" altLang="zh-CN" b="1" dirty="0"/>
              <a:t>accuracy</a:t>
            </a:r>
            <a:r>
              <a:rPr lang="en-US" altLang="zh-CN" dirty="0"/>
              <a:t> and it is often used in classification tasks.</a:t>
            </a:r>
          </a:p>
        </p:txBody>
      </p:sp>
    </p:spTree>
    <p:extLst>
      <p:ext uri="{BB962C8B-B14F-4D97-AF65-F5344CB8AC3E}">
        <p14:creationId xmlns="" xmlns:p14="http://schemas.microsoft.com/office/powerpoint/2010/main" val="6816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Traditional methods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22772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5876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Machine learning methods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316416" cy="417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2317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Machine learning methods (adapting to change)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38037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6931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2481</Words>
  <Application>Microsoft Office PowerPoint</Application>
  <PresentationFormat>全屏显示(4:3)</PresentationFormat>
  <Paragraphs>180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Hands-On Machine Learning with Scikit-Learn and TensorFlow </vt:lpstr>
      <vt:lpstr>Organization</vt:lpstr>
      <vt:lpstr>Part I</vt:lpstr>
      <vt:lpstr>Part II</vt:lpstr>
      <vt:lpstr>CHAPTER 1  The Machine Learning Landscape</vt:lpstr>
      <vt:lpstr>CHAPTER 1 </vt:lpstr>
      <vt:lpstr>CHAPTER 1 </vt:lpstr>
      <vt:lpstr>CHAPTER 1 </vt:lpstr>
      <vt:lpstr>CHAPTER 1 </vt:lpstr>
      <vt:lpstr>CHAPTER 1 </vt:lpstr>
      <vt:lpstr>CHAPTER 1 </vt:lpstr>
      <vt:lpstr>Types of Machine Learning Systems</vt:lpstr>
      <vt:lpstr>Supervised/Unsupervised Learning</vt:lpstr>
      <vt:lpstr>Supervised/Unsupervised Learning</vt:lpstr>
      <vt:lpstr>Supervised/Unsupervised Learning</vt:lpstr>
      <vt:lpstr>Supervised/Unsupervised Learning</vt:lpstr>
      <vt:lpstr>Supervised/Unsupervised Learning</vt:lpstr>
      <vt:lpstr>Supervised/Unsupervised Learning</vt:lpstr>
      <vt:lpstr>Supervised/Unsupervised Learning</vt:lpstr>
      <vt:lpstr>Semisupervised learning</vt:lpstr>
      <vt:lpstr>Reinforcement Learning</vt:lpstr>
      <vt:lpstr>Reinforcement Learning</vt:lpstr>
      <vt:lpstr>Batch and Online Learning</vt:lpstr>
      <vt:lpstr>Batch and Online Learning</vt:lpstr>
      <vt:lpstr>Batch and Online Learning</vt:lpstr>
      <vt:lpstr>Batch and Online Learning</vt:lpstr>
      <vt:lpstr>Instance-Based Versus  Model-Based Learning</vt:lpstr>
      <vt:lpstr>Instance-Based Versus  Model-Based Learning</vt:lpstr>
      <vt:lpstr>Instance-Based Versus  Model-Based Learning</vt:lpstr>
      <vt:lpstr>Instance-Based Versus  Model-Based Learning</vt:lpstr>
      <vt:lpstr>Instance-Based Versus  Model-Based Learning</vt:lpstr>
      <vt:lpstr>Instance-Based Versus  Model-Based Learning</vt:lpstr>
      <vt:lpstr>Instance-Based Versus  Model-Based Learning</vt:lpstr>
      <vt:lpstr>幻灯片 34</vt:lpstr>
      <vt:lpstr>Model-based learning</vt:lpstr>
      <vt:lpstr>Main Challenges of Machine Learning</vt:lpstr>
      <vt:lpstr>Bad data</vt:lpstr>
      <vt:lpstr>Bad data</vt:lpstr>
      <vt:lpstr>Bad data</vt:lpstr>
      <vt:lpstr>Bad algorithm</vt:lpstr>
      <vt:lpstr>Bad algorithm</vt:lpstr>
      <vt:lpstr>Bad algorithm</vt:lpstr>
      <vt:lpstr>Bad algorithm</vt:lpstr>
      <vt:lpstr>Bad algorithm</vt:lpstr>
      <vt:lpstr>One last important topic</vt:lpstr>
      <vt:lpstr>Testing and Validating</vt:lpstr>
      <vt:lpstr>Testing and Validating</vt:lpstr>
      <vt:lpstr>Testing and Validating</vt:lpstr>
      <vt:lpstr>Testing and Validating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 </dc:title>
  <dc:creator>David Wang</dc:creator>
  <cp:lastModifiedBy>微软用户</cp:lastModifiedBy>
  <cp:revision>29</cp:revision>
  <dcterms:created xsi:type="dcterms:W3CDTF">2017-08-17T13:43:52Z</dcterms:created>
  <dcterms:modified xsi:type="dcterms:W3CDTF">2017-08-18T15:43:18Z</dcterms:modified>
</cp:coreProperties>
</file>