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59" autoAdjust="0"/>
  </p:normalViewPr>
  <p:slideViewPr>
    <p:cSldViewPr>
      <p:cViewPr>
        <p:scale>
          <a:sx n="70" d="100"/>
          <a:sy n="70" d="100"/>
        </p:scale>
        <p:origin x="-1134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Perceptron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</a:t>
            </a:r>
            <a:r>
              <a:rPr lang="en-US" altLang="zh-CN" sz="2800" i="1" dirty="0" err="1" smtClean="0"/>
              <a:t>Perceptron</a:t>
            </a:r>
            <a:r>
              <a:rPr lang="en-US" altLang="zh-CN" sz="2800" i="1" dirty="0" smtClean="0"/>
              <a:t> is one of the simplest ANN architectures, invented in 1957 by </a:t>
            </a:r>
            <a:r>
              <a:rPr lang="en-US" altLang="zh-CN" sz="2800" i="1" dirty="0" smtClean="0"/>
              <a:t>Frank </a:t>
            </a:r>
            <a:r>
              <a:rPr lang="en-US" altLang="zh-CN" sz="2800" dirty="0" smtClean="0"/>
              <a:t>Rosenblatt</a:t>
            </a:r>
            <a:r>
              <a:rPr lang="en-US" altLang="zh-CN" sz="2800" dirty="0" smtClean="0"/>
              <a:t>. It is based on </a:t>
            </a:r>
            <a:r>
              <a:rPr lang="en-US" altLang="zh-CN" sz="2800" dirty="0" smtClean="0"/>
              <a:t>a </a:t>
            </a:r>
            <a:r>
              <a:rPr lang="en-US" altLang="zh-CN" sz="2800" i="1" dirty="0" smtClean="0"/>
              <a:t>linear threshold unit (LTU): the inputs and output are now numbers </a:t>
            </a:r>
            <a:r>
              <a:rPr lang="en-US" altLang="zh-CN" sz="2800" dirty="0" smtClean="0"/>
              <a:t>and </a:t>
            </a:r>
            <a:r>
              <a:rPr lang="en-US" altLang="zh-CN" sz="2800" dirty="0" smtClean="0"/>
              <a:t>each input connection is associated with a weight. The </a:t>
            </a:r>
            <a:r>
              <a:rPr lang="en-US" altLang="zh-CN" sz="2800" dirty="0" smtClean="0"/>
              <a:t>LTU computes </a:t>
            </a:r>
            <a:r>
              <a:rPr lang="en-US" altLang="zh-CN" sz="2800" dirty="0" smtClean="0"/>
              <a:t>a weighted sum of its inputs (</a:t>
            </a:r>
            <a:r>
              <a:rPr lang="en-US" altLang="zh-CN" sz="2800" i="1" dirty="0" smtClean="0"/>
              <a:t>z </a:t>
            </a:r>
            <a:r>
              <a:rPr lang="en-US" altLang="zh-CN" sz="2800" i="1" dirty="0" smtClean="0"/>
              <a:t>=w</a:t>
            </a:r>
            <a:r>
              <a:rPr lang="en-US" altLang="zh-CN" sz="2800" b="1" i="1" baseline="-25000" dirty="0" smtClean="0"/>
              <a:t>1</a:t>
            </a:r>
            <a:r>
              <a:rPr lang="en-US" altLang="zh-CN" sz="2800" i="1" dirty="0" smtClean="0"/>
              <a:t>x</a:t>
            </a:r>
            <a:r>
              <a:rPr lang="en-US" altLang="zh-CN" sz="2800" b="1" i="1" baseline="-25000" dirty="0" smtClean="0"/>
              <a:t>1</a:t>
            </a:r>
            <a:r>
              <a:rPr lang="en-US" altLang="zh-CN" sz="2800" i="1" dirty="0" smtClean="0"/>
              <a:t>+w</a:t>
            </a:r>
            <a:r>
              <a:rPr lang="en-US" altLang="zh-CN" sz="2800" b="1" i="1" baseline="-25000" dirty="0" smtClean="0"/>
              <a:t>2</a:t>
            </a:r>
            <a:r>
              <a:rPr lang="en-US" altLang="zh-CN" sz="2800" i="1" dirty="0" smtClean="0"/>
              <a:t>x</a:t>
            </a:r>
            <a:r>
              <a:rPr lang="en-US" altLang="zh-CN" sz="2800" b="1" i="1" baseline="-25000" dirty="0" smtClean="0"/>
              <a:t>2</a:t>
            </a:r>
            <a:r>
              <a:rPr lang="en-US" altLang="zh-CN" sz="2800" i="1" dirty="0" smtClean="0"/>
              <a:t> +⋯ +</a:t>
            </a:r>
            <a:r>
              <a:rPr lang="en-US" altLang="zh-CN" sz="2800" i="1" dirty="0" err="1" smtClean="0"/>
              <a:t>w</a:t>
            </a:r>
            <a:r>
              <a:rPr lang="en-US" altLang="zh-CN" sz="2800" b="1" i="1" baseline="-25000" dirty="0" err="1" smtClean="0"/>
              <a:t>n</a:t>
            </a:r>
            <a:r>
              <a:rPr lang="en-US" altLang="zh-CN" sz="2800" i="1" dirty="0" err="1" smtClean="0"/>
              <a:t>x</a:t>
            </a:r>
            <a:r>
              <a:rPr lang="en-US" altLang="zh-CN" sz="2800" b="1" i="1" baseline="-25000" dirty="0" err="1" smtClean="0"/>
              <a:t>n</a:t>
            </a:r>
            <a:r>
              <a:rPr lang="en-US" altLang="zh-CN" sz="2800" i="1" dirty="0" smtClean="0"/>
              <a:t>= </a:t>
            </a:r>
            <a:r>
              <a:rPr lang="en-US" altLang="zh-CN" sz="2800" b="1" i="1" dirty="0" err="1" smtClean="0"/>
              <a:t>w</a:t>
            </a:r>
            <a:r>
              <a:rPr lang="en-US" altLang="zh-CN" sz="2800" b="1" i="1" baseline="30000" dirty="0" err="1" smtClean="0"/>
              <a:t>T</a:t>
            </a:r>
            <a:r>
              <a:rPr lang="zh-CN" altLang="en-US" sz="2800" b="1" i="1" dirty="0" smtClean="0"/>
              <a:t>・</a:t>
            </a:r>
            <a:r>
              <a:rPr lang="en-US" altLang="zh-CN" sz="2800" b="1" i="1" dirty="0" smtClean="0"/>
              <a:t>x</a:t>
            </a:r>
            <a:r>
              <a:rPr lang="en-US" altLang="zh-CN" sz="2800" b="1" i="1" dirty="0" smtClean="0"/>
              <a:t>), </a:t>
            </a:r>
            <a:r>
              <a:rPr lang="en-US" altLang="zh-CN" sz="2800" b="1" i="1" dirty="0" smtClean="0"/>
              <a:t>then </a:t>
            </a:r>
            <a:r>
              <a:rPr lang="en-US" altLang="zh-CN" sz="2800" dirty="0" smtClean="0"/>
              <a:t>applies </a:t>
            </a:r>
            <a:r>
              <a:rPr lang="en-US" altLang="zh-CN" sz="2800" dirty="0" smtClean="0"/>
              <a:t>a </a:t>
            </a:r>
            <a:r>
              <a:rPr lang="en-US" altLang="zh-CN" sz="2800" i="1" dirty="0" smtClean="0"/>
              <a:t>step function to that </a:t>
            </a:r>
            <a:r>
              <a:rPr lang="en-US" altLang="zh-CN" sz="2800" i="1" dirty="0" smtClean="0"/>
              <a:t>sum: </a:t>
            </a:r>
            <a:r>
              <a:rPr lang="en-US" altLang="zh-CN" sz="2800" i="1" dirty="0" smtClean="0"/>
              <a:t>h</a:t>
            </a:r>
            <a:r>
              <a:rPr lang="en-US" altLang="zh-CN" sz="2800" b="1" i="1" baseline="-25000" dirty="0" smtClean="0"/>
              <a:t>w</a:t>
            </a:r>
            <a:r>
              <a:rPr lang="en-US" altLang="zh-CN" sz="2800" b="1" i="1" dirty="0" smtClean="0"/>
              <a:t>(x) = step (z) = step (</a:t>
            </a:r>
            <a:r>
              <a:rPr lang="en-US" altLang="zh-CN" sz="2800" b="1" i="1" dirty="0" err="1" smtClean="0"/>
              <a:t>w</a:t>
            </a:r>
            <a:r>
              <a:rPr lang="en-US" altLang="zh-CN" sz="2800" b="1" i="1" baseline="30000" dirty="0" err="1" smtClean="0"/>
              <a:t>T</a:t>
            </a:r>
            <a:r>
              <a:rPr lang="zh-CN" altLang="en-US" sz="2800" b="1" i="1" dirty="0" smtClean="0"/>
              <a:t>・</a:t>
            </a:r>
            <a:r>
              <a:rPr lang="en-US" altLang="zh-CN" sz="2800" b="1" dirty="0" smtClean="0"/>
              <a:t>x</a:t>
            </a:r>
            <a:r>
              <a:rPr lang="en-US" altLang="zh-CN" sz="2800" b="1" dirty="0" smtClean="0"/>
              <a:t>).</a:t>
            </a:r>
            <a:endParaRPr lang="zh-CN" altLang="en-US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286256"/>
            <a:ext cx="5083280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Perceptron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 single LTU can be used for simple linear binary classification. It computes a </a:t>
            </a:r>
            <a:r>
              <a:rPr lang="en-US" altLang="zh-CN" sz="2800" dirty="0" smtClean="0"/>
              <a:t>linear combination </a:t>
            </a:r>
            <a:r>
              <a:rPr lang="en-US" altLang="zh-CN" sz="2800" dirty="0" smtClean="0"/>
              <a:t>of the inputs and if the result exceeds a threshold, it outputs the </a:t>
            </a:r>
            <a:r>
              <a:rPr lang="en-US" altLang="zh-CN" sz="2800" dirty="0" smtClean="0"/>
              <a:t>positive class </a:t>
            </a:r>
            <a:r>
              <a:rPr lang="en-US" altLang="zh-CN" sz="2800" dirty="0" smtClean="0"/>
              <a:t>or else outputs the negative class (just like a Logistic Regression classifier or </a:t>
            </a:r>
            <a:r>
              <a:rPr lang="en-US" altLang="zh-CN" sz="2800" dirty="0" smtClean="0"/>
              <a:t>a linear </a:t>
            </a:r>
            <a:r>
              <a:rPr lang="en-US" altLang="zh-CN" sz="2800" dirty="0" smtClean="0"/>
              <a:t>SVM). For example, you could use a single LTU to classify iris flowers based </a:t>
            </a:r>
            <a:r>
              <a:rPr lang="en-US" altLang="zh-CN" sz="2800" dirty="0" smtClean="0"/>
              <a:t>on the </a:t>
            </a:r>
            <a:r>
              <a:rPr lang="en-US" altLang="zh-CN" sz="2800" dirty="0" smtClean="0"/>
              <a:t>petal length and width (also adding an extra bias feature </a:t>
            </a:r>
            <a:r>
              <a:rPr lang="en-US" altLang="zh-CN" sz="2800" i="1" dirty="0" smtClean="0"/>
              <a:t>x0 = 1, just like we did </a:t>
            </a:r>
            <a:r>
              <a:rPr lang="en-US" altLang="zh-CN" sz="2800" i="1" dirty="0" smtClean="0"/>
              <a:t>in </a:t>
            </a:r>
            <a:r>
              <a:rPr lang="en-US" altLang="zh-CN" sz="2800" dirty="0" smtClean="0"/>
              <a:t>previous </a:t>
            </a:r>
            <a:r>
              <a:rPr lang="en-US" altLang="zh-CN" sz="2800" dirty="0" smtClean="0"/>
              <a:t>chapters). Training an LTU means finding the right values for </a:t>
            </a:r>
            <a:r>
              <a:rPr lang="en-US" altLang="zh-CN" sz="2800" i="1" dirty="0" smtClean="0"/>
              <a:t>w</a:t>
            </a:r>
            <a:r>
              <a:rPr lang="en-US" altLang="zh-CN" sz="2800" i="1" baseline="-25000" dirty="0" smtClean="0"/>
              <a:t>0</a:t>
            </a:r>
            <a:r>
              <a:rPr lang="en-US" altLang="zh-CN" sz="2800" i="1" dirty="0" smtClean="0"/>
              <a:t>, w</a:t>
            </a:r>
            <a:r>
              <a:rPr lang="en-US" altLang="zh-CN" sz="2800" i="1" baseline="-25000" dirty="0" smtClean="0"/>
              <a:t>1</a:t>
            </a:r>
            <a:r>
              <a:rPr lang="en-US" altLang="zh-CN" sz="2800" i="1" dirty="0" smtClean="0"/>
              <a:t>, and </a:t>
            </a:r>
            <a:r>
              <a:rPr lang="en-US" altLang="zh-CN" sz="2800" i="1" dirty="0" smtClean="0"/>
              <a:t>w</a:t>
            </a:r>
            <a:r>
              <a:rPr lang="en-US" altLang="zh-CN" sz="2800" i="1" baseline="-25000" dirty="0" smtClean="0"/>
              <a:t>2  </a:t>
            </a:r>
            <a:r>
              <a:rPr lang="en-US" altLang="zh-CN" sz="2800" dirty="0" smtClean="0"/>
              <a:t>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Perceptron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Perceptron</a:t>
            </a:r>
            <a:r>
              <a:rPr lang="en-US" altLang="zh-CN" sz="2800" dirty="0" smtClean="0"/>
              <a:t> is </a:t>
            </a:r>
            <a:r>
              <a:rPr lang="en-US" altLang="zh-CN" sz="2800" dirty="0" smtClean="0"/>
              <a:t>composed </a:t>
            </a:r>
            <a:r>
              <a:rPr lang="en-US" altLang="zh-CN" sz="2800" dirty="0" smtClean="0"/>
              <a:t>of a single layer of LTUs</a:t>
            </a:r>
            <a:r>
              <a:rPr lang="en-US" altLang="zh-CN" sz="2800" dirty="0" smtClean="0"/>
              <a:t>, </a:t>
            </a:r>
            <a:r>
              <a:rPr lang="en-US" altLang="zh-CN" sz="2800" dirty="0" smtClean="0"/>
              <a:t>with each neuron </a:t>
            </a:r>
            <a:r>
              <a:rPr lang="en-US" altLang="zh-CN" sz="2800" dirty="0" smtClean="0"/>
              <a:t>connected to </a:t>
            </a:r>
            <a:r>
              <a:rPr lang="en-US" altLang="zh-CN" sz="2800" dirty="0" smtClean="0"/>
              <a:t>all the inputs. These connections are often represented using special </a:t>
            </a:r>
            <a:r>
              <a:rPr lang="en-US" altLang="zh-CN" sz="2800" dirty="0" err="1" smtClean="0"/>
              <a:t>passthrough</a:t>
            </a:r>
            <a:r>
              <a:rPr lang="en-US" altLang="zh-CN" sz="2800" dirty="0" smtClean="0"/>
              <a:t> neurons </a:t>
            </a:r>
            <a:r>
              <a:rPr lang="en-US" altLang="zh-CN" sz="2800" dirty="0" smtClean="0"/>
              <a:t>called </a:t>
            </a:r>
            <a:r>
              <a:rPr lang="en-US" altLang="zh-CN" sz="2800" i="1" dirty="0" smtClean="0"/>
              <a:t>input </a:t>
            </a:r>
            <a:r>
              <a:rPr lang="en-US" altLang="zh-CN" sz="2800" i="1" dirty="0" smtClean="0"/>
              <a:t>neurons. </a:t>
            </a:r>
            <a:r>
              <a:rPr lang="en-US" altLang="zh-CN" sz="2800" dirty="0" smtClean="0"/>
              <a:t>Moreover</a:t>
            </a:r>
            <a:r>
              <a:rPr lang="en-US" altLang="zh-CN" sz="2800" dirty="0" smtClean="0"/>
              <a:t>, an extra bias feature is generally added (</a:t>
            </a:r>
            <a:r>
              <a:rPr lang="en-US" altLang="zh-CN" sz="2800" i="1" dirty="0" smtClean="0"/>
              <a:t>x</a:t>
            </a:r>
            <a:r>
              <a:rPr lang="en-US" altLang="zh-CN" sz="2800" i="1" baseline="-25000" dirty="0" smtClean="0"/>
              <a:t>0</a:t>
            </a:r>
            <a:r>
              <a:rPr lang="en-US" altLang="zh-CN" sz="2800" i="1" dirty="0" smtClean="0"/>
              <a:t> = 1). </a:t>
            </a:r>
            <a:r>
              <a:rPr lang="en-US" altLang="zh-CN" sz="2800" dirty="0" smtClean="0"/>
              <a:t>Using a </a:t>
            </a:r>
            <a:r>
              <a:rPr lang="en-US" altLang="zh-CN" sz="2800" i="1" dirty="0" smtClean="0"/>
              <a:t>bias </a:t>
            </a:r>
            <a:r>
              <a:rPr lang="en-US" altLang="zh-CN" sz="2800" i="1" dirty="0" smtClean="0"/>
              <a:t>neuron</a:t>
            </a:r>
            <a:r>
              <a:rPr lang="en-US" altLang="zh-CN" sz="2800" dirty="0" smtClean="0"/>
              <a:t>.</a:t>
            </a:r>
            <a:endParaRPr lang="zh-CN" altLang="en-US" sz="24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19495"/>
            <a:ext cx="6286544" cy="333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Perceptron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in 1949, Donald </a:t>
            </a:r>
            <a:r>
              <a:rPr lang="en-US" altLang="zh-CN" sz="2800" dirty="0" err="1" smtClean="0"/>
              <a:t>Hebb</a:t>
            </a:r>
            <a:r>
              <a:rPr lang="en-US" altLang="zh-CN" sz="2800" dirty="0" smtClean="0"/>
              <a:t> suggested that when a biological </a:t>
            </a:r>
            <a:r>
              <a:rPr lang="en-US" altLang="zh-CN" sz="2800" dirty="0" smtClean="0"/>
              <a:t>neuron often </a:t>
            </a:r>
            <a:r>
              <a:rPr lang="en-US" altLang="zh-CN" sz="2800" dirty="0" smtClean="0"/>
              <a:t>triggers another neuron, the connection between these two neurons </a:t>
            </a:r>
            <a:r>
              <a:rPr lang="en-US" altLang="zh-CN" sz="2800" dirty="0" smtClean="0"/>
              <a:t>grows stronger</a:t>
            </a:r>
            <a:r>
              <a:rPr lang="en-US" altLang="zh-CN" sz="2800" dirty="0" smtClean="0"/>
              <a:t>. </a:t>
            </a:r>
            <a:r>
              <a:rPr lang="en-US" altLang="zh-CN" sz="2800" dirty="0" smtClean="0"/>
              <a:t>This </a:t>
            </a:r>
            <a:r>
              <a:rPr lang="en-US" altLang="zh-CN" sz="2800" dirty="0" smtClean="0"/>
              <a:t>rule later became known as </a:t>
            </a:r>
            <a:r>
              <a:rPr lang="en-US" altLang="zh-CN" sz="2800" dirty="0" err="1" smtClean="0"/>
              <a:t>Hebb’s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rule (or </a:t>
            </a:r>
            <a:r>
              <a:rPr lang="en-US" altLang="zh-CN" sz="2800" i="1" dirty="0" err="1" smtClean="0"/>
              <a:t>Hebbian</a:t>
            </a:r>
            <a:r>
              <a:rPr lang="en-US" altLang="zh-CN" sz="2800" i="1" dirty="0" smtClean="0"/>
              <a:t> learning);</a:t>
            </a:r>
            <a:endParaRPr lang="zh-CN" altLang="en-US" sz="24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525" y="3019425"/>
            <a:ext cx="91535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Perceptron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import </a:t>
            </a:r>
            <a:r>
              <a:rPr lang="en-US" altLang="zh-CN" sz="2800" b="1" dirty="0" err="1" smtClean="0"/>
              <a:t>numpy</a:t>
            </a:r>
            <a:r>
              <a:rPr lang="en-US" altLang="zh-CN" sz="2800" b="1" dirty="0" smtClean="0"/>
              <a:t> as </a:t>
            </a:r>
            <a:r>
              <a:rPr lang="en-US" altLang="zh-CN" sz="2800" b="1" dirty="0" err="1" smtClean="0"/>
              <a:t>np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from </a:t>
            </a:r>
            <a:r>
              <a:rPr lang="en-US" altLang="zh-CN" sz="2800" b="1" dirty="0" err="1" smtClean="0"/>
              <a:t>sklearn.datasets</a:t>
            </a:r>
            <a:r>
              <a:rPr lang="en-US" altLang="zh-CN" sz="2800" b="1" dirty="0" smtClean="0"/>
              <a:t> import </a:t>
            </a:r>
            <a:r>
              <a:rPr lang="en-US" altLang="zh-CN" sz="2800" b="1" dirty="0" err="1" smtClean="0"/>
              <a:t>load_iris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from </a:t>
            </a:r>
            <a:r>
              <a:rPr lang="en-US" altLang="zh-CN" sz="2800" b="1" dirty="0" err="1" smtClean="0"/>
              <a:t>sklearn.linear_model</a:t>
            </a:r>
            <a:r>
              <a:rPr lang="en-US" altLang="zh-CN" sz="2800" b="1" dirty="0" smtClean="0"/>
              <a:t> import </a:t>
            </a:r>
            <a:r>
              <a:rPr lang="en-US" altLang="zh-CN" sz="2800" b="1" dirty="0" err="1" smtClean="0"/>
              <a:t>Perceptron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smtClean="0"/>
              <a:t>iris = </a:t>
            </a:r>
            <a:r>
              <a:rPr lang="en-US" altLang="zh-CN" sz="2800" dirty="0" err="1" smtClean="0"/>
              <a:t>load_iris</a:t>
            </a:r>
            <a:r>
              <a:rPr lang="en-US" altLang="zh-CN" sz="2800" dirty="0" smtClean="0"/>
              <a:t>()</a:t>
            </a:r>
          </a:p>
          <a:p>
            <a:pPr>
              <a:buNone/>
            </a:pPr>
            <a:r>
              <a:rPr lang="en-US" altLang="zh-CN" sz="2800" dirty="0" smtClean="0"/>
              <a:t>X = </a:t>
            </a:r>
            <a:r>
              <a:rPr lang="en-US" altLang="zh-CN" sz="2800" dirty="0" err="1" smtClean="0"/>
              <a:t>iris.data</a:t>
            </a:r>
            <a:r>
              <a:rPr lang="en-US" altLang="zh-CN" sz="2800" dirty="0" smtClean="0"/>
              <a:t>[:, (2, 3)] </a:t>
            </a:r>
            <a:r>
              <a:rPr lang="en-US" altLang="zh-CN" sz="2800" i="1" dirty="0" smtClean="0"/>
              <a:t># petal length, petal width</a:t>
            </a:r>
          </a:p>
          <a:p>
            <a:pPr>
              <a:buNone/>
            </a:pPr>
            <a:r>
              <a:rPr lang="en-US" altLang="zh-CN" sz="2800" dirty="0" smtClean="0"/>
              <a:t>y = (</a:t>
            </a:r>
            <a:r>
              <a:rPr lang="en-US" altLang="zh-CN" sz="2800" dirty="0" err="1" smtClean="0"/>
              <a:t>iris.target</a:t>
            </a:r>
            <a:r>
              <a:rPr lang="en-US" altLang="zh-CN" sz="2800" dirty="0" smtClean="0"/>
              <a:t> == 0).</a:t>
            </a:r>
            <a:r>
              <a:rPr lang="en-US" altLang="zh-CN" sz="2800" dirty="0" err="1" smtClean="0"/>
              <a:t>astype</a:t>
            </a:r>
            <a:r>
              <a:rPr lang="en-US" altLang="zh-CN" sz="2800" dirty="0" smtClean="0"/>
              <a:t>(np.int) </a:t>
            </a:r>
            <a:r>
              <a:rPr lang="en-US" altLang="zh-CN" sz="2800" i="1" dirty="0" smtClean="0"/>
              <a:t># Iris </a:t>
            </a:r>
            <a:r>
              <a:rPr lang="en-US" altLang="zh-CN" sz="2800" i="1" dirty="0" err="1" smtClean="0"/>
              <a:t>Setosa</a:t>
            </a:r>
            <a:r>
              <a:rPr lang="en-US" altLang="zh-CN" sz="2800" i="1" dirty="0" smtClean="0"/>
              <a:t>?</a:t>
            </a:r>
          </a:p>
          <a:p>
            <a:pPr>
              <a:buNone/>
            </a:pPr>
            <a:r>
              <a:rPr lang="en-US" altLang="zh-CN" sz="2800" dirty="0" err="1" smtClean="0"/>
              <a:t>per_clf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Perceptron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random_state</a:t>
            </a:r>
            <a:r>
              <a:rPr lang="en-US" altLang="zh-CN" sz="2800" dirty="0" smtClean="0"/>
              <a:t>=42)</a:t>
            </a:r>
          </a:p>
          <a:p>
            <a:pPr>
              <a:buNone/>
            </a:pPr>
            <a:r>
              <a:rPr lang="en-US" altLang="zh-CN" sz="2800" dirty="0" smtClean="0"/>
              <a:t>per_clf.fit(X, y)</a:t>
            </a:r>
          </a:p>
          <a:p>
            <a:pPr>
              <a:buNone/>
            </a:pPr>
            <a:r>
              <a:rPr lang="en-US" altLang="zh-CN" sz="2800" dirty="0" err="1" smtClean="0"/>
              <a:t>y_pred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per_clf.predict</a:t>
            </a:r>
            <a:r>
              <a:rPr lang="en-US" altLang="zh-CN" sz="2800" dirty="0" smtClean="0"/>
              <a:t>([[2, 0.5]])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Perceptron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In their 1969 monograph titled </a:t>
            </a:r>
            <a:r>
              <a:rPr lang="en-US" altLang="zh-CN" sz="2800" i="1" dirty="0" err="1" smtClean="0"/>
              <a:t>Perceptrons</a:t>
            </a:r>
            <a:r>
              <a:rPr lang="en-US" altLang="zh-CN" sz="2800" i="1" dirty="0" smtClean="0"/>
              <a:t>, Marvin </a:t>
            </a:r>
            <a:r>
              <a:rPr lang="en-US" altLang="zh-CN" sz="2800" i="1" dirty="0" err="1" smtClean="0"/>
              <a:t>Minsky</a:t>
            </a:r>
            <a:r>
              <a:rPr lang="en-US" altLang="zh-CN" sz="2800" i="1" dirty="0" smtClean="0"/>
              <a:t> and Seymour </a:t>
            </a:r>
            <a:r>
              <a:rPr lang="en-US" altLang="zh-CN" sz="2800" i="1" dirty="0" err="1" smtClean="0"/>
              <a:t>Papert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highlighted </a:t>
            </a:r>
            <a:r>
              <a:rPr lang="en-US" altLang="zh-CN" sz="2800" dirty="0" smtClean="0"/>
              <a:t>a number of serious weaknesses of </a:t>
            </a:r>
            <a:r>
              <a:rPr lang="en-US" altLang="zh-CN" sz="2800" dirty="0" err="1" smtClean="0"/>
              <a:t>Perceptrons</a:t>
            </a:r>
            <a:r>
              <a:rPr lang="en-US" altLang="zh-CN" sz="2800" dirty="0" smtClean="0"/>
              <a:t>, in particular the fact </a:t>
            </a:r>
            <a:r>
              <a:rPr lang="en-US" altLang="zh-CN" sz="2800" dirty="0" smtClean="0"/>
              <a:t>that they </a:t>
            </a:r>
            <a:r>
              <a:rPr lang="en-US" altLang="zh-CN" sz="2800" dirty="0" smtClean="0"/>
              <a:t>are incapable of solving some trivial problems (e.g., the </a:t>
            </a:r>
            <a:r>
              <a:rPr lang="en-US" altLang="zh-CN" sz="2800" i="1" dirty="0" smtClean="0"/>
              <a:t>Exclusive OR (</a:t>
            </a:r>
            <a:r>
              <a:rPr lang="en-US" altLang="zh-CN" sz="2800" i="1" dirty="0" smtClean="0"/>
              <a:t>XOR) </a:t>
            </a:r>
            <a:r>
              <a:rPr lang="en-US" altLang="zh-CN" sz="2800" dirty="0" smtClean="0"/>
              <a:t>classification problem). </a:t>
            </a:r>
            <a:r>
              <a:rPr lang="en-US" altLang="zh-CN" sz="2800" dirty="0" smtClean="0"/>
              <a:t>Of course this is true of </a:t>
            </a:r>
            <a:r>
              <a:rPr lang="en-US" altLang="zh-CN" sz="2800" dirty="0" smtClean="0"/>
              <a:t>any other </a:t>
            </a:r>
            <a:r>
              <a:rPr lang="en-US" altLang="zh-CN" sz="2800" dirty="0" smtClean="0"/>
              <a:t>linear classification model as well (such as Logistic </a:t>
            </a:r>
            <a:r>
              <a:rPr lang="en-US" altLang="zh-CN" sz="2800" dirty="0" smtClean="0"/>
              <a:t>Regression </a:t>
            </a:r>
            <a:r>
              <a:rPr lang="en-US" altLang="zh-CN" sz="2800" dirty="0" smtClean="0"/>
              <a:t>classifiers), </a:t>
            </a:r>
            <a:r>
              <a:rPr lang="en-US" altLang="zh-CN" sz="2800" dirty="0" smtClean="0"/>
              <a:t>but researchers </a:t>
            </a:r>
            <a:r>
              <a:rPr lang="en-US" altLang="zh-CN" sz="2800" dirty="0" smtClean="0"/>
              <a:t>had expected much more from </a:t>
            </a:r>
            <a:r>
              <a:rPr lang="en-US" altLang="zh-CN" sz="2800" dirty="0" err="1" smtClean="0"/>
              <a:t>Perceptrons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However, it turns out that some of the limitations of </a:t>
            </a:r>
            <a:r>
              <a:rPr lang="en-US" altLang="zh-CN" sz="2800" dirty="0" err="1" smtClean="0"/>
              <a:t>Perceptrons</a:t>
            </a:r>
            <a:r>
              <a:rPr lang="en-US" altLang="zh-CN" sz="2800" dirty="0" smtClean="0"/>
              <a:t> can be eliminated </a:t>
            </a:r>
            <a:r>
              <a:rPr lang="en-US" altLang="zh-CN" sz="2800" dirty="0" smtClean="0"/>
              <a:t>by stacking </a:t>
            </a:r>
            <a:r>
              <a:rPr lang="en-US" altLang="zh-CN" sz="2800" dirty="0" smtClean="0"/>
              <a:t>multiple </a:t>
            </a:r>
            <a:r>
              <a:rPr lang="en-US" altLang="zh-CN" sz="2800" dirty="0" err="1" smtClean="0"/>
              <a:t>Perceptrons</a:t>
            </a:r>
            <a:r>
              <a:rPr lang="en-US" altLang="zh-CN" sz="2800" dirty="0" smtClean="0"/>
              <a:t>. The resulting ANN is called a </a:t>
            </a:r>
            <a:r>
              <a:rPr lang="en-US" altLang="zh-CN" sz="2800" i="1" dirty="0" smtClean="0"/>
              <a:t>Multi-Layer </a:t>
            </a:r>
            <a:r>
              <a:rPr lang="en-US" altLang="zh-CN" sz="2800" i="1" dirty="0" err="1" smtClean="0"/>
              <a:t>Perceptron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(MLP</a:t>
            </a:r>
            <a:r>
              <a:rPr lang="en-US" altLang="zh-CN" sz="2800" dirty="0" smtClean="0"/>
              <a:t>). 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Perceptron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In their 1969 monograph titled </a:t>
            </a:r>
            <a:r>
              <a:rPr lang="en-US" altLang="zh-CN" sz="2800" i="1" dirty="0" err="1" smtClean="0"/>
              <a:t>Perceptrons</a:t>
            </a:r>
            <a:r>
              <a:rPr lang="en-US" altLang="zh-CN" sz="2800" i="1" dirty="0" smtClean="0"/>
              <a:t>, Marvin </a:t>
            </a:r>
            <a:r>
              <a:rPr lang="en-US" altLang="zh-CN" sz="2800" i="1" dirty="0" err="1" smtClean="0"/>
              <a:t>Minsky</a:t>
            </a:r>
            <a:r>
              <a:rPr lang="en-US" altLang="zh-CN" sz="2800" i="1" dirty="0" smtClean="0"/>
              <a:t> and Seymour </a:t>
            </a:r>
            <a:r>
              <a:rPr lang="en-US" altLang="zh-CN" sz="2800" i="1" dirty="0" err="1" smtClean="0"/>
              <a:t>Papert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highlighted </a:t>
            </a:r>
            <a:r>
              <a:rPr lang="en-US" altLang="zh-CN" sz="2800" dirty="0" smtClean="0"/>
              <a:t>a number of serious weaknesses of </a:t>
            </a:r>
            <a:r>
              <a:rPr lang="en-US" altLang="zh-CN" sz="2800" dirty="0" err="1" smtClean="0"/>
              <a:t>Perceptrons</a:t>
            </a:r>
            <a:r>
              <a:rPr lang="en-US" altLang="zh-CN" sz="2800" dirty="0" smtClean="0"/>
              <a:t>, in particular the fact </a:t>
            </a:r>
            <a:r>
              <a:rPr lang="en-US" altLang="zh-CN" sz="2800" dirty="0" smtClean="0"/>
              <a:t>that they </a:t>
            </a:r>
            <a:r>
              <a:rPr lang="en-US" altLang="zh-CN" sz="2800" dirty="0" smtClean="0"/>
              <a:t>are incapable of solving some trivial problems (e.g., the </a:t>
            </a:r>
            <a:r>
              <a:rPr lang="en-US" altLang="zh-CN" sz="2800" i="1" dirty="0" smtClean="0"/>
              <a:t>Exclusive OR (</a:t>
            </a:r>
            <a:r>
              <a:rPr lang="en-US" altLang="zh-CN" sz="2800" i="1" dirty="0" smtClean="0"/>
              <a:t>XOR) </a:t>
            </a:r>
            <a:r>
              <a:rPr lang="en-US" altLang="zh-CN" sz="2800" dirty="0" smtClean="0"/>
              <a:t>classification problem). </a:t>
            </a:r>
            <a:r>
              <a:rPr lang="en-US" altLang="zh-CN" sz="2800" dirty="0" smtClean="0"/>
              <a:t>Of course this is true of </a:t>
            </a:r>
            <a:r>
              <a:rPr lang="en-US" altLang="zh-CN" sz="2800" dirty="0" smtClean="0"/>
              <a:t>any other </a:t>
            </a:r>
            <a:r>
              <a:rPr lang="en-US" altLang="zh-CN" sz="2800" dirty="0" smtClean="0"/>
              <a:t>linear classification model as well (such as Logistic </a:t>
            </a:r>
            <a:r>
              <a:rPr lang="en-US" altLang="zh-CN" sz="2800" dirty="0" smtClean="0"/>
              <a:t>Regression </a:t>
            </a:r>
            <a:r>
              <a:rPr lang="en-US" altLang="zh-CN" sz="2800" dirty="0" smtClean="0"/>
              <a:t>classifiers), </a:t>
            </a:r>
            <a:r>
              <a:rPr lang="en-US" altLang="zh-CN" sz="2800" dirty="0" smtClean="0"/>
              <a:t>but researchers </a:t>
            </a:r>
            <a:r>
              <a:rPr lang="en-US" altLang="zh-CN" sz="2800" dirty="0" smtClean="0"/>
              <a:t>had expected much more from </a:t>
            </a:r>
            <a:r>
              <a:rPr lang="en-US" altLang="zh-CN" sz="2800" dirty="0" err="1" smtClean="0"/>
              <a:t>Perceptrons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However, it turns out that some of the limitations of </a:t>
            </a:r>
            <a:r>
              <a:rPr lang="en-US" altLang="zh-CN" sz="2800" dirty="0" err="1" smtClean="0"/>
              <a:t>Perceptrons</a:t>
            </a:r>
            <a:r>
              <a:rPr lang="en-US" altLang="zh-CN" sz="2800" dirty="0" smtClean="0"/>
              <a:t> can be eliminated </a:t>
            </a:r>
            <a:r>
              <a:rPr lang="en-US" altLang="zh-CN" sz="2800" dirty="0" smtClean="0"/>
              <a:t>by stacking </a:t>
            </a:r>
            <a:r>
              <a:rPr lang="en-US" altLang="zh-CN" sz="2800" dirty="0" smtClean="0"/>
              <a:t>multiple </a:t>
            </a:r>
            <a:r>
              <a:rPr lang="en-US" altLang="zh-CN" sz="2800" dirty="0" err="1" smtClean="0"/>
              <a:t>Perceptrons</a:t>
            </a:r>
            <a:r>
              <a:rPr lang="en-US" altLang="zh-CN" sz="2800" dirty="0" smtClean="0"/>
              <a:t>. The resulting ANN is called a </a:t>
            </a:r>
            <a:r>
              <a:rPr lang="en-US" altLang="zh-CN" sz="2800" i="1" dirty="0" smtClean="0"/>
              <a:t>Multi-Layer </a:t>
            </a:r>
            <a:r>
              <a:rPr lang="en-US" altLang="zh-CN" sz="2800" i="1" dirty="0" err="1" smtClean="0"/>
              <a:t>Perceptron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(MLP</a:t>
            </a:r>
            <a:r>
              <a:rPr lang="en-US" altLang="zh-CN" sz="2800" smtClean="0"/>
              <a:t>). </a:t>
            </a:r>
            <a:endParaRPr lang="zh-CN" altLang="en-US" sz="28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9"/>
            <a:ext cx="9144000" cy="523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Multi-Layer </a:t>
            </a:r>
            <a:r>
              <a:rPr lang="en-US" altLang="zh-CN" sz="3200" dirty="0" err="1" smtClean="0"/>
              <a:t>Perceptron</a:t>
            </a:r>
            <a:r>
              <a:rPr lang="en-US" altLang="zh-CN" sz="3200" dirty="0" smtClean="0"/>
              <a:t> and </a:t>
            </a:r>
            <a:r>
              <a:rPr lang="en-US" altLang="zh-CN" sz="3200" dirty="0" err="1" smtClean="0"/>
              <a:t>Backpropagation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An MLP is composed of </a:t>
            </a:r>
            <a:r>
              <a:rPr lang="en-US" altLang="zh-CN" sz="2800" dirty="0" smtClean="0"/>
              <a:t>one </a:t>
            </a:r>
            <a:r>
              <a:rPr lang="en-US" altLang="zh-CN" sz="2800" dirty="0" smtClean="0"/>
              <a:t>input layer, one or more layers of </a:t>
            </a:r>
            <a:r>
              <a:rPr lang="en-US" altLang="zh-CN" sz="2800" dirty="0" smtClean="0"/>
              <a:t>LTUs, called </a:t>
            </a:r>
            <a:r>
              <a:rPr lang="en-US" altLang="zh-CN" sz="2800" i="1" dirty="0" smtClean="0"/>
              <a:t>hidden layers, and one final layer of LTUs called the output </a:t>
            </a:r>
            <a:r>
              <a:rPr lang="en-US" altLang="zh-CN" sz="2800" i="1" dirty="0" smtClean="0"/>
              <a:t>layer</a:t>
            </a:r>
            <a:r>
              <a:rPr lang="en-US" altLang="zh-CN" sz="2800" dirty="0" smtClean="0"/>
              <a:t>. When </a:t>
            </a:r>
            <a:r>
              <a:rPr lang="en-US" altLang="zh-CN" sz="2800" dirty="0" smtClean="0"/>
              <a:t>an ANN has two or more hidden layers, it is </a:t>
            </a:r>
            <a:r>
              <a:rPr lang="en-US" altLang="zh-CN" sz="2800" dirty="0" smtClean="0"/>
              <a:t>called a </a:t>
            </a:r>
            <a:r>
              <a:rPr lang="en-US" altLang="zh-CN" sz="2800" i="1" dirty="0" smtClean="0"/>
              <a:t>deep neural network (DNN).</a:t>
            </a:r>
            <a:endParaRPr lang="zh-CN" altLang="en-US" sz="28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838450"/>
            <a:ext cx="55626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Multi-Layer </a:t>
            </a:r>
            <a:r>
              <a:rPr lang="en-US" altLang="zh-CN" sz="3200" dirty="0" err="1" smtClean="0"/>
              <a:t>Perceptron</a:t>
            </a:r>
            <a:r>
              <a:rPr lang="en-US" altLang="zh-CN" sz="3200" dirty="0" smtClean="0"/>
              <a:t> and </a:t>
            </a:r>
            <a:r>
              <a:rPr lang="en-US" altLang="zh-CN" sz="3200" dirty="0" err="1" smtClean="0"/>
              <a:t>Backpropagation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For many years researchers struggled to find a way to train MLPs, without </a:t>
            </a:r>
            <a:r>
              <a:rPr lang="en-US" altLang="zh-CN" sz="2800" dirty="0" smtClean="0"/>
              <a:t>success. But </a:t>
            </a:r>
            <a:r>
              <a:rPr lang="en-US" altLang="zh-CN" sz="2800" dirty="0" smtClean="0"/>
              <a:t>in 1986, D. E. </a:t>
            </a:r>
            <a:r>
              <a:rPr lang="en-US" altLang="zh-CN" sz="2800" dirty="0" err="1" smtClean="0"/>
              <a:t>Rumelhart</a:t>
            </a:r>
            <a:r>
              <a:rPr lang="en-US" altLang="zh-CN" sz="2800" dirty="0" smtClean="0"/>
              <a:t> et al. published a groundbreaking article8 </a:t>
            </a:r>
            <a:r>
              <a:rPr lang="en-US" altLang="zh-CN" sz="2800" dirty="0" smtClean="0"/>
              <a:t>introducing the </a:t>
            </a:r>
            <a:r>
              <a:rPr lang="en-US" altLang="zh-CN" sz="2800" b="1" i="1" dirty="0" err="1" smtClean="0"/>
              <a:t>backpropagation</a:t>
            </a:r>
            <a:r>
              <a:rPr lang="en-US" altLang="zh-CN" sz="2800" i="1" dirty="0" smtClean="0"/>
              <a:t> training algorithm</a:t>
            </a:r>
            <a:r>
              <a:rPr lang="en-US" altLang="zh-CN" sz="2800" i="1" dirty="0" smtClean="0"/>
              <a:t>.</a:t>
            </a:r>
          </a:p>
          <a:p>
            <a:r>
              <a:rPr lang="en-US" altLang="zh-CN" sz="2800" dirty="0" smtClean="0"/>
              <a:t>for each training instance the </a:t>
            </a:r>
            <a:r>
              <a:rPr lang="en-US" altLang="zh-CN" sz="2800" dirty="0" err="1" smtClean="0"/>
              <a:t>backpropagation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algorithm first </a:t>
            </a:r>
            <a:r>
              <a:rPr lang="en-US" altLang="zh-CN" sz="2800" dirty="0" smtClean="0"/>
              <a:t>makes a prediction (forward pass), measures the error, then goes </a:t>
            </a:r>
            <a:r>
              <a:rPr lang="en-US" altLang="zh-CN" sz="2800" dirty="0" smtClean="0"/>
              <a:t>through each </a:t>
            </a:r>
            <a:r>
              <a:rPr lang="en-US" altLang="zh-CN" sz="2800" dirty="0" smtClean="0"/>
              <a:t>layer in reverse to measure the error contribution from each connection (</a:t>
            </a:r>
            <a:r>
              <a:rPr lang="en-US" altLang="zh-CN" sz="2800" dirty="0" smtClean="0"/>
              <a:t>reverse pass</a:t>
            </a:r>
            <a:r>
              <a:rPr lang="en-US" altLang="zh-CN" sz="2800" dirty="0" smtClean="0"/>
              <a:t>), and finally slightly tweaks the connection weights to reduce the error (</a:t>
            </a:r>
            <a:r>
              <a:rPr lang="en-US" altLang="zh-CN" sz="2800" dirty="0" smtClean="0"/>
              <a:t>Gradient Descent </a:t>
            </a:r>
            <a:r>
              <a:rPr lang="en-US" altLang="zh-CN" sz="2800" dirty="0" smtClean="0"/>
              <a:t>step).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Multi-Layer </a:t>
            </a:r>
            <a:r>
              <a:rPr lang="en-US" altLang="zh-CN" sz="3200" dirty="0" err="1" smtClean="0"/>
              <a:t>Perceptron</a:t>
            </a:r>
            <a:r>
              <a:rPr lang="en-US" altLang="zh-CN" sz="3200" dirty="0" smtClean="0"/>
              <a:t> and </a:t>
            </a:r>
            <a:r>
              <a:rPr lang="en-US" altLang="zh-CN" sz="3200" dirty="0" err="1" smtClean="0"/>
              <a:t>Backpropagation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In order for this algorithm to work properly, the authors made a key change to </a:t>
            </a:r>
            <a:r>
              <a:rPr lang="en-US" altLang="zh-CN" sz="2800" dirty="0" smtClean="0"/>
              <a:t>the MLP’s </a:t>
            </a:r>
            <a:r>
              <a:rPr lang="en-US" altLang="zh-CN" sz="2800" dirty="0" smtClean="0"/>
              <a:t>architecture: they replaced the step function with the logistic function, </a:t>
            </a:r>
            <a:r>
              <a:rPr lang="en-US" altLang="zh-CN" sz="2800" i="1" dirty="0" smtClean="0"/>
              <a:t>σ(z) </a:t>
            </a:r>
            <a:r>
              <a:rPr lang="en-US" altLang="zh-CN" sz="2800" i="1" dirty="0" smtClean="0"/>
              <a:t>= </a:t>
            </a:r>
            <a:r>
              <a:rPr lang="en-US" altLang="zh-CN" sz="2800" dirty="0" smtClean="0"/>
              <a:t>1 </a:t>
            </a:r>
            <a:r>
              <a:rPr lang="en-US" altLang="zh-CN" sz="2800" dirty="0" smtClean="0"/>
              <a:t>/ (1 + exp(–</a:t>
            </a:r>
            <a:r>
              <a:rPr lang="en-US" altLang="zh-CN" sz="2800" i="1" dirty="0" smtClean="0"/>
              <a:t>z)). This was essential because the step function contains only flat </a:t>
            </a:r>
            <a:r>
              <a:rPr lang="en-US" altLang="zh-CN" sz="2800" i="1" dirty="0" smtClean="0"/>
              <a:t>segments, </a:t>
            </a:r>
            <a:r>
              <a:rPr lang="en-US" altLang="zh-CN" sz="2800" dirty="0" smtClean="0"/>
              <a:t>so </a:t>
            </a:r>
            <a:r>
              <a:rPr lang="en-US" altLang="zh-CN" sz="2800" dirty="0" smtClean="0"/>
              <a:t>there is no gradient to work with (Gradient Descent cannot move on a </a:t>
            </a:r>
            <a:r>
              <a:rPr lang="en-US" altLang="zh-CN" sz="2800" dirty="0" smtClean="0"/>
              <a:t>flat surface</a:t>
            </a:r>
            <a:r>
              <a:rPr lang="en-US" altLang="zh-CN" sz="2800" dirty="0" smtClean="0"/>
              <a:t>), while the logistic function has a well-defined nonzero derivative </a:t>
            </a:r>
            <a:r>
              <a:rPr lang="en-US" altLang="zh-CN" sz="2800" dirty="0" smtClean="0"/>
              <a:t>everywhere, allowing </a:t>
            </a:r>
            <a:r>
              <a:rPr lang="en-US" altLang="zh-CN" sz="2800" dirty="0" smtClean="0"/>
              <a:t>Gradient Descent to make some progress at every step.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3600" b="1" dirty="0" smtClean="0"/>
              <a:t>Introduction to Artificial Neural </a:t>
            </a:r>
            <a:r>
              <a:rPr lang="en-US" altLang="zh-CN" sz="3600" b="1" dirty="0" smtClean="0"/>
              <a:t>Networks </a:t>
            </a:r>
          </a:p>
          <a:p>
            <a:r>
              <a:rPr lang="en-US" altLang="zh-CN" dirty="0" smtClean="0"/>
              <a:t>ANNs </a:t>
            </a:r>
            <a:r>
              <a:rPr lang="en-US" altLang="zh-CN" dirty="0" smtClean="0"/>
              <a:t>are at the very core of Deep Learning. They are versatile, powerful, and </a:t>
            </a:r>
            <a:r>
              <a:rPr lang="en-US" altLang="zh-CN" dirty="0" smtClean="0"/>
              <a:t>scalable, making </a:t>
            </a:r>
            <a:r>
              <a:rPr lang="en-US" altLang="zh-CN" dirty="0" smtClean="0"/>
              <a:t>them ideal to tackle large and highly complex Machine Learning </a:t>
            </a:r>
            <a:r>
              <a:rPr lang="en-US" altLang="zh-CN" dirty="0" smtClean="0"/>
              <a:t>tasks, such </a:t>
            </a:r>
            <a:r>
              <a:rPr lang="en-US" altLang="zh-CN" dirty="0" smtClean="0"/>
              <a:t>as classifying billions of images (e.g., Google Images), powering speech </a:t>
            </a:r>
            <a:r>
              <a:rPr lang="en-US" altLang="zh-CN" dirty="0" smtClean="0"/>
              <a:t>recognition services </a:t>
            </a:r>
            <a:r>
              <a:rPr lang="en-US" altLang="zh-CN" dirty="0" smtClean="0"/>
              <a:t>(e.g., Apple’s </a:t>
            </a:r>
            <a:r>
              <a:rPr lang="en-US" altLang="zh-CN" dirty="0" err="1" smtClean="0"/>
              <a:t>Siri</a:t>
            </a:r>
            <a:r>
              <a:rPr lang="en-US" altLang="zh-CN" dirty="0" smtClean="0"/>
              <a:t>), recommending the best videos to watch to </a:t>
            </a:r>
            <a:r>
              <a:rPr lang="en-US" altLang="zh-CN" dirty="0" smtClean="0"/>
              <a:t>hundreds of </a:t>
            </a:r>
            <a:r>
              <a:rPr lang="en-US" altLang="zh-CN" dirty="0" smtClean="0"/>
              <a:t>millions of users every day (e.g., YouTube), or learning to beat the world </a:t>
            </a:r>
            <a:r>
              <a:rPr lang="en-US" altLang="zh-CN" dirty="0" smtClean="0"/>
              <a:t>champion at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game(</a:t>
            </a:r>
            <a:r>
              <a:rPr lang="en-US" altLang="zh-CN" dirty="0" err="1" smtClean="0"/>
              <a:t>DeepMind’s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AlphaGo</a:t>
            </a:r>
            <a:r>
              <a:rPr lang="en-US" altLang="zh-CN" dirty="0" smtClean="0"/>
              <a:t>).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Multi-Layer </a:t>
            </a:r>
            <a:r>
              <a:rPr lang="en-US" altLang="zh-CN" sz="3200" dirty="0" err="1" smtClean="0"/>
              <a:t>Perceptron</a:t>
            </a:r>
            <a:r>
              <a:rPr lang="en-US" altLang="zh-CN" sz="3200" dirty="0" smtClean="0"/>
              <a:t> and </a:t>
            </a:r>
            <a:r>
              <a:rPr lang="en-US" altLang="zh-CN" sz="3200" dirty="0" err="1" smtClean="0"/>
              <a:t>Backpropagation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/>
              <a:t>Two other popular activation functions are:</a:t>
            </a:r>
          </a:p>
          <a:p>
            <a:r>
              <a:rPr lang="en-US" altLang="zh-CN" sz="2800" b="1" i="1" dirty="0" smtClean="0"/>
              <a:t>The hyperbolic tangent function </a:t>
            </a:r>
            <a:r>
              <a:rPr lang="en-US" altLang="zh-CN" sz="2800" i="1" dirty="0" err="1" smtClean="0"/>
              <a:t>tanh</a:t>
            </a:r>
            <a:r>
              <a:rPr lang="en-US" altLang="zh-CN" sz="2800" i="1" dirty="0" smtClean="0"/>
              <a:t> (z) = 2σ(2z) – </a:t>
            </a:r>
            <a:r>
              <a:rPr lang="en-US" altLang="zh-CN" sz="2800" i="1" dirty="0" smtClean="0"/>
              <a:t>1 </a:t>
            </a:r>
            <a:r>
              <a:rPr lang="en-US" altLang="zh-CN" sz="2800" dirty="0" smtClean="0"/>
              <a:t>Just </a:t>
            </a:r>
            <a:r>
              <a:rPr lang="en-US" altLang="zh-CN" sz="2800" dirty="0" smtClean="0"/>
              <a:t>like the logistic function it is S-shaped, continuous, and differentiable, but </a:t>
            </a:r>
            <a:r>
              <a:rPr lang="en-US" altLang="zh-CN" sz="2800" dirty="0" smtClean="0"/>
              <a:t>its output </a:t>
            </a:r>
            <a:r>
              <a:rPr lang="en-US" altLang="zh-CN" sz="2800" dirty="0" smtClean="0"/>
              <a:t>value ranges from –1 to 1 (instead of 0 to 1 in the case of the logistic function</a:t>
            </a:r>
            <a:r>
              <a:rPr lang="en-US" altLang="zh-CN" sz="2800" dirty="0" smtClean="0"/>
              <a:t>), which </a:t>
            </a:r>
            <a:r>
              <a:rPr lang="en-US" altLang="zh-CN" sz="2800" dirty="0" smtClean="0"/>
              <a:t>tends to make each layer’s output more or less normalized (i.e., </a:t>
            </a:r>
            <a:r>
              <a:rPr lang="en-US" altLang="zh-CN" sz="2800" dirty="0" smtClean="0"/>
              <a:t>centered around </a:t>
            </a:r>
            <a:r>
              <a:rPr lang="en-US" altLang="zh-CN" sz="2800" dirty="0" smtClean="0"/>
              <a:t>0) at the beginning of training. This often helps speed </a:t>
            </a:r>
            <a:r>
              <a:rPr lang="en-US" altLang="zh-CN" sz="2800" dirty="0" smtClean="0"/>
              <a:t>up convergence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b="1" i="1" dirty="0" smtClean="0"/>
              <a:t>The </a:t>
            </a:r>
            <a:r>
              <a:rPr lang="en-US" altLang="zh-CN" sz="2800" b="1" i="1" dirty="0" err="1" smtClean="0"/>
              <a:t>ReLU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 smtClean="0"/>
              <a:t>function</a:t>
            </a:r>
            <a:r>
              <a:rPr lang="en-US" altLang="zh-CN" sz="2800" b="1" i="1" dirty="0" smtClean="0"/>
              <a:t> 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z) = max (0, z). It is continuous but unfortunately not differentiable at z </a:t>
            </a:r>
            <a:r>
              <a:rPr lang="en-US" altLang="zh-CN" sz="2800" i="1" dirty="0" smtClean="0"/>
              <a:t>= </a:t>
            </a:r>
            <a:r>
              <a:rPr lang="en-US" altLang="zh-CN" sz="2800" dirty="0" smtClean="0"/>
              <a:t>0. </a:t>
            </a:r>
            <a:r>
              <a:rPr lang="en-US" altLang="zh-CN" sz="2800" dirty="0" smtClean="0"/>
              <a:t>However, in practice it works </a:t>
            </a:r>
            <a:r>
              <a:rPr lang="en-US" altLang="zh-CN" sz="2800" dirty="0" smtClean="0"/>
              <a:t>very, </a:t>
            </a:r>
            <a:r>
              <a:rPr lang="en-US" altLang="zh-CN" sz="2800" dirty="0" smtClean="0"/>
              <a:t>the fact that it does not have a maximum </a:t>
            </a:r>
            <a:r>
              <a:rPr lang="en-US" altLang="zh-CN" sz="2800" dirty="0" smtClean="0"/>
              <a:t>output value </a:t>
            </a:r>
            <a:r>
              <a:rPr lang="en-US" altLang="zh-CN" sz="2800" dirty="0" smtClean="0"/>
              <a:t>also helps reduce some issues during Gradient </a:t>
            </a:r>
            <a:r>
              <a:rPr lang="en-US" altLang="zh-CN" sz="2800" dirty="0" smtClean="0"/>
              <a:t>Descent.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i="1" dirty="0" smtClean="0"/>
              <a:t>Activation functions and their derivatives</a:t>
            </a:r>
            <a:endParaRPr lang="zh-CN" altLang="en-US" sz="3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824038"/>
            <a:ext cx="89725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Multi-Layer </a:t>
            </a:r>
            <a:r>
              <a:rPr lang="en-US" altLang="zh-CN" sz="3200" dirty="0" err="1" smtClean="0"/>
              <a:t>Perceptron</a:t>
            </a:r>
            <a:r>
              <a:rPr lang="en-US" altLang="zh-CN" sz="3200" dirty="0" smtClean="0"/>
              <a:t> and </a:t>
            </a:r>
            <a:r>
              <a:rPr lang="en-US" altLang="zh-CN" sz="3200" dirty="0" err="1" smtClean="0"/>
              <a:t>Backpropagation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An MLP is often used for classification, with each output corresponding to a </a:t>
            </a:r>
            <a:r>
              <a:rPr lang="en-US" altLang="zh-CN" sz="2800" dirty="0" smtClean="0"/>
              <a:t>different binary </a:t>
            </a:r>
            <a:r>
              <a:rPr lang="en-US" altLang="zh-CN" sz="2800" dirty="0" smtClean="0"/>
              <a:t>class (e.g., spam/ham, urgent/not-urgent, and so on). When the classes </a:t>
            </a:r>
            <a:r>
              <a:rPr lang="en-US" altLang="zh-CN" sz="2800" dirty="0" smtClean="0"/>
              <a:t>are exclusive </a:t>
            </a:r>
            <a:r>
              <a:rPr lang="en-US" altLang="zh-CN" sz="2800" dirty="0" smtClean="0"/>
              <a:t>(e.g., classes 0 through 9 for digit image classification), the output layer </a:t>
            </a:r>
            <a:r>
              <a:rPr lang="en-US" altLang="zh-CN" sz="2800" dirty="0" smtClean="0"/>
              <a:t>is typically </a:t>
            </a:r>
            <a:r>
              <a:rPr lang="en-US" altLang="zh-CN" sz="2800" dirty="0" smtClean="0"/>
              <a:t>modified by replacing the individual activation functions by a shared </a:t>
            </a:r>
            <a:r>
              <a:rPr lang="en-US" altLang="zh-CN" sz="2800" i="1" dirty="0" err="1" smtClean="0"/>
              <a:t>softmax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function.</a:t>
            </a:r>
            <a:endParaRPr lang="zh-CN" altLang="en-US" sz="28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1476" y="3714752"/>
            <a:ext cx="4530925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Training an MLP with </a:t>
            </a:r>
            <a:r>
              <a:rPr lang="en-US" altLang="zh-CN" sz="2800" dirty="0" err="1" smtClean="0"/>
              <a:t>TensorFlow’s</a:t>
            </a:r>
            <a:r>
              <a:rPr lang="en-US" altLang="zh-CN" sz="2800" dirty="0" smtClean="0"/>
              <a:t> High-Level </a:t>
            </a:r>
            <a:r>
              <a:rPr lang="en-US" altLang="zh-CN" sz="2800" dirty="0" smtClean="0"/>
              <a:t>API (</a:t>
            </a:r>
            <a:r>
              <a:rPr lang="en-US" altLang="zh-CN" sz="2800" dirty="0" err="1" smtClean="0"/>
              <a:t>TF.Learn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import </a:t>
            </a:r>
            <a:r>
              <a:rPr lang="en-US" altLang="zh-CN" sz="2400" b="1" dirty="0" err="1" smtClean="0"/>
              <a:t>tensorflow</a:t>
            </a:r>
            <a:r>
              <a:rPr lang="en-US" altLang="zh-CN" sz="2400" b="1" dirty="0" smtClean="0"/>
              <a:t> as </a:t>
            </a:r>
            <a:r>
              <a:rPr lang="en-US" altLang="zh-CN" sz="2400" b="1" dirty="0" err="1" smtClean="0"/>
              <a:t>tf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000" b="1" dirty="0" err="1" smtClean="0"/>
              <a:t>feature_columns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tf.contrib.learn.infer_real_valued_columns_from_input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X_train</a:t>
            </a:r>
            <a:r>
              <a:rPr lang="en-US" altLang="zh-CN" sz="2000" b="1" dirty="0" smtClean="0"/>
              <a:t>)</a:t>
            </a:r>
          </a:p>
          <a:p>
            <a:pPr>
              <a:buNone/>
            </a:pPr>
            <a:r>
              <a:rPr lang="en-US" altLang="zh-CN" sz="2000" b="1" dirty="0" err="1" smtClean="0"/>
              <a:t>dnn_clf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tf.contrib.learn.DNNClassifier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hidden_units</a:t>
            </a:r>
            <a:r>
              <a:rPr lang="en-US" altLang="zh-CN" sz="2000" b="1" dirty="0" smtClean="0"/>
              <a:t>=[300, 100], </a:t>
            </a:r>
            <a:r>
              <a:rPr lang="en-US" altLang="zh-CN" sz="2000" b="1" dirty="0" err="1" smtClean="0"/>
              <a:t>n_classes</a:t>
            </a:r>
            <a:r>
              <a:rPr lang="en-US" altLang="zh-CN" sz="2000" b="1" dirty="0" smtClean="0"/>
              <a:t>=10,</a:t>
            </a:r>
          </a:p>
          <a:p>
            <a:pPr>
              <a:buNone/>
            </a:pPr>
            <a:r>
              <a:rPr lang="en-US" altLang="zh-CN" sz="2400" dirty="0" err="1" smtClean="0"/>
              <a:t>feature_columns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feature_columns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dnn_clf.fit(x=</a:t>
            </a:r>
            <a:r>
              <a:rPr lang="en-US" altLang="zh-CN" sz="2400" dirty="0" err="1" smtClean="0"/>
              <a:t>X_train</a:t>
            </a:r>
            <a:r>
              <a:rPr lang="en-US" altLang="zh-CN" sz="2400" dirty="0" smtClean="0"/>
              <a:t>, y=</a:t>
            </a:r>
            <a:r>
              <a:rPr lang="en-US" altLang="zh-CN" sz="2400" dirty="0" err="1" smtClean="0"/>
              <a:t>y_train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=50, steps=40000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b="1" dirty="0" smtClean="0"/>
              <a:t>&gt;&gt;&gt; from </a:t>
            </a:r>
            <a:r>
              <a:rPr lang="en-US" altLang="zh-CN" sz="2400" b="1" dirty="0" err="1" smtClean="0"/>
              <a:t>sklearn.metrics</a:t>
            </a:r>
            <a:r>
              <a:rPr lang="en-US" altLang="zh-CN" sz="2400" b="1" dirty="0" smtClean="0"/>
              <a:t> import </a:t>
            </a:r>
            <a:r>
              <a:rPr lang="en-US" altLang="zh-CN" sz="2400" b="1" dirty="0" err="1" smtClean="0"/>
              <a:t>accuracy_score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y_pred</a:t>
            </a:r>
            <a:r>
              <a:rPr lang="en-US" altLang="zh-CN" sz="2400" b="1" dirty="0" smtClean="0"/>
              <a:t> = list(</a:t>
            </a:r>
            <a:r>
              <a:rPr lang="en-US" altLang="zh-CN" sz="2400" b="1" dirty="0" err="1" smtClean="0"/>
              <a:t>dnn_clf.predict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X_test</a:t>
            </a:r>
            <a:r>
              <a:rPr lang="en-US" altLang="zh-CN" sz="2400" b="1" dirty="0" smtClean="0"/>
              <a:t>))</a:t>
            </a:r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accuracy_score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y_test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y_pred</a:t>
            </a:r>
            <a:r>
              <a:rPr lang="en-US" altLang="zh-CN" sz="2400" b="1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0.98180000000000001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 smtClean="0"/>
              <a:t>dnn_clf.evaluate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X_test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y_test</a:t>
            </a:r>
            <a:r>
              <a:rPr lang="en-US" altLang="zh-CN" sz="2400" b="1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{'accuracy': 0.98180002, '</a:t>
            </a:r>
            <a:r>
              <a:rPr lang="en-US" altLang="zh-CN" sz="2400" dirty="0" err="1" smtClean="0"/>
              <a:t>global_step</a:t>
            </a:r>
            <a:r>
              <a:rPr lang="en-US" altLang="zh-CN" sz="2400" dirty="0" smtClean="0"/>
              <a:t>': 40000, 'loss': 0.073678359}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Training a DNN Using Plain </a:t>
            </a:r>
            <a:r>
              <a:rPr lang="en-US" altLang="zh-CN" sz="4000" dirty="0" err="1" smtClean="0"/>
              <a:t>TensorFlow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 smtClean="0"/>
              <a:t>this section </a:t>
            </a:r>
            <a:r>
              <a:rPr lang="en-US" altLang="zh-CN" dirty="0" smtClean="0"/>
              <a:t>we will </a:t>
            </a:r>
            <a:r>
              <a:rPr lang="en-US" altLang="zh-CN" dirty="0" smtClean="0"/>
              <a:t>build the same model as before using this API, and we will implement </a:t>
            </a:r>
            <a:r>
              <a:rPr lang="en-US" altLang="zh-CN" dirty="0" err="1" smtClean="0"/>
              <a:t>Minibatch</a:t>
            </a:r>
            <a:r>
              <a:rPr lang="en-US" altLang="zh-CN" dirty="0" smtClean="0"/>
              <a:t> Gradient </a:t>
            </a:r>
            <a:r>
              <a:rPr lang="en-US" altLang="zh-CN" dirty="0" smtClean="0"/>
              <a:t>Descent to train it on the MNIST dataset. The first step is the </a:t>
            </a:r>
            <a:r>
              <a:rPr lang="en-US" altLang="zh-CN" dirty="0" smtClean="0"/>
              <a:t>construction phase</a:t>
            </a:r>
            <a:r>
              <a:rPr lang="en-US" altLang="zh-CN" dirty="0" smtClean="0"/>
              <a:t>, building the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graph. The second step is the </a:t>
            </a:r>
            <a:r>
              <a:rPr lang="en-US" altLang="zh-CN" dirty="0" smtClean="0"/>
              <a:t>execution phase</a:t>
            </a:r>
            <a:r>
              <a:rPr lang="en-US" altLang="zh-CN" dirty="0" smtClean="0"/>
              <a:t>, where you actually run the graph to train the model.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Construction Phase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import </a:t>
            </a:r>
            <a:r>
              <a:rPr lang="en-US" altLang="zh-CN" sz="2400" b="1" dirty="0" err="1" smtClean="0"/>
              <a:t>tensorflow</a:t>
            </a:r>
            <a:r>
              <a:rPr lang="en-US" altLang="zh-CN" sz="2400" b="1" dirty="0" smtClean="0"/>
              <a:t> as </a:t>
            </a:r>
            <a:r>
              <a:rPr lang="en-US" altLang="zh-CN" sz="2400" b="1" dirty="0" err="1" smtClean="0"/>
              <a:t>tf</a:t>
            </a:r>
            <a:endParaRPr lang="en-US" altLang="zh-CN" sz="2400" b="1" dirty="0" smtClean="0"/>
          </a:p>
          <a:p>
            <a:pPr>
              <a:buNone/>
            </a:pP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 = 28*28 </a:t>
            </a:r>
            <a:r>
              <a:rPr lang="en-US" altLang="zh-CN" sz="2400" i="1" dirty="0" smtClean="0"/>
              <a:t># MNIST</a:t>
            </a:r>
          </a:p>
          <a:p>
            <a:pPr>
              <a:buNone/>
            </a:pPr>
            <a:r>
              <a:rPr lang="en-US" altLang="zh-CN" sz="2400" dirty="0" smtClean="0"/>
              <a:t>n_hidden1 = 300</a:t>
            </a:r>
          </a:p>
          <a:p>
            <a:pPr>
              <a:buNone/>
            </a:pPr>
            <a:r>
              <a:rPr lang="en-US" altLang="zh-CN" sz="2400" dirty="0" smtClean="0"/>
              <a:t>n_hidden2 = 100</a:t>
            </a:r>
          </a:p>
          <a:p>
            <a:pPr>
              <a:buNone/>
            </a:pPr>
            <a:r>
              <a:rPr lang="en-US" altLang="zh-CN" sz="2400" dirty="0" err="1" smtClean="0"/>
              <a:t>n_outputs</a:t>
            </a:r>
            <a:r>
              <a:rPr lang="en-US" altLang="zh-CN" sz="2400" dirty="0" smtClean="0"/>
              <a:t> = </a:t>
            </a:r>
            <a:r>
              <a:rPr lang="en-US" altLang="zh-CN" sz="2400" dirty="0" smtClean="0"/>
              <a:t>10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X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shape=(None, 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), name="X")</a:t>
            </a:r>
          </a:p>
          <a:p>
            <a:pPr>
              <a:buNone/>
            </a:pPr>
            <a:r>
              <a:rPr lang="en-US" altLang="zh-CN" sz="2400" dirty="0" smtClean="0"/>
              <a:t>y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(tf.int64, shape=(None), name="y")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Construction Phase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def </a:t>
            </a:r>
            <a:r>
              <a:rPr lang="en-US" altLang="zh-CN" sz="2400" b="1" dirty="0" err="1" smtClean="0"/>
              <a:t>neuron_layer</a:t>
            </a:r>
            <a:r>
              <a:rPr lang="en-US" altLang="zh-CN" sz="2400" b="1" dirty="0" smtClean="0"/>
              <a:t>(X, </a:t>
            </a:r>
            <a:r>
              <a:rPr lang="en-US" altLang="zh-CN" sz="2400" b="1" dirty="0" err="1" smtClean="0"/>
              <a:t>n_neurons</a:t>
            </a:r>
            <a:r>
              <a:rPr lang="en-US" altLang="zh-CN" sz="2400" b="1" dirty="0" smtClean="0"/>
              <a:t>, name, activation=None):</a:t>
            </a:r>
          </a:p>
          <a:p>
            <a:pPr>
              <a:buNone/>
            </a:pPr>
            <a:r>
              <a:rPr lang="en-US" altLang="zh-CN" sz="2400" b="1" dirty="0" smtClean="0"/>
              <a:t>    with </a:t>
            </a:r>
            <a:r>
              <a:rPr lang="en-US" altLang="zh-CN" sz="2400" b="1" dirty="0" err="1" smtClean="0"/>
              <a:t>tf.name_scope</a:t>
            </a:r>
            <a:r>
              <a:rPr lang="en-US" altLang="zh-CN" sz="2400" b="1" dirty="0" smtClean="0"/>
              <a:t>(name):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X.get_shape</a:t>
            </a:r>
            <a:r>
              <a:rPr lang="en-US" altLang="zh-CN" sz="2400" dirty="0" smtClean="0"/>
              <a:t>()[1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stddev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2 / </a:t>
            </a:r>
            <a:r>
              <a:rPr lang="en-US" altLang="zh-CN" sz="2400" dirty="0" err="1" smtClean="0"/>
              <a:t>np.sqrt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   init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tf.truncated_normal</a:t>
            </a:r>
            <a:r>
              <a:rPr lang="en-US" altLang="zh-CN" sz="2400" dirty="0" smtClean="0"/>
              <a:t>((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), </a:t>
            </a:r>
            <a:r>
              <a:rPr lang="en-US" altLang="zh-CN" sz="2400" dirty="0" err="1" smtClean="0"/>
              <a:t>stddev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stddev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   W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(init, name="weights")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b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tf.zeros</a:t>
            </a:r>
            <a:r>
              <a:rPr lang="en-US" altLang="zh-CN" sz="2400" dirty="0" smtClean="0"/>
              <a:t>([</a:t>
            </a: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]), name="biases")</a:t>
            </a:r>
          </a:p>
          <a:p>
            <a:pPr>
              <a:buNone/>
            </a:pPr>
            <a:r>
              <a:rPr lang="en-US" altLang="zh-CN" sz="2400" dirty="0" smtClean="0"/>
              <a:t>        z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tf.matmul</a:t>
            </a:r>
            <a:r>
              <a:rPr lang="en-US" altLang="zh-CN" sz="2400" dirty="0" smtClean="0"/>
              <a:t>(X, W) + b</a:t>
            </a:r>
          </a:p>
          <a:p>
            <a:pPr>
              <a:buNone/>
            </a:pPr>
            <a:r>
              <a:rPr lang="en-US" altLang="zh-CN" sz="2400" b="1" dirty="0" smtClean="0"/>
              <a:t>        if </a:t>
            </a:r>
            <a:r>
              <a:rPr lang="en-US" altLang="zh-CN" sz="2400" b="1" dirty="0" smtClean="0"/>
              <a:t>activation=="</a:t>
            </a:r>
            <a:r>
              <a:rPr lang="en-US" altLang="zh-CN" sz="2400" b="1" dirty="0" err="1" smtClean="0"/>
              <a:t>relu</a:t>
            </a:r>
            <a:r>
              <a:rPr lang="en-US" altLang="zh-CN" sz="2400" b="1" dirty="0" smtClean="0"/>
              <a:t>":</a:t>
            </a:r>
          </a:p>
          <a:p>
            <a:pPr>
              <a:buNone/>
            </a:pPr>
            <a:r>
              <a:rPr lang="en-US" altLang="zh-CN" sz="2400" b="1" dirty="0" smtClean="0"/>
              <a:t>            return </a:t>
            </a:r>
            <a:r>
              <a:rPr lang="en-US" altLang="zh-CN" sz="2400" b="1" dirty="0" err="1" smtClean="0"/>
              <a:t>tf.nn.relu</a:t>
            </a:r>
            <a:r>
              <a:rPr lang="en-US" altLang="zh-CN" sz="2400" b="1" dirty="0" smtClean="0"/>
              <a:t>(z)</a:t>
            </a:r>
          </a:p>
          <a:p>
            <a:pPr>
              <a:buNone/>
            </a:pPr>
            <a:r>
              <a:rPr lang="en-US" altLang="zh-CN" sz="2400" b="1" dirty="0" smtClean="0"/>
              <a:t>        else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b="1" dirty="0" smtClean="0"/>
              <a:t>            return </a:t>
            </a:r>
            <a:r>
              <a:rPr lang="en-US" altLang="zh-CN" sz="2400" b="1" dirty="0" smtClean="0"/>
              <a:t>z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Construction Phase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00108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tf.name_scope</a:t>
            </a:r>
            <a:r>
              <a:rPr lang="en-US" altLang="zh-CN" sz="2400" b="1" dirty="0" smtClean="0"/>
              <a:t>("</a:t>
            </a:r>
            <a:r>
              <a:rPr lang="en-US" altLang="zh-CN" sz="2400" b="1" dirty="0" err="1" smtClean="0"/>
              <a:t>dnn</a:t>
            </a:r>
            <a:r>
              <a:rPr lang="en-US" altLang="zh-CN" sz="2400" b="1" dirty="0" smtClean="0"/>
              <a:t>"):</a:t>
            </a:r>
          </a:p>
          <a:p>
            <a:pPr>
              <a:buNone/>
            </a:pPr>
            <a:r>
              <a:rPr lang="en-US" altLang="zh-CN" sz="2400" dirty="0" smtClean="0"/>
              <a:t>    hidden1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neuron_layer</a:t>
            </a:r>
            <a:r>
              <a:rPr lang="en-US" altLang="zh-CN" sz="2400" dirty="0" smtClean="0"/>
              <a:t>(X, n_hidden1, "hidden1", activation="</a:t>
            </a:r>
            <a:r>
              <a:rPr lang="en-US" altLang="zh-CN" sz="2400" dirty="0" err="1" smtClean="0"/>
              <a:t>relu</a:t>
            </a:r>
            <a:r>
              <a:rPr lang="en-US" altLang="zh-CN" sz="2400" dirty="0" smtClean="0"/>
              <a:t>")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000" b="1" dirty="0" smtClean="0"/>
              <a:t>hidden2 </a:t>
            </a:r>
            <a:r>
              <a:rPr lang="en-US" altLang="zh-CN" sz="2000" b="1" dirty="0" smtClean="0"/>
              <a:t>= </a:t>
            </a:r>
            <a:r>
              <a:rPr lang="en-US" altLang="zh-CN" sz="2000" b="1" dirty="0" err="1" smtClean="0"/>
              <a:t>neuron_layer</a:t>
            </a:r>
            <a:r>
              <a:rPr lang="en-US" altLang="zh-CN" sz="2000" b="1" dirty="0" smtClean="0"/>
              <a:t>(hidden1, n_hidden2, "hidden2", activation="</a:t>
            </a:r>
            <a:r>
              <a:rPr lang="en-US" altLang="zh-CN" sz="2000" b="1" dirty="0" err="1" smtClean="0"/>
              <a:t>relu</a:t>
            </a:r>
            <a:r>
              <a:rPr lang="en-US" altLang="zh-CN" sz="2000" b="1" dirty="0" smtClean="0"/>
              <a:t>")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neuron_layer</a:t>
            </a:r>
            <a:r>
              <a:rPr lang="en-US" altLang="zh-CN" sz="2400" dirty="0" smtClean="0"/>
              <a:t>(hidden2, </a:t>
            </a:r>
            <a:r>
              <a:rPr lang="en-US" altLang="zh-CN" sz="2400" dirty="0" err="1" smtClean="0"/>
              <a:t>n_outputs</a:t>
            </a:r>
            <a:r>
              <a:rPr lang="en-US" altLang="zh-CN" sz="2400" dirty="0" smtClean="0"/>
              <a:t>, "outputs</a:t>
            </a:r>
            <a:r>
              <a:rPr lang="en-US" altLang="zh-CN" sz="2400" dirty="0" smtClean="0"/>
              <a:t>")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b="1" dirty="0" smtClean="0"/>
              <a:t>from </a:t>
            </a:r>
            <a:r>
              <a:rPr lang="en-US" altLang="zh-CN" sz="2400" b="1" dirty="0" err="1" smtClean="0"/>
              <a:t>tensorflow.contrib.layers</a:t>
            </a:r>
            <a:r>
              <a:rPr lang="en-US" altLang="zh-CN" sz="2400" b="1" dirty="0" smtClean="0"/>
              <a:t> import </a:t>
            </a:r>
            <a:r>
              <a:rPr lang="en-US" altLang="zh-CN" sz="2400" b="1" dirty="0" err="1" smtClean="0"/>
              <a:t>fully_connected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tf.name_scope</a:t>
            </a:r>
            <a:r>
              <a:rPr lang="en-US" altLang="zh-CN" sz="2400" b="1" dirty="0" smtClean="0"/>
              <a:t>("</a:t>
            </a:r>
            <a:r>
              <a:rPr lang="en-US" altLang="zh-CN" sz="2400" b="1" dirty="0" err="1" smtClean="0"/>
              <a:t>dnn</a:t>
            </a:r>
            <a:r>
              <a:rPr lang="en-US" altLang="zh-CN" sz="2400" b="1" dirty="0" smtClean="0"/>
              <a:t>"):</a:t>
            </a:r>
          </a:p>
          <a:p>
            <a:pPr>
              <a:buNone/>
            </a:pPr>
            <a:r>
              <a:rPr lang="en-US" altLang="zh-CN" sz="2400" dirty="0" smtClean="0"/>
              <a:t>    hidden1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fully_connected</a:t>
            </a:r>
            <a:r>
              <a:rPr lang="en-US" altLang="zh-CN" sz="2400" dirty="0" smtClean="0"/>
              <a:t>(X, n_hidden1, scope="hidden1")</a:t>
            </a:r>
          </a:p>
          <a:p>
            <a:pPr>
              <a:buNone/>
            </a:pPr>
            <a:r>
              <a:rPr lang="en-US" altLang="zh-CN" sz="2400" dirty="0" smtClean="0"/>
              <a:t>    hidden2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fully_connected</a:t>
            </a:r>
            <a:r>
              <a:rPr lang="en-US" altLang="zh-CN" sz="2400" dirty="0" smtClean="0"/>
              <a:t>(hidden1, n_hidden2, scope="hidden2")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logits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(hidden2, </a:t>
            </a:r>
            <a:r>
              <a:rPr lang="en-US" altLang="zh-CN" sz="2000" dirty="0" err="1" smtClean="0"/>
              <a:t>n_outputs</a:t>
            </a:r>
            <a:r>
              <a:rPr lang="en-US" altLang="zh-CN" sz="2000" dirty="0" smtClean="0"/>
              <a:t>, scope="outputs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activation_fn</a:t>
            </a:r>
            <a:r>
              <a:rPr lang="en-US" altLang="zh-CN" sz="2000" dirty="0" smtClean="0"/>
              <a:t>=None</a:t>
            </a:r>
            <a:r>
              <a:rPr lang="en-US" altLang="zh-CN" sz="2000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1412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tf.name_scope</a:t>
            </a:r>
            <a:r>
              <a:rPr lang="en-US" altLang="zh-CN" sz="2400" b="1" dirty="0" smtClean="0"/>
              <a:t>("loss"):</a:t>
            </a:r>
          </a:p>
          <a:p>
            <a:pPr>
              <a:buNone/>
            </a:pPr>
            <a:r>
              <a:rPr lang="en-US" altLang="zh-CN" sz="1600" dirty="0" smtClean="0"/>
              <a:t>      </a:t>
            </a:r>
            <a:r>
              <a:rPr lang="en-US" altLang="zh-CN" sz="2000" dirty="0" err="1" smtClean="0"/>
              <a:t>xentropy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tf.nn.sparse_softmax_cross_entropy_with_logits</a:t>
            </a:r>
            <a:r>
              <a:rPr lang="en-US" altLang="zh-CN" sz="2000" dirty="0" smtClean="0"/>
              <a:t>(labels=y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logits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logits</a:t>
            </a:r>
            <a:r>
              <a:rPr lang="en-US" altLang="zh-CN" sz="2000" dirty="0" smtClean="0"/>
              <a:t>)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2400" dirty="0" smtClean="0"/>
              <a:t>    loss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tf.reduce_mean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xentropy</a:t>
            </a:r>
            <a:r>
              <a:rPr lang="en-US" altLang="zh-CN" sz="2400" dirty="0" smtClean="0"/>
              <a:t>, name="loss</a:t>
            </a:r>
            <a:r>
              <a:rPr lang="en-US" altLang="zh-CN" sz="2400" dirty="0" smtClean="0"/>
              <a:t>")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 = 0.01</a:t>
            </a:r>
          </a:p>
          <a:p>
            <a:pPr>
              <a:buNone/>
            </a:pPr>
            <a:r>
              <a:rPr lang="en-US" altLang="zh-CN" sz="2400" dirty="0" smtClean="0"/>
              <a:t>with </a:t>
            </a:r>
            <a:r>
              <a:rPr lang="en-US" altLang="zh-CN" sz="2400" dirty="0" err="1" smtClean="0"/>
              <a:t>tf.name_scope</a:t>
            </a:r>
            <a:r>
              <a:rPr lang="en-US" altLang="zh-CN" sz="2400" dirty="0" smtClean="0"/>
              <a:t>("train"):</a:t>
            </a:r>
          </a:p>
          <a:p>
            <a:pPr>
              <a:buNone/>
            </a:pPr>
            <a:r>
              <a:rPr lang="en-US" altLang="zh-CN" sz="2400" dirty="0" smtClean="0"/>
              <a:t>    optimizer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tf.train.GradientDescentOptimizer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optimizer.minimize</a:t>
            </a:r>
            <a:r>
              <a:rPr lang="en-US" altLang="zh-CN" sz="2400" dirty="0" smtClean="0"/>
              <a:t>(loss)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with </a:t>
            </a:r>
            <a:r>
              <a:rPr lang="en-US" altLang="zh-CN" sz="2400" dirty="0" err="1" smtClean="0"/>
              <a:t>tf.name_scope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eval</a:t>
            </a:r>
            <a:r>
              <a:rPr lang="en-US" altLang="zh-CN" sz="2400" dirty="0" smtClean="0"/>
              <a:t>"):</a:t>
            </a:r>
          </a:p>
          <a:p>
            <a:pPr>
              <a:buNone/>
            </a:pPr>
            <a:r>
              <a:rPr lang="en-US" altLang="zh-CN" sz="2400" dirty="0" smtClean="0"/>
              <a:t>    correct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tf.nn.in_top_k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logits</a:t>
            </a:r>
            <a:r>
              <a:rPr lang="en-US" altLang="zh-CN" sz="2400" dirty="0" smtClean="0"/>
              <a:t>, y, 1)</a:t>
            </a:r>
          </a:p>
          <a:p>
            <a:pPr>
              <a:buNone/>
            </a:pPr>
            <a:r>
              <a:rPr lang="en-US" altLang="zh-CN" sz="2400" dirty="0" smtClean="0"/>
              <a:t>    accuracy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tf.reduce_mean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tf.cast</a:t>
            </a:r>
            <a:r>
              <a:rPr lang="en-US" altLang="zh-CN" sz="2400" dirty="0" smtClean="0"/>
              <a:t>(correct, tf.float32))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init = </a:t>
            </a:r>
            <a:r>
              <a:rPr lang="en-US" altLang="zh-CN" sz="2400" dirty="0" err="1" smtClean="0"/>
              <a:t>tf.global_variables_initializer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dirty="0" smtClean="0"/>
              <a:t>saver = </a:t>
            </a:r>
            <a:r>
              <a:rPr lang="en-US" altLang="zh-CN" sz="2400" dirty="0" err="1" smtClean="0"/>
              <a:t>tf.train.Saver</a:t>
            </a:r>
            <a:r>
              <a:rPr lang="en-US" altLang="zh-CN" sz="2400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Execution Phase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8162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from </a:t>
            </a:r>
            <a:r>
              <a:rPr lang="en-US" altLang="zh-CN" sz="2400" b="1" dirty="0" err="1" smtClean="0"/>
              <a:t>tensorflow.examples.tutorials.mnist</a:t>
            </a:r>
            <a:r>
              <a:rPr lang="en-US" altLang="zh-CN" sz="2400" b="1" dirty="0" smtClean="0"/>
              <a:t> import </a:t>
            </a:r>
            <a:r>
              <a:rPr lang="en-US" altLang="zh-CN" sz="2400" b="1" dirty="0" err="1" smtClean="0"/>
              <a:t>input_data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err="1" smtClean="0"/>
              <a:t>mnist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input_data.read_data_sets</a:t>
            </a:r>
            <a:r>
              <a:rPr lang="en-US" altLang="zh-CN" sz="2400" dirty="0" smtClean="0"/>
              <a:t>("/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/data</a:t>
            </a:r>
            <a:r>
              <a:rPr lang="en-US" altLang="zh-CN" sz="2400" dirty="0" smtClean="0"/>
              <a:t>/")</a:t>
            </a:r>
          </a:p>
          <a:p>
            <a:pPr>
              <a:buNone/>
            </a:pPr>
            <a:r>
              <a:rPr lang="en-US" altLang="zh-CN" sz="2400" dirty="0" err="1" smtClean="0"/>
              <a:t>n_epochs</a:t>
            </a:r>
            <a:r>
              <a:rPr lang="en-US" altLang="zh-CN" sz="2400" dirty="0" smtClean="0"/>
              <a:t> = 400</a:t>
            </a:r>
          </a:p>
          <a:p>
            <a:pPr>
              <a:buNone/>
            </a:pP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 = </a:t>
            </a:r>
            <a:r>
              <a:rPr lang="en-US" altLang="zh-CN" sz="2400" dirty="0" smtClean="0"/>
              <a:t>50</a:t>
            </a:r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init.run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b="1" dirty="0" smtClean="0"/>
              <a:t>    for </a:t>
            </a:r>
            <a:r>
              <a:rPr lang="en-US" altLang="zh-CN" sz="2400" b="1" dirty="0" smtClean="0"/>
              <a:t>epoch in range(</a:t>
            </a:r>
            <a:r>
              <a:rPr lang="en-US" altLang="zh-CN" sz="2400" b="1" dirty="0" err="1" smtClean="0"/>
              <a:t>n_epochs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b="1" dirty="0" smtClean="0"/>
              <a:t>        for </a:t>
            </a:r>
            <a:r>
              <a:rPr lang="en-US" altLang="zh-CN" sz="2400" b="1" dirty="0" smtClean="0"/>
              <a:t>iteration in range(</a:t>
            </a:r>
            <a:r>
              <a:rPr lang="en-US" altLang="zh-CN" sz="2400" b="1" dirty="0" err="1" smtClean="0"/>
              <a:t>mnist.train.num_examples</a:t>
            </a:r>
            <a:r>
              <a:rPr lang="en-US" altLang="zh-CN" sz="2400" b="1" dirty="0" smtClean="0"/>
              <a:t> // </a:t>
            </a:r>
            <a:r>
              <a:rPr lang="en-US" altLang="zh-CN" sz="2400" b="1" dirty="0" err="1" smtClean="0"/>
              <a:t>batch_size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y_batch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mnist.train.next_batch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, y: </a:t>
            </a:r>
            <a:r>
              <a:rPr lang="en-US" altLang="zh-CN" sz="2400" dirty="0" err="1" smtClean="0"/>
              <a:t>y_batch</a:t>
            </a:r>
            <a:r>
              <a:rPr lang="en-US" altLang="zh-CN" sz="2400" dirty="0" smtClean="0"/>
              <a:t>})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acc_train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accuracy.eval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, y: </a:t>
            </a:r>
            <a:r>
              <a:rPr lang="en-US" altLang="zh-CN" sz="2400" dirty="0" err="1" smtClean="0"/>
              <a:t>y_batch</a:t>
            </a:r>
            <a:r>
              <a:rPr lang="en-US" altLang="zh-CN" sz="2400" dirty="0" smtClean="0"/>
              <a:t>})</a:t>
            </a:r>
          </a:p>
          <a:p>
            <a:pPr>
              <a:buNone/>
            </a:pPr>
            <a:r>
              <a:rPr lang="en-US" altLang="zh-CN" sz="2400" b="1" dirty="0" smtClean="0"/>
              <a:t>        </a:t>
            </a:r>
            <a:r>
              <a:rPr lang="en-US" altLang="zh-CN" sz="2000" b="1" dirty="0" err="1" smtClean="0"/>
              <a:t>acc_test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/>
              <a:t>= </a:t>
            </a:r>
            <a:r>
              <a:rPr lang="en-US" altLang="zh-CN" sz="2000" b="1" dirty="0" err="1" smtClean="0"/>
              <a:t>accuracy.eval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feed_dict</a:t>
            </a:r>
            <a:r>
              <a:rPr lang="en-US" altLang="zh-CN" sz="2000" b="1" dirty="0" smtClean="0"/>
              <a:t>={X: </a:t>
            </a:r>
            <a:r>
              <a:rPr lang="en-US" altLang="zh-CN" sz="2000" b="1" dirty="0" err="1" smtClean="0"/>
              <a:t>mnist.test.images,y</a:t>
            </a:r>
            <a:r>
              <a:rPr lang="en-US" altLang="zh-CN" sz="2000" b="1" dirty="0" smtClean="0"/>
              <a:t>: </a:t>
            </a:r>
            <a:r>
              <a:rPr lang="en-US" altLang="zh-CN" sz="2000" b="1" dirty="0" err="1" smtClean="0"/>
              <a:t>mnist.test.labels</a:t>
            </a:r>
            <a:r>
              <a:rPr lang="en-US" altLang="zh-CN" sz="2000" b="1" dirty="0" smtClean="0"/>
              <a:t>})</a:t>
            </a:r>
          </a:p>
          <a:p>
            <a:pPr>
              <a:buNone/>
            </a:pPr>
            <a:r>
              <a:rPr lang="en-US" altLang="zh-CN" sz="2000" b="1" dirty="0" smtClean="0"/>
              <a:t>         print(epoch</a:t>
            </a:r>
            <a:r>
              <a:rPr lang="en-US" altLang="zh-CN" sz="2000" b="1" dirty="0" smtClean="0"/>
              <a:t>, "Train accuracy:", </a:t>
            </a:r>
            <a:r>
              <a:rPr lang="en-US" altLang="zh-CN" sz="2000" b="1" dirty="0" err="1" smtClean="0"/>
              <a:t>acc_train</a:t>
            </a:r>
            <a:r>
              <a:rPr lang="en-US" altLang="zh-CN" sz="2000" b="1" dirty="0" smtClean="0"/>
              <a:t>, "Test accuracy:", </a:t>
            </a:r>
            <a:r>
              <a:rPr lang="en-US" altLang="zh-CN" sz="2000" b="1" dirty="0" err="1" smtClean="0"/>
              <a:t>acc_test</a:t>
            </a:r>
            <a:r>
              <a:rPr lang="en-US" altLang="zh-CN" sz="2000" b="1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save_path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saver.save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sess</a:t>
            </a:r>
            <a:r>
              <a:rPr lang="en-US" altLang="zh-CN" sz="2400" dirty="0" smtClean="0"/>
              <a:t>, "./</a:t>
            </a:r>
            <a:r>
              <a:rPr lang="en-US" altLang="zh-CN" sz="2400" dirty="0" err="1" smtClean="0"/>
              <a:t>my_model_final.ckpt</a:t>
            </a:r>
            <a:r>
              <a:rPr lang="en-US" altLang="zh-CN" sz="2400" dirty="0" smtClean="0"/>
              <a:t>")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3600" b="1" dirty="0" smtClean="0"/>
              <a:t>Introduction to Artificial Neural </a:t>
            </a:r>
            <a:r>
              <a:rPr lang="en-US" altLang="zh-CN" sz="3600" b="1" dirty="0" smtClean="0"/>
              <a:t>Networks </a:t>
            </a:r>
          </a:p>
          <a:p>
            <a:r>
              <a:rPr lang="en-US" altLang="zh-CN" dirty="0" smtClean="0"/>
              <a:t>In this chapter, we will introduce artificial neural networks, starting with a quick </a:t>
            </a:r>
            <a:r>
              <a:rPr lang="en-US" altLang="zh-CN" dirty="0" smtClean="0"/>
              <a:t>tour of </a:t>
            </a:r>
            <a:r>
              <a:rPr lang="en-US" altLang="zh-CN" dirty="0" smtClean="0"/>
              <a:t>the very first ANN architectures. Then we will present </a:t>
            </a:r>
            <a:r>
              <a:rPr lang="en-US" altLang="zh-CN" i="1" dirty="0" smtClean="0"/>
              <a:t>Multi-Layer </a:t>
            </a:r>
            <a:r>
              <a:rPr lang="en-US" altLang="zh-CN" i="1" dirty="0" err="1" smtClean="0"/>
              <a:t>Perceptrons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(MLPs</a:t>
            </a:r>
            <a:r>
              <a:rPr lang="en-US" altLang="zh-CN" dirty="0" smtClean="0"/>
              <a:t>) and implement one using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to tackle the MNIST digit </a:t>
            </a:r>
            <a:r>
              <a:rPr lang="en-US" altLang="zh-CN" dirty="0" smtClean="0"/>
              <a:t>classification problem </a:t>
            </a:r>
            <a:r>
              <a:rPr lang="en-US" altLang="zh-CN" dirty="0" smtClean="0"/>
              <a:t>(introduced in Chapter 3).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Using the Neural Network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816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Now that the neural network is trained, you can use it to make predictions. To </a:t>
            </a:r>
            <a:r>
              <a:rPr lang="en-US" altLang="zh-CN" sz="2800" dirty="0" smtClean="0"/>
              <a:t>do that</a:t>
            </a:r>
            <a:r>
              <a:rPr lang="en-US" altLang="zh-CN" sz="2800" dirty="0" smtClean="0"/>
              <a:t>, you can reuse the same construction phase, but change the execution phase </a:t>
            </a:r>
            <a:r>
              <a:rPr lang="en-US" altLang="zh-CN" sz="2800" dirty="0" smtClean="0"/>
              <a:t>like this:</a:t>
            </a:r>
          </a:p>
          <a:p>
            <a:endParaRPr lang="en-US" altLang="zh-CN" sz="2400" dirty="0" smtClean="0"/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saver.restore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sess</a:t>
            </a:r>
            <a:r>
              <a:rPr lang="en-US" altLang="zh-CN" sz="2400" dirty="0" smtClean="0"/>
              <a:t>, "./</a:t>
            </a:r>
            <a:r>
              <a:rPr lang="en-US" altLang="zh-CN" sz="2400" dirty="0" err="1" smtClean="0"/>
              <a:t>my_model_final.ckpt</a:t>
            </a:r>
            <a:r>
              <a:rPr lang="en-US" altLang="zh-CN" sz="2400" dirty="0" smtClean="0"/>
              <a:t>")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X_new_scaled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[...] </a:t>
            </a:r>
            <a:r>
              <a:rPr lang="en-US" altLang="zh-CN" sz="2400" i="1" dirty="0" smtClean="0"/>
              <a:t># some new images (scaled from 0 to 1)</a:t>
            </a:r>
          </a:p>
          <a:p>
            <a:pPr>
              <a:buNone/>
            </a:pPr>
            <a:r>
              <a:rPr lang="en-US" altLang="zh-CN" sz="2400" dirty="0" smtClean="0"/>
              <a:t>    Z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logits.eval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X_new_scaled</a:t>
            </a:r>
            <a:r>
              <a:rPr lang="en-US" altLang="zh-CN" sz="2400" dirty="0" smtClean="0"/>
              <a:t>})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y_pred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np.argmax</a:t>
            </a:r>
            <a:r>
              <a:rPr lang="en-US" altLang="zh-CN" sz="2400" dirty="0" smtClean="0"/>
              <a:t>(Z, axis=1)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b="1" dirty="0" smtClean="0"/>
              <a:t>Fine-Tuning Neural Network </a:t>
            </a:r>
            <a:r>
              <a:rPr lang="en-US" altLang="zh-CN" sz="3200" b="1" dirty="0" err="1" smtClean="0"/>
              <a:t>Hyperparameters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816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flexibility of neural networks is also one of their main drawbacks: there are </a:t>
            </a:r>
            <a:r>
              <a:rPr lang="en-US" altLang="zh-CN" sz="2800" dirty="0" smtClean="0"/>
              <a:t>many </a:t>
            </a:r>
            <a:r>
              <a:rPr lang="en-US" altLang="zh-CN" sz="2800" dirty="0" err="1" smtClean="0"/>
              <a:t>hyperparameters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to tweak. Not only can you use any imaginable </a:t>
            </a:r>
            <a:r>
              <a:rPr lang="en-US" altLang="zh-CN" sz="2800" i="1" dirty="0" smtClean="0"/>
              <a:t>network </a:t>
            </a:r>
            <a:r>
              <a:rPr lang="en-US" altLang="zh-CN" sz="2800" i="1" dirty="0" smtClean="0"/>
              <a:t>topology </a:t>
            </a:r>
            <a:r>
              <a:rPr lang="en-US" altLang="zh-CN" sz="2800" dirty="0" smtClean="0"/>
              <a:t>(how </a:t>
            </a:r>
            <a:r>
              <a:rPr lang="en-US" altLang="zh-CN" sz="2800" dirty="0" smtClean="0"/>
              <a:t>neurons are interconnected), but even in a simple MLP you can change </a:t>
            </a:r>
            <a:r>
              <a:rPr lang="en-US" altLang="zh-CN" sz="2800" dirty="0" smtClean="0"/>
              <a:t>the number </a:t>
            </a:r>
            <a:r>
              <a:rPr lang="en-US" altLang="zh-CN" sz="2800" dirty="0" smtClean="0"/>
              <a:t>of layers, the number of neurons per layer, the type of activation function </a:t>
            </a:r>
            <a:r>
              <a:rPr lang="en-US" altLang="zh-CN" sz="2800" dirty="0" smtClean="0"/>
              <a:t>to use </a:t>
            </a:r>
            <a:r>
              <a:rPr lang="en-US" altLang="zh-CN" sz="2800" dirty="0" smtClean="0"/>
              <a:t>in each layer, the weight initialization logic, and much more. How do you </a:t>
            </a:r>
            <a:r>
              <a:rPr lang="en-US" altLang="zh-CN" sz="2800" dirty="0" smtClean="0"/>
              <a:t>know what </a:t>
            </a:r>
            <a:r>
              <a:rPr lang="en-US" altLang="zh-CN" sz="2800" dirty="0" smtClean="0"/>
              <a:t>combination of </a:t>
            </a:r>
            <a:r>
              <a:rPr lang="en-US" altLang="zh-CN" sz="2800" dirty="0" err="1" smtClean="0"/>
              <a:t>hyperparameters</a:t>
            </a:r>
            <a:r>
              <a:rPr lang="en-US" altLang="zh-CN" sz="2800" dirty="0" smtClean="0"/>
              <a:t> is the best for your task?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Number of Hidden Layers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816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For many problems, you can just begin with a single hidden layer and you will </a:t>
            </a:r>
            <a:r>
              <a:rPr lang="en-US" altLang="zh-CN" sz="2800" dirty="0" smtClean="0"/>
              <a:t>get reasonable </a:t>
            </a:r>
            <a:r>
              <a:rPr lang="en-US" altLang="zh-CN" sz="2800" dirty="0" smtClean="0"/>
              <a:t>results. It has actually been shown that an MLP with just one hidden </a:t>
            </a:r>
            <a:r>
              <a:rPr lang="en-US" altLang="zh-CN" sz="2800" dirty="0" smtClean="0"/>
              <a:t>layer can </a:t>
            </a:r>
            <a:r>
              <a:rPr lang="en-US" altLang="zh-CN" sz="2800" dirty="0" smtClean="0"/>
              <a:t>model even the most complex functions provided it has enough neurons. For </a:t>
            </a:r>
            <a:r>
              <a:rPr lang="en-US" altLang="zh-CN" sz="2800" dirty="0" smtClean="0"/>
              <a:t>a long </a:t>
            </a:r>
            <a:r>
              <a:rPr lang="en-US" altLang="zh-CN" sz="2800" dirty="0" smtClean="0"/>
              <a:t>time, these facts convinced researchers that there was no need to investigate </a:t>
            </a:r>
            <a:r>
              <a:rPr lang="en-US" altLang="zh-CN" sz="2800" dirty="0" smtClean="0"/>
              <a:t>any deeper </a:t>
            </a:r>
            <a:r>
              <a:rPr lang="en-US" altLang="zh-CN" sz="2800" dirty="0" smtClean="0"/>
              <a:t>neural networks. But they overlooked the fact that deep networks have a </a:t>
            </a:r>
            <a:r>
              <a:rPr lang="en-US" altLang="zh-CN" sz="2800" dirty="0" smtClean="0"/>
              <a:t>much higher </a:t>
            </a:r>
            <a:r>
              <a:rPr lang="en-US" altLang="zh-CN" sz="2800" i="1" dirty="0" smtClean="0"/>
              <a:t>parameter efficiency than shallow ones: they can model complex </a:t>
            </a:r>
            <a:r>
              <a:rPr lang="en-US" altLang="zh-CN" sz="2800" i="1" dirty="0" smtClean="0"/>
              <a:t>functions </a:t>
            </a:r>
            <a:r>
              <a:rPr lang="en-US" altLang="zh-CN" sz="2800" dirty="0" smtClean="0"/>
              <a:t>using </a:t>
            </a:r>
            <a:r>
              <a:rPr lang="en-US" altLang="zh-CN" sz="2800" dirty="0" smtClean="0"/>
              <a:t>exponentially fewer neurons than shallow nets, making them much faster </a:t>
            </a:r>
            <a:r>
              <a:rPr lang="en-US" altLang="zh-CN" sz="2800" dirty="0" smtClean="0"/>
              <a:t>to train</a:t>
            </a:r>
            <a:r>
              <a:rPr lang="en-US" altLang="zh-CN" sz="2800" dirty="0" smtClean="0"/>
              <a:t>.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Number of Hidden Layers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816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In summary, for many problems you can start with just one or two hidden layers </a:t>
            </a:r>
            <a:r>
              <a:rPr lang="en-US" altLang="zh-CN" sz="2800" dirty="0" smtClean="0"/>
              <a:t>and it </a:t>
            </a:r>
            <a:r>
              <a:rPr lang="en-US" altLang="zh-CN" sz="2800" dirty="0" smtClean="0"/>
              <a:t>will work just fine (e.g., you can easily reach above 97% accuracy on the </a:t>
            </a:r>
            <a:r>
              <a:rPr lang="en-US" altLang="zh-CN" sz="2800" dirty="0" smtClean="0"/>
              <a:t>MNIST dataset </a:t>
            </a:r>
            <a:r>
              <a:rPr lang="en-US" altLang="zh-CN" sz="2800" dirty="0" smtClean="0"/>
              <a:t>using just one hidden layer with a few hundred neurons, and above 98% </a:t>
            </a:r>
            <a:r>
              <a:rPr lang="en-US" altLang="zh-CN" sz="2800" dirty="0" smtClean="0"/>
              <a:t>accuracy using </a:t>
            </a:r>
            <a:r>
              <a:rPr lang="en-US" altLang="zh-CN" sz="2800" dirty="0" smtClean="0"/>
              <a:t>two hidden layers with the same total amount of neurons, in roughly </a:t>
            </a:r>
            <a:r>
              <a:rPr lang="en-US" altLang="zh-CN" sz="2800" dirty="0" smtClean="0"/>
              <a:t>the same </a:t>
            </a:r>
            <a:r>
              <a:rPr lang="en-US" altLang="zh-CN" sz="2800" dirty="0" smtClean="0"/>
              <a:t>amount of training time). For more complex problems, you can gradually </a:t>
            </a:r>
            <a:r>
              <a:rPr lang="en-US" altLang="zh-CN" sz="2800" dirty="0" smtClean="0"/>
              <a:t>ramp up </a:t>
            </a:r>
            <a:r>
              <a:rPr lang="en-US" altLang="zh-CN" sz="2800" dirty="0" smtClean="0"/>
              <a:t>the number of hidden layers, until you start </a:t>
            </a:r>
            <a:r>
              <a:rPr lang="en-US" altLang="zh-CN" sz="2800" dirty="0" err="1" smtClean="0"/>
              <a:t>overfitting</a:t>
            </a:r>
            <a:r>
              <a:rPr lang="en-US" altLang="zh-CN" sz="2800" dirty="0" smtClean="0"/>
              <a:t> the training set.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Number of Neurons per Hidden Layer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816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Obviously the number of neurons in the input and output layers is determined by </a:t>
            </a:r>
            <a:r>
              <a:rPr lang="en-US" altLang="zh-CN" sz="2800" dirty="0" smtClean="0"/>
              <a:t>the type </a:t>
            </a:r>
            <a:r>
              <a:rPr lang="en-US" altLang="zh-CN" sz="2800" dirty="0" smtClean="0"/>
              <a:t>of input and output your task requires. As for the hidden layers, a </a:t>
            </a:r>
            <a:r>
              <a:rPr lang="en-US" altLang="zh-CN" sz="2800" dirty="0" smtClean="0"/>
              <a:t>common practice </a:t>
            </a:r>
            <a:r>
              <a:rPr lang="en-US" altLang="zh-CN" sz="2800" dirty="0" smtClean="0"/>
              <a:t>is to size them to form a funnel, with fewer and fewer neurons at each </a:t>
            </a:r>
            <a:r>
              <a:rPr lang="en-US" altLang="zh-CN" sz="2800" dirty="0" smtClean="0"/>
              <a:t>layer— the </a:t>
            </a:r>
            <a:r>
              <a:rPr lang="en-US" altLang="zh-CN" sz="2800" dirty="0" smtClean="0"/>
              <a:t>rationale being that many low-level features can coalesce into far fewer </a:t>
            </a:r>
            <a:r>
              <a:rPr lang="en-US" altLang="zh-CN" sz="2800" dirty="0" smtClean="0"/>
              <a:t>high-level features</a:t>
            </a:r>
            <a:r>
              <a:rPr lang="en-US" altLang="zh-CN" sz="2800" dirty="0" smtClean="0"/>
              <a:t>. A simpler approach is to pick a model with more layers and neurons than </a:t>
            </a:r>
            <a:r>
              <a:rPr lang="en-US" altLang="zh-CN" sz="2800" dirty="0" smtClean="0"/>
              <a:t>you actually </a:t>
            </a:r>
            <a:r>
              <a:rPr lang="en-US" altLang="zh-CN" sz="2800" dirty="0" smtClean="0"/>
              <a:t>need, then use early stopping to prevent it from </a:t>
            </a:r>
            <a:r>
              <a:rPr lang="en-US" altLang="zh-CN" sz="2800" dirty="0" err="1" smtClean="0"/>
              <a:t>overfitting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Activation Functions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816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In most cases you can use the 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 activation function in the hidden </a:t>
            </a:r>
            <a:r>
              <a:rPr lang="en-US" altLang="zh-CN" sz="2800" dirty="0" smtClean="0"/>
              <a:t>layers. </a:t>
            </a:r>
            <a:r>
              <a:rPr lang="en-US" altLang="zh-CN" sz="2800" dirty="0" smtClean="0"/>
              <a:t>It is a bit faster to compute than </a:t>
            </a:r>
            <a:r>
              <a:rPr lang="en-US" altLang="zh-CN" sz="2800" dirty="0" smtClean="0"/>
              <a:t>other activation </a:t>
            </a:r>
            <a:r>
              <a:rPr lang="en-US" altLang="zh-CN" sz="2800" dirty="0" smtClean="0"/>
              <a:t>functions, and Gradient Descent does not get stuck as much on </a:t>
            </a:r>
            <a:r>
              <a:rPr lang="en-US" altLang="zh-CN" sz="2800" dirty="0" smtClean="0"/>
              <a:t>plateaus, thanks </a:t>
            </a:r>
            <a:r>
              <a:rPr lang="en-US" altLang="zh-CN" sz="2800" dirty="0" smtClean="0"/>
              <a:t>to the fact that it does not saturate for large input values (as opposed to </a:t>
            </a:r>
            <a:r>
              <a:rPr lang="en-US" altLang="zh-CN" sz="2800" dirty="0" smtClean="0"/>
              <a:t>the logistic </a:t>
            </a:r>
            <a:r>
              <a:rPr lang="en-US" altLang="zh-CN" sz="2800" dirty="0" smtClean="0"/>
              <a:t>function or the hyperbolic tangent function, which saturate at 1).</a:t>
            </a:r>
          </a:p>
          <a:p>
            <a:r>
              <a:rPr lang="en-US" altLang="zh-CN" sz="2800" dirty="0" smtClean="0"/>
              <a:t>For the output layer, the </a:t>
            </a:r>
            <a:r>
              <a:rPr lang="en-US" altLang="zh-CN" sz="2800" dirty="0" err="1" smtClean="0"/>
              <a:t>softmax</a:t>
            </a:r>
            <a:r>
              <a:rPr lang="en-US" altLang="zh-CN" sz="2800" dirty="0" smtClean="0"/>
              <a:t> activation function is generally a good choice </a:t>
            </a:r>
            <a:r>
              <a:rPr lang="en-US" altLang="zh-CN" sz="2800" dirty="0" smtClean="0"/>
              <a:t>for classification </a:t>
            </a:r>
            <a:r>
              <a:rPr lang="en-US" altLang="zh-CN" sz="2800" dirty="0" smtClean="0"/>
              <a:t>tasks (when the classes are mutually exclusive). For regression </a:t>
            </a:r>
            <a:r>
              <a:rPr lang="en-US" altLang="zh-CN" sz="2800" dirty="0" smtClean="0"/>
              <a:t>tasks, you </a:t>
            </a:r>
            <a:r>
              <a:rPr lang="en-US" altLang="zh-CN" sz="2800" dirty="0" smtClean="0"/>
              <a:t>can simply use no activation function at all.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From Biological to Artificial Neurons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ANNs </a:t>
            </a:r>
            <a:r>
              <a:rPr lang="en-US" altLang="zh-CN" dirty="0" smtClean="0"/>
              <a:t>have been around for quite a while: they were first </a:t>
            </a:r>
            <a:r>
              <a:rPr lang="en-US" altLang="zh-CN" dirty="0" smtClean="0"/>
              <a:t>introduced back </a:t>
            </a:r>
            <a:r>
              <a:rPr lang="en-US" altLang="zh-CN" dirty="0" smtClean="0"/>
              <a:t>in 1943 by the neurophysiologist Warren McCulloch and the </a:t>
            </a:r>
            <a:r>
              <a:rPr lang="en-US" altLang="zh-CN" dirty="0" smtClean="0"/>
              <a:t>mathematician Walter </a:t>
            </a:r>
            <a:r>
              <a:rPr lang="en-US" altLang="zh-CN" dirty="0" smtClean="0"/>
              <a:t>Pitts. </a:t>
            </a:r>
            <a:endParaRPr lang="en-US" altLang="zh-CN" dirty="0" smtClean="0"/>
          </a:p>
          <a:p>
            <a:r>
              <a:rPr lang="en-US" altLang="zh-CN" dirty="0" smtClean="0"/>
              <a:t>McCulloch </a:t>
            </a:r>
            <a:r>
              <a:rPr lang="en-US" altLang="zh-CN" dirty="0" smtClean="0"/>
              <a:t>and Pitts presented a simplified computational </a:t>
            </a:r>
            <a:r>
              <a:rPr lang="en-US" altLang="zh-CN" dirty="0" smtClean="0"/>
              <a:t>model of </a:t>
            </a:r>
            <a:r>
              <a:rPr lang="en-US" altLang="zh-CN" dirty="0" smtClean="0"/>
              <a:t>how biological neurons might work together in animal brains to perform </a:t>
            </a:r>
            <a:r>
              <a:rPr lang="en-US" altLang="zh-CN" dirty="0" smtClean="0"/>
              <a:t>complex computations </a:t>
            </a:r>
            <a:r>
              <a:rPr lang="en-US" altLang="zh-CN" dirty="0" smtClean="0"/>
              <a:t>using </a:t>
            </a:r>
            <a:r>
              <a:rPr lang="en-US" altLang="zh-CN" i="1" dirty="0" smtClean="0"/>
              <a:t>propositional logic. This was the first artificial neural </a:t>
            </a:r>
            <a:r>
              <a:rPr lang="en-US" altLang="zh-CN" i="1" dirty="0" smtClean="0"/>
              <a:t>network </a:t>
            </a:r>
            <a:r>
              <a:rPr lang="en-US" altLang="zh-CN" dirty="0" smtClean="0"/>
              <a:t>architecture</a:t>
            </a:r>
            <a:r>
              <a:rPr lang="en-US" altLang="zh-CN" dirty="0" smtClean="0"/>
              <a:t>.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From Biological to Artificial Neurons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early successes of ANNs until the 1960s led to the widespread belief that </a:t>
            </a:r>
            <a:r>
              <a:rPr lang="en-US" altLang="zh-CN" sz="2800" dirty="0" smtClean="0"/>
              <a:t>we would </a:t>
            </a:r>
            <a:r>
              <a:rPr lang="en-US" altLang="zh-CN" sz="2800" dirty="0" smtClean="0"/>
              <a:t>soon be conversing with truly intelligent machines. When it became clear </a:t>
            </a:r>
            <a:r>
              <a:rPr lang="en-US" altLang="zh-CN" sz="2800" dirty="0" smtClean="0"/>
              <a:t>that this </a:t>
            </a:r>
            <a:r>
              <a:rPr lang="en-US" altLang="zh-CN" sz="2800" dirty="0" smtClean="0"/>
              <a:t>promise would go unfulfilled (at least for quite a while), funding flew </a:t>
            </a:r>
            <a:r>
              <a:rPr lang="en-US" altLang="zh-CN" sz="2800" dirty="0" smtClean="0"/>
              <a:t>elsewhere and </a:t>
            </a:r>
            <a:r>
              <a:rPr lang="en-US" altLang="zh-CN" sz="2800" dirty="0" smtClean="0"/>
              <a:t>ANNs entered a long dark era. In the early 1980s there was a revival of interest </a:t>
            </a:r>
            <a:r>
              <a:rPr lang="en-US" altLang="zh-CN" sz="2800" dirty="0" smtClean="0"/>
              <a:t>in ANNs </a:t>
            </a:r>
            <a:r>
              <a:rPr lang="en-US" altLang="zh-CN" sz="2800" dirty="0" smtClean="0"/>
              <a:t>as new network architectures were invented and better training </a:t>
            </a:r>
            <a:r>
              <a:rPr lang="en-US" altLang="zh-CN" sz="2800" dirty="0" smtClean="0"/>
              <a:t>techniques were </a:t>
            </a:r>
            <a:r>
              <a:rPr lang="en-US" altLang="zh-CN" sz="2800" dirty="0" smtClean="0"/>
              <a:t>developed. But by the 1990s, powerful alternative Machine Learning </a:t>
            </a:r>
            <a:r>
              <a:rPr lang="en-US" altLang="zh-CN" sz="2800" dirty="0" smtClean="0"/>
              <a:t>techniques such </a:t>
            </a:r>
            <a:r>
              <a:rPr lang="en-US" altLang="zh-CN" sz="2800" dirty="0" smtClean="0"/>
              <a:t>as Support Vector Machines (see Chapter 5) were favored by most </a:t>
            </a:r>
            <a:r>
              <a:rPr lang="en-US" altLang="zh-CN" sz="2800" dirty="0" smtClean="0"/>
              <a:t>researchers, as </a:t>
            </a:r>
            <a:r>
              <a:rPr lang="en-US" altLang="zh-CN" sz="2800" dirty="0" smtClean="0"/>
              <a:t>they seemed to offer better results and stronger theoretical foundations.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From Biological to Artificial Neurons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Finally, we are now witnessing yet another wave of interest in ANNs. Will this wave die out like the previous ones did? There are a few good reasons to believe that this one is different and will have a much more profound impact on our lives</a:t>
            </a:r>
            <a:r>
              <a:rPr lang="en-US" altLang="zh-CN" sz="2800" dirty="0" smtClean="0"/>
              <a:t>:</a:t>
            </a:r>
          </a:p>
          <a:p>
            <a:pPr lvl="1"/>
            <a:r>
              <a:rPr lang="en-US" altLang="zh-CN" sz="2400" dirty="0" smtClean="0"/>
              <a:t>There is </a:t>
            </a:r>
            <a:r>
              <a:rPr lang="en-US" altLang="zh-CN" sz="2400" dirty="0" smtClean="0"/>
              <a:t>a </a:t>
            </a:r>
            <a:r>
              <a:rPr lang="en-US" altLang="zh-CN" sz="2400" dirty="0" smtClean="0"/>
              <a:t>huge quantity of data available to train neural networks, </a:t>
            </a:r>
            <a:r>
              <a:rPr lang="en-US" altLang="zh-CN" sz="2400" dirty="0" smtClean="0"/>
              <a:t>and ANNs </a:t>
            </a:r>
            <a:r>
              <a:rPr lang="en-US" altLang="zh-CN" sz="2400" dirty="0" smtClean="0"/>
              <a:t>frequently outperform other ML techniques on </a:t>
            </a:r>
            <a:r>
              <a:rPr lang="en-US" altLang="zh-CN" sz="2400" dirty="0" smtClean="0"/>
              <a:t>large </a:t>
            </a:r>
            <a:r>
              <a:rPr lang="en-US" altLang="zh-CN" sz="2400" dirty="0" smtClean="0"/>
              <a:t>and </a:t>
            </a:r>
            <a:r>
              <a:rPr lang="en-US" altLang="zh-CN" sz="2400" dirty="0" smtClean="0"/>
              <a:t>complex problems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dirty="0" smtClean="0"/>
              <a:t>tremendous increase in computing power </a:t>
            </a:r>
            <a:r>
              <a:rPr lang="en-US" altLang="zh-CN" sz="2400" dirty="0" smtClean="0"/>
              <a:t>now </a:t>
            </a:r>
            <a:r>
              <a:rPr lang="en-US" altLang="zh-CN" sz="2400" dirty="0" smtClean="0"/>
              <a:t>makes it </a:t>
            </a:r>
            <a:r>
              <a:rPr lang="en-US" altLang="zh-CN" sz="2400" dirty="0" smtClean="0"/>
              <a:t>possible to </a:t>
            </a:r>
            <a:r>
              <a:rPr lang="en-US" altLang="zh-CN" sz="2400" dirty="0" smtClean="0"/>
              <a:t>train large </a:t>
            </a:r>
            <a:r>
              <a:rPr lang="en-US" altLang="zh-CN" sz="2400" dirty="0" smtClean="0"/>
              <a:t>NN </a:t>
            </a:r>
            <a:r>
              <a:rPr lang="en-US" altLang="zh-CN" sz="2400" dirty="0" smtClean="0"/>
              <a:t>in a reasonable amount of time. 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dirty="0" smtClean="0"/>
              <a:t>training algorithms have been improved. </a:t>
            </a:r>
            <a:r>
              <a:rPr lang="en-US" altLang="zh-CN" sz="2400" dirty="0" smtClean="0"/>
              <a:t>They </a:t>
            </a:r>
            <a:r>
              <a:rPr lang="en-US" altLang="zh-CN" sz="2400" dirty="0" smtClean="0"/>
              <a:t>are only slightly </a:t>
            </a:r>
            <a:r>
              <a:rPr lang="en-US" altLang="zh-CN" sz="2400" dirty="0" smtClean="0"/>
              <a:t>different from </a:t>
            </a:r>
            <a:r>
              <a:rPr lang="en-US" altLang="zh-CN" sz="2400" dirty="0" smtClean="0"/>
              <a:t>the ones used in the 1990s, but these relatively small tweaks have </a:t>
            </a:r>
            <a:r>
              <a:rPr lang="en-US" altLang="zh-CN" sz="2400" dirty="0" smtClean="0"/>
              <a:t>a huge </a:t>
            </a:r>
            <a:r>
              <a:rPr lang="en-US" altLang="zh-CN" sz="2400" dirty="0" smtClean="0"/>
              <a:t>positive impact.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Biological Neurons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Finally, we are now witnessing yet another wave of interest in ANNs. Will this wave die out like the previous ones did? There are a few good reasons to believe that this one is different and will have a much more profound impact on our lives</a:t>
            </a:r>
            <a:r>
              <a:rPr lang="en-US" altLang="zh-CN" sz="2800" dirty="0" smtClean="0"/>
              <a:t>:</a:t>
            </a:r>
          </a:p>
          <a:p>
            <a:pPr lvl="1"/>
            <a:r>
              <a:rPr lang="en-US" altLang="zh-CN" sz="2400" dirty="0" smtClean="0"/>
              <a:t>There is </a:t>
            </a:r>
            <a:r>
              <a:rPr lang="en-US" altLang="zh-CN" sz="2400" dirty="0" smtClean="0"/>
              <a:t>a </a:t>
            </a:r>
            <a:r>
              <a:rPr lang="en-US" altLang="zh-CN" sz="2400" dirty="0" smtClean="0"/>
              <a:t>huge quantity of data available to train neural networks, </a:t>
            </a:r>
            <a:r>
              <a:rPr lang="en-US" altLang="zh-CN" sz="2400" dirty="0" smtClean="0"/>
              <a:t>and ANNs </a:t>
            </a:r>
            <a:r>
              <a:rPr lang="en-US" altLang="zh-CN" sz="2400" dirty="0" smtClean="0"/>
              <a:t>frequently outperform other ML techniques on </a:t>
            </a:r>
            <a:r>
              <a:rPr lang="en-US" altLang="zh-CN" sz="2400" dirty="0" smtClean="0"/>
              <a:t>large </a:t>
            </a:r>
            <a:r>
              <a:rPr lang="en-US" altLang="zh-CN" sz="2400" dirty="0" smtClean="0"/>
              <a:t>and </a:t>
            </a:r>
            <a:r>
              <a:rPr lang="en-US" altLang="zh-CN" sz="2400" dirty="0" smtClean="0"/>
              <a:t>complex problems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dirty="0" smtClean="0"/>
              <a:t>tremendous increase in computing power </a:t>
            </a:r>
            <a:r>
              <a:rPr lang="en-US" altLang="zh-CN" sz="2400" dirty="0" smtClean="0"/>
              <a:t>now </a:t>
            </a:r>
            <a:r>
              <a:rPr lang="en-US" altLang="zh-CN" sz="2400" dirty="0" smtClean="0"/>
              <a:t>makes it </a:t>
            </a:r>
            <a:r>
              <a:rPr lang="en-US" altLang="zh-CN" sz="2400" dirty="0" smtClean="0"/>
              <a:t>possible to </a:t>
            </a:r>
            <a:r>
              <a:rPr lang="en-US" altLang="zh-CN" sz="2400" dirty="0" smtClean="0"/>
              <a:t>train large </a:t>
            </a:r>
            <a:r>
              <a:rPr lang="en-US" altLang="zh-CN" sz="2400" dirty="0" smtClean="0"/>
              <a:t>NN </a:t>
            </a:r>
            <a:r>
              <a:rPr lang="en-US" altLang="zh-CN" sz="2400" dirty="0" smtClean="0"/>
              <a:t>in a reasonable amount of time. 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dirty="0" smtClean="0"/>
              <a:t>training algorithms have been improved. </a:t>
            </a:r>
            <a:r>
              <a:rPr lang="en-US" altLang="zh-CN" sz="2400" dirty="0" smtClean="0"/>
              <a:t>They </a:t>
            </a:r>
            <a:r>
              <a:rPr lang="en-US" altLang="zh-CN" sz="2400" dirty="0" smtClean="0"/>
              <a:t>are only slightly </a:t>
            </a:r>
            <a:r>
              <a:rPr lang="en-US" altLang="zh-CN" sz="2400" dirty="0" smtClean="0"/>
              <a:t>different from </a:t>
            </a:r>
            <a:r>
              <a:rPr lang="en-US" altLang="zh-CN" sz="2400" dirty="0" smtClean="0"/>
              <a:t>the ones used in the 1990s, but these relatively small tweaks have </a:t>
            </a:r>
            <a:r>
              <a:rPr lang="en-US" altLang="zh-CN" sz="2400" dirty="0" smtClean="0"/>
              <a:t>a huge </a:t>
            </a:r>
            <a:r>
              <a:rPr lang="en-US" altLang="zh-CN" sz="2400" dirty="0" smtClean="0"/>
              <a:t>positive impact.</a:t>
            </a:r>
            <a:endParaRPr lang="zh-CN" altLang="en-US" sz="2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51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 smtClean="0"/>
              <a:t>Multiple layers in a biological neural network (human cortex)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90392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Logical Computations with Neurons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Warren McCulloch and Walter Pitts proposed a very simple model of the </a:t>
            </a:r>
            <a:r>
              <a:rPr lang="en-US" altLang="zh-CN" sz="2800" dirty="0" smtClean="0"/>
              <a:t>biological neuron</a:t>
            </a:r>
            <a:r>
              <a:rPr lang="en-US" altLang="zh-CN" sz="2800" dirty="0" smtClean="0"/>
              <a:t>, which later became known as an </a:t>
            </a:r>
            <a:r>
              <a:rPr lang="en-US" altLang="zh-CN" sz="2800" i="1" dirty="0" smtClean="0"/>
              <a:t>artificial neuron: it has one or more </a:t>
            </a:r>
            <a:r>
              <a:rPr lang="en-US" altLang="zh-CN" sz="2800" i="1" dirty="0" smtClean="0"/>
              <a:t>binary </a:t>
            </a:r>
            <a:r>
              <a:rPr lang="en-US" altLang="zh-CN" sz="2800" dirty="0" smtClean="0"/>
              <a:t>(on/off</a:t>
            </a:r>
            <a:r>
              <a:rPr lang="en-US" altLang="zh-CN" sz="2800" dirty="0" smtClean="0"/>
              <a:t>) inputs and one binary output. The artificial neuron simply activates its </a:t>
            </a:r>
            <a:r>
              <a:rPr lang="en-US" altLang="zh-CN" sz="2800" dirty="0" smtClean="0"/>
              <a:t>output when </a:t>
            </a:r>
            <a:r>
              <a:rPr lang="en-US" altLang="zh-CN" sz="2800" dirty="0" smtClean="0"/>
              <a:t>more than a certain number of its inputs are active.</a:t>
            </a:r>
            <a:endParaRPr lang="zh-CN" altLang="en-US" sz="2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071942"/>
            <a:ext cx="7860664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2854</Words>
  <Application>Microsoft Office PowerPoint</Application>
  <PresentationFormat>全屏显示(4:3)</PresentationFormat>
  <Paragraphs>163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Hands-On Machine Learning with Scikit-Learn and TensorFlow </vt:lpstr>
      <vt:lpstr>CHAPTER 10</vt:lpstr>
      <vt:lpstr>CHAPTER 10</vt:lpstr>
      <vt:lpstr>From Biological to Artificial Neurons</vt:lpstr>
      <vt:lpstr>From Biological to Artificial Neurons</vt:lpstr>
      <vt:lpstr>From Biological to Artificial Neurons</vt:lpstr>
      <vt:lpstr>Biological Neurons</vt:lpstr>
      <vt:lpstr>Multiple layers in a biological neural network (human cortex)</vt:lpstr>
      <vt:lpstr>Logical Computations with Neurons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Multi-Layer Perceptron and Backpropagation</vt:lpstr>
      <vt:lpstr>Multi-Layer Perceptron and Backpropagation</vt:lpstr>
      <vt:lpstr>Multi-Layer Perceptron and Backpropagation</vt:lpstr>
      <vt:lpstr>Multi-Layer Perceptron and Backpropagation</vt:lpstr>
      <vt:lpstr>Activation functions and their derivatives</vt:lpstr>
      <vt:lpstr>Multi-Layer Perceptron and Backpropagation</vt:lpstr>
      <vt:lpstr>Training an MLP with TensorFlow’s High-Level API (TF.Learn)</vt:lpstr>
      <vt:lpstr>Training a DNN Using Plain TensorFlow</vt:lpstr>
      <vt:lpstr>Construction Phase</vt:lpstr>
      <vt:lpstr>Construction Phase</vt:lpstr>
      <vt:lpstr>Construction Phase</vt:lpstr>
      <vt:lpstr>幻灯片 28</vt:lpstr>
      <vt:lpstr>Execution Phase</vt:lpstr>
      <vt:lpstr>Using the Neural Network</vt:lpstr>
      <vt:lpstr>Fine-Tuning Neural Network Hyperparameters</vt:lpstr>
      <vt:lpstr>Number of Hidden Layers</vt:lpstr>
      <vt:lpstr>Number of Hidden Layers</vt:lpstr>
      <vt:lpstr>Number of Neurons per Hidden Layer</vt:lpstr>
      <vt:lpstr>Activation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微软用户</cp:lastModifiedBy>
  <cp:revision>173</cp:revision>
  <dcterms:created xsi:type="dcterms:W3CDTF">2017-08-17T13:43:52Z</dcterms:created>
  <dcterms:modified xsi:type="dcterms:W3CDTF">2017-08-23T09:45:55Z</dcterms:modified>
</cp:coreProperties>
</file>