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959" autoAdjust="0"/>
  </p:normalViewPr>
  <p:slideViewPr>
    <p:cSldViewPr>
      <p:cViewPr>
        <p:scale>
          <a:sx n="70" d="100"/>
          <a:sy n="70" d="100"/>
        </p:scale>
        <p:origin x="-1134" y="-6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CB457-678B-4B95-BD07-5A0E057ADAAA}" type="datetimeFigureOut">
              <a:rPr lang="zh-CN" altLang="en-US" smtClean="0"/>
              <a:pPr/>
              <a:t>2017/8/24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5B41E-4864-49C4-A06E-5CA43416E172}" type="slidenum">
              <a:rPr lang="zh-CN" altLang="en-US" smtClean="0"/>
              <a:pPr/>
              <a:t>‹#›</a:t>
            </a:fld>
            <a:endParaRPr lang="zh-CN" altLang="en-US"/>
          </a:p>
        </p:txBody>
      </p:sp>
    </p:spTree>
    <p:extLst>
      <p:ext uri="{BB962C8B-B14F-4D97-AF65-F5344CB8AC3E}">
        <p14:creationId xmlns:p14="http://schemas.microsoft.com/office/powerpoint/2010/main" xmlns="" val="31439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2017/8/24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2017/8/24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2017/8/24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2017/8/24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2017/8/24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2017/8/24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Hands-On Machine Learning with</a:t>
            </a:r>
            <a:r>
              <a:rPr lang="en-US" altLang="zh-CN" dirty="0"/>
              <a:t>	</a:t>
            </a:r>
            <a:r>
              <a:rPr lang="en-US" altLang="zh-CN" dirty="0" err="1"/>
              <a:t>Scikit</a:t>
            </a:r>
            <a:r>
              <a:rPr lang="en-US" altLang="zh-CN" dirty="0"/>
              <a:t>-Learn </a:t>
            </a:r>
            <a:r>
              <a:rPr lang="en-US" altLang="zh-CN" dirty="0" smtClean="0"/>
              <a:t>and </a:t>
            </a:r>
            <a:r>
              <a:rPr lang="en-US" altLang="zh-CN" dirty="0" err="1" smtClean="0"/>
              <a:t>TensorFlow</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a:t>Concepts,	</a:t>
            </a:r>
            <a:r>
              <a:rPr lang="en-US" altLang="zh-CN" dirty="0" smtClean="0"/>
              <a:t>Tools, and Techniques to Build Intelligent Systems</a:t>
            </a:r>
            <a:endParaRPr lang="en-US" altLang="zh-CN" dirty="0"/>
          </a:p>
          <a:p>
            <a:endParaRPr lang="zh-CN" altLang="en-US" dirty="0"/>
          </a:p>
        </p:txBody>
      </p:sp>
    </p:spTree>
    <p:extLst>
      <p:ext uri="{BB962C8B-B14F-4D97-AF65-F5344CB8AC3E}">
        <p14:creationId xmlns:p14="http://schemas.microsoft.com/office/powerpoint/2010/main" xmlns="" val="285414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smtClean="0"/>
              <a:t>Nonsaturating</a:t>
            </a:r>
            <a:r>
              <a:rPr lang="en-US" altLang="zh-CN" sz="3600" dirty="0" smtClean="0"/>
              <a:t> Activation Functions</a:t>
            </a:r>
            <a:endParaRPr lang="zh-CN" altLang="en-US" sz="3600" dirty="0"/>
          </a:p>
        </p:txBody>
      </p:sp>
      <p:sp>
        <p:nvSpPr>
          <p:cNvPr id="5" name="内容占位符 2"/>
          <p:cNvSpPr>
            <a:spLocks noGrp="1"/>
          </p:cNvSpPr>
          <p:nvPr>
            <p:ph idx="1"/>
          </p:nvPr>
        </p:nvSpPr>
        <p:spPr>
          <a:xfrm>
            <a:off x="107504" y="1357298"/>
            <a:ext cx="9036496" cy="5500702"/>
          </a:xfrm>
        </p:spPr>
        <p:txBody>
          <a:bodyPr>
            <a:noAutofit/>
          </a:bodyPr>
          <a:lstStyle/>
          <a:p>
            <a:r>
              <a:rPr lang="en-US" altLang="zh-CN" dirty="0" smtClean="0"/>
              <a:t>it turns out that </a:t>
            </a:r>
            <a:r>
              <a:rPr lang="en-US" altLang="zh-CN" dirty="0" err="1" smtClean="0"/>
              <a:t>ReLU</a:t>
            </a:r>
            <a:r>
              <a:rPr lang="en-US" altLang="zh-CN" dirty="0" smtClean="0"/>
              <a:t> activation functions behave much better than sigmoid activation in deep neural networks, Unfortunately, the </a:t>
            </a:r>
            <a:r>
              <a:rPr lang="en-US" altLang="zh-CN" dirty="0" err="1" smtClean="0"/>
              <a:t>ReLU</a:t>
            </a:r>
            <a:r>
              <a:rPr lang="en-US" altLang="zh-CN" dirty="0" smtClean="0"/>
              <a:t> activation function is not perfect. It suffers from a problem known as the </a:t>
            </a:r>
            <a:r>
              <a:rPr lang="en-US" altLang="zh-CN" i="1" dirty="0" smtClean="0"/>
              <a:t>dying </a:t>
            </a:r>
            <a:r>
              <a:rPr lang="en-US" altLang="zh-CN" i="1" dirty="0" err="1" smtClean="0"/>
              <a:t>ReLUs</a:t>
            </a:r>
            <a:r>
              <a:rPr lang="en-US" altLang="zh-CN" i="1" dirty="0" smtClean="0"/>
              <a:t>: during training, some neurons effectively die, meaning </a:t>
            </a:r>
            <a:r>
              <a:rPr lang="en-US" altLang="zh-CN" dirty="0" smtClean="0"/>
              <a:t>they stop outputting anything other than 0.  </a:t>
            </a:r>
          </a:p>
          <a:p>
            <a:r>
              <a:rPr lang="en-US" altLang="zh-CN" dirty="0" smtClean="0"/>
              <a:t>To solve this problem, you may </a:t>
            </a:r>
            <a:r>
              <a:rPr lang="en-US" altLang="zh-CN" i="1" dirty="0" smtClean="0"/>
              <a:t>leaky </a:t>
            </a:r>
            <a:r>
              <a:rPr lang="en-US" altLang="zh-CN" i="1" dirty="0" err="1" smtClean="0"/>
              <a:t>ReLU</a:t>
            </a:r>
            <a:r>
              <a:rPr lang="en-US" altLang="zh-CN" i="1" dirty="0" smtClean="0"/>
              <a:t>. This function is defined as </a:t>
            </a:r>
            <a:r>
              <a:rPr lang="en-US" altLang="zh-CN" i="1" dirty="0" err="1" smtClean="0"/>
              <a:t>LeakyReLU</a:t>
            </a:r>
            <a:r>
              <a:rPr lang="en-US" altLang="zh-CN" i="1" baseline="-25000" dirty="0" err="1" smtClean="0"/>
              <a:t>α</a:t>
            </a:r>
            <a:r>
              <a:rPr lang="en-US" altLang="zh-CN" i="1" dirty="0" smtClean="0"/>
              <a:t>(z) = max(</a:t>
            </a:r>
            <a:r>
              <a:rPr lang="en-US" altLang="zh-CN" i="1" dirty="0" err="1" smtClean="0"/>
              <a:t>αz</a:t>
            </a:r>
            <a:r>
              <a:rPr lang="en-US" altLang="zh-CN" i="1" dirty="0" smtClean="0"/>
              <a:t>, z) (see </a:t>
            </a:r>
            <a:r>
              <a:rPr lang="en-US" altLang="zh-CN" dirty="0" smtClean="0"/>
              <a:t>Figure 11-2). The </a:t>
            </a:r>
            <a:r>
              <a:rPr lang="en-US" altLang="zh-CN" dirty="0" err="1" smtClean="0"/>
              <a:t>hyperparameter</a:t>
            </a:r>
            <a:r>
              <a:rPr lang="en-US" altLang="zh-CN" dirty="0" smtClean="0"/>
              <a:t> </a:t>
            </a:r>
            <a:r>
              <a:rPr lang="en-US" altLang="zh-CN" i="1" dirty="0" smtClean="0"/>
              <a:t>α defines how much the function “leaks”.</a:t>
            </a:r>
            <a:endParaRPr lang="zh-CN" altLang="en-US" b="1" dirty="0"/>
          </a:p>
        </p:txBody>
      </p:sp>
      <p:pic>
        <p:nvPicPr>
          <p:cNvPr id="22530" name="Picture 2"/>
          <p:cNvPicPr>
            <a:picLocks noChangeAspect="1" noChangeArrowheads="1"/>
          </p:cNvPicPr>
          <p:nvPr/>
        </p:nvPicPr>
        <p:blipFill>
          <a:blip r:embed="rId2"/>
          <a:srcRect/>
          <a:stretch>
            <a:fillRect/>
          </a:stretch>
        </p:blipFill>
        <p:spPr bwMode="auto">
          <a:xfrm>
            <a:off x="0" y="1071545"/>
            <a:ext cx="9144000" cy="5817419"/>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smtClean="0"/>
              <a:t>Nonsaturating</a:t>
            </a:r>
            <a:r>
              <a:rPr lang="en-US" altLang="zh-CN" sz="3600" dirty="0" smtClean="0"/>
              <a:t> Activation Functions</a:t>
            </a:r>
            <a:endParaRPr lang="zh-CN" altLang="en-US" sz="3600" dirty="0"/>
          </a:p>
        </p:txBody>
      </p:sp>
      <p:sp>
        <p:nvSpPr>
          <p:cNvPr id="5" name="内容占位符 2"/>
          <p:cNvSpPr>
            <a:spLocks noGrp="1"/>
          </p:cNvSpPr>
          <p:nvPr>
            <p:ph idx="1"/>
          </p:nvPr>
        </p:nvSpPr>
        <p:spPr>
          <a:xfrm>
            <a:off x="107504" y="1357298"/>
            <a:ext cx="9036496" cy="5500702"/>
          </a:xfrm>
        </p:spPr>
        <p:txBody>
          <a:bodyPr>
            <a:noAutofit/>
          </a:bodyPr>
          <a:lstStyle/>
          <a:p>
            <a:r>
              <a:rPr lang="en-US" altLang="zh-CN" dirty="0" smtClean="0"/>
              <a:t>a 2015 paper by </a:t>
            </a:r>
            <a:r>
              <a:rPr lang="en-US" altLang="zh-CN" dirty="0" err="1" smtClean="0"/>
              <a:t>Djork</a:t>
            </a:r>
            <a:r>
              <a:rPr lang="en-US" altLang="zh-CN" dirty="0" smtClean="0"/>
              <a:t>-Arne </a:t>
            </a:r>
            <a:r>
              <a:rPr lang="en-US" altLang="zh-CN" dirty="0" err="1" smtClean="0"/>
              <a:t>Clevert</a:t>
            </a:r>
            <a:r>
              <a:rPr lang="en-US" altLang="zh-CN" dirty="0" smtClean="0"/>
              <a:t> et al.6 proposed a new activation function called the </a:t>
            </a:r>
            <a:r>
              <a:rPr lang="en-US" altLang="zh-CN" i="1" dirty="0" smtClean="0"/>
              <a:t>exponential linear unit (ELU) that outperformed all the </a:t>
            </a:r>
            <a:r>
              <a:rPr lang="en-US" altLang="zh-CN" i="1" dirty="0" err="1" smtClean="0"/>
              <a:t>ReLU</a:t>
            </a:r>
            <a:r>
              <a:rPr lang="en-US" altLang="zh-CN" i="1" dirty="0" smtClean="0"/>
              <a:t> </a:t>
            </a:r>
            <a:r>
              <a:rPr lang="en-US" altLang="zh-CN" dirty="0" smtClean="0"/>
              <a:t>variants in their experiments: training time was reduced and the neural network performed better on the test set.</a:t>
            </a:r>
            <a:endParaRPr lang="zh-CN" altLang="en-US" b="1" dirty="0"/>
          </a:p>
        </p:txBody>
      </p:sp>
    </p:spTree>
    <p:extLst>
      <p:ext uri="{BB962C8B-B14F-4D97-AF65-F5344CB8AC3E}">
        <p14:creationId xmlns:p14="http://schemas.microsoft.com/office/powerpoint/2010/main" xmlns="" val="255662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07504" y="1357298"/>
            <a:ext cx="9036496" cy="5500702"/>
          </a:xfrm>
        </p:spPr>
        <p:txBody>
          <a:bodyPr>
            <a:noAutofit/>
          </a:bodyPr>
          <a:lstStyle/>
          <a:p>
            <a:r>
              <a:rPr lang="en-US" altLang="zh-CN" dirty="0" smtClean="0"/>
              <a:t>a 2015 paper by </a:t>
            </a:r>
            <a:r>
              <a:rPr lang="en-US" altLang="zh-CN" dirty="0" err="1" smtClean="0"/>
              <a:t>Djork</a:t>
            </a:r>
            <a:r>
              <a:rPr lang="en-US" altLang="zh-CN" dirty="0" smtClean="0"/>
              <a:t>-Arne </a:t>
            </a:r>
            <a:r>
              <a:rPr lang="en-US" altLang="zh-CN" dirty="0" err="1" smtClean="0"/>
              <a:t>Clevert</a:t>
            </a:r>
            <a:r>
              <a:rPr lang="en-US" altLang="zh-CN" dirty="0" smtClean="0"/>
              <a:t> et al.6 proposed a new activation function called the </a:t>
            </a:r>
            <a:r>
              <a:rPr lang="en-US" altLang="zh-CN" i="1" dirty="0" smtClean="0"/>
              <a:t>exponential linear unit (ELU) that outperformed all the </a:t>
            </a:r>
            <a:r>
              <a:rPr lang="en-US" altLang="zh-CN" i="1" dirty="0" err="1" smtClean="0"/>
              <a:t>ReLU</a:t>
            </a:r>
            <a:r>
              <a:rPr lang="en-US" altLang="zh-CN" i="1" dirty="0" smtClean="0"/>
              <a:t> </a:t>
            </a:r>
            <a:r>
              <a:rPr lang="en-US" altLang="zh-CN" dirty="0" smtClean="0"/>
              <a:t>variants in their experiments: training time was reduced and the neural network performed better on the test set.</a:t>
            </a:r>
            <a:endParaRPr lang="zh-CN" altLang="en-US" b="1" dirty="0"/>
          </a:p>
        </p:txBody>
      </p:sp>
      <p:pic>
        <p:nvPicPr>
          <p:cNvPr id="23554" name="Picture 2"/>
          <p:cNvPicPr>
            <a:picLocks noChangeAspect="1" noChangeArrowheads="1"/>
          </p:cNvPicPr>
          <p:nvPr/>
        </p:nvPicPr>
        <p:blipFill>
          <a:blip r:embed="rId2"/>
          <a:srcRect/>
          <a:stretch>
            <a:fillRect/>
          </a:stretch>
        </p:blipFill>
        <p:spPr bwMode="auto">
          <a:xfrm>
            <a:off x="1571604" y="-24"/>
            <a:ext cx="5500726" cy="1765243"/>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214282" y="1500174"/>
            <a:ext cx="8647978" cy="5298934"/>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smtClean="0"/>
              <a:t>Nonsaturating</a:t>
            </a:r>
            <a:r>
              <a:rPr lang="en-US" altLang="zh-CN" sz="3600" dirty="0" smtClean="0"/>
              <a:t> Activation Functions</a:t>
            </a:r>
            <a:endParaRPr lang="zh-CN" altLang="en-US" sz="3600" dirty="0"/>
          </a:p>
        </p:txBody>
      </p:sp>
      <p:sp>
        <p:nvSpPr>
          <p:cNvPr id="5" name="内容占位符 2"/>
          <p:cNvSpPr>
            <a:spLocks noGrp="1"/>
          </p:cNvSpPr>
          <p:nvPr>
            <p:ph idx="1"/>
          </p:nvPr>
        </p:nvSpPr>
        <p:spPr>
          <a:xfrm>
            <a:off x="107504" y="1357298"/>
            <a:ext cx="9036496" cy="5500702"/>
          </a:xfrm>
        </p:spPr>
        <p:txBody>
          <a:bodyPr>
            <a:noAutofit/>
          </a:bodyPr>
          <a:lstStyle/>
          <a:p>
            <a:r>
              <a:rPr lang="en-US" altLang="zh-CN" sz="2800" dirty="0" err="1" smtClean="0"/>
              <a:t>TensorFlow</a:t>
            </a:r>
            <a:r>
              <a:rPr lang="en-US" altLang="zh-CN" sz="2800" dirty="0" smtClean="0"/>
              <a:t> offers an </a:t>
            </a:r>
            <a:r>
              <a:rPr lang="en-US" altLang="zh-CN" sz="2800" dirty="0" err="1" smtClean="0"/>
              <a:t>elu</a:t>
            </a:r>
            <a:r>
              <a:rPr lang="en-US" altLang="zh-CN" sz="2800" dirty="0" smtClean="0"/>
              <a:t>() function that you can use to build your neural network. Simply set the </a:t>
            </a:r>
            <a:r>
              <a:rPr lang="en-US" altLang="zh-CN" sz="2800" dirty="0" err="1" smtClean="0"/>
              <a:t>activation_fn</a:t>
            </a:r>
            <a:r>
              <a:rPr lang="en-US" altLang="zh-CN" sz="2800" dirty="0" smtClean="0"/>
              <a:t> argument when calling the </a:t>
            </a:r>
            <a:r>
              <a:rPr lang="en-US" altLang="zh-CN" sz="2800" dirty="0" err="1" smtClean="0"/>
              <a:t>fully_connected</a:t>
            </a:r>
            <a:r>
              <a:rPr lang="en-US" altLang="zh-CN" sz="2800" dirty="0" smtClean="0"/>
              <a:t>() function, like this: </a:t>
            </a:r>
          </a:p>
          <a:p>
            <a:pPr>
              <a:buNone/>
            </a:pPr>
            <a:r>
              <a:rPr lang="en-US" altLang="zh-CN" sz="2400" dirty="0" smtClean="0"/>
              <a:t>hidden1 = </a:t>
            </a:r>
            <a:r>
              <a:rPr lang="en-US" altLang="zh-CN" sz="2400" dirty="0" err="1" smtClean="0"/>
              <a:t>fully_connected</a:t>
            </a:r>
            <a:r>
              <a:rPr lang="en-US" altLang="zh-CN" sz="2400" dirty="0" smtClean="0"/>
              <a:t>(X, n_hidden1, </a:t>
            </a:r>
            <a:r>
              <a:rPr lang="en-US" altLang="zh-CN" sz="2400" dirty="0" err="1" smtClean="0"/>
              <a:t>activation_fn</a:t>
            </a:r>
            <a:r>
              <a:rPr lang="en-US" altLang="zh-CN" sz="2400" dirty="0" smtClean="0"/>
              <a:t>=</a:t>
            </a:r>
            <a:r>
              <a:rPr lang="en-US" altLang="zh-CN" sz="2400" dirty="0" err="1" smtClean="0"/>
              <a:t>tf.nn.elu</a:t>
            </a:r>
            <a:r>
              <a:rPr lang="en-US" altLang="zh-CN" sz="2400" dirty="0" smtClean="0"/>
              <a:t>)</a:t>
            </a:r>
          </a:p>
          <a:p>
            <a:pPr>
              <a:buNone/>
            </a:pPr>
            <a:endParaRPr lang="en-US" altLang="zh-CN" sz="2800" b="1" dirty="0" smtClean="0"/>
          </a:p>
          <a:p>
            <a:r>
              <a:rPr lang="en-US" altLang="zh-CN" sz="2800" dirty="0" err="1" smtClean="0"/>
              <a:t>TensorFlow</a:t>
            </a:r>
            <a:r>
              <a:rPr lang="en-US" altLang="zh-CN" sz="2800" dirty="0" smtClean="0"/>
              <a:t> does not have a predefined function for leaky </a:t>
            </a:r>
            <a:r>
              <a:rPr lang="en-US" altLang="zh-CN" sz="2800" dirty="0" err="1" smtClean="0"/>
              <a:t>ReLUs</a:t>
            </a:r>
            <a:r>
              <a:rPr lang="en-US" altLang="zh-CN" sz="2800" dirty="0" smtClean="0"/>
              <a:t>, but it is easy enough to define:</a:t>
            </a:r>
            <a:endParaRPr lang="en-US" altLang="zh-CN" sz="2800" b="1" dirty="0" smtClean="0"/>
          </a:p>
          <a:p>
            <a:pPr>
              <a:buNone/>
            </a:pPr>
            <a:r>
              <a:rPr lang="en-US" altLang="zh-CN" sz="2400" b="1" dirty="0" smtClean="0"/>
              <a:t>def </a:t>
            </a:r>
            <a:r>
              <a:rPr lang="en-US" altLang="zh-CN" sz="2400" b="1" dirty="0" err="1" smtClean="0"/>
              <a:t>leaky_relu</a:t>
            </a:r>
            <a:r>
              <a:rPr lang="en-US" altLang="zh-CN" sz="2400" b="1" dirty="0" smtClean="0"/>
              <a:t>(z, name=None):</a:t>
            </a:r>
          </a:p>
          <a:p>
            <a:pPr>
              <a:buNone/>
            </a:pPr>
            <a:r>
              <a:rPr lang="en-US" altLang="zh-CN" sz="2400" b="1" dirty="0" smtClean="0"/>
              <a:t>return </a:t>
            </a:r>
            <a:r>
              <a:rPr lang="en-US" altLang="zh-CN" sz="2400" b="1" dirty="0" err="1" smtClean="0"/>
              <a:t>tf.maximum</a:t>
            </a:r>
            <a:r>
              <a:rPr lang="en-US" altLang="zh-CN" sz="2400" b="1" dirty="0" smtClean="0"/>
              <a:t>(0.01 * z, z, name=name)</a:t>
            </a:r>
          </a:p>
          <a:p>
            <a:pPr>
              <a:buNone/>
            </a:pPr>
            <a:r>
              <a:rPr lang="en-US" altLang="zh-CN" sz="2400" dirty="0" smtClean="0"/>
              <a:t>hidden1 = </a:t>
            </a:r>
            <a:r>
              <a:rPr lang="en-US" altLang="zh-CN" sz="2400" dirty="0" err="1" smtClean="0"/>
              <a:t>fully_connected</a:t>
            </a:r>
            <a:r>
              <a:rPr lang="en-US" altLang="zh-CN" sz="2400" dirty="0" smtClean="0"/>
              <a:t>(X, n_hidden1, </a:t>
            </a:r>
            <a:r>
              <a:rPr lang="en-US" altLang="zh-CN" sz="2400" dirty="0" err="1" smtClean="0"/>
              <a:t>activation_fn</a:t>
            </a:r>
            <a:r>
              <a:rPr lang="en-US" altLang="zh-CN" sz="2400" dirty="0" smtClean="0"/>
              <a:t>=</a:t>
            </a:r>
            <a:r>
              <a:rPr lang="en-US" altLang="zh-CN" sz="2400" dirty="0" err="1" smtClean="0"/>
              <a:t>leaky_relu</a:t>
            </a:r>
            <a:r>
              <a:rPr lang="en-US" altLang="zh-CN" sz="2400" dirty="0" smtClean="0"/>
              <a:t>)</a:t>
            </a:r>
            <a:endParaRPr lang="zh-CN" altLang="en-US" sz="2400" b="1" dirty="0"/>
          </a:p>
        </p:txBody>
      </p:sp>
    </p:spTree>
    <p:extLst>
      <p:ext uri="{BB962C8B-B14F-4D97-AF65-F5344CB8AC3E}">
        <p14:creationId xmlns:p14="http://schemas.microsoft.com/office/powerpoint/2010/main" xmlns="" val="255662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Batch Normalization</a:t>
            </a:r>
            <a:endParaRPr lang="zh-CN" altLang="en-US" sz="3600" dirty="0"/>
          </a:p>
        </p:txBody>
      </p:sp>
      <p:sp>
        <p:nvSpPr>
          <p:cNvPr id="5" name="内容占位符 2"/>
          <p:cNvSpPr>
            <a:spLocks noGrp="1"/>
          </p:cNvSpPr>
          <p:nvPr>
            <p:ph idx="1"/>
          </p:nvPr>
        </p:nvSpPr>
        <p:spPr>
          <a:xfrm>
            <a:off x="107504" y="1357298"/>
            <a:ext cx="9036496" cy="5500702"/>
          </a:xfrm>
        </p:spPr>
        <p:txBody>
          <a:bodyPr>
            <a:noAutofit/>
          </a:bodyPr>
          <a:lstStyle/>
          <a:p>
            <a:r>
              <a:rPr lang="en-US" altLang="zh-CN" sz="2800" dirty="0" smtClean="0"/>
              <a:t>Although using He initialization along with ELU (or any variant of </a:t>
            </a:r>
            <a:r>
              <a:rPr lang="en-US" altLang="zh-CN" sz="2800" dirty="0" err="1" smtClean="0"/>
              <a:t>ReLU</a:t>
            </a:r>
            <a:r>
              <a:rPr lang="en-US" altLang="zh-CN" sz="2800" dirty="0" smtClean="0"/>
              <a:t>) can significantly reduce the vanishing/exploding gradients problems at the beginning of training, it doesn’t guarantee that they won’t come back during training.</a:t>
            </a:r>
          </a:p>
          <a:p>
            <a:r>
              <a:rPr lang="en-US" altLang="zh-CN" sz="2800" dirty="0" smtClean="0"/>
              <a:t>In a 2015 paper,7 Sergey </a:t>
            </a:r>
            <a:r>
              <a:rPr lang="en-US" altLang="zh-CN" sz="2800" dirty="0" err="1" smtClean="0"/>
              <a:t>Ioffe</a:t>
            </a:r>
            <a:r>
              <a:rPr lang="en-US" altLang="zh-CN" sz="2800" dirty="0" smtClean="0"/>
              <a:t> and Christian </a:t>
            </a:r>
            <a:r>
              <a:rPr lang="en-US" altLang="zh-CN" sz="2800" dirty="0" err="1" smtClean="0"/>
              <a:t>Szegedy</a:t>
            </a:r>
            <a:r>
              <a:rPr lang="en-US" altLang="zh-CN" sz="2800" dirty="0" smtClean="0"/>
              <a:t> proposed a technique called Batch Normalization (BN) to address the vanishing/exploding gradients problems, and more generally the problem that the distribution of each layer’s inputs changes during training, as the parameters of the previous layers change (which they call the Internal Covariate Shift problem).</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Batch Normalization</a:t>
            </a:r>
            <a:endParaRPr lang="zh-CN" altLang="en-US" sz="3600" dirty="0"/>
          </a:p>
        </p:txBody>
      </p:sp>
      <p:sp>
        <p:nvSpPr>
          <p:cNvPr id="5" name="内容占位符 2"/>
          <p:cNvSpPr>
            <a:spLocks noGrp="1"/>
          </p:cNvSpPr>
          <p:nvPr>
            <p:ph idx="1"/>
          </p:nvPr>
        </p:nvSpPr>
        <p:spPr>
          <a:xfrm>
            <a:off x="107504" y="1357298"/>
            <a:ext cx="9036496" cy="5500702"/>
          </a:xfrm>
        </p:spPr>
        <p:txBody>
          <a:bodyPr>
            <a:noAutofit/>
          </a:bodyPr>
          <a:lstStyle/>
          <a:p>
            <a:r>
              <a:rPr lang="en-US" altLang="zh-CN" sz="2800" dirty="0" smtClean="0"/>
              <a:t>The technique consists of adding an operation in the model just before the activation function of each layer, simply zero-centering and normalizing the inputs, then scaling and shifting the result using two new parameters per layer (one for scaling, the other for shifting). In other words, this operation lets the model learn the optimal scale and mean of the inputs for each layer.</a:t>
            </a:r>
          </a:p>
          <a:p>
            <a:r>
              <a:rPr lang="en-US" altLang="zh-CN" sz="2800" dirty="0" smtClean="0"/>
              <a:t>In order to zero-center and normalize the inputs, the algorithm needs to estimate the inputs’ mean and standard deviation. It does so by evaluating the mean and standard deviation of the inputs over the current mini-batch (hence the name “Batch Normalization”).</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Batch Normalization</a:t>
            </a:r>
            <a:endParaRPr lang="zh-CN" altLang="en-US" sz="3600" dirty="0"/>
          </a:p>
        </p:txBody>
      </p:sp>
      <p:sp>
        <p:nvSpPr>
          <p:cNvPr id="5" name="内容占位符 2"/>
          <p:cNvSpPr>
            <a:spLocks noGrp="1"/>
          </p:cNvSpPr>
          <p:nvPr>
            <p:ph idx="1"/>
          </p:nvPr>
        </p:nvSpPr>
        <p:spPr>
          <a:xfrm>
            <a:off x="107504" y="1357298"/>
            <a:ext cx="9036496" cy="5500702"/>
          </a:xfrm>
        </p:spPr>
        <p:txBody>
          <a:bodyPr>
            <a:noAutofit/>
          </a:bodyPr>
          <a:lstStyle/>
          <a:p>
            <a:r>
              <a:rPr lang="en-US" altLang="zh-CN" sz="2800" dirty="0" smtClean="0"/>
              <a:t>The technique consists of adding an operation in the model just before the activation function of each layer, simply zero-centering and normalizing the inputs, then scaling and shifting the result using two new parameters per layer (one for scaling, the other for shifting). In other words, this operation lets the model learn the optimal scale and mean of the inputs for each layer.</a:t>
            </a:r>
          </a:p>
          <a:p>
            <a:r>
              <a:rPr lang="en-US" altLang="zh-CN" sz="2800" dirty="0" smtClean="0"/>
              <a:t>In order to zero-center and normalize the inputs, the algorithm needs to estimate the inputs’ mean and standard deviation. It does so by evaluating the mean and standard deviation of the inputs over the current mini-batch (hence the name “Batch Normalization”).</a:t>
            </a:r>
            <a:endParaRPr lang="zh-CN" altLang="en-US" sz="2800" dirty="0" smtClean="0"/>
          </a:p>
        </p:txBody>
      </p:sp>
      <p:pic>
        <p:nvPicPr>
          <p:cNvPr id="24581" name="Picture 5"/>
          <p:cNvPicPr>
            <a:picLocks noChangeAspect="1" noChangeArrowheads="1"/>
          </p:cNvPicPr>
          <p:nvPr/>
        </p:nvPicPr>
        <p:blipFill>
          <a:blip r:embed="rId2"/>
          <a:srcRect/>
          <a:stretch>
            <a:fillRect/>
          </a:stretch>
        </p:blipFill>
        <p:spPr bwMode="auto">
          <a:xfrm>
            <a:off x="0" y="4255068"/>
            <a:ext cx="9144000" cy="2760099"/>
          </a:xfrm>
          <a:prstGeom prst="rect">
            <a:avLst/>
          </a:prstGeom>
          <a:noFill/>
          <a:ln w="9525">
            <a:noFill/>
            <a:miter lim="800000"/>
            <a:headEnd/>
            <a:tailEnd/>
          </a:ln>
          <a:effectLst/>
        </p:spPr>
      </p:pic>
      <p:pic>
        <p:nvPicPr>
          <p:cNvPr id="24582" name="Picture 6"/>
          <p:cNvPicPr>
            <a:picLocks noChangeAspect="1" noChangeArrowheads="1"/>
          </p:cNvPicPr>
          <p:nvPr/>
        </p:nvPicPr>
        <p:blipFill>
          <a:blip r:embed="rId3"/>
          <a:srcRect/>
          <a:stretch>
            <a:fillRect/>
          </a:stretch>
        </p:blipFill>
        <p:spPr bwMode="auto">
          <a:xfrm>
            <a:off x="0" y="0"/>
            <a:ext cx="9144000" cy="4330330"/>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Batch Normalization</a:t>
            </a:r>
            <a:endParaRPr lang="zh-CN" altLang="en-US" sz="3600" dirty="0"/>
          </a:p>
        </p:txBody>
      </p:sp>
      <p:sp>
        <p:nvSpPr>
          <p:cNvPr id="5" name="内容占位符 2"/>
          <p:cNvSpPr>
            <a:spLocks noGrp="1"/>
          </p:cNvSpPr>
          <p:nvPr>
            <p:ph idx="1"/>
          </p:nvPr>
        </p:nvSpPr>
        <p:spPr>
          <a:xfrm>
            <a:off x="107504" y="1357298"/>
            <a:ext cx="9036496" cy="5500702"/>
          </a:xfrm>
        </p:spPr>
        <p:txBody>
          <a:bodyPr>
            <a:noAutofit/>
          </a:bodyPr>
          <a:lstStyle/>
          <a:p>
            <a:r>
              <a:rPr lang="en-US" altLang="zh-CN" sz="2800" dirty="0" smtClean="0"/>
              <a:t>At test time, there is no mini-batch to compute the empirical mean and standard deviation, so instead you simply use the whole training set’s mean and standard deviation. These are typically efficiently computed during training using a moving average. So, in total, four parameters are learned for each batch-normalized layer:   </a:t>
            </a:r>
            <a:r>
              <a:rPr lang="en-US" altLang="zh-CN" sz="2800" i="1" dirty="0" smtClean="0"/>
              <a:t>γ </a:t>
            </a:r>
            <a:r>
              <a:rPr lang="en-US" altLang="zh-CN" sz="2800" dirty="0" smtClean="0"/>
              <a:t>(scale), </a:t>
            </a:r>
            <a:r>
              <a:rPr lang="en-US" altLang="zh-CN" sz="2800" i="1" dirty="0" smtClean="0"/>
              <a:t>β (offset), μ (mean), and σ (standard deviation).</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2800" dirty="0" smtClean="0"/>
              <a:t>Implementing Batch Normalization with </a:t>
            </a:r>
            <a:r>
              <a:rPr lang="en-US" altLang="zh-CN" sz="2800" dirty="0" err="1" smtClean="0"/>
              <a:t>TensorFlow</a:t>
            </a:r>
            <a:endParaRPr lang="zh-CN" altLang="en-US" sz="2800" dirty="0"/>
          </a:p>
        </p:txBody>
      </p:sp>
      <p:sp>
        <p:nvSpPr>
          <p:cNvPr id="5" name="内容占位符 2"/>
          <p:cNvSpPr>
            <a:spLocks noGrp="1"/>
          </p:cNvSpPr>
          <p:nvPr>
            <p:ph idx="1"/>
          </p:nvPr>
        </p:nvSpPr>
        <p:spPr>
          <a:xfrm>
            <a:off x="107504" y="1071546"/>
            <a:ext cx="9036496" cy="5500702"/>
          </a:xfrm>
        </p:spPr>
        <p:txBody>
          <a:bodyPr>
            <a:noAutofit/>
          </a:bodyPr>
          <a:lstStyle/>
          <a:p>
            <a:pPr>
              <a:buNone/>
            </a:pPr>
            <a:r>
              <a:rPr lang="en-US" altLang="zh-CN" sz="2400" b="1" dirty="0" smtClean="0"/>
              <a:t>import </a:t>
            </a:r>
            <a:r>
              <a:rPr lang="en-US" altLang="zh-CN" sz="2400" b="1" dirty="0" err="1" smtClean="0"/>
              <a:t>tensorflow</a:t>
            </a:r>
            <a:r>
              <a:rPr lang="en-US" altLang="zh-CN" sz="2400" b="1" dirty="0" smtClean="0"/>
              <a:t> as </a:t>
            </a:r>
            <a:r>
              <a:rPr lang="en-US" altLang="zh-CN" sz="2400" b="1" dirty="0" err="1" smtClean="0"/>
              <a:t>tf</a:t>
            </a:r>
            <a:endParaRPr lang="en-US" altLang="zh-CN" sz="2400" b="1" dirty="0" smtClean="0"/>
          </a:p>
          <a:p>
            <a:pPr>
              <a:buNone/>
            </a:pPr>
            <a:r>
              <a:rPr lang="en-US" altLang="zh-CN" sz="2400" b="1" dirty="0" smtClean="0"/>
              <a:t>from </a:t>
            </a:r>
            <a:r>
              <a:rPr lang="en-US" altLang="zh-CN" sz="2400" b="1" dirty="0" err="1" smtClean="0"/>
              <a:t>tensorflow.contrib.layers</a:t>
            </a:r>
            <a:r>
              <a:rPr lang="en-US" altLang="zh-CN" sz="2400" b="1" dirty="0" smtClean="0"/>
              <a:t> import </a:t>
            </a:r>
            <a:r>
              <a:rPr lang="en-US" altLang="zh-CN" sz="2400" b="1" dirty="0" err="1" smtClean="0"/>
              <a:t>batch_norm</a:t>
            </a:r>
            <a:endParaRPr lang="en-US" altLang="zh-CN" sz="2400" b="1" dirty="0" smtClean="0"/>
          </a:p>
          <a:p>
            <a:pPr>
              <a:buNone/>
            </a:pPr>
            <a:r>
              <a:rPr lang="en-US" altLang="zh-CN" sz="2400" dirty="0" err="1" smtClean="0"/>
              <a:t>n_inputs</a:t>
            </a:r>
            <a:r>
              <a:rPr lang="en-US" altLang="zh-CN" sz="2400" dirty="0" smtClean="0"/>
              <a:t> = 28 * 28</a:t>
            </a:r>
          </a:p>
          <a:p>
            <a:pPr>
              <a:buNone/>
            </a:pPr>
            <a:r>
              <a:rPr lang="en-US" altLang="zh-CN" sz="2400" dirty="0" smtClean="0"/>
              <a:t>n_hidden1 = 300</a:t>
            </a:r>
          </a:p>
          <a:p>
            <a:pPr>
              <a:buNone/>
            </a:pPr>
            <a:r>
              <a:rPr lang="en-US" altLang="zh-CN" sz="2400" dirty="0" smtClean="0"/>
              <a:t>n_hidden2 = 100</a:t>
            </a:r>
          </a:p>
          <a:p>
            <a:pPr>
              <a:buNone/>
            </a:pPr>
            <a:r>
              <a:rPr lang="en-US" altLang="zh-CN" sz="2400" dirty="0" err="1" smtClean="0"/>
              <a:t>n_outputs</a:t>
            </a:r>
            <a:r>
              <a:rPr lang="en-US" altLang="zh-CN" sz="2400" dirty="0" smtClean="0"/>
              <a:t> = 10</a:t>
            </a:r>
          </a:p>
          <a:p>
            <a:pPr>
              <a:buNone/>
            </a:pPr>
            <a:r>
              <a:rPr lang="en-US" altLang="zh-CN" sz="2400" dirty="0" smtClean="0"/>
              <a:t>X = </a:t>
            </a:r>
            <a:r>
              <a:rPr lang="en-US" altLang="zh-CN" sz="2400" dirty="0" err="1" smtClean="0"/>
              <a:t>tf.placeholder</a:t>
            </a:r>
            <a:r>
              <a:rPr lang="en-US" altLang="zh-CN" sz="2400" dirty="0" smtClean="0"/>
              <a:t>(tf.float32, shape=(None, </a:t>
            </a:r>
            <a:r>
              <a:rPr lang="en-US" altLang="zh-CN" sz="2400" dirty="0" err="1" smtClean="0"/>
              <a:t>n_inputs</a:t>
            </a:r>
            <a:r>
              <a:rPr lang="en-US" altLang="zh-CN" sz="2400" dirty="0" smtClean="0"/>
              <a:t>), name="X")</a:t>
            </a:r>
          </a:p>
          <a:p>
            <a:pPr>
              <a:buNone/>
            </a:pPr>
            <a:r>
              <a:rPr lang="en-US" altLang="zh-CN" sz="2400" dirty="0" err="1" smtClean="0"/>
              <a:t>is_training</a:t>
            </a:r>
            <a:r>
              <a:rPr lang="en-US" altLang="zh-CN" sz="2400" dirty="0" smtClean="0"/>
              <a:t> = </a:t>
            </a:r>
            <a:r>
              <a:rPr lang="en-US" altLang="zh-CN" sz="2400" dirty="0" err="1" smtClean="0"/>
              <a:t>tf.placeholder</a:t>
            </a:r>
            <a:r>
              <a:rPr lang="en-US" altLang="zh-CN" sz="2400" dirty="0" smtClean="0"/>
              <a:t>(</a:t>
            </a:r>
            <a:r>
              <a:rPr lang="en-US" altLang="zh-CN" sz="2400" dirty="0" err="1" smtClean="0"/>
              <a:t>tf.bool</a:t>
            </a:r>
            <a:r>
              <a:rPr lang="en-US" altLang="zh-CN" sz="2400" dirty="0" smtClean="0"/>
              <a:t>, shape=(), name='</a:t>
            </a:r>
            <a:r>
              <a:rPr lang="en-US" altLang="zh-CN" sz="2400" dirty="0" err="1" smtClean="0"/>
              <a:t>is_training</a:t>
            </a:r>
            <a:r>
              <a:rPr lang="en-US" altLang="zh-CN" sz="2400" dirty="0" smtClean="0"/>
              <a:t>')</a:t>
            </a:r>
          </a:p>
          <a:p>
            <a:pPr>
              <a:buNone/>
            </a:pPr>
            <a:r>
              <a:rPr lang="en-US" altLang="zh-CN" sz="2400" dirty="0" err="1" smtClean="0"/>
              <a:t>bn_params</a:t>
            </a:r>
            <a:r>
              <a:rPr lang="en-US" altLang="zh-CN" sz="2400" dirty="0" smtClean="0"/>
              <a:t> = {</a:t>
            </a:r>
          </a:p>
          <a:p>
            <a:pPr>
              <a:buNone/>
            </a:pPr>
            <a:r>
              <a:rPr lang="en-US" altLang="zh-CN" sz="2400" dirty="0" smtClean="0"/>
              <a:t>    '</a:t>
            </a:r>
            <a:r>
              <a:rPr lang="en-US" altLang="zh-CN" sz="2400" dirty="0" err="1" smtClean="0"/>
              <a:t>is_training</a:t>
            </a:r>
            <a:r>
              <a:rPr lang="en-US" altLang="zh-CN" sz="2400" dirty="0" smtClean="0"/>
              <a:t>': </a:t>
            </a:r>
            <a:r>
              <a:rPr lang="en-US" altLang="zh-CN" sz="2400" dirty="0" err="1" smtClean="0"/>
              <a:t>is_training</a:t>
            </a:r>
            <a:r>
              <a:rPr lang="en-US" altLang="zh-CN" sz="2400" dirty="0" smtClean="0"/>
              <a:t>,</a:t>
            </a:r>
          </a:p>
          <a:p>
            <a:pPr>
              <a:buNone/>
            </a:pPr>
            <a:r>
              <a:rPr lang="en-US" altLang="zh-CN" sz="2400" dirty="0" smtClean="0"/>
              <a:t>    'decay': 0.99,</a:t>
            </a:r>
          </a:p>
          <a:p>
            <a:pPr>
              <a:buNone/>
            </a:pPr>
            <a:r>
              <a:rPr lang="en-US" altLang="zh-CN" sz="2400" dirty="0" smtClean="0"/>
              <a:t>    '</a:t>
            </a:r>
            <a:r>
              <a:rPr lang="en-US" altLang="zh-CN" sz="2400" dirty="0" err="1" smtClean="0"/>
              <a:t>updates_collections</a:t>
            </a:r>
            <a:r>
              <a:rPr lang="en-US" altLang="zh-CN" sz="2400" dirty="0" smtClean="0"/>
              <a:t>': None</a:t>
            </a:r>
          </a:p>
          <a:p>
            <a:pPr>
              <a:buNone/>
            </a:pPr>
            <a:r>
              <a:rPr lang="en-US" altLang="zh-CN" sz="2400" dirty="0" smtClean="0"/>
              <a:t>}</a:t>
            </a:r>
            <a:endParaRPr lang="zh-CN" altLang="en-US" sz="2400" dirty="0" smtClean="0"/>
          </a:p>
        </p:txBody>
      </p:sp>
    </p:spTree>
    <p:extLst>
      <p:ext uri="{BB962C8B-B14F-4D97-AF65-F5344CB8AC3E}">
        <p14:creationId xmlns:p14="http://schemas.microsoft.com/office/powerpoint/2010/main" xmlns="" val="255662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2800" dirty="0" smtClean="0"/>
              <a:t>Implementing Batch Normalization with </a:t>
            </a:r>
            <a:r>
              <a:rPr lang="en-US" altLang="zh-CN" sz="2800" dirty="0" err="1" smtClean="0"/>
              <a:t>TensorFlow</a:t>
            </a:r>
            <a:endParaRPr lang="zh-CN" altLang="en-US" sz="2800" dirty="0"/>
          </a:p>
        </p:txBody>
      </p:sp>
      <p:sp>
        <p:nvSpPr>
          <p:cNvPr id="5" name="内容占位符 2"/>
          <p:cNvSpPr>
            <a:spLocks noGrp="1"/>
          </p:cNvSpPr>
          <p:nvPr>
            <p:ph idx="1"/>
          </p:nvPr>
        </p:nvSpPr>
        <p:spPr>
          <a:xfrm>
            <a:off x="107504" y="1071546"/>
            <a:ext cx="9036496" cy="5500702"/>
          </a:xfrm>
        </p:spPr>
        <p:txBody>
          <a:bodyPr>
            <a:noAutofit/>
          </a:bodyPr>
          <a:lstStyle/>
          <a:p>
            <a:pPr>
              <a:buNone/>
            </a:pPr>
            <a:r>
              <a:rPr lang="en-US" altLang="zh-CN" sz="2400" dirty="0" smtClean="0"/>
              <a:t>hidden1 = </a:t>
            </a:r>
            <a:r>
              <a:rPr lang="en-US" altLang="zh-CN" sz="2400" dirty="0" err="1" smtClean="0"/>
              <a:t>fully_connected</a:t>
            </a:r>
            <a:r>
              <a:rPr lang="en-US" altLang="zh-CN" sz="2400" dirty="0" smtClean="0"/>
              <a:t>(X, n_hidden1, scope="hidden1",</a:t>
            </a:r>
          </a:p>
          <a:p>
            <a:pPr>
              <a:buNone/>
            </a:pPr>
            <a:r>
              <a:rPr lang="en-US" altLang="zh-CN" sz="2400" dirty="0" smtClean="0"/>
              <a:t>                 </a:t>
            </a:r>
            <a:r>
              <a:rPr lang="en-US" altLang="zh-CN" sz="2400" dirty="0" err="1" smtClean="0"/>
              <a:t>normalizer_fn</a:t>
            </a:r>
            <a:r>
              <a:rPr lang="en-US" altLang="zh-CN" sz="2400" dirty="0" smtClean="0"/>
              <a:t>=</a:t>
            </a:r>
            <a:r>
              <a:rPr lang="en-US" altLang="zh-CN" sz="2400" dirty="0" err="1" smtClean="0"/>
              <a:t>batch_norm</a:t>
            </a:r>
            <a:r>
              <a:rPr lang="en-US" altLang="zh-CN" sz="2400" dirty="0" smtClean="0"/>
              <a:t>, </a:t>
            </a:r>
            <a:r>
              <a:rPr lang="en-US" altLang="zh-CN" sz="2400" dirty="0" err="1" smtClean="0"/>
              <a:t>normalizer_params</a:t>
            </a:r>
            <a:r>
              <a:rPr lang="en-US" altLang="zh-CN" sz="2400" dirty="0" smtClean="0"/>
              <a:t>=</a:t>
            </a:r>
            <a:r>
              <a:rPr lang="en-US" altLang="zh-CN" sz="2400" dirty="0" err="1" smtClean="0"/>
              <a:t>bn_params</a:t>
            </a:r>
            <a:r>
              <a:rPr lang="en-US" altLang="zh-CN" sz="2400" dirty="0" smtClean="0"/>
              <a:t>)</a:t>
            </a:r>
          </a:p>
          <a:p>
            <a:pPr>
              <a:buNone/>
            </a:pPr>
            <a:r>
              <a:rPr lang="en-US" altLang="zh-CN" sz="2400" dirty="0" smtClean="0"/>
              <a:t>hidden2 = </a:t>
            </a:r>
            <a:r>
              <a:rPr lang="en-US" altLang="zh-CN" sz="2400" dirty="0" err="1" smtClean="0"/>
              <a:t>fully_connected</a:t>
            </a:r>
            <a:r>
              <a:rPr lang="en-US" altLang="zh-CN" sz="2400" dirty="0" smtClean="0"/>
              <a:t>(hidden1, n_hidden2, scope="hidden2",</a:t>
            </a:r>
          </a:p>
          <a:p>
            <a:pPr>
              <a:buNone/>
            </a:pPr>
            <a:r>
              <a:rPr lang="en-US" altLang="zh-CN" sz="2400" dirty="0" smtClean="0"/>
              <a:t>                 </a:t>
            </a:r>
            <a:r>
              <a:rPr lang="en-US" altLang="zh-CN" sz="2400" dirty="0" err="1" smtClean="0"/>
              <a:t>normalizer_fn</a:t>
            </a:r>
            <a:r>
              <a:rPr lang="en-US" altLang="zh-CN" sz="2400" dirty="0" smtClean="0"/>
              <a:t>=</a:t>
            </a:r>
            <a:r>
              <a:rPr lang="en-US" altLang="zh-CN" sz="2400" dirty="0" err="1" smtClean="0"/>
              <a:t>batch_norm</a:t>
            </a:r>
            <a:r>
              <a:rPr lang="en-US" altLang="zh-CN" sz="2400" dirty="0" smtClean="0"/>
              <a:t>, </a:t>
            </a:r>
            <a:r>
              <a:rPr lang="en-US" altLang="zh-CN" sz="2400" dirty="0" err="1" smtClean="0"/>
              <a:t>normalizer_params</a:t>
            </a:r>
            <a:r>
              <a:rPr lang="en-US" altLang="zh-CN" sz="2400" dirty="0" smtClean="0"/>
              <a:t>=</a:t>
            </a:r>
            <a:r>
              <a:rPr lang="en-US" altLang="zh-CN" sz="2400" dirty="0" err="1" smtClean="0"/>
              <a:t>bn_params</a:t>
            </a:r>
            <a:r>
              <a:rPr lang="en-US" altLang="zh-CN" sz="2400" dirty="0" smtClean="0"/>
              <a:t>)</a:t>
            </a:r>
          </a:p>
          <a:p>
            <a:pPr>
              <a:buNone/>
            </a:pPr>
            <a:r>
              <a:rPr lang="en-US" altLang="zh-CN" sz="2000" b="1" dirty="0" err="1" smtClean="0"/>
              <a:t>logits</a:t>
            </a:r>
            <a:r>
              <a:rPr lang="en-US" altLang="zh-CN" sz="2000" b="1" dirty="0" smtClean="0"/>
              <a:t> = </a:t>
            </a:r>
            <a:r>
              <a:rPr lang="en-US" altLang="zh-CN" sz="2000" b="1" dirty="0" err="1" smtClean="0"/>
              <a:t>fully_connected</a:t>
            </a:r>
            <a:r>
              <a:rPr lang="en-US" altLang="zh-CN" sz="2000" b="1" dirty="0" smtClean="0"/>
              <a:t>(hidden2, </a:t>
            </a:r>
            <a:r>
              <a:rPr lang="en-US" altLang="zh-CN" sz="2000" b="1" dirty="0" err="1" smtClean="0"/>
              <a:t>n_outputs</a:t>
            </a:r>
            <a:r>
              <a:rPr lang="en-US" altLang="zh-CN" sz="2000" b="1" dirty="0" smtClean="0"/>
              <a:t>, </a:t>
            </a:r>
            <a:r>
              <a:rPr lang="en-US" altLang="zh-CN" sz="2000" b="1" dirty="0" err="1" smtClean="0"/>
              <a:t>activation_fn</a:t>
            </a:r>
            <a:r>
              <a:rPr lang="en-US" altLang="zh-CN" sz="2000" b="1" dirty="0" smtClean="0"/>
              <a:t>=</a:t>
            </a:r>
            <a:r>
              <a:rPr lang="en-US" altLang="zh-CN" sz="2000" b="1" dirty="0" err="1" smtClean="0"/>
              <a:t>None,scope</a:t>
            </a:r>
            <a:r>
              <a:rPr lang="en-US" altLang="zh-CN" sz="2000" b="1" dirty="0" smtClean="0"/>
              <a:t>="outputs",</a:t>
            </a:r>
          </a:p>
          <a:p>
            <a:pPr>
              <a:buNone/>
            </a:pPr>
            <a:r>
              <a:rPr lang="en-US" altLang="zh-CN" sz="2000" b="1" dirty="0" smtClean="0"/>
              <a:t>                     </a:t>
            </a:r>
            <a:r>
              <a:rPr lang="en-US" altLang="zh-CN" sz="2000" b="1" dirty="0" err="1" smtClean="0"/>
              <a:t>normalizer_fn</a:t>
            </a:r>
            <a:r>
              <a:rPr lang="en-US" altLang="zh-CN" sz="2000" b="1" dirty="0" smtClean="0"/>
              <a:t>=</a:t>
            </a:r>
            <a:r>
              <a:rPr lang="en-US" altLang="zh-CN" sz="2000" b="1" dirty="0" err="1" smtClean="0"/>
              <a:t>batch_norm</a:t>
            </a:r>
            <a:r>
              <a:rPr lang="en-US" altLang="zh-CN" sz="2000" b="1" dirty="0" smtClean="0"/>
              <a:t>, </a:t>
            </a:r>
            <a:r>
              <a:rPr lang="en-US" altLang="zh-CN" sz="2000" b="1" dirty="0" err="1" smtClean="0"/>
              <a:t>normalizer_params</a:t>
            </a:r>
            <a:r>
              <a:rPr lang="en-US" altLang="zh-CN" sz="2000" b="1" dirty="0" smtClean="0"/>
              <a:t>=</a:t>
            </a:r>
            <a:r>
              <a:rPr lang="en-US" altLang="zh-CN" sz="2000" b="1" dirty="0" err="1" smtClean="0"/>
              <a:t>bn_params</a:t>
            </a:r>
            <a:r>
              <a:rPr lang="en-US" altLang="zh-CN" sz="2000" b="1" dirty="0" smtClean="0"/>
              <a:t>)</a:t>
            </a:r>
          </a:p>
          <a:p>
            <a:pPr>
              <a:buNone/>
            </a:pPr>
            <a:endParaRPr lang="en-US" altLang="zh-CN" sz="2000" b="1" dirty="0" smtClean="0"/>
          </a:p>
          <a:p>
            <a:pPr>
              <a:buNone/>
            </a:pPr>
            <a:r>
              <a:rPr lang="en-US" altLang="zh-CN" sz="2000" dirty="0" smtClean="0"/>
              <a:t>[...]</a:t>
            </a:r>
          </a:p>
          <a:p>
            <a:pPr>
              <a:buNone/>
            </a:pPr>
            <a:r>
              <a:rPr lang="en-US" altLang="zh-CN" sz="2000" b="1" dirty="0" smtClean="0"/>
              <a:t>with </a:t>
            </a:r>
            <a:r>
              <a:rPr lang="en-US" altLang="zh-CN" sz="2000" b="1" dirty="0" err="1" smtClean="0"/>
              <a:t>tf.contrib.framework.arg_scope</a:t>
            </a:r>
            <a:r>
              <a:rPr lang="en-US" altLang="zh-CN" sz="2000" b="1" dirty="0" smtClean="0"/>
              <a:t>(</a:t>
            </a:r>
            <a:r>
              <a:rPr lang="en-US" altLang="zh-CN" sz="2000" dirty="0" smtClean="0"/>
              <a:t>[</a:t>
            </a:r>
            <a:r>
              <a:rPr lang="en-US" altLang="zh-CN" sz="2000" dirty="0" err="1" smtClean="0"/>
              <a:t>fully_connected</a:t>
            </a:r>
            <a:r>
              <a:rPr lang="en-US" altLang="zh-CN" sz="2000" dirty="0" smtClean="0"/>
              <a:t>], </a:t>
            </a:r>
            <a:r>
              <a:rPr lang="en-US" altLang="zh-CN" sz="2000" dirty="0" err="1" smtClean="0"/>
              <a:t>normalizer_fn</a:t>
            </a:r>
            <a:r>
              <a:rPr lang="en-US" altLang="zh-CN" sz="2000" dirty="0" smtClean="0"/>
              <a:t>=</a:t>
            </a:r>
            <a:r>
              <a:rPr lang="en-US" altLang="zh-CN" sz="2000" dirty="0" err="1" smtClean="0"/>
              <a:t>batch_norm</a:t>
            </a:r>
            <a:r>
              <a:rPr lang="en-US" altLang="zh-CN" sz="2000" dirty="0" smtClean="0"/>
              <a:t>,</a:t>
            </a:r>
          </a:p>
          <a:p>
            <a:pPr>
              <a:buNone/>
            </a:pPr>
            <a:r>
              <a:rPr lang="en-US" altLang="zh-CN" sz="2000" dirty="0" smtClean="0"/>
              <a:t>                                                                       </a:t>
            </a:r>
            <a:r>
              <a:rPr lang="en-US" altLang="zh-CN" sz="2000" dirty="0" err="1" smtClean="0"/>
              <a:t>normalizer_params</a:t>
            </a:r>
            <a:r>
              <a:rPr lang="en-US" altLang="zh-CN" sz="2000" dirty="0" smtClean="0"/>
              <a:t>=</a:t>
            </a:r>
            <a:r>
              <a:rPr lang="en-US" altLang="zh-CN" sz="2000" dirty="0" err="1" smtClean="0"/>
              <a:t>bn_params</a:t>
            </a:r>
            <a:r>
              <a:rPr lang="en-US" altLang="zh-CN" sz="2000" dirty="0" smtClean="0"/>
              <a:t>):</a:t>
            </a:r>
          </a:p>
          <a:p>
            <a:pPr>
              <a:buNone/>
            </a:pPr>
            <a:r>
              <a:rPr lang="en-US" altLang="zh-CN" sz="2000" dirty="0" smtClean="0"/>
              <a:t>    hidden1 = </a:t>
            </a:r>
            <a:r>
              <a:rPr lang="en-US" altLang="zh-CN" sz="2000" dirty="0" err="1" smtClean="0"/>
              <a:t>fully_connected</a:t>
            </a:r>
            <a:r>
              <a:rPr lang="en-US" altLang="zh-CN" sz="2000" dirty="0" smtClean="0"/>
              <a:t>(X, n_hidden1, scope="hidden1")</a:t>
            </a:r>
          </a:p>
          <a:p>
            <a:pPr>
              <a:buNone/>
            </a:pPr>
            <a:r>
              <a:rPr lang="en-US" altLang="zh-CN" sz="2000" dirty="0" smtClean="0"/>
              <a:t>    hidden2 = </a:t>
            </a:r>
            <a:r>
              <a:rPr lang="en-US" altLang="zh-CN" sz="2000" dirty="0" err="1" smtClean="0"/>
              <a:t>fully_connected</a:t>
            </a:r>
            <a:r>
              <a:rPr lang="en-US" altLang="zh-CN" sz="2000" dirty="0" smtClean="0"/>
              <a:t>(hidden1, n_hidden2, scope="hidden2")</a:t>
            </a:r>
          </a:p>
          <a:p>
            <a:pPr>
              <a:buNone/>
            </a:pPr>
            <a:r>
              <a:rPr lang="en-US" altLang="zh-CN" sz="2000" dirty="0" smtClean="0"/>
              <a:t>    </a:t>
            </a:r>
            <a:r>
              <a:rPr lang="en-US" altLang="zh-CN" sz="2000" dirty="0" err="1" smtClean="0"/>
              <a:t>logits</a:t>
            </a:r>
            <a:r>
              <a:rPr lang="en-US" altLang="zh-CN" sz="2000" dirty="0" smtClean="0"/>
              <a:t> = </a:t>
            </a:r>
            <a:r>
              <a:rPr lang="en-US" altLang="zh-CN" sz="2000" dirty="0" err="1" smtClean="0"/>
              <a:t>fully_connected</a:t>
            </a:r>
            <a:r>
              <a:rPr lang="en-US" altLang="zh-CN" sz="2000" dirty="0" smtClean="0"/>
              <a:t>(hidden2, </a:t>
            </a:r>
            <a:r>
              <a:rPr lang="en-US" altLang="zh-CN" sz="2000" dirty="0" err="1" smtClean="0"/>
              <a:t>n_outputs</a:t>
            </a:r>
            <a:r>
              <a:rPr lang="en-US" altLang="zh-CN" sz="2000" dirty="0" smtClean="0"/>
              <a:t>, scope="</a:t>
            </a:r>
            <a:r>
              <a:rPr lang="en-US" altLang="zh-CN" sz="2000" dirty="0" err="1" smtClean="0"/>
              <a:t>outputs“,activation_fn</a:t>
            </a:r>
            <a:r>
              <a:rPr lang="en-US" altLang="zh-CN" sz="2000" dirty="0" smtClean="0"/>
              <a:t>=None)</a:t>
            </a:r>
            <a:endParaRPr lang="zh-CN" altLang="en-US" sz="2000" b="1" dirty="0" smtClean="0"/>
          </a:p>
        </p:txBody>
      </p:sp>
    </p:spTree>
    <p:extLst>
      <p:ext uri="{BB962C8B-B14F-4D97-AF65-F5344CB8AC3E}">
        <p14:creationId xmlns:p14="http://schemas.microsoft.com/office/powerpoint/2010/main" xmlns="" val="255662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11</a:t>
            </a:r>
            <a:endParaRPr lang="zh-CN" altLang="en-US" dirty="0"/>
          </a:p>
        </p:txBody>
      </p:sp>
      <p:sp>
        <p:nvSpPr>
          <p:cNvPr id="3" name="内容占位符 2"/>
          <p:cNvSpPr>
            <a:spLocks noGrp="1"/>
          </p:cNvSpPr>
          <p:nvPr>
            <p:ph idx="1"/>
          </p:nvPr>
        </p:nvSpPr>
        <p:spPr>
          <a:xfrm>
            <a:off x="107504" y="1600200"/>
            <a:ext cx="9036496" cy="5141168"/>
          </a:xfrm>
        </p:spPr>
        <p:txBody>
          <a:bodyPr>
            <a:noAutofit/>
          </a:bodyPr>
          <a:lstStyle/>
          <a:p>
            <a:pPr>
              <a:buNone/>
            </a:pPr>
            <a:r>
              <a:rPr lang="en-US" altLang="zh-CN" sz="3600" b="1" dirty="0" smtClean="0"/>
              <a:t>Training Deep Neural Nets</a:t>
            </a:r>
          </a:p>
          <a:p>
            <a:r>
              <a:rPr lang="en-US" altLang="zh-CN" dirty="0" smtClean="0"/>
              <a:t>In this chapter, we will start by explaining the vanishing gradients problem and exploring some of the most popular solutions to this problem. Next we will look at various optimizers that can speed up training large models tremendously compared to plain Gradient Descent. Finally, we will go through a few popular regularization techniques for large neural networks.</a:t>
            </a:r>
            <a:endParaRPr lang="zh-CN" altLang="en-US" b="1" dirty="0"/>
          </a:p>
        </p:txBody>
      </p:sp>
    </p:spTree>
    <p:extLst>
      <p:ext uri="{BB962C8B-B14F-4D97-AF65-F5344CB8AC3E}">
        <p14:creationId xmlns:p14="http://schemas.microsoft.com/office/powerpoint/2010/main" xmlns="" val="255662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2800" dirty="0" smtClean="0"/>
              <a:t>Implementing Batch Normalization with </a:t>
            </a:r>
            <a:r>
              <a:rPr lang="en-US" altLang="zh-CN" sz="2800" dirty="0" err="1" smtClean="0"/>
              <a:t>TensorFlow</a:t>
            </a:r>
            <a:endParaRPr lang="zh-CN" altLang="en-US" sz="2800" dirty="0"/>
          </a:p>
        </p:txBody>
      </p:sp>
      <p:sp>
        <p:nvSpPr>
          <p:cNvPr id="5" name="内容占位符 2"/>
          <p:cNvSpPr>
            <a:spLocks noGrp="1"/>
          </p:cNvSpPr>
          <p:nvPr>
            <p:ph idx="1"/>
          </p:nvPr>
        </p:nvSpPr>
        <p:spPr>
          <a:xfrm>
            <a:off x="107504" y="1071546"/>
            <a:ext cx="9036496" cy="5500702"/>
          </a:xfrm>
        </p:spPr>
        <p:txBody>
          <a:bodyPr>
            <a:noAutofit/>
          </a:bodyPr>
          <a:lstStyle/>
          <a:p>
            <a:pPr>
              <a:buNone/>
            </a:pPr>
            <a:r>
              <a:rPr lang="en-US" altLang="zh-CN" sz="2400" b="1" dirty="0" smtClean="0"/>
              <a:t>with </a:t>
            </a:r>
            <a:r>
              <a:rPr lang="en-US" altLang="zh-CN" sz="2400" b="1" dirty="0" err="1" smtClean="0"/>
              <a:t>tf.Session</a:t>
            </a:r>
            <a:r>
              <a:rPr lang="en-US" altLang="zh-CN" sz="2400" b="1" dirty="0" smtClean="0"/>
              <a:t>() as </a:t>
            </a:r>
            <a:r>
              <a:rPr lang="en-US" altLang="zh-CN" sz="2400" b="1" dirty="0" err="1" smtClean="0"/>
              <a:t>sess</a:t>
            </a:r>
            <a:r>
              <a:rPr lang="en-US" altLang="zh-CN" sz="2400" b="1" dirty="0" smtClean="0"/>
              <a:t>:</a:t>
            </a:r>
          </a:p>
          <a:p>
            <a:pPr>
              <a:buNone/>
            </a:pPr>
            <a:r>
              <a:rPr lang="en-US" altLang="zh-CN" sz="2400" dirty="0" smtClean="0"/>
              <a:t>    </a:t>
            </a:r>
            <a:r>
              <a:rPr lang="en-US" altLang="zh-CN" sz="2400" dirty="0" err="1" smtClean="0"/>
              <a:t>sess.run</a:t>
            </a:r>
            <a:r>
              <a:rPr lang="en-US" altLang="zh-CN" sz="2400" dirty="0" smtClean="0"/>
              <a:t>(init)</a:t>
            </a:r>
          </a:p>
          <a:p>
            <a:pPr>
              <a:buNone/>
            </a:pPr>
            <a:r>
              <a:rPr lang="en-US" altLang="zh-CN" sz="2400" b="1" dirty="0" smtClean="0"/>
              <a:t>    for epoch in range(</a:t>
            </a:r>
            <a:r>
              <a:rPr lang="en-US" altLang="zh-CN" sz="2400" b="1" dirty="0" err="1" smtClean="0"/>
              <a:t>n_epochs</a:t>
            </a:r>
            <a:r>
              <a:rPr lang="en-US" altLang="zh-CN" sz="2400" b="1" dirty="0" smtClean="0"/>
              <a:t>):</a:t>
            </a:r>
          </a:p>
          <a:p>
            <a:pPr>
              <a:buNone/>
            </a:pPr>
            <a:r>
              <a:rPr lang="en-US" altLang="zh-CN" sz="2400" dirty="0" smtClean="0"/>
              <a:t>        [...]</a:t>
            </a:r>
          </a:p>
          <a:p>
            <a:pPr>
              <a:buNone/>
            </a:pPr>
            <a:r>
              <a:rPr lang="en-US" altLang="zh-CN" sz="2400" b="1" dirty="0" smtClean="0"/>
              <a:t>        for </a:t>
            </a:r>
            <a:r>
              <a:rPr lang="en-US" altLang="zh-CN" sz="2400" b="1" dirty="0" err="1" smtClean="0"/>
              <a:t>X_batch</a:t>
            </a:r>
            <a:r>
              <a:rPr lang="en-US" altLang="zh-CN" sz="2400" b="1" dirty="0" smtClean="0"/>
              <a:t>, </a:t>
            </a:r>
            <a:r>
              <a:rPr lang="en-US" altLang="zh-CN" sz="2400" b="1" dirty="0" err="1" smtClean="0"/>
              <a:t>y_batch</a:t>
            </a:r>
            <a:r>
              <a:rPr lang="en-US" altLang="zh-CN" sz="2400" b="1" dirty="0" smtClean="0"/>
              <a:t> in zip(</a:t>
            </a:r>
            <a:r>
              <a:rPr lang="en-US" altLang="zh-CN" sz="2400" b="1" dirty="0" err="1" smtClean="0"/>
              <a:t>X_batches</a:t>
            </a:r>
            <a:r>
              <a:rPr lang="en-US" altLang="zh-CN" sz="2400" b="1" dirty="0" smtClean="0"/>
              <a:t>, </a:t>
            </a:r>
            <a:r>
              <a:rPr lang="en-US" altLang="zh-CN" sz="2400" b="1" dirty="0" err="1" smtClean="0"/>
              <a:t>y_batches</a:t>
            </a:r>
            <a:r>
              <a:rPr lang="en-US" altLang="zh-CN" sz="2400" b="1" dirty="0" smtClean="0"/>
              <a:t>):</a:t>
            </a:r>
          </a:p>
          <a:p>
            <a:pPr>
              <a:buNone/>
            </a:pPr>
            <a:r>
              <a:rPr lang="en-US" altLang="zh-CN" sz="2400" dirty="0" smtClean="0"/>
              <a:t>            </a:t>
            </a:r>
            <a:r>
              <a:rPr lang="en-US" altLang="zh-CN" sz="2400" dirty="0" err="1" smtClean="0"/>
              <a:t>sess.run</a:t>
            </a:r>
            <a:r>
              <a:rPr lang="en-US" altLang="zh-CN" sz="2400" dirty="0" smtClean="0"/>
              <a:t>(</a:t>
            </a:r>
            <a:r>
              <a:rPr lang="en-US" altLang="zh-CN" sz="2400" dirty="0" err="1" smtClean="0"/>
              <a:t>training_op</a:t>
            </a:r>
            <a:r>
              <a:rPr lang="en-US" altLang="zh-CN" sz="2400" dirty="0" smtClean="0"/>
              <a:t>,</a:t>
            </a:r>
          </a:p>
          <a:p>
            <a:pPr>
              <a:buNone/>
            </a:pPr>
            <a:r>
              <a:rPr lang="en-US" altLang="zh-CN" sz="2400" dirty="0" smtClean="0"/>
              <a:t>                            </a:t>
            </a:r>
            <a:r>
              <a:rPr lang="en-US" altLang="zh-CN" sz="2400" dirty="0" err="1" smtClean="0"/>
              <a:t>feed_dict</a:t>
            </a:r>
            <a:r>
              <a:rPr lang="en-US" altLang="zh-CN" sz="2400" dirty="0" smtClean="0"/>
              <a:t>={</a:t>
            </a:r>
            <a:r>
              <a:rPr lang="en-US" altLang="zh-CN" sz="2400" dirty="0" err="1" smtClean="0"/>
              <a:t>is_training</a:t>
            </a:r>
            <a:r>
              <a:rPr lang="en-US" altLang="zh-CN" sz="2400" dirty="0" smtClean="0"/>
              <a:t>: True, X: </a:t>
            </a:r>
            <a:r>
              <a:rPr lang="en-US" altLang="zh-CN" sz="2400" dirty="0" err="1" smtClean="0"/>
              <a:t>X_batch</a:t>
            </a:r>
            <a:r>
              <a:rPr lang="en-US" altLang="zh-CN" sz="2400" dirty="0" smtClean="0"/>
              <a:t>, y: </a:t>
            </a:r>
            <a:r>
              <a:rPr lang="en-US" altLang="zh-CN" sz="2400" dirty="0" err="1" smtClean="0"/>
              <a:t>y_batch</a:t>
            </a:r>
            <a:r>
              <a:rPr lang="en-US" altLang="zh-CN" sz="2400" dirty="0" smtClean="0"/>
              <a:t>})</a:t>
            </a:r>
          </a:p>
          <a:p>
            <a:pPr>
              <a:buNone/>
            </a:pPr>
            <a:r>
              <a:rPr lang="en-US" altLang="zh-CN" sz="2400" dirty="0" smtClean="0"/>
              <a:t>        </a:t>
            </a:r>
            <a:r>
              <a:rPr lang="en-US" altLang="zh-CN" sz="2400" dirty="0" err="1" smtClean="0"/>
              <a:t>accuracy_score</a:t>
            </a:r>
            <a:r>
              <a:rPr lang="en-US" altLang="zh-CN" sz="2400" dirty="0" smtClean="0"/>
              <a:t> = </a:t>
            </a:r>
            <a:r>
              <a:rPr lang="en-US" altLang="zh-CN" sz="2400" dirty="0" err="1" smtClean="0"/>
              <a:t>accuracy.eval</a:t>
            </a:r>
            <a:r>
              <a:rPr lang="en-US" altLang="zh-CN" sz="2400" dirty="0" smtClean="0"/>
              <a:t>(</a:t>
            </a:r>
          </a:p>
          <a:p>
            <a:pPr>
              <a:buNone/>
            </a:pPr>
            <a:r>
              <a:rPr lang="en-US" altLang="zh-CN" sz="2400" dirty="0" smtClean="0"/>
              <a:t>                           </a:t>
            </a:r>
            <a:r>
              <a:rPr lang="en-US" altLang="zh-CN" sz="2400" dirty="0" err="1" smtClean="0"/>
              <a:t>feed_dict</a:t>
            </a:r>
            <a:r>
              <a:rPr lang="en-US" altLang="zh-CN" sz="2400" dirty="0" smtClean="0"/>
              <a:t>={</a:t>
            </a:r>
            <a:r>
              <a:rPr lang="en-US" altLang="zh-CN" sz="2400" dirty="0" err="1" smtClean="0"/>
              <a:t>is_training</a:t>
            </a:r>
            <a:r>
              <a:rPr lang="en-US" altLang="zh-CN" sz="2400" dirty="0" smtClean="0"/>
              <a:t>: False, X: </a:t>
            </a:r>
            <a:r>
              <a:rPr lang="en-US" altLang="zh-CN" sz="2400" dirty="0" err="1" smtClean="0"/>
              <a:t>X_test_scaled</a:t>
            </a:r>
            <a:r>
              <a:rPr lang="en-US" altLang="zh-CN" sz="2400" dirty="0" smtClean="0"/>
              <a:t>, y: </a:t>
            </a:r>
            <a:r>
              <a:rPr lang="en-US" altLang="zh-CN" sz="2400" dirty="0" err="1" smtClean="0"/>
              <a:t>y_test</a:t>
            </a:r>
            <a:r>
              <a:rPr lang="en-US" altLang="zh-CN" sz="2400" dirty="0" smtClean="0"/>
              <a:t>}))</a:t>
            </a:r>
          </a:p>
          <a:p>
            <a:pPr>
              <a:buNone/>
            </a:pPr>
            <a:r>
              <a:rPr lang="en-US" altLang="zh-CN" sz="2400" b="1" dirty="0" smtClean="0"/>
              <a:t>        print(</a:t>
            </a:r>
            <a:r>
              <a:rPr lang="en-US" altLang="zh-CN" sz="2400" b="1" dirty="0" err="1" smtClean="0"/>
              <a:t>accuracy_score</a:t>
            </a:r>
            <a:r>
              <a:rPr lang="en-US" altLang="zh-CN" sz="2400" b="1" dirty="0" smtClean="0"/>
              <a:t>)</a:t>
            </a:r>
            <a:endParaRPr lang="zh-CN" altLang="en-US" sz="2000" b="1" dirty="0" smtClean="0"/>
          </a:p>
        </p:txBody>
      </p:sp>
    </p:spTree>
    <p:extLst>
      <p:ext uri="{BB962C8B-B14F-4D97-AF65-F5344CB8AC3E}">
        <p14:creationId xmlns:p14="http://schemas.microsoft.com/office/powerpoint/2010/main" xmlns="" val="2556623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3600" dirty="0" smtClean="0"/>
              <a:t>Gradient Clipping</a:t>
            </a:r>
            <a:endParaRPr lang="zh-CN" altLang="en-US" sz="28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A popular technique to lessen the exploding gradients problem is to simply clip the gradients during </a:t>
            </a:r>
            <a:r>
              <a:rPr lang="en-US" altLang="zh-CN" sz="2800" dirty="0" err="1" smtClean="0"/>
              <a:t>backpropagation</a:t>
            </a:r>
            <a:r>
              <a:rPr lang="en-US" altLang="zh-CN" sz="2800" dirty="0" smtClean="0"/>
              <a:t> so that they never exceed some threshold (this is mostly useful for recurrent neural networks). This is called </a:t>
            </a:r>
            <a:r>
              <a:rPr lang="en-US" altLang="zh-CN" sz="2800" i="1" dirty="0" smtClean="0"/>
              <a:t>Gradient Clipping.8 In general people now prefer Batch Normalization, but it’s still useful to </a:t>
            </a:r>
            <a:r>
              <a:rPr lang="en-US" altLang="zh-CN" sz="2800" dirty="0" smtClean="0"/>
              <a:t>know about Gradient Clipping and how to implement it.</a:t>
            </a:r>
            <a:endParaRPr lang="zh-CN" altLang="en-US" sz="2400" b="1" dirty="0" smtClean="0"/>
          </a:p>
        </p:txBody>
      </p:sp>
    </p:spTree>
    <p:extLst>
      <p:ext uri="{BB962C8B-B14F-4D97-AF65-F5344CB8AC3E}">
        <p14:creationId xmlns:p14="http://schemas.microsoft.com/office/powerpoint/2010/main" xmlns="" val="2556623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3600" dirty="0" smtClean="0"/>
              <a:t>Gradient Clipping</a:t>
            </a:r>
            <a:endParaRPr lang="zh-CN" altLang="en-US" sz="28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In </a:t>
            </a:r>
            <a:r>
              <a:rPr lang="en-US" altLang="zh-CN" sz="2800" dirty="0" err="1" smtClean="0"/>
              <a:t>TensorFlow</a:t>
            </a:r>
            <a:r>
              <a:rPr lang="en-US" altLang="zh-CN" sz="2800" dirty="0" smtClean="0"/>
              <a:t>, the optimizer’s minimize() function takes care of both computing the gradients and applying them, so you must instead call the optimizer’s </a:t>
            </a:r>
            <a:r>
              <a:rPr lang="en-US" altLang="zh-CN" sz="2800" dirty="0" err="1" smtClean="0"/>
              <a:t>compute_gradi</a:t>
            </a:r>
            <a:r>
              <a:rPr lang="en-US" altLang="zh-CN" sz="2800" dirty="0" smtClean="0"/>
              <a:t> </a:t>
            </a:r>
            <a:r>
              <a:rPr lang="en-US" altLang="zh-CN" sz="2800" dirty="0" err="1" smtClean="0"/>
              <a:t>ents</a:t>
            </a:r>
            <a:r>
              <a:rPr lang="en-US" altLang="zh-CN" sz="2800" dirty="0" smtClean="0"/>
              <a:t>() method first, then create an operation to clip the gradients using the </a:t>
            </a:r>
            <a:r>
              <a:rPr lang="en-US" altLang="zh-CN" sz="2800" dirty="0" err="1" smtClean="0"/>
              <a:t>clip_by_value</a:t>
            </a:r>
            <a:r>
              <a:rPr lang="en-US" altLang="zh-CN" sz="2800" dirty="0" smtClean="0"/>
              <a:t>() function, and finally create an operation to apply the clipped gradients using the optimizer’s </a:t>
            </a:r>
            <a:r>
              <a:rPr lang="en-US" altLang="zh-CN" sz="2800" dirty="0" err="1" smtClean="0"/>
              <a:t>apply_gradients</a:t>
            </a:r>
            <a:r>
              <a:rPr lang="en-US" altLang="zh-CN" sz="2800" dirty="0" smtClean="0"/>
              <a:t>() method:</a:t>
            </a:r>
          </a:p>
          <a:p>
            <a:pPr>
              <a:buNone/>
            </a:pPr>
            <a:r>
              <a:rPr lang="en-US" altLang="zh-CN" sz="2400" dirty="0" smtClean="0"/>
              <a:t>threshold = 1.0</a:t>
            </a:r>
          </a:p>
          <a:p>
            <a:pPr>
              <a:buNone/>
            </a:pPr>
            <a:r>
              <a:rPr lang="en-US" altLang="zh-CN" sz="2400" dirty="0" smtClean="0"/>
              <a:t>optimizer = </a:t>
            </a:r>
            <a:r>
              <a:rPr lang="en-US" altLang="zh-CN" sz="2400" dirty="0" err="1" smtClean="0"/>
              <a:t>tf.train.GradientDescentOptimizer</a:t>
            </a:r>
            <a:r>
              <a:rPr lang="en-US" altLang="zh-CN" sz="2400" dirty="0" smtClean="0"/>
              <a:t>(</a:t>
            </a:r>
            <a:r>
              <a:rPr lang="en-US" altLang="zh-CN" sz="2400" dirty="0" err="1" smtClean="0"/>
              <a:t>learning_rate</a:t>
            </a:r>
            <a:r>
              <a:rPr lang="en-US" altLang="zh-CN" sz="2400" dirty="0" smtClean="0"/>
              <a:t>)</a:t>
            </a:r>
          </a:p>
          <a:p>
            <a:pPr>
              <a:buNone/>
            </a:pPr>
            <a:r>
              <a:rPr lang="en-US" altLang="zh-CN" sz="2400" dirty="0" err="1" smtClean="0"/>
              <a:t>grads_and_vars</a:t>
            </a:r>
            <a:r>
              <a:rPr lang="en-US" altLang="zh-CN" sz="2400" dirty="0" smtClean="0"/>
              <a:t> = </a:t>
            </a:r>
            <a:r>
              <a:rPr lang="en-US" altLang="zh-CN" sz="2400" dirty="0" err="1" smtClean="0"/>
              <a:t>optimizer.compute_gradients</a:t>
            </a:r>
            <a:r>
              <a:rPr lang="en-US" altLang="zh-CN" sz="2400" dirty="0" smtClean="0"/>
              <a:t>(loss)</a:t>
            </a:r>
          </a:p>
          <a:p>
            <a:pPr>
              <a:buNone/>
            </a:pPr>
            <a:r>
              <a:rPr lang="en-US" altLang="zh-CN" sz="2400" dirty="0" err="1" smtClean="0"/>
              <a:t>capped_gvs</a:t>
            </a:r>
            <a:r>
              <a:rPr lang="en-US" altLang="zh-CN" sz="2400" dirty="0" smtClean="0"/>
              <a:t> = [(</a:t>
            </a:r>
            <a:r>
              <a:rPr lang="en-US" altLang="zh-CN" sz="2400" dirty="0" err="1" smtClean="0"/>
              <a:t>tf.clip_by_value</a:t>
            </a:r>
            <a:r>
              <a:rPr lang="en-US" altLang="zh-CN" sz="2400" dirty="0" smtClean="0"/>
              <a:t>(grad, -threshold, threshold), </a:t>
            </a:r>
            <a:r>
              <a:rPr lang="en-US" altLang="zh-CN" sz="2400" dirty="0" err="1" smtClean="0"/>
              <a:t>var</a:t>
            </a:r>
            <a:r>
              <a:rPr lang="en-US" altLang="zh-CN" sz="2400" dirty="0" smtClean="0"/>
              <a:t>)</a:t>
            </a:r>
          </a:p>
          <a:p>
            <a:pPr>
              <a:buNone/>
            </a:pPr>
            <a:r>
              <a:rPr lang="en-US" altLang="zh-CN" sz="2400" b="1" dirty="0" smtClean="0"/>
              <a:t>                                               for grad, </a:t>
            </a:r>
            <a:r>
              <a:rPr lang="en-US" altLang="zh-CN" sz="2400" b="1" dirty="0" err="1" smtClean="0"/>
              <a:t>var</a:t>
            </a:r>
            <a:r>
              <a:rPr lang="en-US" altLang="zh-CN" sz="2400" b="1" dirty="0" smtClean="0"/>
              <a:t> in </a:t>
            </a:r>
            <a:r>
              <a:rPr lang="en-US" altLang="zh-CN" sz="2400" b="1" dirty="0" err="1" smtClean="0"/>
              <a:t>grads_and_vars</a:t>
            </a:r>
            <a:r>
              <a:rPr lang="en-US" altLang="zh-CN" sz="2400" b="1" dirty="0" smtClean="0"/>
              <a:t>]</a:t>
            </a:r>
          </a:p>
          <a:p>
            <a:pPr>
              <a:buNone/>
            </a:pPr>
            <a:r>
              <a:rPr lang="en-US" altLang="zh-CN" sz="2400" dirty="0" err="1" smtClean="0"/>
              <a:t>training_op</a:t>
            </a:r>
            <a:r>
              <a:rPr lang="en-US" altLang="zh-CN" sz="2400" dirty="0" smtClean="0"/>
              <a:t> = </a:t>
            </a:r>
            <a:r>
              <a:rPr lang="en-US" altLang="zh-CN" sz="2400" dirty="0" err="1" smtClean="0"/>
              <a:t>optimizer.apply_gradients</a:t>
            </a:r>
            <a:r>
              <a:rPr lang="en-US" altLang="zh-CN" sz="2400" dirty="0" smtClean="0"/>
              <a:t>(</a:t>
            </a:r>
            <a:r>
              <a:rPr lang="en-US" altLang="zh-CN" sz="2400" dirty="0" err="1" smtClean="0"/>
              <a:t>capped_gvs</a:t>
            </a:r>
            <a:r>
              <a:rPr lang="en-US" altLang="zh-CN" sz="2400" dirty="0" smtClean="0"/>
              <a:t>)</a:t>
            </a:r>
            <a:endParaRPr lang="zh-CN" altLang="en-US" sz="2400" b="1" dirty="0" smtClean="0"/>
          </a:p>
        </p:txBody>
      </p:sp>
    </p:spTree>
    <p:extLst>
      <p:ext uri="{BB962C8B-B14F-4D97-AF65-F5344CB8AC3E}">
        <p14:creationId xmlns:p14="http://schemas.microsoft.com/office/powerpoint/2010/main" xmlns="" val="2556623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3600" dirty="0" smtClean="0"/>
              <a:t>Reusing </a:t>
            </a:r>
            <a:r>
              <a:rPr lang="en-US" altLang="zh-CN" sz="3600" dirty="0" err="1" smtClean="0"/>
              <a:t>Pretrained</a:t>
            </a:r>
            <a:r>
              <a:rPr lang="en-US" altLang="zh-CN" sz="3600" dirty="0" smtClean="0"/>
              <a:t> Layers</a:t>
            </a:r>
            <a:endParaRPr lang="zh-CN" altLang="en-US" sz="28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It is generally not a good idea to train a very large DNN from scratch: instead, you should always try to find an existing neural network that accomplishes a similar task to the one you are trying to tackle, then just reuse the lower layers of this network: this is called transfer learning. It will not only speed up training considerably, but will also require much less training data.</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3600" dirty="0" smtClean="0"/>
              <a:t>Reusing </a:t>
            </a:r>
            <a:r>
              <a:rPr lang="en-US" altLang="zh-CN" sz="3600" dirty="0" err="1" smtClean="0"/>
              <a:t>Pretrained</a:t>
            </a:r>
            <a:r>
              <a:rPr lang="en-US" altLang="zh-CN" sz="3600" dirty="0" smtClean="0"/>
              <a:t> Layers</a:t>
            </a:r>
            <a:endParaRPr lang="zh-CN" altLang="en-US" sz="28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It is generally not a good idea to train a very large DNN from scratch: instead, you should always try to find an existing neural network that accomplishes a similar task to the one you are trying to tackle, then just reuse the lower layers of this network: this is called transfer learning. It will not only speed up training considerably, but will also require much less training data.</a:t>
            </a:r>
            <a:endParaRPr lang="zh-CN" altLang="en-US" sz="2800" dirty="0" smtClean="0"/>
          </a:p>
        </p:txBody>
      </p:sp>
      <p:pic>
        <p:nvPicPr>
          <p:cNvPr id="25602" name="Picture 2"/>
          <p:cNvPicPr>
            <a:picLocks noChangeAspect="1" noChangeArrowheads="1"/>
          </p:cNvPicPr>
          <p:nvPr/>
        </p:nvPicPr>
        <p:blipFill>
          <a:blip r:embed="rId2"/>
          <a:srcRect/>
          <a:stretch>
            <a:fillRect/>
          </a:stretch>
        </p:blipFill>
        <p:spPr bwMode="auto">
          <a:xfrm>
            <a:off x="0" y="0"/>
            <a:ext cx="9144000" cy="6868220"/>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3600" dirty="0" smtClean="0"/>
              <a:t>Freezing the Lower Layers</a:t>
            </a:r>
            <a:endParaRPr lang="zh-CN" altLang="en-US" sz="28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It is likely that the lower layers of the first DNN have learned to detect low-level </a:t>
            </a:r>
            <a:r>
              <a:rPr lang="en-US" altLang="zh-CN" sz="2800" dirty="0" smtClean="0"/>
              <a:t>features in </a:t>
            </a:r>
            <a:r>
              <a:rPr lang="en-US" altLang="zh-CN" sz="2800" dirty="0" smtClean="0"/>
              <a:t>pictures that will be useful across both image classification tasks, so you </a:t>
            </a:r>
            <a:r>
              <a:rPr lang="en-US" altLang="zh-CN" sz="2800" dirty="0" smtClean="0"/>
              <a:t>can just </a:t>
            </a:r>
            <a:r>
              <a:rPr lang="en-US" altLang="zh-CN" sz="2800" dirty="0" smtClean="0"/>
              <a:t>reuse these layers as they are. It is generally a good idea to “freeze” their </a:t>
            </a:r>
            <a:r>
              <a:rPr lang="en-US" altLang="zh-CN" sz="2800" dirty="0" smtClean="0"/>
              <a:t>weights when </a:t>
            </a:r>
            <a:r>
              <a:rPr lang="en-US" altLang="zh-CN" sz="2800" dirty="0" smtClean="0"/>
              <a:t>training the new DNN: if the lower-layer weights are fixed, then the </a:t>
            </a:r>
            <a:r>
              <a:rPr lang="en-US" altLang="zh-CN" sz="2800" dirty="0" smtClean="0"/>
              <a:t>higher layer weights </a:t>
            </a:r>
            <a:r>
              <a:rPr lang="en-US" altLang="zh-CN" sz="2800" dirty="0" smtClean="0"/>
              <a:t>will be easier to train (because they won’t have to learn a moving target</a:t>
            </a:r>
            <a:r>
              <a:rPr lang="en-US" altLang="zh-CN" sz="2800" dirty="0" smtClean="0"/>
              <a:t>). The </a:t>
            </a:r>
            <a:r>
              <a:rPr lang="en-US" altLang="zh-CN" sz="2800" dirty="0" smtClean="0"/>
              <a:t>simplest solution is to give the </a:t>
            </a:r>
            <a:r>
              <a:rPr lang="en-US" altLang="zh-CN" sz="2800" dirty="0" smtClean="0"/>
              <a:t>optimizer the </a:t>
            </a:r>
            <a:r>
              <a:rPr lang="en-US" altLang="zh-CN" sz="2800" dirty="0" smtClean="0"/>
              <a:t>list of variables to train, excluding the variables from the lower layers</a:t>
            </a:r>
            <a:r>
              <a:rPr lang="en-US" altLang="zh-CN" sz="2800" dirty="0" smtClean="0"/>
              <a:t>:</a:t>
            </a:r>
          </a:p>
          <a:p>
            <a:pPr>
              <a:buNone/>
            </a:pPr>
            <a:r>
              <a:rPr lang="en-US" altLang="zh-CN" sz="2400" dirty="0" err="1" smtClean="0"/>
              <a:t>train_vars</a:t>
            </a:r>
            <a:r>
              <a:rPr lang="en-US" altLang="zh-CN" sz="2400" dirty="0" smtClean="0"/>
              <a:t> = </a:t>
            </a:r>
            <a:r>
              <a:rPr lang="en-US" altLang="zh-CN" sz="2400" dirty="0" err="1" smtClean="0"/>
              <a:t>tf.get_collection</a:t>
            </a:r>
            <a:r>
              <a:rPr lang="en-US" altLang="zh-CN" sz="2400" dirty="0" smtClean="0"/>
              <a:t>(</a:t>
            </a:r>
            <a:r>
              <a:rPr lang="en-US" altLang="zh-CN" sz="2400" dirty="0" err="1" smtClean="0"/>
              <a:t>tf.GraphKeys.TRAINABLE_VARIABLES</a:t>
            </a:r>
            <a:r>
              <a:rPr lang="en-US" altLang="zh-CN" sz="2400" dirty="0" smtClean="0"/>
              <a:t>, </a:t>
            </a:r>
            <a:r>
              <a:rPr lang="en-US" altLang="zh-CN" sz="2400" dirty="0" smtClean="0"/>
              <a:t>                       </a:t>
            </a:r>
            <a:br>
              <a:rPr lang="en-US" altLang="zh-CN" sz="2400" dirty="0" smtClean="0"/>
            </a:br>
            <a:r>
              <a:rPr lang="en-US" altLang="zh-CN" sz="2400" dirty="0" smtClean="0"/>
              <a:t>                                                scope</a:t>
            </a:r>
            <a:r>
              <a:rPr lang="en-US" altLang="zh-CN" sz="2400" dirty="0" smtClean="0"/>
              <a:t>="hidden[34]|outputs")</a:t>
            </a:r>
          </a:p>
          <a:p>
            <a:pPr>
              <a:buNone/>
            </a:pPr>
            <a:r>
              <a:rPr lang="en-US" altLang="zh-CN" sz="2400" dirty="0" err="1" smtClean="0"/>
              <a:t>training_op</a:t>
            </a:r>
            <a:r>
              <a:rPr lang="en-US" altLang="zh-CN" sz="2400" dirty="0" smtClean="0"/>
              <a:t> = </a:t>
            </a:r>
            <a:r>
              <a:rPr lang="en-US" altLang="zh-CN" sz="2400" dirty="0" err="1" smtClean="0"/>
              <a:t>optimizer.minimize</a:t>
            </a:r>
            <a:r>
              <a:rPr lang="en-US" altLang="zh-CN" sz="2400" dirty="0" smtClean="0"/>
              <a:t>(loss, </a:t>
            </a:r>
            <a:r>
              <a:rPr lang="en-US" altLang="zh-CN" sz="2400" dirty="0" err="1" smtClean="0"/>
              <a:t>var_list</a:t>
            </a:r>
            <a:r>
              <a:rPr lang="en-US" altLang="zh-CN" sz="2400" dirty="0" smtClean="0"/>
              <a:t>=</a:t>
            </a:r>
            <a:r>
              <a:rPr lang="en-US" altLang="zh-CN" sz="2400" dirty="0" err="1" smtClean="0"/>
              <a:t>train_vars</a:t>
            </a:r>
            <a:r>
              <a:rPr lang="en-US" altLang="zh-CN" sz="2400" dirty="0" smtClean="0"/>
              <a:t>)</a:t>
            </a:r>
            <a:endParaRPr lang="zh-CN" altLang="en-US" sz="2400" dirty="0" smtClean="0"/>
          </a:p>
        </p:txBody>
      </p:sp>
    </p:spTree>
    <p:extLst>
      <p:ext uri="{BB962C8B-B14F-4D97-AF65-F5344CB8AC3E}">
        <p14:creationId xmlns:p14="http://schemas.microsoft.com/office/powerpoint/2010/main" xmlns="" val="2556623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3600" dirty="0" smtClean="0"/>
              <a:t>Caching the Frozen Layers</a:t>
            </a:r>
            <a:endParaRPr lang="zh-CN" altLang="en-US" sz="28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Since the frozen layers won’t change, it is possible to cache the output of the </a:t>
            </a:r>
            <a:r>
              <a:rPr lang="en-US" altLang="zh-CN" sz="2800" dirty="0" smtClean="0"/>
              <a:t>topmost frozen </a:t>
            </a:r>
            <a:r>
              <a:rPr lang="en-US" altLang="zh-CN" sz="2800" dirty="0" smtClean="0"/>
              <a:t>layer for each training instance. Since training goes through the whole </a:t>
            </a:r>
            <a:r>
              <a:rPr lang="en-US" altLang="zh-CN" sz="2800" dirty="0" smtClean="0"/>
              <a:t>dataset many </a:t>
            </a:r>
            <a:r>
              <a:rPr lang="en-US" altLang="zh-CN" sz="2800" dirty="0" smtClean="0"/>
              <a:t>times, this will give you a huge speed boost as you will only need to go </a:t>
            </a:r>
            <a:r>
              <a:rPr lang="en-US" altLang="zh-CN" sz="2800" dirty="0" smtClean="0"/>
              <a:t>through the </a:t>
            </a:r>
            <a:r>
              <a:rPr lang="en-US" altLang="zh-CN" sz="2800" dirty="0" smtClean="0"/>
              <a:t>frozen layers once per training instance (instead of once per epoch). </a:t>
            </a:r>
            <a:endParaRPr lang="en-US" altLang="zh-CN" sz="2800" dirty="0" smtClean="0"/>
          </a:p>
        </p:txBody>
      </p:sp>
    </p:spTree>
    <p:extLst>
      <p:ext uri="{BB962C8B-B14F-4D97-AF65-F5344CB8AC3E}">
        <p14:creationId xmlns:p14="http://schemas.microsoft.com/office/powerpoint/2010/main" xmlns="" val="2556623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3600" dirty="0" smtClean="0"/>
              <a:t>Caching the Frozen Layers</a:t>
            </a:r>
            <a:endParaRPr lang="zh-CN" altLang="en-US" sz="2800" dirty="0"/>
          </a:p>
        </p:txBody>
      </p:sp>
      <p:sp>
        <p:nvSpPr>
          <p:cNvPr id="5" name="内容占位符 2"/>
          <p:cNvSpPr>
            <a:spLocks noGrp="1"/>
          </p:cNvSpPr>
          <p:nvPr>
            <p:ph idx="1"/>
          </p:nvPr>
        </p:nvSpPr>
        <p:spPr>
          <a:xfrm>
            <a:off x="107504" y="1071546"/>
            <a:ext cx="9036496" cy="5500702"/>
          </a:xfrm>
        </p:spPr>
        <p:txBody>
          <a:bodyPr>
            <a:noAutofit/>
          </a:bodyPr>
          <a:lstStyle/>
          <a:p>
            <a:pPr>
              <a:buNone/>
            </a:pPr>
            <a:r>
              <a:rPr lang="en-US" altLang="zh-CN" sz="2400" dirty="0" smtClean="0"/>
              <a:t>hidden2_outputs = </a:t>
            </a:r>
            <a:r>
              <a:rPr lang="en-US" altLang="zh-CN" sz="2400" dirty="0" err="1" smtClean="0"/>
              <a:t>sess.run</a:t>
            </a:r>
            <a:r>
              <a:rPr lang="en-US" altLang="zh-CN" sz="2400" dirty="0" smtClean="0"/>
              <a:t>(hidden2, </a:t>
            </a:r>
            <a:r>
              <a:rPr lang="en-US" altLang="zh-CN" sz="2400" dirty="0" err="1" smtClean="0"/>
              <a:t>feed_dict</a:t>
            </a:r>
            <a:r>
              <a:rPr lang="en-US" altLang="zh-CN" sz="2400" dirty="0" smtClean="0"/>
              <a:t>={X: </a:t>
            </a:r>
            <a:r>
              <a:rPr lang="en-US" altLang="zh-CN" sz="2400" dirty="0" err="1" smtClean="0"/>
              <a:t>X_train</a:t>
            </a:r>
            <a:r>
              <a:rPr lang="en-US" altLang="zh-CN" sz="2400" dirty="0" smtClean="0"/>
              <a:t>})</a:t>
            </a:r>
          </a:p>
          <a:p>
            <a:pPr>
              <a:buNone/>
            </a:pPr>
            <a:r>
              <a:rPr lang="en-US" altLang="zh-CN" sz="2400" b="1" dirty="0" smtClean="0"/>
              <a:t>import </a:t>
            </a:r>
            <a:r>
              <a:rPr lang="en-US" altLang="zh-CN" sz="2400" b="1" dirty="0" err="1" smtClean="0"/>
              <a:t>numpy</a:t>
            </a:r>
            <a:r>
              <a:rPr lang="en-US" altLang="zh-CN" sz="2400" b="1" dirty="0" smtClean="0"/>
              <a:t> as </a:t>
            </a:r>
            <a:r>
              <a:rPr lang="en-US" altLang="zh-CN" sz="2400" b="1" dirty="0" err="1" smtClean="0"/>
              <a:t>np</a:t>
            </a:r>
            <a:endParaRPr lang="en-US" altLang="zh-CN" sz="2400" b="1" dirty="0" smtClean="0"/>
          </a:p>
          <a:p>
            <a:pPr>
              <a:buNone/>
            </a:pPr>
            <a:r>
              <a:rPr lang="en-US" altLang="zh-CN" sz="2400" dirty="0" err="1" smtClean="0"/>
              <a:t>n_epochs</a:t>
            </a:r>
            <a:r>
              <a:rPr lang="en-US" altLang="zh-CN" sz="2400" dirty="0" smtClean="0"/>
              <a:t> = 100</a:t>
            </a:r>
          </a:p>
          <a:p>
            <a:pPr>
              <a:buNone/>
            </a:pPr>
            <a:r>
              <a:rPr lang="en-US" altLang="zh-CN" sz="2400" dirty="0" err="1" smtClean="0"/>
              <a:t>n_batches</a:t>
            </a:r>
            <a:r>
              <a:rPr lang="en-US" altLang="zh-CN" sz="2400" dirty="0" smtClean="0"/>
              <a:t> = 500</a:t>
            </a:r>
          </a:p>
          <a:p>
            <a:pPr>
              <a:buNone/>
            </a:pPr>
            <a:r>
              <a:rPr lang="en-US" altLang="zh-CN" sz="2400" b="1" dirty="0" smtClean="0"/>
              <a:t>for epoch in range(</a:t>
            </a:r>
            <a:r>
              <a:rPr lang="en-US" altLang="zh-CN" sz="2400" b="1" dirty="0" err="1" smtClean="0"/>
              <a:t>n_epochs</a:t>
            </a:r>
            <a:r>
              <a:rPr lang="en-US" altLang="zh-CN" sz="2400" b="1" dirty="0" smtClean="0"/>
              <a:t>):</a:t>
            </a:r>
          </a:p>
          <a:p>
            <a:pPr>
              <a:buNone/>
            </a:pPr>
            <a:r>
              <a:rPr lang="en-US" altLang="zh-CN" sz="2400" dirty="0" smtClean="0"/>
              <a:t> </a:t>
            </a:r>
            <a:r>
              <a:rPr lang="en-US" altLang="zh-CN" sz="2400" dirty="0" smtClean="0"/>
              <a:t>   </a:t>
            </a:r>
            <a:r>
              <a:rPr lang="en-US" altLang="zh-CN" sz="2400" dirty="0" err="1" smtClean="0"/>
              <a:t>shuffled_idx</a:t>
            </a:r>
            <a:r>
              <a:rPr lang="en-US" altLang="zh-CN" sz="2400" dirty="0" smtClean="0"/>
              <a:t> </a:t>
            </a:r>
            <a:r>
              <a:rPr lang="en-US" altLang="zh-CN" sz="2400" dirty="0" smtClean="0"/>
              <a:t>= </a:t>
            </a:r>
            <a:r>
              <a:rPr lang="en-US" altLang="zh-CN" sz="2400" dirty="0" err="1" smtClean="0"/>
              <a:t>rnd.permutation</a:t>
            </a:r>
            <a:r>
              <a:rPr lang="en-US" altLang="zh-CN" sz="2400" dirty="0" smtClean="0"/>
              <a:t>(</a:t>
            </a:r>
            <a:r>
              <a:rPr lang="en-US" altLang="zh-CN" sz="2400" dirty="0" err="1" smtClean="0"/>
              <a:t>len</a:t>
            </a:r>
            <a:r>
              <a:rPr lang="en-US" altLang="zh-CN" sz="2400" dirty="0" smtClean="0"/>
              <a:t>(hidden2_outputs))</a:t>
            </a:r>
          </a:p>
          <a:p>
            <a:pPr>
              <a:buNone/>
            </a:pPr>
            <a:r>
              <a:rPr lang="en-US" altLang="zh-CN" sz="2400" dirty="0" smtClean="0"/>
              <a:t>    hidden2_batches </a:t>
            </a:r>
            <a:r>
              <a:rPr lang="en-US" altLang="zh-CN" sz="2400" dirty="0" smtClean="0"/>
              <a:t>= </a:t>
            </a:r>
            <a:r>
              <a:rPr lang="en-US" altLang="zh-CN" sz="2400" dirty="0" err="1" smtClean="0"/>
              <a:t>np.array_split</a:t>
            </a:r>
            <a:r>
              <a:rPr lang="en-US" altLang="zh-CN" sz="2400" dirty="0" smtClean="0"/>
              <a:t>(hidden2_outputs[</a:t>
            </a:r>
            <a:r>
              <a:rPr lang="en-US" altLang="zh-CN" sz="2400" dirty="0" err="1" smtClean="0"/>
              <a:t>shuffled_idx</a:t>
            </a:r>
            <a:r>
              <a:rPr lang="en-US" altLang="zh-CN" sz="2400" dirty="0" smtClean="0"/>
              <a:t>], </a:t>
            </a:r>
            <a:r>
              <a:rPr lang="en-US" altLang="zh-CN" sz="2400" dirty="0" smtClean="0"/>
              <a:t> </a:t>
            </a:r>
            <a:br>
              <a:rPr lang="en-US" altLang="zh-CN" sz="2400" dirty="0" smtClean="0"/>
            </a:br>
            <a:r>
              <a:rPr lang="en-US" altLang="zh-CN" sz="2400" dirty="0" smtClean="0"/>
              <a:t>                                                             </a:t>
            </a:r>
            <a:r>
              <a:rPr lang="en-US" altLang="zh-CN" sz="2400" dirty="0" err="1" smtClean="0"/>
              <a:t>n_batches</a:t>
            </a:r>
            <a:r>
              <a:rPr lang="en-US" altLang="zh-CN" sz="2400" dirty="0" smtClean="0"/>
              <a:t>)</a:t>
            </a:r>
          </a:p>
          <a:p>
            <a:pPr>
              <a:buNone/>
            </a:pPr>
            <a:r>
              <a:rPr lang="en-US" altLang="zh-CN" sz="2400" dirty="0" smtClean="0"/>
              <a:t>    </a:t>
            </a:r>
            <a:r>
              <a:rPr lang="en-US" altLang="zh-CN" sz="2400" dirty="0" err="1" smtClean="0"/>
              <a:t>y_batches</a:t>
            </a:r>
            <a:r>
              <a:rPr lang="en-US" altLang="zh-CN" sz="2400" dirty="0" smtClean="0"/>
              <a:t> </a:t>
            </a:r>
            <a:r>
              <a:rPr lang="en-US" altLang="zh-CN" sz="2400" dirty="0" smtClean="0"/>
              <a:t>= </a:t>
            </a:r>
            <a:r>
              <a:rPr lang="en-US" altLang="zh-CN" sz="2400" dirty="0" err="1" smtClean="0"/>
              <a:t>np.array_split</a:t>
            </a:r>
            <a:r>
              <a:rPr lang="en-US" altLang="zh-CN" sz="2400" dirty="0" smtClean="0"/>
              <a:t>(</a:t>
            </a:r>
            <a:r>
              <a:rPr lang="en-US" altLang="zh-CN" sz="2400" dirty="0" err="1" smtClean="0"/>
              <a:t>y_train</a:t>
            </a:r>
            <a:r>
              <a:rPr lang="en-US" altLang="zh-CN" sz="2400" dirty="0" smtClean="0"/>
              <a:t>[</a:t>
            </a:r>
            <a:r>
              <a:rPr lang="en-US" altLang="zh-CN" sz="2400" dirty="0" err="1" smtClean="0"/>
              <a:t>shuffled_idx</a:t>
            </a:r>
            <a:r>
              <a:rPr lang="en-US" altLang="zh-CN" sz="2400" dirty="0" smtClean="0"/>
              <a:t>], </a:t>
            </a:r>
            <a:r>
              <a:rPr lang="en-US" altLang="zh-CN" sz="2400" dirty="0" err="1" smtClean="0"/>
              <a:t>n_batches</a:t>
            </a:r>
            <a:r>
              <a:rPr lang="en-US" altLang="zh-CN" sz="2400" dirty="0" smtClean="0"/>
              <a:t>)</a:t>
            </a:r>
          </a:p>
          <a:p>
            <a:pPr>
              <a:buNone/>
            </a:pPr>
            <a:r>
              <a:rPr lang="en-US" altLang="zh-CN" sz="2400" b="1" dirty="0" smtClean="0"/>
              <a:t>    for </a:t>
            </a:r>
            <a:r>
              <a:rPr lang="en-US" altLang="zh-CN" sz="2400" b="1" dirty="0" smtClean="0"/>
              <a:t>hidden2_batch, </a:t>
            </a:r>
            <a:r>
              <a:rPr lang="en-US" altLang="zh-CN" sz="2400" b="1" dirty="0" err="1" smtClean="0"/>
              <a:t>y_batch</a:t>
            </a:r>
            <a:r>
              <a:rPr lang="en-US" altLang="zh-CN" sz="2400" b="1" dirty="0" smtClean="0"/>
              <a:t> in zip(hidden2_batches, </a:t>
            </a:r>
            <a:r>
              <a:rPr lang="en-US" altLang="zh-CN" sz="2400" b="1" dirty="0" err="1" smtClean="0"/>
              <a:t>y_batches</a:t>
            </a:r>
            <a:r>
              <a:rPr lang="en-US" altLang="zh-CN" sz="2400" b="1" dirty="0" smtClean="0"/>
              <a:t>):</a:t>
            </a:r>
          </a:p>
          <a:p>
            <a:pPr>
              <a:buNone/>
            </a:pPr>
            <a:r>
              <a:rPr lang="en-US" altLang="zh-CN" sz="2400" dirty="0" smtClean="0"/>
              <a:t>        </a:t>
            </a:r>
            <a:r>
              <a:rPr lang="en-US" altLang="zh-CN" sz="2400" dirty="0" err="1" smtClean="0"/>
              <a:t>sess.run</a:t>
            </a:r>
            <a:r>
              <a:rPr lang="en-US" altLang="zh-CN" sz="2400" dirty="0" smtClean="0"/>
              <a:t>(</a:t>
            </a:r>
            <a:r>
              <a:rPr lang="en-US" altLang="zh-CN" sz="2400" dirty="0" err="1" smtClean="0"/>
              <a:t>training_op</a:t>
            </a:r>
            <a:r>
              <a:rPr lang="en-US" altLang="zh-CN" sz="2400" dirty="0" smtClean="0"/>
              <a:t>, </a:t>
            </a:r>
            <a:r>
              <a:rPr lang="en-US" altLang="zh-CN" sz="2400" dirty="0" err="1" smtClean="0"/>
              <a:t>feed_dict</a:t>
            </a:r>
            <a:r>
              <a:rPr lang="en-US" altLang="zh-CN" sz="2400" dirty="0" smtClean="0"/>
              <a:t>={hidden2: hidden2_batch, y: </a:t>
            </a:r>
            <a:r>
              <a:rPr lang="en-US" altLang="zh-CN" sz="2400" dirty="0" smtClean="0"/>
              <a:t/>
            </a:r>
            <a:br>
              <a:rPr lang="en-US" altLang="zh-CN" sz="2400" dirty="0" smtClean="0"/>
            </a:br>
            <a:r>
              <a:rPr lang="en-US" altLang="zh-CN" sz="2400" dirty="0" smtClean="0"/>
              <a:t>                                                               </a:t>
            </a:r>
            <a:r>
              <a:rPr lang="en-US" altLang="zh-CN" sz="2400" dirty="0" err="1" smtClean="0"/>
              <a:t>y_batch</a:t>
            </a:r>
            <a:r>
              <a:rPr lang="en-US" altLang="zh-CN" sz="2400" dirty="0" smtClean="0"/>
              <a:t>})</a:t>
            </a:r>
            <a:endParaRPr lang="zh-CN" altLang="en-US" sz="2400" dirty="0" smtClean="0"/>
          </a:p>
        </p:txBody>
      </p:sp>
    </p:spTree>
    <p:extLst>
      <p:ext uri="{BB962C8B-B14F-4D97-AF65-F5344CB8AC3E}">
        <p14:creationId xmlns:p14="http://schemas.microsoft.com/office/powerpoint/2010/main" xmlns="" val="2556623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2800" dirty="0" smtClean="0"/>
              <a:t>Tweaking, Dropping, or Replacing the Upper Layers</a:t>
            </a:r>
            <a:endParaRPr lang="zh-CN" altLang="en-US" sz="24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The output layer of the original model should usually be replaced since it is </a:t>
            </a:r>
            <a:r>
              <a:rPr lang="en-US" altLang="zh-CN" sz="2800" dirty="0" smtClean="0"/>
              <a:t>most likely </a:t>
            </a:r>
            <a:r>
              <a:rPr lang="en-US" altLang="zh-CN" sz="2800" dirty="0" smtClean="0"/>
              <a:t>not useful at all for the new task, and it may not even have the right number </a:t>
            </a:r>
            <a:r>
              <a:rPr lang="en-US" altLang="zh-CN" sz="2800" dirty="0" smtClean="0"/>
              <a:t>of outputs </a:t>
            </a:r>
            <a:r>
              <a:rPr lang="en-US" altLang="zh-CN" sz="2800" dirty="0" smtClean="0"/>
              <a:t>for the new </a:t>
            </a:r>
            <a:r>
              <a:rPr lang="en-US" altLang="zh-CN" sz="2800" dirty="0" smtClean="0"/>
              <a:t>task. </a:t>
            </a:r>
          </a:p>
          <a:p>
            <a:r>
              <a:rPr lang="en-US" altLang="zh-CN" sz="2800" dirty="0" smtClean="0"/>
              <a:t>Similarly</a:t>
            </a:r>
            <a:r>
              <a:rPr lang="en-US" altLang="zh-CN" sz="2800" dirty="0" smtClean="0"/>
              <a:t>, the upper hidden layers of the original model are less likely to be as </a:t>
            </a:r>
            <a:r>
              <a:rPr lang="en-US" altLang="zh-CN" sz="2800" dirty="0" smtClean="0"/>
              <a:t>useful as </a:t>
            </a:r>
            <a:r>
              <a:rPr lang="en-US" altLang="zh-CN" sz="2800" dirty="0" smtClean="0"/>
              <a:t>the lower layers, since the high-level features that are most useful for the new </a:t>
            </a:r>
            <a:r>
              <a:rPr lang="en-US" altLang="zh-CN" sz="2800" dirty="0" smtClean="0"/>
              <a:t>task may </a:t>
            </a:r>
            <a:r>
              <a:rPr lang="en-US" altLang="zh-CN" sz="2800" dirty="0" smtClean="0"/>
              <a:t>differ significantly from the ones that were most useful for the original task. </a:t>
            </a:r>
            <a:r>
              <a:rPr lang="en-US" altLang="zh-CN" sz="2800" dirty="0" smtClean="0"/>
              <a:t>You want </a:t>
            </a:r>
            <a:r>
              <a:rPr lang="en-US" altLang="zh-CN" sz="2800" dirty="0" smtClean="0"/>
              <a:t>to find the right number of layers to reuse.</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2800" dirty="0" smtClean="0"/>
              <a:t>Tweaking, Dropping, or Replacing the Upper Layers</a:t>
            </a:r>
            <a:endParaRPr lang="zh-CN" altLang="en-US" sz="24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Try freezing all the copied layers first, then train your model and see how it </a:t>
            </a:r>
            <a:r>
              <a:rPr lang="en-US" altLang="zh-CN" sz="2800" dirty="0" smtClean="0"/>
              <a:t>performs. Then </a:t>
            </a:r>
            <a:r>
              <a:rPr lang="en-US" altLang="zh-CN" sz="2800" dirty="0" smtClean="0"/>
              <a:t>try unfreezing one or two of the top hidden layers to let </a:t>
            </a:r>
            <a:r>
              <a:rPr lang="en-US" altLang="zh-CN" sz="2800" dirty="0" err="1" smtClean="0"/>
              <a:t>backpropagation</a:t>
            </a:r>
            <a:r>
              <a:rPr lang="en-US" altLang="zh-CN" sz="2800" dirty="0" smtClean="0"/>
              <a:t> </a:t>
            </a:r>
            <a:r>
              <a:rPr lang="en-US" altLang="zh-CN" sz="2800" dirty="0" smtClean="0"/>
              <a:t>tweak them </a:t>
            </a:r>
            <a:r>
              <a:rPr lang="en-US" altLang="zh-CN" sz="2800" dirty="0" smtClean="0"/>
              <a:t>and see if performance improves. The more training data you have, the </a:t>
            </a:r>
            <a:r>
              <a:rPr lang="en-US" altLang="zh-CN" sz="2800" dirty="0" smtClean="0"/>
              <a:t>more layers </a:t>
            </a:r>
            <a:r>
              <a:rPr lang="en-US" altLang="zh-CN" sz="2800" dirty="0" smtClean="0"/>
              <a:t>you can unfreeze.</a:t>
            </a:r>
          </a:p>
          <a:p>
            <a:r>
              <a:rPr lang="en-US" altLang="zh-CN" sz="2800" dirty="0" smtClean="0"/>
              <a:t>If you still cannot get good performance, and you have little training data, try </a:t>
            </a:r>
            <a:r>
              <a:rPr lang="en-US" altLang="zh-CN" sz="2800" dirty="0" smtClean="0"/>
              <a:t>dropping the </a:t>
            </a:r>
            <a:r>
              <a:rPr lang="en-US" altLang="zh-CN" sz="2800" dirty="0" smtClean="0"/>
              <a:t>top hidden layer(s) and freeze all remaining hidden layers again. You </a:t>
            </a:r>
            <a:r>
              <a:rPr lang="en-US" altLang="zh-CN" sz="2800" dirty="0" smtClean="0"/>
              <a:t>can iterate </a:t>
            </a:r>
            <a:r>
              <a:rPr lang="en-US" altLang="zh-CN" sz="2800" dirty="0" smtClean="0"/>
              <a:t>until you find the right number of layers to reuse. If you have plenty of </a:t>
            </a:r>
            <a:r>
              <a:rPr lang="en-US" altLang="zh-CN" sz="2800" dirty="0" smtClean="0"/>
              <a:t>training data</a:t>
            </a:r>
            <a:r>
              <a:rPr lang="en-US" altLang="zh-CN" sz="2800" dirty="0" smtClean="0"/>
              <a:t>, you may try replacing the top hidden layers instead of dropping them, </a:t>
            </a:r>
            <a:r>
              <a:rPr lang="en-US" altLang="zh-CN" sz="2800" dirty="0" smtClean="0"/>
              <a:t>and even </a:t>
            </a:r>
            <a:r>
              <a:rPr lang="en-US" altLang="zh-CN" sz="2800" dirty="0" smtClean="0"/>
              <a:t>add more hidden layers.</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Vanishing/Exploding Gradients Problems</a:t>
            </a:r>
            <a:endParaRPr lang="zh-CN" altLang="en-US" sz="3600" dirty="0"/>
          </a:p>
        </p:txBody>
      </p:sp>
      <p:sp>
        <p:nvSpPr>
          <p:cNvPr id="3" name="内容占位符 2"/>
          <p:cNvSpPr>
            <a:spLocks noGrp="1"/>
          </p:cNvSpPr>
          <p:nvPr>
            <p:ph idx="1"/>
          </p:nvPr>
        </p:nvSpPr>
        <p:spPr>
          <a:xfrm>
            <a:off x="107504" y="1600200"/>
            <a:ext cx="9036496" cy="5141168"/>
          </a:xfrm>
        </p:spPr>
        <p:txBody>
          <a:bodyPr>
            <a:noAutofit/>
          </a:bodyPr>
          <a:lstStyle/>
          <a:p>
            <a:r>
              <a:rPr lang="en-US" altLang="zh-CN" dirty="0" smtClean="0"/>
              <a:t>As we discussed in Chapter 10, the </a:t>
            </a:r>
            <a:r>
              <a:rPr lang="en-US" altLang="zh-CN" dirty="0" err="1" smtClean="0"/>
              <a:t>backpropagation</a:t>
            </a:r>
            <a:r>
              <a:rPr lang="en-US" altLang="zh-CN" dirty="0" smtClean="0"/>
              <a:t> algorithm works by going from the output layer to the input layer, propagating the error gradient on the way. Once the algorithm has computed the gradient of the cost function with regards to each parameter in the network, it uses these gradients to update each parameter with a Gradient Descent step.</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3600" dirty="0" smtClean="0"/>
              <a:t>Unsupervised </a:t>
            </a:r>
            <a:r>
              <a:rPr lang="en-US" altLang="zh-CN" sz="3600" dirty="0" err="1" smtClean="0"/>
              <a:t>Pretraining</a:t>
            </a:r>
            <a:endParaRPr lang="zh-CN" altLang="en-US" sz="32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if you have plenty of unlabeled </a:t>
            </a:r>
            <a:r>
              <a:rPr lang="en-US" altLang="zh-CN" sz="2800" dirty="0" smtClean="0"/>
              <a:t>training data</a:t>
            </a:r>
            <a:r>
              <a:rPr lang="en-US" altLang="zh-CN" sz="2800" dirty="0" smtClean="0"/>
              <a:t>, you can try to train the layers one by one, starting with the lowest layer and </a:t>
            </a:r>
            <a:r>
              <a:rPr lang="en-US" altLang="zh-CN" sz="2800" dirty="0" smtClean="0"/>
              <a:t>then going </a:t>
            </a:r>
            <a:r>
              <a:rPr lang="en-US" altLang="zh-CN" sz="2800" dirty="0" smtClean="0"/>
              <a:t>up, using an unsupervised feature detector algorithm such as </a:t>
            </a:r>
            <a:r>
              <a:rPr lang="en-US" altLang="zh-CN" sz="2800" i="1" dirty="0" smtClean="0"/>
              <a:t>Restricted </a:t>
            </a:r>
            <a:r>
              <a:rPr lang="en-US" altLang="zh-CN" sz="2800" i="1" dirty="0" smtClean="0"/>
              <a:t>Boltzmann Machines </a:t>
            </a:r>
            <a:r>
              <a:rPr lang="en-US" altLang="zh-CN" sz="2800" i="1" dirty="0" smtClean="0"/>
              <a:t>(RBMs; see Appendix E) or </a:t>
            </a:r>
            <a:r>
              <a:rPr lang="en-US" altLang="zh-CN" sz="2800" i="1" dirty="0" err="1" smtClean="0"/>
              <a:t>autoencoders</a:t>
            </a:r>
            <a:r>
              <a:rPr lang="en-US" altLang="zh-CN" sz="2800" i="1" dirty="0" smtClean="0"/>
              <a:t> (see Chapter 15). </a:t>
            </a:r>
            <a:r>
              <a:rPr lang="en-US" altLang="zh-CN" sz="2800" i="1" dirty="0" smtClean="0"/>
              <a:t>Each </a:t>
            </a:r>
            <a:r>
              <a:rPr lang="en-US" altLang="zh-CN" sz="2800" dirty="0" smtClean="0"/>
              <a:t>layer </a:t>
            </a:r>
            <a:r>
              <a:rPr lang="en-US" altLang="zh-CN" sz="2800" dirty="0" smtClean="0"/>
              <a:t>is trained on the output of the previously trained layers (all layers except the </a:t>
            </a:r>
            <a:r>
              <a:rPr lang="en-US" altLang="zh-CN" sz="2800" dirty="0" smtClean="0"/>
              <a:t>one being </a:t>
            </a:r>
            <a:r>
              <a:rPr lang="en-US" altLang="zh-CN" sz="2800" dirty="0" smtClean="0"/>
              <a:t>trained are frozen). Once all layers have been trained this way, you can </a:t>
            </a:r>
            <a:r>
              <a:rPr lang="en-US" altLang="zh-CN" sz="2800" dirty="0" err="1" smtClean="0"/>
              <a:t>finetune</a:t>
            </a:r>
            <a:r>
              <a:rPr lang="en-US" altLang="zh-CN" sz="2800" dirty="0" smtClean="0"/>
              <a:t> the </a:t>
            </a:r>
            <a:r>
              <a:rPr lang="en-US" altLang="zh-CN" sz="2800" dirty="0" smtClean="0"/>
              <a:t>network using supervised learning (i.e., with </a:t>
            </a:r>
            <a:r>
              <a:rPr lang="en-US" altLang="zh-CN" sz="2800" dirty="0" err="1" smtClean="0"/>
              <a:t>backpropagation</a:t>
            </a:r>
            <a:r>
              <a:rPr lang="en-US" altLang="zh-CN" sz="2800" dirty="0" smtClean="0"/>
              <a:t>).</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3600" dirty="0" smtClean="0"/>
              <a:t>Unsupervised </a:t>
            </a:r>
            <a:r>
              <a:rPr lang="en-US" altLang="zh-CN" sz="3600" dirty="0" err="1" smtClean="0"/>
              <a:t>Pretraining</a:t>
            </a:r>
            <a:endParaRPr lang="zh-CN" altLang="en-US" sz="32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if you have plenty of unlabeled </a:t>
            </a:r>
            <a:r>
              <a:rPr lang="en-US" altLang="zh-CN" sz="2800" dirty="0" smtClean="0"/>
              <a:t>training data</a:t>
            </a:r>
            <a:r>
              <a:rPr lang="en-US" altLang="zh-CN" sz="2800" dirty="0" smtClean="0"/>
              <a:t>, you can try to train the layers one by one, starting with the lowest layer and </a:t>
            </a:r>
            <a:r>
              <a:rPr lang="en-US" altLang="zh-CN" sz="2800" dirty="0" smtClean="0"/>
              <a:t>then going </a:t>
            </a:r>
            <a:r>
              <a:rPr lang="en-US" altLang="zh-CN" sz="2800" dirty="0" smtClean="0"/>
              <a:t>up, using an unsupervised feature detector algorithm such as </a:t>
            </a:r>
            <a:r>
              <a:rPr lang="en-US" altLang="zh-CN" sz="2800" i="1" dirty="0" smtClean="0"/>
              <a:t>Restricted </a:t>
            </a:r>
            <a:r>
              <a:rPr lang="en-US" altLang="zh-CN" sz="2800" i="1" dirty="0" smtClean="0"/>
              <a:t>Boltzmann Machines </a:t>
            </a:r>
            <a:r>
              <a:rPr lang="en-US" altLang="zh-CN" sz="2800" i="1" dirty="0" smtClean="0"/>
              <a:t>(RBMs; see Appendix E) or </a:t>
            </a:r>
            <a:r>
              <a:rPr lang="en-US" altLang="zh-CN" sz="2800" i="1" dirty="0" err="1" smtClean="0"/>
              <a:t>autoencoders</a:t>
            </a:r>
            <a:r>
              <a:rPr lang="en-US" altLang="zh-CN" sz="2800" i="1" dirty="0" smtClean="0"/>
              <a:t> (see Chapter 15). </a:t>
            </a:r>
            <a:r>
              <a:rPr lang="en-US" altLang="zh-CN" sz="2800" i="1" dirty="0" smtClean="0"/>
              <a:t>Each </a:t>
            </a:r>
            <a:r>
              <a:rPr lang="en-US" altLang="zh-CN" sz="2800" dirty="0" smtClean="0"/>
              <a:t>layer </a:t>
            </a:r>
            <a:r>
              <a:rPr lang="en-US" altLang="zh-CN" sz="2800" dirty="0" smtClean="0"/>
              <a:t>is trained on the output of the previously trained layers (all layers except the </a:t>
            </a:r>
            <a:r>
              <a:rPr lang="en-US" altLang="zh-CN" sz="2800" dirty="0" smtClean="0"/>
              <a:t>one being </a:t>
            </a:r>
            <a:r>
              <a:rPr lang="en-US" altLang="zh-CN" sz="2800" dirty="0" smtClean="0"/>
              <a:t>trained are frozen). Once all layers have been trained this way, you can </a:t>
            </a:r>
            <a:r>
              <a:rPr lang="en-US" altLang="zh-CN" sz="2800" dirty="0" err="1" smtClean="0"/>
              <a:t>finetune</a:t>
            </a:r>
            <a:r>
              <a:rPr lang="en-US" altLang="zh-CN" sz="2800" dirty="0" smtClean="0"/>
              <a:t> the </a:t>
            </a:r>
            <a:r>
              <a:rPr lang="en-US" altLang="zh-CN" sz="2800" dirty="0" smtClean="0"/>
              <a:t>network using supervised learning (i.e., with </a:t>
            </a:r>
            <a:r>
              <a:rPr lang="en-US" altLang="zh-CN" sz="2800" dirty="0" err="1" smtClean="0"/>
              <a:t>backpropagation</a:t>
            </a:r>
            <a:r>
              <a:rPr lang="en-US" altLang="zh-CN" sz="2800" dirty="0" smtClean="0"/>
              <a:t>).</a:t>
            </a:r>
            <a:endParaRPr lang="zh-CN" altLang="en-US" sz="2800" dirty="0" smtClean="0"/>
          </a:p>
        </p:txBody>
      </p:sp>
      <p:pic>
        <p:nvPicPr>
          <p:cNvPr id="1026" name="Picture 2"/>
          <p:cNvPicPr>
            <a:picLocks noChangeAspect="1" noChangeArrowheads="1"/>
          </p:cNvPicPr>
          <p:nvPr/>
        </p:nvPicPr>
        <p:blipFill>
          <a:blip r:embed="rId2"/>
          <a:srcRect/>
          <a:stretch>
            <a:fillRect/>
          </a:stretch>
        </p:blipFill>
        <p:spPr bwMode="auto">
          <a:xfrm>
            <a:off x="0" y="848811"/>
            <a:ext cx="9144000" cy="6009190"/>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3600" dirty="0" err="1" smtClean="0"/>
              <a:t>Pretraining</a:t>
            </a:r>
            <a:r>
              <a:rPr lang="en-US" altLang="zh-CN" sz="3600" dirty="0" smtClean="0"/>
              <a:t> on an Auxiliary Task</a:t>
            </a:r>
            <a:endParaRPr lang="zh-CN" altLang="en-US" sz="32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One last option is to train a first neural network on an auxiliary task for which </a:t>
            </a:r>
            <a:r>
              <a:rPr lang="en-US" altLang="zh-CN" sz="2800" dirty="0" smtClean="0"/>
              <a:t>you can </a:t>
            </a:r>
            <a:r>
              <a:rPr lang="en-US" altLang="zh-CN" sz="2800" dirty="0" smtClean="0"/>
              <a:t>easily obtain or generate labeled training data, then reuse the lower layers of </a:t>
            </a:r>
            <a:r>
              <a:rPr lang="en-US" altLang="zh-CN" sz="2800" dirty="0" smtClean="0"/>
              <a:t>that network </a:t>
            </a:r>
            <a:r>
              <a:rPr lang="en-US" altLang="zh-CN" sz="2800" dirty="0" smtClean="0"/>
              <a:t>for your actual task. The first neural network’s lower layers will learn </a:t>
            </a:r>
            <a:r>
              <a:rPr lang="en-US" altLang="zh-CN" sz="2800" dirty="0" smtClean="0"/>
              <a:t>feature detectors </a:t>
            </a:r>
            <a:r>
              <a:rPr lang="en-US" altLang="zh-CN" sz="2800" dirty="0" smtClean="0"/>
              <a:t>that will likely be reusable by the second neural network</a:t>
            </a:r>
            <a:r>
              <a:rPr lang="en-US" altLang="zh-CN" sz="2800" dirty="0" smtClean="0"/>
              <a:t>.</a:t>
            </a:r>
          </a:p>
          <a:p>
            <a:r>
              <a:rPr lang="en-US" altLang="zh-CN" sz="2800" dirty="0" smtClean="0"/>
              <a:t>Another approach is to train a first network to output a score for each </a:t>
            </a:r>
            <a:r>
              <a:rPr lang="en-US" altLang="zh-CN" sz="2800" dirty="0" smtClean="0"/>
              <a:t>training instance</a:t>
            </a:r>
            <a:r>
              <a:rPr lang="en-US" altLang="zh-CN" sz="2800" dirty="0" smtClean="0"/>
              <a:t>, and use a cost function that ensures that a good instance’s score is </a:t>
            </a:r>
            <a:r>
              <a:rPr lang="en-US" altLang="zh-CN" sz="2800" dirty="0" smtClean="0"/>
              <a:t>greater than </a:t>
            </a:r>
            <a:r>
              <a:rPr lang="en-US" altLang="zh-CN" sz="2800" dirty="0" smtClean="0"/>
              <a:t>a bad instance’s score by at least some margin. This is called </a:t>
            </a:r>
            <a:r>
              <a:rPr lang="en-US" altLang="zh-CN" sz="2800" i="1" dirty="0" smtClean="0"/>
              <a:t>max margin learning.</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rmAutofit/>
          </a:bodyPr>
          <a:lstStyle/>
          <a:p>
            <a:r>
              <a:rPr lang="en-US" altLang="zh-CN" sz="3600" dirty="0" smtClean="0"/>
              <a:t>Faster Optimizers</a:t>
            </a:r>
            <a:endParaRPr lang="zh-CN" altLang="en-US" sz="3200" dirty="0"/>
          </a:p>
        </p:txBody>
      </p:sp>
      <p:sp>
        <p:nvSpPr>
          <p:cNvPr id="5" name="内容占位符 2"/>
          <p:cNvSpPr>
            <a:spLocks noGrp="1"/>
          </p:cNvSpPr>
          <p:nvPr>
            <p:ph idx="1"/>
          </p:nvPr>
        </p:nvSpPr>
        <p:spPr>
          <a:xfrm>
            <a:off x="107504" y="1071546"/>
            <a:ext cx="9036496" cy="5500702"/>
          </a:xfrm>
        </p:spPr>
        <p:txBody>
          <a:bodyPr>
            <a:noAutofit/>
          </a:bodyPr>
          <a:lstStyle/>
          <a:p>
            <a:r>
              <a:rPr lang="en-US" altLang="zh-CN" sz="2800" dirty="0" smtClean="0"/>
              <a:t>Training a very large deep neural network can be painfully slow. So far we have </a:t>
            </a:r>
            <a:r>
              <a:rPr lang="en-US" altLang="zh-CN" sz="2800" dirty="0" smtClean="0"/>
              <a:t>seen four </a:t>
            </a:r>
            <a:r>
              <a:rPr lang="en-US" altLang="zh-CN" sz="2800" dirty="0" smtClean="0"/>
              <a:t>ways to speed up training (and reach a better solution): applying a good </a:t>
            </a:r>
            <a:r>
              <a:rPr lang="en-US" altLang="zh-CN" sz="2800" dirty="0" smtClean="0"/>
              <a:t>initialization strategy </a:t>
            </a:r>
            <a:r>
              <a:rPr lang="en-US" altLang="zh-CN" sz="2800" dirty="0" smtClean="0"/>
              <a:t>for the connection weights, using a good activation function, </a:t>
            </a:r>
            <a:r>
              <a:rPr lang="en-US" altLang="zh-CN" sz="2800" dirty="0" smtClean="0"/>
              <a:t>using Batch </a:t>
            </a:r>
            <a:r>
              <a:rPr lang="en-US" altLang="zh-CN" sz="2800" dirty="0" smtClean="0"/>
              <a:t>Normalization, and reusing parts of a </a:t>
            </a:r>
            <a:r>
              <a:rPr lang="en-US" altLang="zh-CN" sz="2800" dirty="0" err="1" smtClean="0"/>
              <a:t>pretrained</a:t>
            </a:r>
            <a:r>
              <a:rPr lang="en-US" altLang="zh-CN" sz="2800" dirty="0" smtClean="0"/>
              <a:t> network. Another huge </a:t>
            </a:r>
            <a:r>
              <a:rPr lang="en-US" altLang="zh-CN" sz="2800" dirty="0" smtClean="0"/>
              <a:t>speed boost </a:t>
            </a:r>
            <a:r>
              <a:rPr lang="en-US" altLang="zh-CN" sz="2800" dirty="0" smtClean="0"/>
              <a:t>comes from using a faster optimizer than the regular Gradient Descent </a:t>
            </a:r>
            <a:r>
              <a:rPr lang="en-US" altLang="zh-CN" sz="2800" dirty="0" smtClean="0"/>
              <a:t>optimizer. </a:t>
            </a:r>
          </a:p>
          <a:p>
            <a:r>
              <a:rPr lang="en-US" altLang="zh-CN" sz="2800" dirty="0" smtClean="0"/>
              <a:t>In </a:t>
            </a:r>
            <a:r>
              <a:rPr lang="en-US" altLang="zh-CN" sz="2800" dirty="0" smtClean="0"/>
              <a:t>this section we will present the most popular ones: Momentum </a:t>
            </a:r>
            <a:r>
              <a:rPr lang="en-US" altLang="zh-CN" sz="2800" dirty="0" smtClean="0"/>
              <a:t>optimization, </a:t>
            </a:r>
            <a:r>
              <a:rPr lang="en-US" altLang="zh-CN" sz="2800" dirty="0" err="1" smtClean="0"/>
              <a:t>Nesterov</a:t>
            </a:r>
            <a:r>
              <a:rPr lang="en-US" altLang="zh-CN" sz="2800" dirty="0" smtClean="0"/>
              <a:t> </a:t>
            </a:r>
            <a:r>
              <a:rPr lang="en-US" altLang="zh-CN" sz="2800" dirty="0" smtClean="0"/>
              <a:t>Accelerated Gradient, </a:t>
            </a:r>
            <a:r>
              <a:rPr lang="en-US" altLang="zh-CN" sz="2800" dirty="0" err="1" smtClean="0"/>
              <a:t>AdaGrad</a:t>
            </a:r>
            <a:r>
              <a:rPr lang="en-US" altLang="zh-CN" sz="2800" dirty="0" smtClean="0"/>
              <a:t>, </a:t>
            </a:r>
            <a:r>
              <a:rPr lang="en-US" altLang="zh-CN" sz="2800" dirty="0" err="1" smtClean="0"/>
              <a:t>RMSProp</a:t>
            </a:r>
            <a:r>
              <a:rPr lang="en-US" altLang="zh-CN" sz="2800" dirty="0" smtClean="0"/>
              <a:t>, and finally </a:t>
            </a:r>
            <a:r>
              <a:rPr lang="en-US" altLang="zh-CN" sz="2800" dirty="0" smtClean="0"/>
              <a:t>Adam optimization</a:t>
            </a:r>
            <a:r>
              <a:rPr lang="en-US" altLang="zh-CN" sz="2800" dirty="0" smtClean="0"/>
              <a:t>.</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smtClean="0"/>
              <a:t>Momentum optimization</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Recall that Gradient Descent simply updates the weights </a:t>
            </a:r>
            <a:r>
              <a:rPr lang="en-US" altLang="zh-CN" sz="2800" i="1" dirty="0" smtClean="0"/>
              <a:t>θ by directly subtracting </a:t>
            </a:r>
            <a:r>
              <a:rPr lang="en-US" altLang="zh-CN" sz="2800" i="1" dirty="0" smtClean="0"/>
              <a:t>the </a:t>
            </a:r>
            <a:r>
              <a:rPr lang="en-US" altLang="zh-CN" sz="2800" dirty="0" smtClean="0"/>
              <a:t>gradient </a:t>
            </a:r>
            <a:r>
              <a:rPr lang="en-US" altLang="zh-CN" sz="2800" dirty="0" smtClean="0"/>
              <a:t>of the cost function </a:t>
            </a:r>
            <a:r>
              <a:rPr lang="en-US" altLang="zh-CN" sz="2800" i="1" dirty="0" smtClean="0"/>
              <a:t>J(θ) with regards to the weights (∇</a:t>
            </a:r>
            <a:r>
              <a:rPr lang="en-US" altLang="zh-CN" sz="2800" i="1" baseline="-25000" dirty="0" err="1" smtClean="0"/>
              <a:t>θ</a:t>
            </a:r>
            <a:r>
              <a:rPr lang="en-US" altLang="zh-CN" sz="2800" i="1" dirty="0" err="1" smtClean="0"/>
              <a:t>J</a:t>
            </a:r>
            <a:r>
              <a:rPr lang="en-US" altLang="zh-CN" sz="2800" i="1" dirty="0" smtClean="0"/>
              <a:t>(θ)) multiplied </a:t>
            </a:r>
            <a:r>
              <a:rPr lang="en-US" altLang="zh-CN" sz="2800" i="1" dirty="0" smtClean="0"/>
              <a:t>by </a:t>
            </a:r>
            <a:r>
              <a:rPr lang="en-US" altLang="zh-CN" sz="2800" dirty="0" smtClean="0"/>
              <a:t>the </a:t>
            </a:r>
            <a:r>
              <a:rPr lang="en-US" altLang="zh-CN" sz="2800" dirty="0" smtClean="0"/>
              <a:t>learning rate </a:t>
            </a:r>
            <a:r>
              <a:rPr lang="en-US" altLang="zh-CN" sz="2800" i="1" dirty="0" smtClean="0"/>
              <a:t>η. The equation is: θ ← θ – </a:t>
            </a:r>
            <a:r>
              <a:rPr lang="en-US" altLang="zh-CN" sz="2800" i="1" dirty="0" err="1" smtClean="0"/>
              <a:t>η∇</a:t>
            </a:r>
            <a:r>
              <a:rPr lang="en-US" altLang="zh-CN" sz="2800" i="1" baseline="-25000" dirty="0" err="1" smtClean="0"/>
              <a:t>θ</a:t>
            </a:r>
            <a:r>
              <a:rPr lang="en-US" altLang="zh-CN" sz="2800" i="1" dirty="0" err="1" smtClean="0"/>
              <a:t>J</a:t>
            </a:r>
            <a:r>
              <a:rPr lang="en-US" altLang="zh-CN" sz="2800" i="1" dirty="0" smtClean="0"/>
              <a:t>(θ). It does not care about what </a:t>
            </a:r>
            <a:r>
              <a:rPr lang="en-US" altLang="zh-CN" sz="2800" i="1" dirty="0" smtClean="0"/>
              <a:t>the </a:t>
            </a:r>
            <a:r>
              <a:rPr lang="en-US" altLang="zh-CN" sz="2800" dirty="0" smtClean="0"/>
              <a:t>earlier </a:t>
            </a:r>
            <a:r>
              <a:rPr lang="en-US" altLang="zh-CN" sz="2800" dirty="0" smtClean="0"/>
              <a:t>gradients were. If the local gradient is tiny, it goes very slowly</a:t>
            </a:r>
            <a:r>
              <a:rPr lang="en-US" altLang="zh-CN" sz="2800" dirty="0" smtClean="0"/>
              <a:t>.</a:t>
            </a:r>
          </a:p>
          <a:p>
            <a:r>
              <a:rPr lang="en-US" altLang="zh-CN" sz="2800" dirty="0" smtClean="0"/>
              <a:t>Momentum optimization cares a great deal about what previous gradients were: </a:t>
            </a:r>
            <a:r>
              <a:rPr lang="en-US" altLang="zh-CN" sz="2800" dirty="0" smtClean="0"/>
              <a:t>at each </a:t>
            </a:r>
            <a:r>
              <a:rPr lang="en-US" altLang="zh-CN" sz="2800" dirty="0" smtClean="0"/>
              <a:t>iteration, it adds the local gradient to the </a:t>
            </a:r>
            <a:r>
              <a:rPr lang="en-US" altLang="zh-CN" sz="2800" i="1" dirty="0" smtClean="0"/>
              <a:t>momentum vector </a:t>
            </a:r>
            <a:r>
              <a:rPr lang="en-US" altLang="zh-CN" sz="2800" b="1" i="1" dirty="0" smtClean="0"/>
              <a:t>m (multiplied by </a:t>
            </a:r>
            <a:r>
              <a:rPr lang="en-US" altLang="zh-CN" sz="2800" b="1" i="1" dirty="0" smtClean="0"/>
              <a:t>the </a:t>
            </a:r>
            <a:r>
              <a:rPr lang="en-US" altLang="zh-CN" sz="2800" dirty="0" smtClean="0"/>
              <a:t>learning </a:t>
            </a:r>
            <a:r>
              <a:rPr lang="en-US" altLang="zh-CN" sz="2800" dirty="0" smtClean="0"/>
              <a:t>rate </a:t>
            </a:r>
            <a:r>
              <a:rPr lang="en-US" altLang="zh-CN" sz="2800" i="1" dirty="0" smtClean="0"/>
              <a:t>η), and it updates the weights by simply subtracting this </a:t>
            </a:r>
            <a:r>
              <a:rPr lang="en-US" altLang="zh-CN" sz="2800" i="1" dirty="0" smtClean="0"/>
              <a:t>momentum </a:t>
            </a:r>
            <a:r>
              <a:rPr lang="en-US" altLang="zh-CN" sz="2800" dirty="0" smtClean="0"/>
              <a:t>vector.</a:t>
            </a:r>
            <a:endParaRPr lang="zh-CN" altLang="en-US" sz="2800" dirty="0" smtClean="0"/>
          </a:p>
        </p:txBody>
      </p:sp>
      <p:pic>
        <p:nvPicPr>
          <p:cNvPr id="2050" name="Picture 2"/>
          <p:cNvPicPr>
            <a:picLocks noChangeAspect="1" noChangeArrowheads="1"/>
          </p:cNvPicPr>
          <p:nvPr/>
        </p:nvPicPr>
        <p:blipFill>
          <a:blip r:embed="rId2"/>
          <a:srcRect/>
          <a:stretch>
            <a:fillRect/>
          </a:stretch>
        </p:blipFill>
        <p:spPr bwMode="auto">
          <a:xfrm>
            <a:off x="2500298" y="5505450"/>
            <a:ext cx="4029075" cy="1352550"/>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err="1" smtClean="0"/>
              <a:t>Nesterov</a:t>
            </a:r>
            <a:r>
              <a:rPr lang="en-US" altLang="zh-CN" sz="3600" dirty="0" smtClean="0"/>
              <a:t> Accelerated Gradient</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One small variant to Momentum optimization, proposed by </a:t>
            </a:r>
            <a:r>
              <a:rPr lang="en-US" altLang="zh-CN" sz="2800" dirty="0" err="1" smtClean="0"/>
              <a:t>Yurii</a:t>
            </a:r>
            <a:r>
              <a:rPr lang="en-US" altLang="zh-CN" sz="2800" dirty="0" smtClean="0"/>
              <a:t> </a:t>
            </a:r>
            <a:r>
              <a:rPr lang="en-US" altLang="zh-CN" sz="2800" dirty="0" err="1" smtClean="0"/>
              <a:t>Nesterov</a:t>
            </a:r>
            <a:r>
              <a:rPr lang="en-US" altLang="zh-CN" sz="2800" dirty="0" smtClean="0"/>
              <a:t> in </a:t>
            </a:r>
            <a:r>
              <a:rPr lang="en-US" altLang="zh-CN" sz="2800" dirty="0" smtClean="0"/>
              <a:t>1983, is </a:t>
            </a:r>
            <a:r>
              <a:rPr lang="en-US" altLang="zh-CN" sz="2800" dirty="0" smtClean="0"/>
              <a:t>almost always faster than vanilla Momentum optimization. The idea of </a:t>
            </a:r>
            <a:r>
              <a:rPr lang="en-US" altLang="zh-CN" sz="2800" i="1" dirty="0" err="1" smtClean="0"/>
              <a:t>Nesterov</a:t>
            </a:r>
            <a:r>
              <a:rPr lang="en-US" altLang="zh-CN" sz="2800" i="1" dirty="0" smtClean="0"/>
              <a:t> Momentum </a:t>
            </a:r>
            <a:r>
              <a:rPr lang="en-US" altLang="zh-CN" sz="2800" i="1" dirty="0" smtClean="0"/>
              <a:t>optimization, or </a:t>
            </a:r>
            <a:r>
              <a:rPr lang="en-US" altLang="zh-CN" sz="2800" i="1" dirty="0" err="1" smtClean="0"/>
              <a:t>Nesterov</a:t>
            </a:r>
            <a:r>
              <a:rPr lang="en-US" altLang="zh-CN" sz="2800" i="1" dirty="0" smtClean="0"/>
              <a:t> Accelerated Gradient (NAG), is to measure </a:t>
            </a:r>
            <a:r>
              <a:rPr lang="en-US" altLang="zh-CN" sz="2800" i="1" dirty="0" smtClean="0"/>
              <a:t>the </a:t>
            </a:r>
            <a:r>
              <a:rPr lang="en-US" altLang="zh-CN" sz="2800" dirty="0" smtClean="0"/>
              <a:t>gradient </a:t>
            </a:r>
            <a:r>
              <a:rPr lang="en-US" altLang="zh-CN" sz="2800" dirty="0" smtClean="0"/>
              <a:t>of the cost function not at the local position but slightly ahead in the </a:t>
            </a:r>
            <a:r>
              <a:rPr lang="en-US" altLang="zh-CN" sz="2800" dirty="0" smtClean="0"/>
              <a:t>direction of </a:t>
            </a:r>
            <a:r>
              <a:rPr lang="en-US" altLang="zh-CN" sz="2800" dirty="0" smtClean="0"/>
              <a:t>the momentum (see Equation 11-5). The only difference from </a:t>
            </a:r>
            <a:r>
              <a:rPr lang="en-US" altLang="zh-CN" sz="2800" dirty="0" smtClean="0"/>
              <a:t>vanilla Momentum </a:t>
            </a:r>
            <a:r>
              <a:rPr lang="en-US" altLang="zh-CN" sz="2800" dirty="0" smtClean="0"/>
              <a:t>optimization is that the gradient is measured at </a:t>
            </a:r>
            <a:r>
              <a:rPr lang="en-US" altLang="zh-CN" sz="2800" i="1" dirty="0" smtClean="0"/>
              <a:t>θ + </a:t>
            </a:r>
            <a:r>
              <a:rPr lang="en-US" altLang="zh-CN" sz="2800" i="1" dirty="0" err="1" smtClean="0"/>
              <a:t>β</a:t>
            </a:r>
            <a:r>
              <a:rPr lang="en-US" altLang="zh-CN" sz="2800" b="1" i="1" dirty="0" err="1" smtClean="0"/>
              <a:t>m</a:t>
            </a:r>
            <a:r>
              <a:rPr lang="en-US" altLang="zh-CN" sz="2800" b="1" i="1" dirty="0" smtClean="0"/>
              <a:t> rather than at θ.</a:t>
            </a:r>
            <a:endParaRPr lang="zh-CN" altLang="en-US" sz="2800" dirty="0" smtClean="0"/>
          </a:p>
        </p:txBody>
      </p:sp>
      <p:pic>
        <p:nvPicPr>
          <p:cNvPr id="3074" name="Picture 2"/>
          <p:cNvPicPr>
            <a:picLocks noChangeAspect="1" noChangeArrowheads="1"/>
          </p:cNvPicPr>
          <p:nvPr/>
        </p:nvPicPr>
        <p:blipFill>
          <a:blip r:embed="rId2"/>
          <a:srcRect/>
          <a:stretch>
            <a:fillRect/>
          </a:stretch>
        </p:blipFill>
        <p:spPr bwMode="auto">
          <a:xfrm>
            <a:off x="571472" y="5000636"/>
            <a:ext cx="7937135" cy="1857364"/>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err="1" smtClean="0"/>
              <a:t>Nesterov</a:t>
            </a:r>
            <a:r>
              <a:rPr lang="en-US" altLang="zh-CN" sz="3600" dirty="0" smtClean="0"/>
              <a:t> Accelerated Gradient</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One small variant to Momentum optimization, proposed by </a:t>
            </a:r>
            <a:r>
              <a:rPr lang="en-US" altLang="zh-CN" sz="2800" dirty="0" err="1" smtClean="0"/>
              <a:t>Yurii</a:t>
            </a:r>
            <a:r>
              <a:rPr lang="en-US" altLang="zh-CN" sz="2800" dirty="0" smtClean="0"/>
              <a:t> </a:t>
            </a:r>
            <a:r>
              <a:rPr lang="en-US" altLang="zh-CN" sz="2800" dirty="0" err="1" smtClean="0"/>
              <a:t>Nesterov</a:t>
            </a:r>
            <a:r>
              <a:rPr lang="en-US" altLang="zh-CN" sz="2800" dirty="0" smtClean="0"/>
              <a:t> in </a:t>
            </a:r>
            <a:r>
              <a:rPr lang="en-US" altLang="zh-CN" sz="2800" dirty="0" smtClean="0"/>
              <a:t>1983, is </a:t>
            </a:r>
            <a:r>
              <a:rPr lang="en-US" altLang="zh-CN" sz="2800" dirty="0" smtClean="0"/>
              <a:t>almost always faster than vanilla Momentum optimization. The idea of </a:t>
            </a:r>
            <a:r>
              <a:rPr lang="en-US" altLang="zh-CN" sz="2800" i="1" dirty="0" err="1" smtClean="0"/>
              <a:t>Nesterov</a:t>
            </a:r>
            <a:r>
              <a:rPr lang="en-US" altLang="zh-CN" sz="2800" i="1" dirty="0" smtClean="0"/>
              <a:t> Momentum </a:t>
            </a:r>
            <a:r>
              <a:rPr lang="en-US" altLang="zh-CN" sz="2800" i="1" dirty="0" smtClean="0"/>
              <a:t>optimization, or </a:t>
            </a:r>
            <a:r>
              <a:rPr lang="en-US" altLang="zh-CN" sz="2800" i="1" dirty="0" err="1" smtClean="0"/>
              <a:t>Nesterov</a:t>
            </a:r>
            <a:r>
              <a:rPr lang="en-US" altLang="zh-CN" sz="2800" i="1" dirty="0" smtClean="0"/>
              <a:t> Accelerated Gradient (NAG), is to measure </a:t>
            </a:r>
            <a:r>
              <a:rPr lang="en-US" altLang="zh-CN" sz="2800" i="1" dirty="0" smtClean="0"/>
              <a:t>the </a:t>
            </a:r>
            <a:r>
              <a:rPr lang="en-US" altLang="zh-CN" sz="2800" dirty="0" smtClean="0"/>
              <a:t>gradient </a:t>
            </a:r>
            <a:r>
              <a:rPr lang="en-US" altLang="zh-CN" sz="2800" dirty="0" smtClean="0"/>
              <a:t>of the cost function not at the local position but slightly ahead in the </a:t>
            </a:r>
            <a:r>
              <a:rPr lang="en-US" altLang="zh-CN" sz="2800" dirty="0" smtClean="0"/>
              <a:t>direction of </a:t>
            </a:r>
            <a:r>
              <a:rPr lang="en-US" altLang="zh-CN" sz="2800" dirty="0" smtClean="0"/>
              <a:t>the momentum (see Equation 11-5). The only difference from </a:t>
            </a:r>
            <a:r>
              <a:rPr lang="en-US" altLang="zh-CN" sz="2800" dirty="0" smtClean="0"/>
              <a:t>vanilla Momentum </a:t>
            </a:r>
            <a:r>
              <a:rPr lang="en-US" altLang="zh-CN" sz="2800" dirty="0" smtClean="0"/>
              <a:t>optimization is that the gradient is measured at </a:t>
            </a:r>
            <a:r>
              <a:rPr lang="en-US" altLang="zh-CN" sz="2800" i="1" dirty="0" smtClean="0"/>
              <a:t>θ + </a:t>
            </a:r>
            <a:r>
              <a:rPr lang="en-US" altLang="zh-CN" sz="2800" i="1" dirty="0" err="1" smtClean="0"/>
              <a:t>β</a:t>
            </a:r>
            <a:r>
              <a:rPr lang="en-US" altLang="zh-CN" sz="2800" b="1" i="1" dirty="0" err="1" smtClean="0"/>
              <a:t>m</a:t>
            </a:r>
            <a:r>
              <a:rPr lang="en-US" altLang="zh-CN" sz="2800" b="1" i="1" dirty="0" smtClean="0"/>
              <a:t> rather than at θ.</a:t>
            </a:r>
            <a:endParaRPr lang="zh-CN" altLang="en-US" sz="2800" dirty="0" smtClean="0"/>
          </a:p>
        </p:txBody>
      </p:sp>
      <p:pic>
        <p:nvPicPr>
          <p:cNvPr id="3074" name="Picture 2"/>
          <p:cNvPicPr>
            <a:picLocks noChangeAspect="1" noChangeArrowheads="1"/>
          </p:cNvPicPr>
          <p:nvPr/>
        </p:nvPicPr>
        <p:blipFill>
          <a:blip r:embed="rId2"/>
          <a:srcRect/>
          <a:stretch>
            <a:fillRect/>
          </a:stretch>
        </p:blipFill>
        <p:spPr bwMode="auto">
          <a:xfrm>
            <a:off x="571472" y="5000636"/>
            <a:ext cx="7937135" cy="1857364"/>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214282" y="0"/>
            <a:ext cx="8786874" cy="6858000"/>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err="1" smtClean="0"/>
              <a:t>AdaGrad</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Consider the elongated bowl problem again: Gradient Descent starts by quickly </a:t>
            </a:r>
            <a:r>
              <a:rPr lang="en-US" altLang="zh-CN" sz="2800" dirty="0" smtClean="0"/>
              <a:t>going down </a:t>
            </a:r>
            <a:r>
              <a:rPr lang="en-US" altLang="zh-CN" sz="2800" dirty="0" smtClean="0"/>
              <a:t>the steepest slope, then slowly goes down the bottom of the valley. It would </a:t>
            </a:r>
            <a:r>
              <a:rPr lang="en-US" altLang="zh-CN" sz="2800" dirty="0" smtClean="0"/>
              <a:t>be nice </a:t>
            </a:r>
            <a:r>
              <a:rPr lang="en-US" altLang="zh-CN" sz="2800" dirty="0" smtClean="0"/>
              <a:t>if the algorithm could detect this early on and correct its direction to point a </a:t>
            </a:r>
            <a:r>
              <a:rPr lang="en-US" altLang="zh-CN" sz="2800" dirty="0" smtClean="0"/>
              <a:t>bit more </a:t>
            </a:r>
            <a:r>
              <a:rPr lang="en-US" altLang="zh-CN" sz="2800" dirty="0" smtClean="0"/>
              <a:t>toward the global optimum</a:t>
            </a:r>
            <a:r>
              <a:rPr lang="en-US" altLang="zh-CN" sz="2800" dirty="0" smtClean="0"/>
              <a:t>. </a:t>
            </a:r>
          </a:p>
          <a:p>
            <a:r>
              <a:rPr lang="en-US" altLang="zh-CN" sz="2800" dirty="0" smtClean="0"/>
              <a:t>The </a:t>
            </a:r>
            <a:r>
              <a:rPr lang="en-US" altLang="zh-CN" sz="2800" i="1" dirty="0" err="1" smtClean="0"/>
              <a:t>AdaGrad</a:t>
            </a:r>
            <a:r>
              <a:rPr lang="en-US" altLang="zh-CN" sz="2800" i="1" dirty="0" smtClean="0"/>
              <a:t> algorithm13 achieves this by scaling down the gradient vector along </a:t>
            </a:r>
            <a:r>
              <a:rPr lang="en-US" altLang="zh-CN" sz="2800" i="1" dirty="0" smtClean="0"/>
              <a:t>the </a:t>
            </a:r>
            <a:r>
              <a:rPr lang="en-US" altLang="zh-CN" sz="2800" dirty="0" smtClean="0"/>
              <a:t>steepest </a:t>
            </a:r>
            <a:r>
              <a:rPr lang="en-US" altLang="zh-CN" sz="2800" dirty="0" smtClean="0"/>
              <a:t>dimensions (see Equation 11-6):</a:t>
            </a:r>
            <a:endParaRPr lang="zh-CN" altLang="en-US" sz="2800" dirty="0" smtClean="0"/>
          </a:p>
        </p:txBody>
      </p:sp>
      <p:pic>
        <p:nvPicPr>
          <p:cNvPr id="5122" name="Picture 2"/>
          <p:cNvPicPr>
            <a:picLocks noChangeAspect="1" noChangeArrowheads="1"/>
          </p:cNvPicPr>
          <p:nvPr/>
        </p:nvPicPr>
        <p:blipFill>
          <a:blip r:embed="rId2"/>
          <a:srcRect/>
          <a:stretch>
            <a:fillRect/>
          </a:stretch>
        </p:blipFill>
        <p:spPr bwMode="auto">
          <a:xfrm>
            <a:off x="1643042" y="4786322"/>
            <a:ext cx="5072098" cy="1839997"/>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err="1" smtClean="0"/>
              <a:t>AdaGrad</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Consider the elongated bowl problem again: Gradient Descent starts by quickly </a:t>
            </a:r>
            <a:r>
              <a:rPr lang="en-US" altLang="zh-CN" sz="2800" dirty="0" smtClean="0"/>
              <a:t>going down </a:t>
            </a:r>
            <a:r>
              <a:rPr lang="en-US" altLang="zh-CN" sz="2800" dirty="0" smtClean="0"/>
              <a:t>the steepest slope, then slowly goes down the bottom of the valley. It would </a:t>
            </a:r>
            <a:r>
              <a:rPr lang="en-US" altLang="zh-CN" sz="2800" dirty="0" smtClean="0"/>
              <a:t>be nice </a:t>
            </a:r>
            <a:r>
              <a:rPr lang="en-US" altLang="zh-CN" sz="2800" dirty="0" smtClean="0"/>
              <a:t>if the algorithm could detect this early on and correct its direction to point a </a:t>
            </a:r>
            <a:r>
              <a:rPr lang="en-US" altLang="zh-CN" sz="2800" dirty="0" smtClean="0"/>
              <a:t>bit more </a:t>
            </a:r>
            <a:r>
              <a:rPr lang="en-US" altLang="zh-CN" sz="2800" dirty="0" smtClean="0"/>
              <a:t>toward the global optimum</a:t>
            </a:r>
            <a:r>
              <a:rPr lang="en-US" altLang="zh-CN" sz="2800" dirty="0" smtClean="0"/>
              <a:t>. </a:t>
            </a:r>
          </a:p>
          <a:p>
            <a:r>
              <a:rPr lang="en-US" altLang="zh-CN" sz="2800" dirty="0" smtClean="0"/>
              <a:t>The </a:t>
            </a:r>
            <a:r>
              <a:rPr lang="en-US" altLang="zh-CN" sz="2800" i="1" dirty="0" err="1" smtClean="0"/>
              <a:t>AdaGrad</a:t>
            </a:r>
            <a:r>
              <a:rPr lang="en-US" altLang="zh-CN" sz="2800" i="1" dirty="0" smtClean="0"/>
              <a:t> algorithm13 achieves this by scaling down the gradient vector along </a:t>
            </a:r>
            <a:r>
              <a:rPr lang="en-US" altLang="zh-CN" sz="2800" i="1" dirty="0" smtClean="0"/>
              <a:t>the </a:t>
            </a:r>
            <a:r>
              <a:rPr lang="en-US" altLang="zh-CN" sz="2800" dirty="0" smtClean="0"/>
              <a:t>steepest </a:t>
            </a:r>
            <a:r>
              <a:rPr lang="en-US" altLang="zh-CN" sz="2800" dirty="0" smtClean="0"/>
              <a:t>dimensions (see Equation 11-6):</a:t>
            </a:r>
            <a:endParaRPr lang="zh-CN" altLang="en-US" sz="2800" dirty="0" smtClean="0"/>
          </a:p>
        </p:txBody>
      </p:sp>
      <p:pic>
        <p:nvPicPr>
          <p:cNvPr id="5122" name="Picture 2"/>
          <p:cNvPicPr>
            <a:picLocks noChangeAspect="1" noChangeArrowheads="1"/>
          </p:cNvPicPr>
          <p:nvPr/>
        </p:nvPicPr>
        <p:blipFill>
          <a:blip r:embed="rId2"/>
          <a:srcRect/>
          <a:stretch>
            <a:fillRect/>
          </a:stretch>
        </p:blipFill>
        <p:spPr bwMode="auto">
          <a:xfrm>
            <a:off x="1643042" y="4786322"/>
            <a:ext cx="5072098" cy="1839997"/>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0" y="785793"/>
            <a:ext cx="9144000" cy="4786617"/>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err="1" smtClean="0"/>
              <a:t>RMSProp</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Although </a:t>
            </a:r>
            <a:r>
              <a:rPr lang="en-US" altLang="zh-CN" sz="2800" dirty="0" err="1" smtClean="0"/>
              <a:t>AdaGrad</a:t>
            </a:r>
            <a:r>
              <a:rPr lang="en-US" altLang="zh-CN" sz="2800" dirty="0" smtClean="0"/>
              <a:t> slows down a bit too fast and ends up never converging to </a:t>
            </a:r>
            <a:r>
              <a:rPr lang="en-US" altLang="zh-CN" sz="2800" dirty="0" smtClean="0"/>
              <a:t>the global </a:t>
            </a:r>
            <a:r>
              <a:rPr lang="en-US" altLang="zh-CN" sz="2800" dirty="0" smtClean="0"/>
              <a:t>optimum, the </a:t>
            </a:r>
            <a:r>
              <a:rPr lang="en-US" altLang="zh-CN" sz="2800" i="1" dirty="0" err="1" smtClean="0"/>
              <a:t>RMSProp</a:t>
            </a:r>
            <a:r>
              <a:rPr lang="en-US" altLang="zh-CN" sz="2800" i="1" dirty="0" smtClean="0"/>
              <a:t> algorithm14 fixes this by accumulating only the </a:t>
            </a:r>
            <a:r>
              <a:rPr lang="en-US" altLang="zh-CN" sz="2800" i="1" dirty="0" smtClean="0"/>
              <a:t>gradients </a:t>
            </a:r>
            <a:r>
              <a:rPr lang="en-US" altLang="zh-CN" sz="2800" dirty="0" smtClean="0"/>
              <a:t>from </a:t>
            </a:r>
            <a:r>
              <a:rPr lang="en-US" altLang="zh-CN" sz="2800" dirty="0" smtClean="0"/>
              <a:t>the most recent iterations (as opposed to all the gradients since the </a:t>
            </a:r>
            <a:r>
              <a:rPr lang="en-US" altLang="zh-CN" sz="2800" dirty="0" smtClean="0"/>
              <a:t>beginning of </a:t>
            </a:r>
            <a:r>
              <a:rPr lang="en-US" altLang="zh-CN" sz="2800" dirty="0" smtClean="0"/>
              <a:t>training). It does so by using exponential decay in the first </a:t>
            </a:r>
            <a:r>
              <a:rPr lang="en-US" altLang="zh-CN" sz="2800" dirty="0" smtClean="0"/>
              <a:t>step.</a:t>
            </a:r>
            <a:endParaRPr lang="zh-CN" altLang="en-US" sz="2800" dirty="0" smtClean="0"/>
          </a:p>
        </p:txBody>
      </p:sp>
      <p:pic>
        <p:nvPicPr>
          <p:cNvPr id="7170" name="Picture 2"/>
          <p:cNvPicPr>
            <a:picLocks noChangeAspect="1" noChangeArrowheads="1"/>
          </p:cNvPicPr>
          <p:nvPr/>
        </p:nvPicPr>
        <p:blipFill>
          <a:blip r:embed="rId2"/>
          <a:srcRect/>
          <a:stretch>
            <a:fillRect/>
          </a:stretch>
        </p:blipFill>
        <p:spPr bwMode="auto">
          <a:xfrm>
            <a:off x="1214414" y="3571876"/>
            <a:ext cx="5786478" cy="2073695"/>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Vanishing/Exploding Gradients Problems</a:t>
            </a:r>
            <a:endParaRPr lang="zh-CN" altLang="en-US" sz="3600" dirty="0"/>
          </a:p>
        </p:txBody>
      </p:sp>
      <p:sp>
        <p:nvSpPr>
          <p:cNvPr id="3" name="内容占位符 2"/>
          <p:cNvSpPr>
            <a:spLocks noGrp="1"/>
          </p:cNvSpPr>
          <p:nvPr>
            <p:ph idx="1"/>
          </p:nvPr>
        </p:nvSpPr>
        <p:spPr>
          <a:xfrm>
            <a:off x="107504" y="1357298"/>
            <a:ext cx="9036496" cy="5500702"/>
          </a:xfrm>
        </p:spPr>
        <p:txBody>
          <a:bodyPr>
            <a:noAutofit/>
          </a:bodyPr>
          <a:lstStyle/>
          <a:p>
            <a:r>
              <a:rPr lang="en-US" altLang="zh-CN" dirty="0" smtClean="0"/>
              <a:t>Unfortunately, gradients often get smaller and smaller as the algorithm progresses down to the lower layers. As a result, the Gradient Descent update leaves the lower layer connection weights virtually unchanged, and training never converges to a good solution. This is called the </a:t>
            </a:r>
            <a:r>
              <a:rPr lang="en-US" altLang="zh-CN" b="1" i="1" dirty="0" smtClean="0"/>
              <a:t>vanishing gradients problem</a:t>
            </a:r>
            <a:r>
              <a:rPr lang="en-US" altLang="zh-CN" i="1" dirty="0" smtClean="0"/>
              <a:t>. In some cases, the opposite </a:t>
            </a:r>
            <a:r>
              <a:rPr lang="en-US" altLang="zh-CN" dirty="0" smtClean="0"/>
              <a:t>can happen: the gradients can grow bigger and bigger, so many layers get insanely large weight updates and the algorithm diverges. This is the </a:t>
            </a:r>
            <a:r>
              <a:rPr lang="en-US" altLang="zh-CN" b="1" i="1" dirty="0" smtClean="0"/>
              <a:t>exploding gradients problem</a:t>
            </a:r>
            <a:r>
              <a:rPr lang="en-US" altLang="zh-CN" i="1" dirty="0" smtClean="0"/>
              <a:t>.</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smtClean="0"/>
              <a:t>Adam Optimization</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i="1" dirty="0" err="1" smtClean="0"/>
              <a:t>Adam,which</a:t>
            </a:r>
            <a:r>
              <a:rPr lang="en-US" altLang="zh-CN" sz="2800" i="1" dirty="0" smtClean="0"/>
              <a:t> </a:t>
            </a:r>
            <a:r>
              <a:rPr lang="en-US" altLang="zh-CN" sz="2800" i="1" dirty="0" smtClean="0"/>
              <a:t>stands for adaptive moment estimation, combines the ideas of </a:t>
            </a:r>
            <a:r>
              <a:rPr lang="en-US" altLang="zh-CN" sz="2800" i="1" dirty="0" smtClean="0"/>
              <a:t>Momentum </a:t>
            </a:r>
            <a:r>
              <a:rPr lang="en-US" altLang="zh-CN" sz="2800" dirty="0" smtClean="0"/>
              <a:t>optimization </a:t>
            </a:r>
            <a:r>
              <a:rPr lang="en-US" altLang="zh-CN" sz="2800" dirty="0" smtClean="0"/>
              <a:t>and </a:t>
            </a:r>
            <a:r>
              <a:rPr lang="en-US" altLang="zh-CN" sz="2800" dirty="0" err="1" smtClean="0"/>
              <a:t>RMSProp</a:t>
            </a:r>
            <a:r>
              <a:rPr lang="en-US" altLang="zh-CN" sz="2800" dirty="0" smtClean="0"/>
              <a:t>: just like Momentum optimization it keeps track </a:t>
            </a:r>
            <a:r>
              <a:rPr lang="en-US" altLang="zh-CN" sz="2800" dirty="0" smtClean="0"/>
              <a:t>of an </a:t>
            </a:r>
            <a:r>
              <a:rPr lang="en-US" altLang="zh-CN" sz="2800" dirty="0" smtClean="0"/>
              <a:t>exponentially decaying average of past gradients, and just like </a:t>
            </a:r>
            <a:r>
              <a:rPr lang="en-US" altLang="zh-CN" sz="2800" dirty="0" err="1" smtClean="0"/>
              <a:t>RMSProp</a:t>
            </a:r>
            <a:r>
              <a:rPr lang="en-US" altLang="zh-CN" sz="2800" dirty="0" smtClean="0"/>
              <a:t> it </a:t>
            </a:r>
            <a:r>
              <a:rPr lang="en-US" altLang="zh-CN" sz="2800" dirty="0" smtClean="0"/>
              <a:t>keeps </a:t>
            </a:r>
            <a:r>
              <a:rPr lang="en-US" altLang="zh-CN" sz="2800" dirty="0" smtClean="0"/>
              <a:t>track of an exponentially decaying average of past squared </a:t>
            </a:r>
            <a:r>
              <a:rPr lang="en-US" altLang="zh-CN" sz="2800" dirty="0" smtClean="0"/>
              <a:t>gradients.</a:t>
            </a:r>
            <a:endParaRPr lang="zh-CN" altLang="en-US" sz="2800" dirty="0" smtClean="0"/>
          </a:p>
        </p:txBody>
      </p:sp>
      <p:pic>
        <p:nvPicPr>
          <p:cNvPr id="8195" name="Picture 3"/>
          <p:cNvPicPr>
            <a:picLocks noChangeAspect="1" noChangeArrowheads="1"/>
          </p:cNvPicPr>
          <p:nvPr/>
        </p:nvPicPr>
        <p:blipFill>
          <a:blip r:embed="rId2"/>
          <a:srcRect/>
          <a:stretch>
            <a:fillRect/>
          </a:stretch>
        </p:blipFill>
        <p:spPr bwMode="auto">
          <a:xfrm>
            <a:off x="2000232" y="3375050"/>
            <a:ext cx="5000660" cy="3482950"/>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smtClean="0"/>
              <a:t>Optimization OPs in </a:t>
            </a:r>
            <a:r>
              <a:rPr lang="en-US" altLang="zh-CN" sz="3600" dirty="0" err="1" smtClean="0"/>
              <a:t>tensorflow</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pPr>
              <a:buNone/>
            </a:pPr>
            <a:r>
              <a:rPr lang="en-US" altLang="zh-CN" sz="2400" dirty="0" smtClean="0"/>
              <a:t>optimizer = </a:t>
            </a:r>
            <a:r>
              <a:rPr lang="en-US" altLang="zh-CN" sz="2400" dirty="0" err="1" smtClean="0"/>
              <a:t>tf.train.MomentumOptimizer</a:t>
            </a:r>
            <a:r>
              <a:rPr lang="en-US" altLang="zh-CN" sz="2400" dirty="0" smtClean="0"/>
              <a:t>(</a:t>
            </a:r>
            <a:r>
              <a:rPr lang="en-US" altLang="zh-CN" sz="2400" dirty="0" err="1" smtClean="0"/>
              <a:t>learning_rate</a:t>
            </a:r>
            <a:r>
              <a:rPr lang="en-US" altLang="zh-CN" sz="2400" dirty="0" smtClean="0"/>
              <a:t>=</a:t>
            </a:r>
            <a:r>
              <a:rPr lang="en-US" altLang="zh-CN" sz="2400" dirty="0" err="1" smtClean="0"/>
              <a:t>learning_rate</a:t>
            </a:r>
            <a:r>
              <a:rPr lang="en-US" altLang="zh-CN" sz="2400" dirty="0" smtClean="0"/>
              <a:t>,</a:t>
            </a:r>
          </a:p>
          <a:p>
            <a:pPr>
              <a:buNone/>
            </a:pPr>
            <a:r>
              <a:rPr lang="en-US" altLang="zh-CN" sz="2400" dirty="0" smtClean="0"/>
              <a:t>                                                                            momentum=0.9)</a:t>
            </a:r>
          </a:p>
          <a:p>
            <a:pPr>
              <a:buNone/>
            </a:pPr>
            <a:endParaRPr lang="en-US" altLang="zh-CN" sz="2400" dirty="0" smtClean="0"/>
          </a:p>
          <a:p>
            <a:pPr>
              <a:buNone/>
            </a:pPr>
            <a:r>
              <a:rPr lang="en-US" altLang="zh-CN" sz="2400" dirty="0" smtClean="0"/>
              <a:t>optimizer </a:t>
            </a:r>
            <a:r>
              <a:rPr lang="en-US" altLang="zh-CN" sz="2400" dirty="0" smtClean="0"/>
              <a:t>= </a:t>
            </a:r>
            <a:r>
              <a:rPr lang="en-US" altLang="zh-CN" sz="2400" dirty="0" err="1" smtClean="0"/>
              <a:t>tf.train.MomentumOptimizer</a:t>
            </a:r>
            <a:r>
              <a:rPr lang="en-US" altLang="zh-CN" sz="2400" dirty="0" smtClean="0"/>
              <a:t>(</a:t>
            </a:r>
            <a:r>
              <a:rPr lang="en-US" altLang="zh-CN" sz="2400" dirty="0" err="1" smtClean="0"/>
              <a:t>learning_rate</a:t>
            </a:r>
            <a:r>
              <a:rPr lang="en-US" altLang="zh-CN" sz="2400" dirty="0" smtClean="0"/>
              <a:t>=</a:t>
            </a:r>
            <a:r>
              <a:rPr lang="en-US" altLang="zh-CN" sz="2400" dirty="0" err="1" smtClean="0"/>
              <a:t>learning_rate</a:t>
            </a:r>
            <a:r>
              <a:rPr lang="en-US" altLang="zh-CN" sz="2400" dirty="0" smtClean="0"/>
              <a:t>,</a:t>
            </a:r>
          </a:p>
          <a:p>
            <a:pPr>
              <a:buNone/>
            </a:pPr>
            <a:r>
              <a:rPr lang="en-US" altLang="zh-CN" sz="2400" dirty="0" smtClean="0"/>
              <a:t>                                                             momentum=0.9</a:t>
            </a:r>
            <a:r>
              <a:rPr lang="en-US" altLang="zh-CN" sz="2400" dirty="0" smtClean="0"/>
              <a:t>, </a:t>
            </a:r>
            <a:r>
              <a:rPr lang="en-US" altLang="zh-CN" sz="2400" dirty="0" err="1" smtClean="0"/>
              <a:t>use_nesterov</a:t>
            </a:r>
            <a:r>
              <a:rPr lang="en-US" altLang="zh-CN" sz="2400" dirty="0" smtClean="0"/>
              <a:t>=True)</a:t>
            </a:r>
            <a:endParaRPr lang="en-US" altLang="zh-CN" sz="2400" dirty="0" smtClean="0"/>
          </a:p>
          <a:p>
            <a:pPr>
              <a:buNone/>
            </a:pPr>
            <a:endParaRPr lang="en-US" altLang="zh-CN" sz="2400" dirty="0" smtClean="0"/>
          </a:p>
          <a:p>
            <a:pPr>
              <a:buNone/>
            </a:pPr>
            <a:r>
              <a:rPr lang="en-US" altLang="zh-CN" sz="2400" dirty="0" smtClean="0"/>
              <a:t>optimizer </a:t>
            </a:r>
            <a:r>
              <a:rPr lang="en-US" altLang="zh-CN" sz="2400" dirty="0" smtClean="0"/>
              <a:t>= </a:t>
            </a:r>
            <a:r>
              <a:rPr lang="en-US" altLang="zh-CN" sz="2400" dirty="0" err="1" smtClean="0"/>
              <a:t>tf.train.RMSPropOptimizer</a:t>
            </a:r>
            <a:r>
              <a:rPr lang="en-US" altLang="zh-CN" sz="2400" dirty="0" smtClean="0"/>
              <a:t>(</a:t>
            </a:r>
            <a:r>
              <a:rPr lang="en-US" altLang="zh-CN" sz="2400" dirty="0" err="1" smtClean="0"/>
              <a:t>learning_rate</a:t>
            </a:r>
            <a:r>
              <a:rPr lang="en-US" altLang="zh-CN" sz="2400" dirty="0" smtClean="0"/>
              <a:t>=</a:t>
            </a:r>
            <a:r>
              <a:rPr lang="en-US" altLang="zh-CN" sz="2400" dirty="0" err="1" smtClean="0"/>
              <a:t>learning_rate</a:t>
            </a:r>
            <a:r>
              <a:rPr lang="en-US" altLang="zh-CN" sz="2400" dirty="0" smtClean="0"/>
              <a:t>,</a:t>
            </a:r>
          </a:p>
          <a:p>
            <a:pPr>
              <a:buNone/>
            </a:pPr>
            <a:r>
              <a:rPr lang="en-US" altLang="zh-CN" sz="2400" dirty="0" smtClean="0"/>
              <a:t>                                                  momentum=0.9</a:t>
            </a:r>
            <a:r>
              <a:rPr lang="en-US" altLang="zh-CN" sz="2400" dirty="0" smtClean="0"/>
              <a:t>, decay=0.9, epsilon=1e-10)</a:t>
            </a:r>
            <a:endParaRPr lang="en-US" altLang="zh-CN" sz="2400" dirty="0" smtClean="0"/>
          </a:p>
          <a:p>
            <a:pPr>
              <a:buNone/>
            </a:pPr>
            <a:endParaRPr lang="en-US" altLang="zh-CN" sz="2400" dirty="0" smtClean="0"/>
          </a:p>
          <a:p>
            <a:pPr>
              <a:buNone/>
            </a:pPr>
            <a:r>
              <a:rPr lang="en-US" altLang="zh-CN" sz="2400" dirty="0" smtClean="0"/>
              <a:t>optimizer </a:t>
            </a:r>
            <a:r>
              <a:rPr lang="en-US" altLang="zh-CN" sz="2400" dirty="0" smtClean="0"/>
              <a:t>= </a:t>
            </a:r>
            <a:r>
              <a:rPr lang="en-US" altLang="zh-CN" sz="2400" dirty="0" err="1" smtClean="0"/>
              <a:t>tf.train.AdamOptimizer</a:t>
            </a:r>
            <a:r>
              <a:rPr lang="en-US" altLang="zh-CN" sz="2400" dirty="0" smtClean="0"/>
              <a:t>(</a:t>
            </a:r>
            <a:r>
              <a:rPr lang="en-US" altLang="zh-CN" sz="2400" dirty="0" err="1" smtClean="0"/>
              <a:t>learning_rate</a:t>
            </a:r>
            <a:r>
              <a:rPr lang="en-US" altLang="zh-CN" sz="2400" dirty="0" smtClean="0"/>
              <a:t>=</a:t>
            </a:r>
            <a:r>
              <a:rPr lang="en-US" altLang="zh-CN" sz="2400" dirty="0" err="1" smtClean="0"/>
              <a:t>learning_rate</a:t>
            </a:r>
            <a:r>
              <a:rPr lang="en-US" altLang="zh-CN" sz="2400" dirty="0" smtClean="0"/>
              <a:t>)</a:t>
            </a:r>
            <a:endParaRPr lang="zh-CN" altLang="en-US" sz="2400" dirty="0" smtClean="0"/>
          </a:p>
        </p:txBody>
      </p:sp>
    </p:spTree>
    <p:extLst>
      <p:ext uri="{BB962C8B-B14F-4D97-AF65-F5344CB8AC3E}">
        <p14:creationId xmlns:p14="http://schemas.microsoft.com/office/powerpoint/2010/main" xmlns="" val="2556623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smtClean="0"/>
              <a:t>Learning Rate Scheduling</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Finding a good learning rate can be tricky. If you set it way too high, training </a:t>
            </a:r>
            <a:r>
              <a:rPr lang="en-US" altLang="zh-CN" sz="2800" dirty="0" smtClean="0"/>
              <a:t>may actually diverge. </a:t>
            </a:r>
            <a:r>
              <a:rPr lang="en-US" altLang="zh-CN" sz="2800" dirty="0" smtClean="0"/>
              <a:t>If you set it too low, training </a:t>
            </a:r>
            <a:r>
              <a:rPr lang="en-US" altLang="zh-CN" sz="2800" dirty="0" smtClean="0"/>
              <a:t>will eventually </a:t>
            </a:r>
            <a:r>
              <a:rPr lang="en-US" altLang="zh-CN" sz="2800" dirty="0" smtClean="0"/>
              <a:t>converge to the optimum, but it will take a very long time. If you set </a:t>
            </a:r>
            <a:r>
              <a:rPr lang="en-US" altLang="zh-CN" sz="2800" dirty="0" smtClean="0"/>
              <a:t>it slightly </a:t>
            </a:r>
            <a:r>
              <a:rPr lang="en-US" altLang="zh-CN" sz="2800" dirty="0" smtClean="0"/>
              <a:t>too high, it will make progress very quickly at first, but it will end up </a:t>
            </a:r>
            <a:r>
              <a:rPr lang="en-US" altLang="zh-CN" sz="2800" dirty="0" smtClean="0"/>
              <a:t>dancing around </a:t>
            </a:r>
            <a:r>
              <a:rPr lang="en-US" altLang="zh-CN" sz="2800" dirty="0" smtClean="0"/>
              <a:t>the optimum, never settling down (unless you use an adaptive learning </a:t>
            </a:r>
            <a:r>
              <a:rPr lang="en-US" altLang="zh-CN" sz="2800" dirty="0" smtClean="0"/>
              <a:t>rate optimization </a:t>
            </a:r>
            <a:r>
              <a:rPr lang="en-US" altLang="zh-CN" sz="2800" dirty="0" smtClean="0"/>
              <a:t>algorithm such as </a:t>
            </a:r>
            <a:r>
              <a:rPr lang="en-US" altLang="zh-CN" sz="2800" dirty="0" err="1" smtClean="0"/>
              <a:t>AdaGrad</a:t>
            </a:r>
            <a:r>
              <a:rPr lang="en-US" altLang="zh-CN" sz="2800" dirty="0" smtClean="0"/>
              <a:t>, </a:t>
            </a:r>
            <a:r>
              <a:rPr lang="en-US" altLang="zh-CN" sz="2800" dirty="0" err="1" smtClean="0"/>
              <a:t>RMSProp</a:t>
            </a:r>
            <a:r>
              <a:rPr lang="en-US" altLang="zh-CN" sz="2800" dirty="0" smtClean="0"/>
              <a:t>, or Adam, but even then it </a:t>
            </a:r>
            <a:r>
              <a:rPr lang="en-US" altLang="zh-CN" sz="2800" dirty="0" smtClean="0"/>
              <a:t>may take </a:t>
            </a:r>
            <a:r>
              <a:rPr lang="en-US" altLang="zh-CN" sz="2800" dirty="0" smtClean="0"/>
              <a:t>time to settle). If you have a limited computing budget, you may have to </a:t>
            </a:r>
            <a:r>
              <a:rPr lang="en-US" altLang="zh-CN" sz="2800" dirty="0" smtClean="0"/>
              <a:t>interrupt </a:t>
            </a:r>
            <a:r>
              <a:rPr lang="en-US" altLang="zh-CN" sz="2800" dirty="0" smtClean="0"/>
              <a:t>training before it has converged properly, yielding a suboptimal </a:t>
            </a:r>
            <a:r>
              <a:rPr lang="en-US" altLang="zh-CN" sz="2800" dirty="0" smtClean="0"/>
              <a:t>solution.</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smtClean="0"/>
              <a:t>Learning Rate Scheduling</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Finding a good learning rate can be tricky. If you set it way too high, training </a:t>
            </a:r>
            <a:r>
              <a:rPr lang="en-US" altLang="zh-CN" sz="2800" dirty="0" smtClean="0"/>
              <a:t>may actually diverge. </a:t>
            </a:r>
            <a:r>
              <a:rPr lang="en-US" altLang="zh-CN" sz="2800" dirty="0" smtClean="0"/>
              <a:t>If you set it too low, training </a:t>
            </a:r>
            <a:r>
              <a:rPr lang="en-US" altLang="zh-CN" sz="2800" dirty="0" smtClean="0"/>
              <a:t>will eventually </a:t>
            </a:r>
            <a:r>
              <a:rPr lang="en-US" altLang="zh-CN" sz="2800" dirty="0" smtClean="0"/>
              <a:t>converge to the optimum, but it will take a very long time. If you set </a:t>
            </a:r>
            <a:r>
              <a:rPr lang="en-US" altLang="zh-CN" sz="2800" dirty="0" smtClean="0"/>
              <a:t>it slightly </a:t>
            </a:r>
            <a:r>
              <a:rPr lang="en-US" altLang="zh-CN" sz="2800" dirty="0" smtClean="0"/>
              <a:t>too high, it will make progress very quickly at first, but it will end up </a:t>
            </a:r>
            <a:r>
              <a:rPr lang="en-US" altLang="zh-CN" sz="2800" dirty="0" smtClean="0"/>
              <a:t>dancing around </a:t>
            </a:r>
            <a:r>
              <a:rPr lang="en-US" altLang="zh-CN" sz="2800" dirty="0" smtClean="0"/>
              <a:t>the optimum, never settling down (unless you use an adaptive learning </a:t>
            </a:r>
            <a:r>
              <a:rPr lang="en-US" altLang="zh-CN" sz="2800" dirty="0" smtClean="0"/>
              <a:t>rate optimization </a:t>
            </a:r>
            <a:r>
              <a:rPr lang="en-US" altLang="zh-CN" sz="2800" dirty="0" smtClean="0"/>
              <a:t>algorithm such as </a:t>
            </a:r>
            <a:r>
              <a:rPr lang="en-US" altLang="zh-CN" sz="2800" dirty="0" err="1" smtClean="0"/>
              <a:t>AdaGrad</a:t>
            </a:r>
            <a:r>
              <a:rPr lang="en-US" altLang="zh-CN" sz="2800" dirty="0" smtClean="0"/>
              <a:t>, </a:t>
            </a:r>
            <a:r>
              <a:rPr lang="en-US" altLang="zh-CN" sz="2800" dirty="0" err="1" smtClean="0"/>
              <a:t>RMSProp</a:t>
            </a:r>
            <a:r>
              <a:rPr lang="en-US" altLang="zh-CN" sz="2800" dirty="0" smtClean="0"/>
              <a:t>, or Adam, but even then it </a:t>
            </a:r>
            <a:r>
              <a:rPr lang="en-US" altLang="zh-CN" sz="2800" dirty="0" smtClean="0"/>
              <a:t>may take </a:t>
            </a:r>
            <a:r>
              <a:rPr lang="en-US" altLang="zh-CN" sz="2800" dirty="0" smtClean="0"/>
              <a:t>time to settle). If you have a limited computing budget, you may have </a:t>
            </a:r>
            <a:r>
              <a:rPr lang="en-US" altLang="zh-CN" sz="2800" smtClean="0"/>
              <a:t>to </a:t>
            </a:r>
            <a:r>
              <a:rPr lang="en-US" altLang="zh-CN" sz="2800" smtClean="0"/>
              <a:t>interrupt </a:t>
            </a:r>
            <a:r>
              <a:rPr lang="en-US" altLang="zh-CN" sz="2800" dirty="0" smtClean="0"/>
              <a:t>training before it has converged properly, yielding a </a:t>
            </a:r>
            <a:r>
              <a:rPr lang="en-US" altLang="zh-CN" sz="2800" smtClean="0"/>
              <a:t>suboptimal </a:t>
            </a:r>
            <a:r>
              <a:rPr lang="en-US" altLang="zh-CN" sz="2800" smtClean="0"/>
              <a:t>solution.</a:t>
            </a:r>
            <a:endParaRPr lang="zh-CN" altLang="en-US" sz="2800" dirty="0" smtClean="0"/>
          </a:p>
        </p:txBody>
      </p:sp>
      <p:pic>
        <p:nvPicPr>
          <p:cNvPr id="9218" name="Picture 2"/>
          <p:cNvPicPr>
            <a:picLocks noChangeAspect="1" noChangeArrowheads="1"/>
          </p:cNvPicPr>
          <p:nvPr/>
        </p:nvPicPr>
        <p:blipFill>
          <a:blip r:embed="rId2"/>
          <a:srcRect/>
          <a:stretch>
            <a:fillRect/>
          </a:stretch>
        </p:blipFill>
        <p:spPr bwMode="auto">
          <a:xfrm>
            <a:off x="0" y="785794"/>
            <a:ext cx="9144000" cy="4714908"/>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smtClean="0"/>
              <a:t>Learning Rate Scheduling</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if you start with a </a:t>
            </a:r>
            <a:r>
              <a:rPr lang="en-US" altLang="zh-CN" sz="2800" dirty="0" smtClean="0"/>
              <a:t>high learning </a:t>
            </a:r>
            <a:r>
              <a:rPr lang="en-US" altLang="zh-CN" sz="2800" dirty="0" smtClean="0"/>
              <a:t>rate and then reduce it once it stops making fast progress, you can reach </a:t>
            </a:r>
            <a:r>
              <a:rPr lang="en-US" altLang="zh-CN" sz="2800" dirty="0" smtClean="0"/>
              <a:t>a good </a:t>
            </a:r>
            <a:r>
              <a:rPr lang="en-US" altLang="zh-CN" sz="2800" dirty="0" smtClean="0"/>
              <a:t>solution faster than with the optimal constant learning rate. There are many </a:t>
            </a:r>
            <a:r>
              <a:rPr lang="en-US" altLang="zh-CN" sz="2800" dirty="0" smtClean="0"/>
              <a:t>different strategies </a:t>
            </a:r>
            <a:r>
              <a:rPr lang="en-US" altLang="zh-CN" sz="2800" dirty="0" smtClean="0"/>
              <a:t>to reduce the learning rate during training. These strategies are </a:t>
            </a:r>
            <a:r>
              <a:rPr lang="en-US" altLang="zh-CN" sz="2800" dirty="0" smtClean="0"/>
              <a:t>called </a:t>
            </a:r>
            <a:r>
              <a:rPr lang="en-US" altLang="zh-CN" sz="2800" b="1" i="1" dirty="0" smtClean="0"/>
              <a:t>learning schedules</a:t>
            </a:r>
            <a:r>
              <a:rPr lang="en-US" altLang="zh-CN" sz="2800" i="1" dirty="0" smtClean="0"/>
              <a:t>.</a:t>
            </a:r>
          </a:p>
          <a:p>
            <a:pPr>
              <a:buNone/>
            </a:pPr>
            <a:r>
              <a:rPr lang="en-US" altLang="zh-CN" sz="2800" i="1" dirty="0" smtClean="0"/>
              <a:t>Predetermined piecewise constant learning rate</a:t>
            </a:r>
          </a:p>
          <a:p>
            <a:r>
              <a:rPr lang="en-US" altLang="zh-CN" sz="2800" dirty="0" smtClean="0"/>
              <a:t>For example, set the learning rate to </a:t>
            </a:r>
            <a:r>
              <a:rPr lang="en-US" altLang="zh-CN" sz="2800" i="1" dirty="0" smtClean="0"/>
              <a:t>η0 = 0.1 at first, then to η1 = 0.001 after </a:t>
            </a:r>
            <a:r>
              <a:rPr lang="en-US" altLang="zh-CN" sz="2800" i="1" dirty="0" smtClean="0"/>
              <a:t>50 </a:t>
            </a:r>
            <a:r>
              <a:rPr lang="en-US" altLang="zh-CN" sz="2800" dirty="0" smtClean="0"/>
              <a:t>epochs.</a:t>
            </a:r>
          </a:p>
          <a:p>
            <a:pPr>
              <a:buNone/>
            </a:pPr>
            <a:r>
              <a:rPr lang="en-US" altLang="zh-CN" sz="2800" i="1" dirty="0" smtClean="0"/>
              <a:t>Performance scheduling</a:t>
            </a:r>
          </a:p>
          <a:p>
            <a:r>
              <a:rPr lang="en-US" altLang="zh-CN" sz="2800" dirty="0" smtClean="0"/>
              <a:t>Measure the validation error every </a:t>
            </a:r>
            <a:r>
              <a:rPr lang="en-US" altLang="zh-CN" sz="2800" i="1" dirty="0" smtClean="0"/>
              <a:t>N steps (just like for early stopping) </a:t>
            </a:r>
            <a:r>
              <a:rPr lang="en-US" altLang="zh-CN" sz="2800" i="1" dirty="0" smtClean="0"/>
              <a:t>and </a:t>
            </a:r>
            <a:r>
              <a:rPr lang="en-US" altLang="zh-CN" sz="2800" dirty="0" smtClean="0"/>
              <a:t>reduce </a:t>
            </a:r>
            <a:r>
              <a:rPr lang="en-US" altLang="zh-CN" sz="2800" dirty="0" smtClean="0"/>
              <a:t>the learning rate by a factor of </a:t>
            </a:r>
            <a:r>
              <a:rPr lang="en-US" altLang="zh-CN" sz="2800" i="1" dirty="0" smtClean="0"/>
              <a:t>λ when the error stops dropping.</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smtClean="0"/>
              <a:t>Learning Rate Scheduling</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pPr>
              <a:buNone/>
            </a:pPr>
            <a:r>
              <a:rPr lang="en-US" altLang="zh-CN" sz="2800" i="1" dirty="0" smtClean="0"/>
              <a:t>Exponential scheduling</a:t>
            </a:r>
          </a:p>
          <a:p>
            <a:r>
              <a:rPr lang="en-US" altLang="zh-CN" sz="2800" dirty="0" smtClean="0"/>
              <a:t>Set the learning rate to a function of the iteration number </a:t>
            </a:r>
            <a:r>
              <a:rPr lang="en-US" altLang="zh-CN" sz="2800" i="1" dirty="0" smtClean="0"/>
              <a:t>t: η(t) = η</a:t>
            </a:r>
            <a:r>
              <a:rPr lang="en-US" altLang="zh-CN" sz="2800" i="1" baseline="-25000" dirty="0" smtClean="0"/>
              <a:t>0</a:t>
            </a:r>
            <a:r>
              <a:rPr lang="en-US" altLang="zh-CN" sz="2800" i="1" dirty="0" smtClean="0"/>
              <a:t> 10</a:t>
            </a:r>
            <a:r>
              <a:rPr lang="en-US" altLang="zh-CN" sz="2800" i="1" baseline="30000" dirty="0" smtClean="0"/>
              <a:t>–t/r</a:t>
            </a:r>
            <a:r>
              <a:rPr lang="en-US" altLang="zh-CN" sz="2800" i="1" dirty="0" smtClean="0"/>
              <a:t>. </a:t>
            </a:r>
            <a:r>
              <a:rPr lang="en-US" altLang="zh-CN" sz="2800" i="1" dirty="0" smtClean="0"/>
              <a:t>This </a:t>
            </a:r>
            <a:r>
              <a:rPr lang="en-US" altLang="zh-CN" sz="2800" dirty="0" smtClean="0"/>
              <a:t>works </a:t>
            </a:r>
            <a:r>
              <a:rPr lang="en-US" altLang="zh-CN" sz="2800" dirty="0" smtClean="0"/>
              <a:t>great, but it requires tuning </a:t>
            </a:r>
            <a:r>
              <a:rPr lang="en-US" altLang="zh-CN" sz="2800" i="1" dirty="0" smtClean="0"/>
              <a:t>η</a:t>
            </a:r>
            <a:r>
              <a:rPr lang="en-US" altLang="zh-CN" sz="2800" i="1" baseline="-25000" dirty="0" smtClean="0"/>
              <a:t>0</a:t>
            </a:r>
            <a:r>
              <a:rPr lang="en-US" altLang="zh-CN" sz="2800" i="1" dirty="0" smtClean="0"/>
              <a:t> and r. The learning rate will drop by a </a:t>
            </a:r>
            <a:r>
              <a:rPr lang="en-US" altLang="zh-CN" sz="2800" i="1" dirty="0" smtClean="0"/>
              <a:t>factor </a:t>
            </a:r>
            <a:r>
              <a:rPr lang="en-US" altLang="zh-CN" sz="2800" dirty="0" smtClean="0"/>
              <a:t>of </a:t>
            </a:r>
            <a:r>
              <a:rPr lang="en-US" altLang="zh-CN" sz="2800" dirty="0" smtClean="0"/>
              <a:t>10 every </a:t>
            </a:r>
            <a:r>
              <a:rPr lang="en-US" altLang="zh-CN" sz="2800" i="1" dirty="0" smtClean="0"/>
              <a:t>r steps</a:t>
            </a:r>
            <a:r>
              <a:rPr lang="en-US" altLang="zh-CN" sz="2800" i="1" dirty="0" smtClean="0"/>
              <a:t>.</a:t>
            </a:r>
          </a:p>
          <a:p>
            <a:pPr>
              <a:buNone/>
            </a:pPr>
            <a:r>
              <a:rPr lang="en-US" altLang="zh-CN" sz="2800" i="1" dirty="0" smtClean="0"/>
              <a:t>Power scheduling</a:t>
            </a:r>
          </a:p>
          <a:p>
            <a:r>
              <a:rPr lang="en-US" altLang="zh-CN" sz="2800" dirty="0" smtClean="0"/>
              <a:t>Set the learning rate to </a:t>
            </a:r>
            <a:r>
              <a:rPr lang="en-US" altLang="zh-CN" sz="2800" i="1" dirty="0" smtClean="0"/>
              <a:t>η(t) = η</a:t>
            </a:r>
            <a:r>
              <a:rPr lang="en-US" altLang="zh-CN" sz="2800" i="1" baseline="-25000" dirty="0" smtClean="0"/>
              <a:t>0</a:t>
            </a:r>
            <a:r>
              <a:rPr lang="en-US" altLang="zh-CN" sz="2800" i="1" dirty="0" smtClean="0"/>
              <a:t> (1 + t/r)</a:t>
            </a:r>
            <a:r>
              <a:rPr lang="en-US" altLang="zh-CN" sz="2800" i="1" baseline="30000" dirty="0" smtClean="0"/>
              <a:t>–c</a:t>
            </a:r>
            <a:r>
              <a:rPr lang="en-US" altLang="zh-CN" sz="2800" i="1" dirty="0" smtClean="0"/>
              <a:t>. The </a:t>
            </a:r>
            <a:r>
              <a:rPr lang="en-US" altLang="zh-CN" sz="2800" i="1" dirty="0" err="1" smtClean="0"/>
              <a:t>hyperparameter</a:t>
            </a:r>
            <a:r>
              <a:rPr lang="en-US" altLang="zh-CN" sz="2800" i="1" dirty="0" smtClean="0"/>
              <a:t> c is typically </a:t>
            </a:r>
            <a:r>
              <a:rPr lang="en-US" altLang="zh-CN" sz="2800" i="1" dirty="0" smtClean="0"/>
              <a:t>set </a:t>
            </a:r>
            <a:r>
              <a:rPr lang="en-US" altLang="zh-CN" sz="2800" dirty="0" smtClean="0"/>
              <a:t>to </a:t>
            </a:r>
            <a:r>
              <a:rPr lang="en-US" altLang="zh-CN" sz="2800" dirty="0" smtClean="0"/>
              <a:t>1. This is similar to exponential scheduling, but the learning rate drops </a:t>
            </a:r>
            <a:r>
              <a:rPr lang="en-US" altLang="zh-CN" sz="2800" dirty="0" smtClean="0"/>
              <a:t>much more </a:t>
            </a:r>
            <a:r>
              <a:rPr lang="en-US" altLang="zh-CN" sz="2800" dirty="0" smtClean="0"/>
              <a:t>slowly.</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600" dirty="0" smtClean="0"/>
              <a:t>Learning Rate Scheduling</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pPr>
              <a:buNone/>
            </a:pPr>
            <a:r>
              <a:rPr lang="en-US" altLang="zh-CN" sz="2400" dirty="0" err="1" smtClean="0"/>
              <a:t>initial_learning_rate</a:t>
            </a:r>
            <a:r>
              <a:rPr lang="en-US" altLang="zh-CN" sz="2400" dirty="0" smtClean="0"/>
              <a:t> = 0.1</a:t>
            </a:r>
          </a:p>
          <a:p>
            <a:pPr>
              <a:buNone/>
            </a:pPr>
            <a:r>
              <a:rPr lang="en-US" altLang="zh-CN" sz="2400" dirty="0" err="1" smtClean="0"/>
              <a:t>decay_steps</a:t>
            </a:r>
            <a:r>
              <a:rPr lang="en-US" altLang="zh-CN" sz="2400" dirty="0" smtClean="0"/>
              <a:t> = 10000</a:t>
            </a:r>
          </a:p>
          <a:p>
            <a:pPr>
              <a:buNone/>
            </a:pPr>
            <a:r>
              <a:rPr lang="en-US" altLang="zh-CN" sz="2400" dirty="0" err="1" smtClean="0"/>
              <a:t>decay_rate</a:t>
            </a:r>
            <a:r>
              <a:rPr lang="en-US" altLang="zh-CN" sz="2400" dirty="0" smtClean="0"/>
              <a:t> = 1/10</a:t>
            </a:r>
          </a:p>
          <a:p>
            <a:pPr>
              <a:buNone/>
            </a:pPr>
            <a:r>
              <a:rPr lang="en-US" altLang="zh-CN" sz="2400" dirty="0" err="1" smtClean="0"/>
              <a:t>global_step</a:t>
            </a:r>
            <a:r>
              <a:rPr lang="en-US" altLang="zh-CN" sz="2400" dirty="0" smtClean="0"/>
              <a:t> = </a:t>
            </a:r>
            <a:r>
              <a:rPr lang="en-US" altLang="zh-CN" sz="2400" dirty="0" err="1" smtClean="0"/>
              <a:t>tf.Variable</a:t>
            </a:r>
            <a:r>
              <a:rPr lang="en-US" altLang="zh-CN" sz="2400" dirty="0" smtClean="0"/>
              <a:t>(0, trainable=False)</a:t>
            </a:r>
          </a:p>
          <a:p>
            <a:pPr>
              <a:buNone/>
            </a:pPr>
            <a:r>
              <a:rPr lang="en-US" altLang="zh-CN" sz="2400" dirty="0" err="1" smtClean="0"/>
              <a:t>learning_rate</a:t>
            </a:r>
            <a:r>
              <a:rPr lang="en-US" altLang="zh-CN" sz="2400" dirty="0" smtClean="0"/>
              <a:t> = </a:t>
            </a:r>
            <a:r>
              <a:rPr lang="en-US" altLang="zh-CN" sz="2400" dirty="0" err="1" smtClean="0"/>
              <a:t>tf.train.exponential_decay</a:t>
            </a:r>
            <a:r>
              <a:rPr lang="en-US" altLang="zh-CN" sz="2400" dirty="0" smtClean="0"/>
              <a:t>(</a:t>
            </a:r>
            <a:r>
              <a:rPr lang="en-US" altLang="zh-CN" sz="2400" dirty="0" err="1" smtClean="0"/>
              <a:t>initial_learning_rate</a:t>
            </a:r>
            <a:r>
              <a:rPr lang="en-US" altLang="zh-CN" sz="2400" dirty="0" smtClean="0"/>
              <a:t>, </a:t>
            </a:r>
            <a:r>
              <a:rPr lang="en-US" altLang="zh-CN" sz="2400" dirty="0" smtClean="0"/>
              <a:t> </a:t>
            </a:r>
            <a:br>
              <a:rPr lang="en-US" altLang="zh-CN" sz="2400" dirty="0" smtClean="0"/>
            </a:br>
            <a:r>
              <a:rPr lang="en-US" altLang="zh-CN" sz="2400" dirty="0" smtClean="0"/>
              <a:t>                                                </a:t>
            </a:r>
            <a:r>
              <a:rPr lang="en-US" altLang="zh-CN" sz="2400" dirty="0" err="1" smtClean="0"/>
              <a:t>global_step</a:t>
            </a:r>
            <a:r>
              <a:rPr lang="en-US" altLang="zh-CN" sz="2400" dirty="0" smtClean="0"/>
              <a:t>, </a:t>
            </a:r>
            <a:r>
              <a:rPr lang="en-US" altLang="zh-CN" sz="2400" dirty="0" err="1" smtClean="0"/>
              <a:t>decay_steps</a:t>
            </a:r>
            <a:r>
              <a:rPr lang="en-US" altLang="zh-CN" sz="2400" dirty="0" smtClean="0"/>
              <a:t>, </a:t>
            </a:r>
            <a:r>
              <a:rPr lang="en-US" altLang="zh-CN" sz="2400" dirty="0" err="1" smtClean="0"/>
              <a:t>decay_rate</a:t>
            </a:r>
            <a:r>
              <a:rPr lang="en-US" altLang="zh-CN" sz="2400" dirty="0" smtClean="0"/>
              <a:t>)</a:t>
            </a:r>
          </a:p>
          <a:p>
            <a:pPr>
              <a:buNone/>
            </a:pPr>
            <a:r>
              <a:rPr lang="en-US" altLang="zh-CN" sz="2400" dirty="0" smtClean="0"/>
              <a:t>optimizer = </a:t>
            </a:r>
            <a:r>
              <a:rPr lang="en-US" altLang="zh-CN" sz="2400" dirty="0" err="1" smtClean="0"/>
              <a:t>tf.train.MomentumOptimizer</a:t>
            </a:r>
            <a:r>
              <a:rPr lang="en-US" altLang="zh-CN" sz="2400" dirty="0" smtClean="0"/>
              <a:t>(</a:t>
            </a:r>
            <a:r>
              <a:rPr lang="en-US" altLang="zh-CN" sz="2400" dirty="0" err="1" smtClean="0"/>
              <a:t>learning_rate</a:t>
            </a:r>
            <a:r>
              <a:rPr lang="en-US" altLang="zh-CN" sz="2400" dirty="0" smtClean="0"/>
              <a:t>, </a:t>
            </a:r>
            <a:r>
              <a:rPr lang="en-US" altLang="zh-CN" sz="2400" dirty="0" smtClean="0"/>
              <a:t>                        </a:t>
            </a:r>
            <a:br>
              <a:rPr lang="en-US" altLang="zh-CN" sz="2400" dirty="0" smtClean="0"/>
            </a:br>
            <a:r>
              <a:rPr lang="en-US" altLang="zh-CN" sz="2400" dirty="0" smtClean="0"/>
              <a:t>                                                                                      momentum=0.9</a:t>
            </a:r>
            <a:r>
              <a:rPr lang="en-US" altLang="zh-CN" sz="2400" dirty="0" smtClean="0"/>
              <a:t>)</a:t>
            </a:r>
          </a:p>
          <a:p>
            <a:pPr>
              <a:buNone/>
            </a:pPr>
            <a:r>
              <a:rPr lang="en-US" altLang="zh-CN" sz="2400" dirty="0" err="1" smtClean="0"/>
              <a:t>training_op</a:t>
            </a:r>
            <a:r>
              <a:rPr lang="en-US" altLang="zh-CN" sz="2400" dirty="0" smtClean="0"/>
              <a:t> = </a:t>
            </a:r>
            <a:r>
              <a:rPr lang="en-US" altLang="zh-CN" sz="2400" dirty="0" err="1" smtClean="0"/>
              <a:t>optimizer.minimize</a:t>
            </a:r>
            <a:r>
              <a:rPr lang="en-US" altLang="zh-CN" sz="2400" dirty="0" smtClean="0"/>
              <a:t>(loss, </a:t>
            </a:r>
            <a:r>
              <a:rPr lang="en-US" altLang="zh-CN" sz="2400" dirty="0" err="1" smtClean="0"/>
              <a:t>global_step</a:t>
            </a:r>
            <a:r>
              <a:rPr lang="en-US" altLang="zh-CN" sz="2400" dirty="0" smtClean="0"/>
              <a:t>=</a:t>
            </a:r>
            <a:r>
              <a:rPr lang="en-US" altLang="zh-CN" sz="2400" dirty="0" err="1" smtClean="0"/>
              <a:t>global_step</a:t>
            </a:r>
            <a:r>
              <a:rPr lang="en-US" altLang="zh-CN" sz="2400" dirty="0" smtClean="0"/>
              <a:t>)</a:t>
            </a:r>
            <a:endParaRPr lang="zh-CN" altLang="en-US" sz="2400" dirty="0" smtClean="0"/>
          </a:p>
        </p:txBody>
      </p:sp>
    </p:spTree>
    <p:extLst>
      <p:ext uri="{BB962C8B-B14F-4D97-AF65-F5344CB8AC3E}">
        <p14:creationId xmlns:p14="http://schemas.microsoft.com/office/powerpoint/2010/main" xmlns="" val="2556623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fontScale="90000"/>
          </a:bodyPr>
          <a:lstStyle/>
          <a:p>
            <a:r>
              <a:rPr lang="en-US" altLang="zh-CN" sz="3600" dirty="0" smtClean="0"/>
              <a:t>Avoiding </a:t>
            </a:r>
            <a:r>
              <a:rPr lang="en-US" altLang="zh-CN" sz="3600" dirty="0" err="1" smtClean="0"/>
              <a:t>Overfitting</a:t>
            </a:r>
            <a:r>
              <a:rPr lang="en-US" altLang="zh-CN" sz="3600" dirty="0" smtClean="0"/>
              <a:t> Through Regularization</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Deep neural networks typically have tens of thousands of parameters, </a:t>
            </a:r>
            <a:r>
              <a:rPr lang="en-US" altLang="zh-CN" sz="2800" dirty="0" smtClean="0"/>
              <a:t>sometimes even </a:t>
            </a:r>
            <a:r>
              <a:rPr lang="en-US" altLang="zh-CN" sz="2800" dirty="0" smtClean="0"/>
              <a:t>millions. With so many parameters, the network has an incredible amount </a:t>
            </a:r>
            <a:r>
              <a:rPr lang="en-US" altLang="zh-CN" sz="2800" dirty="0" smtClean="0"/>
              <a:t>of freedom </a:t>
            </a:r>
            <a:r>
              <a:rPr lang="en-US" altLang="zh-CN" sz="2800" dirty="0" smtClean="0"/>
              <a:t>and can fit a huge variety of complex datasets. But this great flexibility </a:t>
            </a:r>
            <a:r>
              <a:rPr lang="en-US" altLang="zh-CN" sz="2800" dirty="0" smtClean="0"/>
              <a:t>also means </a:t>
            </a:r>
            <a:r>
              <a:rPr lang="en-US" altLang="zh-CN" sz="2800" dirty="0" smtClean="0"/>
              <a:t>that it is prone to </a:t>
            </a:r>
            <a:r>
              <a:rPr lang="en-US" altLang="zh-CN" sz="2800" dirty="0" err="1" smtClean="0"/>
              <a:t>overfitting</a:t>
            </a:r>
            <a:r>
              <a:rPr lang="en-US" altLang="zh-CN" sz="2800" dirty="0" smtClean="0"/>
              <a:t> the training set</a:t>
            </a:r>
            <a:r>
              <a:rPr lang="en-US" altLang="zh-CN" sz="2800" dirty="0" smtClean="0"/>
              <a:t>. </a:t>
            </a:r>
          </a:p>
          <a:p>
            <a:r>
              <a:rPr lang="en-US" altLang="zh-CN" sz="2800" dirty="0" smtClean="0"/>
              <a:t>With </a:t>
            </a:r>
            <a:r>
              <a:rPr lang="en-US" altLang="zh-CN" sz="2800" dirty="0" smtClean="0"/>
              <a:t>millions of parameters you can fit the whole zoo. In this section we will </a:t>
            </a:r>
            <a:r>
              <a:rPr lang="en-US" altLang="zh-CN" sz="2800" dirty="0" smtClean="0"/>
              <a:t>present some </a:t>
            </a:r>
            <a:r>
              <a:rPr lang="en-US" altLang="zh-CN" sz="2800" dirty="0" smtClean="0"/>
              <a:t>of the most popular regularization techniques for neural networks, and how </a:t>
            </a:r>
            <a:r>
              <a:rPr lang="en-US" altLang="zh-CN" sz="2800" dirty="0" smtClean="0"/>
              <a:t>to implement </a:t>
            </a:r>
            <a:r>
              <a:rPr lang="en-US" altLang="zh-CN" sz="2800" dirty="0" smtClean="0"/>
              <a:t>them with </a:t>
            </a:r>
            <a:r>
              <a:rPr lang="en-US" altLang="zh-CN" sz="2800" dirty="0" err="1" smtClean="0"/>
              <a:t>TensorFlow</a:t>
            </a:r>
            <a:r>
              <a:rPr lang="en-US" altLang="zh-CN" sz="2800" dirty="0" smtClean="0"/>
              <a:t>: early stopping, ℓ</a:t>
            </a:r>
            <a:r>
              <a:rPr lang="en-US" altLang="zh-CN" sz="2800" baseline="-25000" dirty="0" smtClean="0"/>
              <a:t>1</a:t>
            </a:r>
            <a:r>
              <a:rPr lang="en-US" altLang="zh-CN" sz="2800" dirty="0" smtClean="0"/>
              <a:t> and ℓ</a:t>
            </a:r>
            <a:r>
              <a:rPr lang="en-US" altLang="zh-CN" sz="2800" baseline="-25000" dirty="0" smtClean="0"/>
              <a:t>2</a:t>
            </a:r>
            <a:r>
              <a:rPr lang="en-US" altLang="zh-CN" sz="2800" dirty="0" smtClean="0"/>
              <a:t> regularization, </a:t>
            </a:r>
            <a:r>
              <a:rPr lang="en-US" altLang="zh-CN" sz="2800" dirty="0" smtClean="0"/>
              <a:t>dropout, max-norm </a:t>
            </a:r>
            <a:r>
              <a:rPr lang="en-US" altLang="zh-CN" sz="2800" dirty="0" smtClean="0"/>
              <a:t>regularization, and data augmentation.</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Early Stopping</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To avoid </a:t>
            </a:r>
            <a:r>
              <a:rPr lang="en-US" altLang="zh-CN" sz="2800" dirty="0" err="1" smtClean="0"/>
              <a:t>overfitting</a:t>
            </a:r>
            <a:r>
              <a:rPr lang="en-US" altLang="zh-CN" sz="2800" dirty="0" smtClean="0"/>
              <a:t> the training set, a great solution is early stopping (introduced </a:t>
            </a:r>
            <a:r>
              <a:rPr lang="en-US" altLang="zh-CN" sz="2800" dirty="0" smtClean="0"/>
              <a:t>in Chapter </a:t>
            </a:r>
            <a:r>
              <a:rPr lang="en-US" altLang="zh-CN" sz="2800" dirty="0" smtClean="0"/>
              <a:t>4): just interrupt training when its performance on the validation set </a:t>
            </a:r>
            <a:r>
              <a:rPr lang="en-US" altLang="zh-CN" sz="2800" dirty="0" smtClean="0"/>
              <a:t>starts dropping.</a:t>
            </a:r>
          </a:p>
          <a:p>
            <a:r>
              <a:rPr lang="en-US" altLang="zh-CN" sz="2800" dirty="0" smtClean="0"/>
              <a:t>One way to implement this with </a:t>
            </a:r>
            <a:r>
              <a:rPr lang="en-US" altLang="zh-CN" sz="2800" dirty="0" err="1" smtClean="0"/>
              <a:t>TensorFlow</a:t>
            </a:r>
            <a:r>
              <a:rPr lang="en-US" altLang="zh-CN" sz="2800" dirty="0" smtClean="0"/>
              <a:t> is to evaluate the model on a </a:t>
            </a:r>
            <a:r>
              <a:rPr lang="en-US" altLang="zh-CN" sz="2800" dirty="0" smtClean="0"/>
              <a:t>validation set </a:t>
            </a:r>
            <a:r>
              <a:rPr lang="en-US" altLang="zh-CN" sz="2800" dirty="0" smtClean="0"/>
              <a:t>at regular intervals (e.g., every 50 steps), and save a “winner” snapshot if it </a:t>
            </a:r>
            <a:r>
              <a:rPr lang="en-US" altLang="zh-CN" sz="2800" dirty="0" smtClean="0"/>
              <a:t>outperforms previous </a:t>
            </a:r>
            <a:r>
              <a:rPr lang="en-US" altLang="zh-CN" sz="2800" dirty="0" smtClean="0"/>
              <a:t>“winner” snapshots. Count the number of </a:t>
            </a:r>
            <a:r>
              <a:rPr lang="en-US" altLang="zh-CN" sz="2800" dirty="0" smtClean="0"/>
              <a:t>steps </a:t>
            </a:r>
            <a:r>
              <a:rPr lang="en-US" altLang="zh-CN" sz="2800" dirty="0" smtClean="0"/>
              <a:t>since the last “</a:t>
            </a:r>
            <a:r>
              <a:rPr lang="en-US" altLang="zh-CN" sz="2800" dirty="0" smtClean="0"/>
              <a:t>winner” snapshot </a:t>
            </a:r>
            <a:r>
              <a:rPr lang="en-US" altLang="zh-CN" sz="2800" dirty="0" smtClean="0"/>
              <a:t>was saved, and interrupt training when this number reaches some </a:t>
            </a:r>
            <a:r>
              <a:rPr lang="en-US" altLang="zh-CN" sz="2800" dirty="0" smtClean="0"/>
              <a:t>limit (e.g</a:t>
            </a:r>
            <a:r>
              <a:rPr lang="en-US" altLang="zh-CN" sz="2800" dirty="0" smtClean="0"/>
              <a:t>., 2,000 steps). Then restore the last “winner” snapshot.</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ℓ</a:t>
            </a:r>
            <a:r>
              <a:rPr lang="en-US" altLang="zh-CN" sz="3200" baseline="-25000" dirty="0" smtClean="0"/>
              <a:t>1</a:t>
            </a:r>
            <a:r>
              <a:rPr lang="en-US" altLang="zh-CN" sz="3200" dirty="0" smtClean="0"/>
              <a:t> and ℓ</a:t>
            </a:r>
            <a:r>
              <a:rPr lang="en-US" altLang="zh-CN" sz="3200" baseline="-25000" dirty="0" smtClean="0"/>
              <a:t>2</a:t>
            </a:r>
            <a:r>
              <a:rPr lang="en-US" altLang="zh-CN" sz="3200" dirty="0" smtClean="0"/>
              <a:t> Regularization</a:t>
            </a:r>
            <a:endParaRPr lang="zh-CN" altLang="en-US" sz="3200" dirty="0"/>
          </a:p>
        </p:txBody>
      </p:sp>
      <p:sp>
        <p:nvSpPr>
          <p:cNvPr id="5" name="内容占位符 2"/>
          <p:cNvSpPr>
            <a:spLocks noGrp="1"/>
          </p:cNvSpPr>
          <p:nvPr>
            <p:ph idx="1"/>
          </p:nvPr>
        </p:nvSpPr>
        <p:spPr>
          <a:xfrm>
            <a:off x="107504" y="714380"/>
            <a:ext cx="9036496" cy="5500702"/>
          </a:xfrm>
        </p:spPr>
        <p:txBody>
          <a:bodyPr>
            <a:noAutofit/>
          </a:bodyPr>
          <a:lstStyle/>
          <a:p>
            <a:r>
              <a:rPr lang="en-US" altLang="zh-CN" sz="2800" dirty="0" smtClean="0"/>
              <a:t>One way to do this using </a:t>
            </a:r>
            <a:r>
              <a:rPr lang="en-US" altLang="zh-CN" sz="2800" dirty="0" err="1" smtClean="0"/>
              <a:t>TensorFlow</a:t>
            </a:r>
            <a:r>
              <a:rPr lang="en-US" altLang="zh-CN" sz="2800" dirty="0" smtClean="0"/>
              <a:t> is to simply add the appropriate </a:t>
            </a:r>
            <a:r>
              <a:rPr lang="en-US" altLang="zh-CN" sz="2800" dirty="0" smtClean="0"/>
              <a:t>regularization terms </a:t>
            </a:r>
            <a:r>
              <a:rPr lang="en-US" altLang="zh-CN" sz="2800" dirty="0" smtClean="0"/>
              <a:t>to your cost function. For example, assuming you have just one hidden </a:t>
            </a:r>
            <a:r>
              <a:rPr lang="en-US" altLang="zh-CN" sz="2800" dirty="0" smtClean="0"/>
              <a:t>layer with </a:t>
            </a:r>
            <a:r>
              <a:rPr lang="en-US" altLang="zh-CN" sz="2800" dirty="0" smtClean="0"/>
              <a:t>weights weights1 and one output layer with weights weights2, then you </a:t>
            </a:r>
            <a:r>
              <a:rPr lang="en-US" altLang="zh-CN" sz="2800" dirty="0" smtClean="0"/>
              <a:t>can apply </a:t>
            </a:r>
            <a:r>
              <a:rPr lang="en-US" altLang="zh-CN" sz="2800" dirty="0" smtClean="0"/>
              <a:t>ℓ</a:t>
            </a:r>
            <a:r>
              <a:rPr lang="en-US" altLang="zh-CN" sz="2800" baseline="-25000" dirty="0" smtClean="0"/>
              <a:t>1</a:t>
            </a:r>
            <a:r>
              <a:rPr lang="en-US" altLang="zh-CN" sz="2800" dirty="0" smtClean="0"/>
              <a:t> regularization like this:</a:t>
            </a:r>
          </a:p>
          <a:p>
            <a:pPr>
              <a:buNone/>
            </a:pPr>
            <a:r>
              <a:rPr lang="en-US" altLang="zh-CN" sz="2400" dirty="0" smtClean="0"/>
              <a:t>[...] </a:t>
            </a:r>
            <a:r>
              <a:rPr lang="en-US" altLang="zh-CN" sz="2400" i="1" dirty="0" smtClean="0"/>
              <a:t># construct the neural network</a:t>
            </a:r>
          </a:p>
          <a:p>
            <a:pPr>
              <a:buNone/>
            </a:pPr>
            <a:r>
              <a:rPr lang="en-US" altLang="zh-CN" sz="2400" dirty="0" err="1" smtClean="0"/>
              <a:t>base_loss</a:t>
            </a:r>
            <a:r>
              <a:rPr lang="en-US" altLang="zh-CN" sz="2400" dirty="0" smtClean="0"/>
              <a:t> = </a:t>
            </a:r>
            <a:r>
              <a:rPr lang="en-US" altLang="zh-CN" sz="2400" dirty="0" err="1" smtClean="0"/>
              <a:t>tf.reduce_mean</a:t>
            </a:r>
            <a:r>
              <a:rPr lang="en-US" altLang="zh-CN" sz="2400" dirty="0" smtClean="0"/>
              <a:t>(</a:t>
            </a:r>
            <a:r>
              <a:rPr lang="en-US" altLang="zh-CN" sz="2400" dirty="0" err="1" smtClean="0"/>
              <a:t>xentropy</a:t>
            </a:r>
            <a:r>
              <a:rPr lang="en-US" altLang="zh-CN" sz="2400" dirty="0" smtClean="0"/>
              <a:t>, name="</a:t>
            </a:r>
            <a:r>
              <a:rPr lang="en-US" altLang="zh-CN" sz="2400" dirty="0" err="1" smtClean="0"/>
              <a:t>avg_xentropy</a:t>
            </a:r>
            <a:r>
              <a:rPr lang="en-US" altLang="zh-CN" sz="2400" dirty="0" smtClean="0"/>
              <a:t>")</a:t>
            </a:r>
          </a:p>
          <a:p>
            <a:pPr>
              <a:buNone/>
            </a:pPr>
            <a:r>
              <a:rPr lang="en-US" altLang="zh-CN" sz="2000" b="1" dirty="0" err="1" smtClean="0"/>
              <a:t>reg_losses</a:t>
            </a:r>
            <a:r>
              <a:rPr lang="en-US" altLang="zh-CN" sz="2000" b="1" dirty="0" smtClean="0"/>
              <a:t> = </a:t>
            </a:r>
            <a:r>
              <a:rPr lang="en-US" altLang="zh-CN" sz="2000" b="1" dirty="0" err="1" smtClean="0"/>
              <a:t>tf.reduce_sum</a:t>
            </a:r>
            <a:r>
              <a:rPr lang="en-US" altLang="zh-CN" sz="2000" b="1" dirty="0" smtClean="0"/>
              <a:t>(tf.abs(weights1)) + </a:t>
            </a:r>
            <a:r>
              <a:rPr lang="en-US" altLang="zh-CN" sz="2000" b="1" dirty="0" err="1" smtClean="0"/>
              <a:t>tf.reduce_sum</a:t>
            </a:r>
            <a:r>
              <a:rPr lang="en-US" altLang="zh-CN" sz="2000" b="1" dirty="0" smtClean="0"/>
              <a:t>(tf.abs(weights2))</a:t>
            </a:r>
          </a:p>
          <a:p>
            <a:pPr>
              <a:buNone/>
            </a:pPr>
            <a:r>
              <a:rPr lang="en-US" altLang="zh-CN" sz="2400" dirty="0" smtClean="0"/>
              <a:t>loss = </a:t>
            </a:r>
            <a:r>
              <a:rPr lang="en-US" altLang="zh-CN" sz="2400" dirty="0" err="1" smtClean="0"/>
              <a:t>tf.add</a:t>
            </a:r>
            <a:r>
              <a:rPr lang="en-US" altLang="zh-CN" sz="2400" dirty="0" smtClean="0"/>
              <a:t>(</a:t>
            </a:r>
            <a:r>
              <a:rPr lang="en-US" altLang="zh-CN" sz="2400" dirty="0" err="1" smtClean="0"/>
              <a:t>base_loss</a:t>
            </a:r>
            <a:r>
              <a:rPr lang="en-US" altLang="zh-CN" sz="2400" dirty="0" smtClean="0"/>
              <a:t>, scale * </a:t>
            </a:r>
            <a:r>
              <a:rPr lang="en-US" altLang="zh-CN" sz="2400" dirty="0" err="1" smtClean="0"/>
              <a:t>reg_losses</a:t>
            </a:r>
            <a:r>
              <a:rPr lang="en-US" altLang="zh-CN" sz="2400" dirty="0" smtClean="0"/>
              <a:t>, name="loss")</a:t>
            </a:r>
            <a:endParaRPr lang="zh-CN" altLang="en-US" sz="2400" dirty="0" smtClean="0"/>
          </a:p>
        </p:txBody>
      </p:sp>
    </p:spTree>
    <p:extLst>
      <p:ext uri="{BB962C8B-B14F-4D97-AF65-F5344CB8AC3E}">
        <p14:creationId xmlns:p14="http://schemas.microsoft.com/office/powerpoint/2010/main" xmlns="" val="255662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Vanishing/Exploding Gradients Problems</a:t>
            </a:r>
            <a:endParaRPr lang="zh-CN" altLang="en-US" sz="3600" dirty="0"/>
          </a:p>
        </p:txBody>
      </p:sp>
      <p:sp>
        <p:nvSpPr>
          <p:cNvPr id="3" name="内容占位符 2"/>
          <p:cNvSpPr>
            <a:spLocks noGrp="1"/>
          </p:cNvSpPr>
          <p:nvPr>
            <p:ph idx="1"/>
          </p:nvPr>
        </p:nvSpPr>
        <p:spPr>
          <a:xfrm>
            <a:off x="107504" y="1357298"/>
            <a:ext cx="9036496" cy="5500702"/>
          </a:xfrm>
        </p:spPr>
        <p:txBody>
          <a:bodyPr>
            <a:noAutofit/>
          </a:bodyPr>
          <a:lstStyle/>
          <a:p>
            <a:r>
              <a:rPr lang="en-US" altLang="zh-CN" dirty="0" smtClean="0"/>
              <a:t>In 2010, Xavier </a:t>
            </a:r>
            <a:r>
              <a:rPr lang="en-US" altLang="zh-CN" dirty="0" err="1" smtClean="0"/>
              <a:t>Glorot</a:t>
            </a:r>
            <a:r>
              <a:rPr lang="en-US" altLang="zh-CN" dirty="0" smtClean="0"/>
              <a:t> and </a:t>
            </a:r>
            <a:r>
              <a:rPr lang="en-US" altLang="zh-CN" dirty="0" err="1" smtClean="0"/>
              <a:t>Yoshua</a:t>
            </a:r>
            <a:r>
              <a:rPr lang="en-US" altLang="zh-CN" dirty="0" smtClean="0"/>
              <a:t> </a:t>
            </a:r>
            <a:r>
              <a:rPr lang="en-US" altLang="zh-CN" dirty="0" err="1" smtClean="0"/>
              <a:t>Bengio</a:t>
            </a:r>
            <a:r>
              <a:rPr lang="en-US" altLang="zh-CN" dirty="0" smtClean="0"/>
              <a:t> showed that with logistic sigmoid activation function and this normal distribution initialization scheme, the variance of the outputs of each layer is much greater than the variance of its inputs. Going forward in the network, the variance keeps increasing after each layer until the activation function saturates at the top layers. This is actually made worse by the fact that the logistic function has a mean of 0.5, not 0.</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ℓ</a:t>
            </a:r>
            <a:r>
              <a:rPr lang="en-US" altLang="zh-CN" sz="3200" baseline="-25000" dirty="0" smtClean="0"/>
              <a:t>1</a:t>
            </a:r>
            <a:r>
              <a:rPr lang="en-US" altLang="zh-CN" sz="3200" dirty="0" smtClean="0"/>
              <a:t> and ℓ</a:t>
            </a:r>
            <a:r>
              <a:rPr lang="en-US" altLang="zh-CN" sz="3200" baseline="-25000" dirty="0" smtClean="0"/>
              <a:t>2</a:t>
            </a:r>
            <a:r>
              <a:rPr lang="en-US" altLang="zh-CN" sz="3200" dirty="0" smtClean="0"/>
              <a:t> Regularization</a:t>
            </a:r>
            <a:endParaRPr lang="zh-CN" altLang="en-US" sz="3200" dirty="0"/>
          </a:p>
        </p:txBody>
      </p:sp>
      <p:sp>
        <p:nvSpPr>
          <p:cNvPr id="5" name="内容占位符 2"/>
          <p:cNvSpPr>
            <a:spLocks noGrp="1"/>
          </p:cNvSpPr>
          <p:nvPr>
            <p:ph idx="1"/>
          </p:nvPr>
        </p:nvSpPr>
        <p:spPr>
          <a:xfrm>
            <a:off x="107504" y="714380"/>
            <a:ext cx="9036496" cy="6143620"/>
          </a:xfrm>
        </p:spPr>
        <p:txBody>
          <a:bodyPr>
            <a:noAutofit/>
          </a:bodyPr>
          <a:lstStyle/>
          <a:p>
            <a:r>
              <a:rPr lang="en-US" altLang="zh-CN" sz="2800" dirty="0" smtClean="0"/>
              <a:t>Many functions that create variables (such </a:t>
            </a:r>
            <a:r>
              <a:rPr lang="en-US" altLang="zh-CN" sz="2800" dirty="0" smtClean="0"/>
              <a:t>as </a:t>
            </a:r>
            <a:r>
              <a:rPr lang="en-US" altLang="zh-CN" sz="2800" dirty="0" err="1" smtClean="0"/>
              <a:t>get_variable</a:t>
            </a:r>
            <a:r>
              <a:rPr lang="en-US" altLang="zh-CN" sz="2800" dirty="0" smtClean="0"/>
              <a:t>() or </a:t>
            </a:r>
            <a:r>
              <a:rPr lang="en-US" altLang="zh-CN" sz="2800" dirty="0" err="1" smtClean="0"/>
              <a:t>fully_connected</a:t>
            </a:r>
            <a:r>
              <a:rPr lang="en-US" altLang="zh-CN" sz="2800" dirty="0" smtClean="0"/>
              <a:t>()) accept a *_</a:t>
            </a:r>
            <a:r>
              <a:rPr lang="en-US" altLang="zh-CN" sz="2800" dirty="0" err="1" smtClean="0"/>
              <a:t>regularizer</a:t>
            </a:r>
            <a:r>
              <a:rPr lang="en-US" altLang="zh-CN" sz="2800" dirty="0" smtClean="0"/>
              <a:t> argument for </a:t>
            </a:r>
            <a:r>
              <a:rPr lang="en-US" altLang="zh-CN" sz="2800" dirty="0" smtClean="0"/>
              <a:t>each created </a:t>
            </a:r>
            <a:r>
              <a:rPr lang="en-US" altLang="zh-CN" sz="2800" dirty="0" smtClean="0"/>
              <a:t>variable (e.g., </a:t>
            </a:r>
            <a:r>
              <a:rPr lang="en-US" altLang="zh-CN" sz="2800" dirty="0" err="1" smtClean="0"/>
              <a:t>weights_regularizer</a:t>
            </a:r>
            <a:r>
              <a:rPr lang="en-US" altLang="zh-CN" sz="2800" dirty="0" smtClean="0"/>
              <a:t>). You can pass any function that </a:t>
            </a:r>
            <a:r>
              <a:rPr lang="en-US" altLang="zh-CN" sz="2800" dirty="0" smtClean="0"/>
              <a:t>takes weights </a:t>
            </a:r>
            <a:r>
              <a:rPr lang="en-US" altLang="zh-CN" sz="2800" dirty="0" smtClean="0"/>
              <a:t>as an argument and returns the corresponding regularization loss. </a:t>
            </a:r>
            <a:endParaRPr lang="en-US" altLang="zh-CN" sz="2800" dirty="0" smtClean="0"/>
          </a:p>
          <a:p>
            <a:pPr>
              <a:buNone/>
            </a:pPr>
            <a:r>
              <a:rPr lang="en-US" altLang="zh-CN" sz="2400" b="1" dirty="0" smtClean="0"/>
              <a:t>with </a:t>
            </a:r>
            <a:r>
              <a:rPr lang="en-US" altLang="zh-CN" sz="2400" b="1" dirty="0" err="1" smtClean="0"/>
              <a:t>arg_scope</a:t>
            </a:r>
            <a:r>
              <a:rPr lang="en-US" altLang="zh-CN" sz="2400" b="1" dirty="0" smtClean="0"/>
              <a:t>( </a:t>
            </a:r>
            <a:r>
              <a:rPr lang="en-US" altLang="zh-CN" sz="2400" dirty="0" smtClean="0"/>
              <a:t>[</a:t>
            </a:r>
            <a:r>
              <a:rPr lang="en-US" altLang="zh-CN" sz="2400" dirty="0" err="1" smtClean="0"/>
              <a:t>fully_connected</a:t>
            </a:r>
            <a:r>
              <a:rPr lang="en-US" altLang="zh-CN" sz="2400" dirty="0" smtClean="0"/>
              <a:t>],  </a:t>
            </a:r>
            <a:br>
              <a:rPr lang="en-US" altLang="zh-CN" sz="2400" dirty="0" smtClean="0"/>
            </a:br>
            <a:r>
              <a:rPr lang="en-US" altLang="zh-CN" sz="2400" dirty="0" smtClean="0"/>
              <a:t>        </a:t>
            </a:r>
            <a:r>
              <a:rPr lang="en-US" altLang="zh-CN" sz="2400" dirty="0" err="1" smtClean="0"/>
              <a:t>weights_regularizer</a:t>
            </a:r>
            <a:r>
              <a:rPr lang="en-US" altLang="zh-CN" sz="2400" dirty="0" smtClean="0"/>
              <a:t>=tf.contrib.layers.l1_regularizer(scale=0.01</a:t>
            </a:r>
            <a:r>
              <a:rPr lang="en-US" altLang="zh-CN" sz="2400" dirty="0" smtClean="0"/>
              <a:t>)):</a:t>
            </a:r>
          </a:p>
          <a:p>
            <a:pPr>
              <a:buNone/>
            </a:pPr>
            <a:r>
              <a:rPr lang="en-US" altLang="zh-CN" sz="2400" dirty="0" smtClean="0"/>
              <a:t>    hidden1 </a:t>
            </a:r>
            <a:r>
              <a:rPr lang="en-US" altLang="zh-CN" sz="2400" dirty="0" smtClean="0"/>
              <a:t>= </a:t>
            </a:r>
            <a:r>
              <a:rPr lang="en-US" altLang="zh-CN" sz="2400" dirty="0" err="1" smtClean="0"/>
              <a:t>fully_connected</a:t>
            </a:r>
            <a:r>
              <a:rPr lang="en-US" altLang="zh-CN" sz="2400" dirty="0" smtClean="0"/>
              <a:t>(X, n_hidden1, scope="hidden1")</a:t>
            </a:r>
          </a:p>
          <a:p>
            <a:pPr>
              <a:buNone/>
            </a:pPr>
            <a:r>
              <a:rPr lang="en-US" altLang="zh-CN" sz="2400" dirty="0" smtClean="0"/>
              <a:t>    hidden2 </a:t>
            </a:r>
            <a:r>
              <a:rPr lang="en-US" altLang="zh-CN" sz="2400" dirty="0" smtClean="0"/>
              <a:t>= </a:t>
            </a:r>
            <a:r>
              <a:rPr lang="en-US" altLang="zh-CN" sz="2400" dirty="0" err="1" smtClean="0"/>
              <a:t>fully_connected</a:t>
            </a:r>
            <a:r>
              <a:rPr lang="en-US" altLang="zh-CN" sz="2400" dirty="0" smtClean="0"/>
              <a:t>(hidden1, n_hidden2, scope="hidden2")</a:t>
            </a:r>
          </a:p>
          <a:p>
            <a:pPr>
              <a:buNone/>
            </a:pPr>
            <a:r>
              <a:rPr lang="en-US" altLang="zh-CN" sz="2400" dirty="0" smtClean="0"/>
              <a:t>    </a:t>
            </a:r>
            <a:r>
              <a:rPr lang="en-US" altLang="zh-CN" sz="2400" dirty="0" err="1" smtClean="0"/>
              <a:t>logits</a:t>
            </a:r>
            <a:r>
              <a:rPr lang="en-US" altLang="zh-CN" sz="2400" dirty="0" smtClean="0"/>
              <a:t> </a:t>
            </a:r>
            <a:r>
              <a:rPr lang="en-US" altLang="zh-CN" sz="2400" dirty="0" smtClean="0"/>
              <a:t>= </a:t>
            </a:r>
            <a:r>
              <a:rPr lang="en-US" altLang="zh-CN" sz="2400" dirty="0" err="1" smtClean="0"/>
              <a:t>fully_connected</a:t>
            </a:r>
            <a:r>
              <a:rPr lang="en-US" altLang="zh-CN" sz="2400" dirty="0" smtClean="0"/>
              <a:t>(hidden2, </a:t>
            </a:r>
            <a:r>
              <a:rPr lang="en-US" altLang="zh-CN" sz="2400" dirty="0" err="1" smtClean="0"/>
              <a:t>n_outputs</a:t>
            </a:r>
            <a:r>
              <a:rPr lang="en-US" altLang="zh-CN" sz="2400" dirty="0" smtClean="0"/>
              <a:t>,  </a:t>
            </a:r>
            <a:br>
              <a:rPr lang="en-US" altLang="zh-CN" sz="2400" dirty="0" smtClean="0"/>
            </a:br>
            <a:r>
              <a:rPr lang="en-US" altLang="zh-CN" sz="2400" dirty="0" smtClean="0"/>
              <a:t>                                           </a:t>
            </a:r>
            <a:r>
              <a:rPr lang="en-US" altLang="zh-CN" sz="2400" dirty="0" err="1" smtClean="0"/>
              <a:t>activation_fn</a:t>
            </a:r>
            <a:r>
              <a:rPr lang="en-US" altLang="zh-CN" sz="2400" dirty="0" smtClean="0"/>
              <a:t>=</a:t>
            </a:r>
            <a:r>
              <a:rPr lang="en-US" altLang="zh-CN" sz="2400" dirty="0" err="1" smtClean="0"/>
              <a:t>None,scope</a:t>
            </a:r>
            <a:r>
              <a:rPr lang="en-US" altLang="zh-CN" sz="2400" dirty="0" smtClean="0"/>
              <a:t>="out</a:t>
            </a:r>
            <a:r>
              <a:rPr lang="en-US" altLang="zh-CN" sz="2400" dirty="0" smtClean="0"/>
              <a:t>")</a:t>
            </a:r>
          </a:p>
          <a:p>
            <a:pPr>
              <a:buNone/>
            </a:pPr>
            <a:endParaRPr lang="en-US" altLang="zh-CN" sz="2400" dirty="0" smtClean="0"/>
          </a:p>
          <a:p>
            <a:pPr>
              <a:buNone/>
            </a:pPr>
            <a:r>
              <a:rPr lang="en-US" altLang="zh-CN" sz="2400" dirty="0" err="1" smtClean="0"/>
              <a:t>reg_losses</a:t>
            </a:r>
            <a:r>
              <a:rPr lang="en-US" altLang="zh-CN" sz="2400" dirty="0" smtClean="0"/>
              <a:t> = </a:t>
            </a:r>
            <a:r>
              <a:rPr lang="en-US" altLang="zh-CN" sz="2400" dirty="0" err="1" smtClean="0"/>
              <a:t>tf.get_collection</a:t>
            </a:r>
            <a:r>
              <a:rPr lang="en-US" altLang="zh-CN" sz="2400" dirty="0" smtClean="0"/>
              <a:t>(</a:t>
            </a:r>
            <a:r>
              <a:rPr lang="en-US" altLang="zh-CN" sz="2400" dirty="0" err="1" smtClean="0"/>
              <a:t>tf.GraphKeys.REGULARIZATION_LOSSES</a:t>
            </a:r>
            <a:r>
              <a:rPr lang="en-US" altLang="zh-CN" sz="2400" dirty="0" smtClean="0"/>
              <a:t>)</a:t>
            </a:r>
          </a:p>
          <a:p>
            <a:pPr>
              <a:buNone/>
            </a:pPr>
            <a:r>
              <a:rPr lang="en-US" altLang="zh-CN" sz="2400" dirty="0" smtClean="0"/>
              <a:t>loss = </a:t>
            </a:r>
            <a:r>
              <a:rPr lang="en-US" altLang="zh-CN" sz="2400" dirty="0" err="1" smtClean="0"/>
              <a:t>tf.add_n</a:t>
            </a:r>
            <a:r>
              <a:rPr lang="en-US" altLang="zh-CN" sz="2400" dirty="0" smtClean="0"/>
              <a:t>([</a:t>
            </a:r>
            <a:r>
              <a:rPr lang="en-US" altLang="zh-CN" sz="2400" dirty="0" err="1" smtClean="0"/>
              <a:t>base_loss</a:t>
            </a:r>
            <a:r>
              <a:rPr lang="en-US" altLang="zh-CN" sz="2400" dirty="0" smtClean="0"/>
              <a:t>] + </a:t>
            </a:r>
            <a:r>
              <a:rPr lang="en-US" altLang="zh-CN" sz="2400" dirty="0" err="1" smtClean="0"/>
              <a:t>reg_losses</a:t>
            </a:r>
            <a:r>
              <a:rPr lang="en-US" altLang="zh-CN" sz="2400" dirty="0" smtClean="0"/>
              <a:t>, name="loss")</a:t>
            </a:r>
            <a:endParaRPr lang="zh-CN" altLang="en-US" sz="2400" dirty="0" smtClean="0"/>
          </a:p>
        </p:txBody>
      </p:sp>
    </p:spTree>
    <p:extLst>
      <p:ext uri="{BB962C8B-B14F-4D97-AF65-F5344CB8AC3E}">
        <p14:creationId xmlns:p14="http://schemas.microsoft.com/office/powerpoint/2010/main" xmlns="" val="2556623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Dropout</a:t>
            </a:r>
            <a:endParaRPr lang="zh-CN" altLang="en-US" sz="3200" dirty="0"/>
          </a:p>
        </p:txBody>
      </p:sp>
      <p:sp>
        <p:nvSpPr>
          <p:cNvPr id="5" name="内容占位符 2"/>
          <p:cNvSpPr>
            <a:spLocks noGrp="1"/>
          </p:cNvSpPr>
          <p:nvPr>
            <p:ph idx="1"/>
          </p:nvPr>
        </p:nvSpPr>
        <p:spPr>
          <a:xfrm>
            <a:off x="107504" y="714380"/>
            <a:ext cx="9036496" cy="6143620"/>
          </a:xfrm>
        </p:spPr>
        <p:txBody>
          <a:bodyPr>
            <a:noAutofit/>
          </a:bodyPr>
          <a:lstStyle/>
          <a:p>
            <a:r>
              <a:rPr lang="en-US" altLang="zh-CN" dirty="0" smtClean="0"/>
              <a:t>It is a fairly simple algorithm: at every training step, every neuron (including </a:t>
            </a:r>
            <a:r>
              <a:rPr lang="en-US" altLang="zh-CN" dirty="0" smtClean="0"/>
              <a:t>the input </a:t>
            </a:r>
            <a:r>
              <a:rPr lang="en-US" altLang="zh-CN" dirty="0" smtClean="0"/>
              <a:t>neurons but excluding the output neurons) has a probability </a:t>
            </a:r>
            <a:r>
              <a:rPr lang="en-US" altLang="zh-CN" i="1" dirty="0" smtClean="0"/>
              <a:t>p of being </a:t>
            </a:r>
            <a:r>
              <a:rPr lang="en-US" altLang="zh-CN" i="1" dirty="0" smtClean="0"/>
              <a:t>temporarily </a:t>
            </a:r>
            <a:r>
              <a:rPr lang="en-US" altLang="zh-CN" dirty="0" smtClean="0"/>
              <a:t>“dropped </a:t>
            </a:r>
            <a:r>
              <a:rPr lang="en-US" altLang="zh-CN" dirty="0" smtClean="0"/>
              <a:t>out,” meaning it will be entirely ignored during this training </a:t>
            </a:r>
            <a:r>
              <a:rPr lang="en-US" altLang="zh-CN" dirty="0" smtClean="0"/>
              <a:t>step, but </a:t>
            </a:r>
            <a:r>
              <a:rPr lang="en-US" altLang="zh-CN" dirty="0" smtClean="0"/>
              <a:t>it may be active during the next </a:t>
            </a:r>
            <a:r>
              <a:rPr lang="en-US" altLang="zh-CN" dirty="0" smtClean="0"/>
              <a:t>step. </a:t>
            </a:r>
            <a:r>
              <a:rPr lang="en-US" altLang="zh-CN" dirty="0" smtClean="0"/>
              <a:t>The </a:t>
            </a:r>
            <a:r>
              <a:rPr lang="en-US" altLang="zh-CN" dirty="0" err="1" smtClean="0"/>
              <a:t>hyperparameter</a:t>
            </a:r>
            <a:r>
              <a:rPr lang="en-US" altLang="zh-CN" dirty="0" smtClean="0"/>
              <a:t> </a:t>
            </a:r>
            <a:r>
              <a:rPr lang="en-US" altLang="zh-CN" i="1" dirty="0" smtClean="0"/>
              <a:t>p </a:t>
            </a:r>
            <a:r>
              <a:rPr lang="en-US" altLang="zh-CN" i="1" dirty="0" smtClean="0"/>
              <a:t>is </a:t>
            </a:r>
            <a:r>
              <a:rPr lang="en-US" altLang="zh-CN" dirty="0" smtClean="0"/>
              <a:t>called </a:t>
            </a:r>
            <a:r>
              <a:rPr lang="en-US" altLang="zh-CN" dirty="0" smtClean="0"/>
              <a:t>the </a:t>
            </a:r>
            <a:r>
              <a:rPr lang="en-US" altLang="zh-CN" i="1" dirty="0" smtClean="0"/>
              <a:t>dropout rate, and it is typically set to 50%. After training, neurons don’t </a:t>
            </a:r>
            <a:r>
              <a:rPr lang="en-US" altLang="zh-CN" i="1" dirty="0" smtClean="0"/>
              <a:t>get </a:t>
            </a:r>
            <a:r>
              <a:rPr lang="en-US" altLang="zh-CN" dirty="0" smtClean="0"/>
              <a:t>dropped </a:t>
            </a:r>
            <a:r>
              <a:rPr lang="en-US" altLang="zh-CN" dirty="0" smtClean="0"/>
              <a:t>anymore. And that’s all (except for a technical detail we will discuss momentarily).</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Dropout</a:t>
            </a:r>
            <a:endParaRPr lang="zh-CN" altLang="en-US" sz="3200" dirty="0"/>
          </a:p>
        </p:txBody>
      </p:sp>
      <p:sp>
        <p:nvSpPr>
          <p:cNvPr id="5" name="内容占位符 2"/>
          <p:cNvSpPr>
            <a:spLocks noGrp="1"/>
          </p:cNvSpPr>
          <p:nvPr>
            <p:ph idx="1"/>
          </p:nvPr>
        </p:nvSpPr>
        <p:spPr>
          <a:xfrm>
            <a:off x="107504" y="714380"/>
            <a:ext cx="9036496" cy="6143620"/>
          </a:xfrm>
        </p:spPr>
        <p:txBody>
          <a:bodyPr>
            <a:noAutofit/>
          </a:bodyPr>
          <a:lstStyle/>
          <a:p>
            <a:r>
              <a:rPr lang="en-US" altLang="zh-CN" dirty="0" smtClean="0"/>
              <a:t>It is a fairly simple algorithm: at every training step, every neuron (including </a:t>
            </a:r>
            <a:r>
              <a:rPr lang="en-US" altLang="zh-CN" dirty="0" smtClean="0"/>
              <a:t>the input </a:t>
            </a:r>
            <a:r>
              <a:rPr lang="en-US" altLang="zh-CN" dirty="0" smtClean="0"/>
              <a:t>neurons but excluding the output neurons) has a probability </a:t>
            </a:r>
            <a:r>
              <a:rPr lang="en-US" altLang="zh-CN" i="1" dirty="0" smtClean="0"/>
              <a:t>p of being </a:t>
            </a:r>
            <a:r>
              <a:rPr lang="en-US" altLang="zh-CN" i="1" dirty="0" smtClean="0"/>
              <a:t>temporarily </a:t>
            </a:r>
            <a:r>
              <a:rPr lang="en-US" altLang="zh-CN" dirty="0" smtClean="0"/>
              <a:t>“dropped </a:t>
            </a:r>
            <a:r>
              <a:rPr lang="en-US" altLang="zh-CN" dirty="0" smtClean="0"/>
              <a:t>out,” meaning it will be entirely ignored during this training </a:t>
            </a:r>
            <a:r>
              <a:rPr lang="en-US" altLang="zh-CN" dirty="0" smtClean="0"/>
              <a:t>step, but </a:t>
            </a:r>
            <a:r>
              <a:rPr lang="en-US" altLang="zh-CN" dirty="0" smtClean="0"/>
              <a:t>it may be active during the next </a:t>
            </a:r>
            <a:r>
              <a:rPr lang="en-US" altLang="zh-CN" dirty="0" smtClean="0"/>
              <a:t>step. </a:t>
            </a:r>
            <a:r>
              <a:rPr lang="en-US" altLang="zh-CN" dirty="0" smtClean="0"/>
              <a:t>The </a:t>
            </a:r>
            <a:r>
              <a:rPr lang="en-US" altLang="zh-CN" dirty="0" err="1" smtClean="0"/>
              <a:t>hyperparameter</a:t>
            </a:r>
            <a:r>
              <a:rPr lang="en-US" altLang="zh-CN" dirty="0" smtClean="0"/>
              <a:t> </a:t>
            </a:r>
            <a:r>
              <a:rPr lang="en-US" altLang="zh-CN" i="1" dirty="0" smtClean="0"/>
              <a:t>p </a:t>
            </a:r>
            <a:r>
              <a:rPr lang="en-US" altLang="zh-CN" i="1" dirty="0" smtClean="0"/>
              <a:t>is </a:t>
            </a:r>
            <a:r>
              <a:rPr lang="en-US" altLang="zh-CN" dirty="0" smtClean="0"/>
              <a:t>called </a:t>
            </a:r>
            <a:r>
              <a:rPr lang="en-US" altLang="zh-CN" dirty="0" smtClean="0"/>
              <a:t>the </a:t>
            </a:r>
            <a:r>
              <a:rPr lang="en-US" altLang="zh-CN" i="1" dirty="0" smtClean="0"/>
              <a:t>dropout rate, and it is typically set to 50%. After training, neurons don’t </a:t>
            </a:r>
            <a:r>
              <a:rPr lang="en-US" altLang="zh-CN" i="1" dirty="0" smtClean="0"/>
              <a:t>get </a:t>
            </a:r>
            <a:r>
              <a:rPr lang="en-US" altLang="zh-CN" dirty="0" smtClean="0"/>
              <a:t>dropped </a:t>
            </a:r>
            <a:r>
              <a:rPr lang="en-US" altLang="zh-CN" dirty="0" smtClean="0"/>
              <a:t>anymore. And that’s all (except for a technical detail we will discuss momentarily).</a:t>
            </a:r>
            <a:endParaRPr lang="zh-CN" altLang="en-US" sz="2800" dirty="0" smtClean="0"/>
          </a:p>
        </p:txBody>
      </p:sp>
      <p:pic>
        <p:nvPicPr>
          <p:cNvPr id="11266" name="Picture 2"/>
          <p:cNvPicPr>
            <a:picLocks noChangeAspect="1" noChangeArrowheads="1"/>
          </p:cNvPicPr>
          <p:nvPr/>
        </p:nvPicPr>
        <p:blipFill>
          <a:blip r:embed="rId2"/>
          <a:srcRect/>
          <a:stretch>
            <a:fillRect/>
          </a:stretch>
        </p:blipFill>
        <p:spPr bwMode="auto">
          <a:xfrm>
            <a:off x="0" y="714356"/>
            <a:ext cx="9144000" cy="6122096"/>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Dropout</a:t>
            </a:r>
            <a:endParaRPr lang="zh-CN" altLang="en-US" sz="3200" dirty="0"/>
          </a:p>
        </p:txBody>
      </p:sp>
      <p:sp>
        <p:nvSpPr>
          <p:cNvPr id="5" name="内容占位符 2"/>
          <p:cNvSpPr>
            <a:spLocks noGrp="1"/>
          </p:cNvSpPr>
          <p:nvPr>
            <p:ph idx="1"/>
          </p:nvPr>
        </p:nvSpPr>
        <p:spPr>
          <a:xfrm>
            <a:off x="107504" y="714380"/>
            <a:ext cx="9036496" cy="6143620"/>
          </a:xfrm>
        </p:spPr>
        <p:txBody>
          <a:bodyPr>
            <a:noAutofit/>
          </a:bodyPr>
          <a:lstStyle/>
          <a:p>
            <a:r>
              <a:rPr lang="en-US" altLang="zh-CN" dirty="0" smtClean="0"/>
              <a:t>To implement dropout using </a:t>
            </a:r>
            <a:r>
              <a:rPr lang="en-US" altLang="zh-CN" dirty="0" err="1" smtClean="0"/>
              <a:t>TensorFlow</a:t>
            </a:r>
            <a:r>
              <a:rPr lang="en-US" altLang="zh-CN" dirty="0" smtClean="0"/>
              <a:t>, you can simply apply the dropout() </a:t>
            </a:r>
            <a:r>
              <a:rPr lang="en-US" altLang="zh-CN" dirty="0" smtClean="0"/>
              <a:t>function to </a:t>
            </a:r>
            <a:r>
              <a:rPr lang="en-US" altLang="zh-CN" dirty="0" smtClean="0"/>
              <a:t>the input layer and to the output of every hidden layer. During training, </a:t>
            </a:r>
            <a:r>
              <a:rPr lang="en-US" altLang="zh-CN" dirty="0" smtClean="0"/>
              <a:t>this function </a:t>
            </a:r>
            <a:r>
              <a:rPr lang="en-US" altLang="zh-CN" dirty="0" smtClean="0"/>
              <a:t>randomly drops some items (setting them to 0) and divides the </a:t>
            </a:r>
            <a:r>
              <a:rPr lang="en-US" altLang="zh-CN" dirty="0" smtClean="0"/>
              <a:t>remaining items </a:t>
            </a:r>
            <a:r>
              <a:rPr lang="en-US" altLang="zh-CN" dirty="0" smtClean="0"/>
              <a:t>by the keep probability. After training, this function does nothing at all. </a:t>
            </a:r>
            <a:r>
              <a:rPr lang="en-US" altLang="zh-CN" dirty="0" smtClean="0"/>
              <a:t>The following </a:t>
            </a:r>
            <a:r>
              <a:rPr lang="en-US" altLang="zh-CN" dirty="0" smtClean="0"/>
              <a:t>code applies dropout regularization to our three-layer neural network:</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Dropout</a:t>
            </a:r>
            <a:endParaRPr lang="zh-CN" altLang="en-US" sz="3200" dirty="0"/>
          </a:p>
        </p:txBody>
      </p:sp>
      <p:sp>
        <p:nvSpPr>
          <p:cNvPr id="5" name="内容占位符 2"/>
          <p:cNvSpPr>
            <a:spLocks noGrp="1"/>
          </p:cNvSpPr>
          <p:nvPr>
            <p:ph idx="1"/>
          </p:nvPr>
        </p:nvSpPr>
        <p:spPr>
          <a:xfrm>
            <a:off x="107504" y="714380"/>
            <a:ext cx="9036496" cy="6143620"/>
          </a:xfrm>
        </p:spPr>
        <p:txBody>
          <a:bodyPr>
            <a:noAutofit/>
          </a:bodyPr>
          <a:lstStyle/>
          <a:p>
            <a:pPr>
              <a:buNone/>
            </a:pPr>
            <a:r>
              <a:rPr lang="en-US" altLang="zh-CN" sz="2400" b="1" dirty="0" smtClean="0"/>
              <a:t>from </a:t>
            </a:r>
            <a:r>
              <a:rPr lang="en-US" altLang="zh-CN" sz="2400" b="1" dirty="0" err="1" smtClean="0"/>
              <a:t>tensorflow.contrib.layers</a:t>
            </a:r>
            <a:r>
              <a:rPr lang="en-US" altLang="zh-CN" sz="2400" b="1" dirty="0" smtClean="0"/>
              <a:t> import dropout</a:t>
            </a:r>
          </a:p>
          <a:p>
            <a:pPr>
              <a:buNone/>
            </a:pPr>
            <a:r>
              <a:rPr lang="en-US" altLang="zh-CN" sz="2400" dirty="0" smtClean="0"/>
              <a:t>[...]</a:t>
            </a:r>
          </a:p>
          <a:p>
            <a:pPr>
              <a:buNone/>
            </a:pPr>
            <a:r>
              <a:rPr lang="en-US" altLang="zh-CN" sz="2400" dirty="0" err="1" smtClean="0"/>
              <a:t>is_training</a:t>
            </a:r>
            <a:r>
              <a:rPr lang="en-US" altLang="zh-CN" sz="2400" dirty="0" smtClean="0"/>
              <a:t> = </a:t>
            </a:r>
            <a:r>
              <a:rPr lang="en-US" altLang="zh-CN" sz="2400" dirty="0" err="1" smtClean="0"/>
              <a:t>tf.placeholder</a:t>
            </a:r>
            <a:r>
              <a:rPr lang="en-US" altLang="zh-CN" sz="2400" dirty="0" smtClean="0"/>
              <a:t>(</a:t>
            </a:r>
            <a:r>
              <a:rPr lang="en-US" altLang="zh-CN" sz="2400" dirty="0" err="1" smtClean="0"/>
              <a:t>tf.bool</a:t>
            </a:r>
            <a:r>
              <a:rPr lang="en-US" altLang="zh-CN" sz="2400" dirty="0" smtClean="0"/>
              <a:t>, shape=(), name='</a:t>
            </a:r>
            <a:r>
              <a:rPr lang="en-US" altLang="zh-CN" sz="2400" dirty="0" err="1" smtClean="0"/>
              <a:t>is_training</a:t>
            </a:r>
            <a:r>
              <a:rPr lang="en-US" altLang="zh-CN" sz="2400" dirty="0" smtClean="0"/>
              <a:t>')</a:t>
            </a:r>
          </a:p>
          <a:p>
            <a:pPr>
              <a:buNone/>
            </a:pPr>
            <a:r>
              <a:rPr lang="en-US" altLang="zh-CN" sz="2400" dirty="0" err="1" smtClean="0"/>
              <a:t>keep_prob</a:t>
            </a:r>
            <a:r>
              <a:rPr lang="en-US" altLang="zh-CN" sz="2400" dirty="0" smtClean="0"/>
              <a:t> = 0.5</a:t>
            </a:r>
          </a:p>
          <a:p>
            <a:pPr>
              <a:buNone/>
            </a:pPr>
            <a:r>
              <a:rPr lang="en-US" altLang="zh-CN" sz="2400" dirty="0" err="1" smtClean="0"/>
              <a:t>X_drop</a:t>
            </a:r>
            <a:r>
              <a:rPr lang="en-US" altLang="zh-CN" sz="2400" dirty="0" smtClean="0"/>
              <a:t> = dropout(X, </a:t>
            </a:r>
            <a:r>
              <a:rPr lang="en-US" altLang="zh-CN" sz="2400" dirty="0" err="1" smtClean="0"/>
              <a:t>keep_prob</a:t>
            </a:r>
            <a:r>
              <a:rPr lang="en-US" altLang="zh-CN" sz="2400" dirty="0" smtClean="0"/>
              <a:t>, </a:t>
            </a:r>
            <a:r>
              <a:rPr lang="en-US" altLang="zh-CN" sz="2400" dirty="0" err="1" smtClean="0"/>
              <a:t>is_training</a:t>
            </a:r>
            <a:r>
              <a:rPr lang="en-US" altLang="zh-CN" sz="2400" dirty="0" smtClean="0"/>
              <a:t>=</a:t>
            </a:r>
            <a:r>
              <a:rPr lang="en-US" altLang="zh-CN" sz="2400" dirty="0" err="1" smtClean="0"/>
              <a:t>is_training</a:t>
            </a:r>
            <a:r>
              <a:rPr lang="en-US" altLang="zh-CN" sz="2400" dirty="0" smtClean="0"/>
              <a:t>)</a:t>
            </a:r>
          </a:p>
          <a:p>
            <a:pPr>
              <a:buNone/>
            </a:pPr>
            <a:r>
              <a:rPr lang="en-US" altLang="zh-CN" sz="2400" dirty="0" smtClean="0"/>
              <a:t>hidden1 = </a:t>
            </a:r>
            <a:r>
              <a:rPr lang="en-US" altLang="zh-CN" sz="2400" dirty="0" err="1" smtClean="0"/>
              <a:t>fully_connected</a:t>
            </a:r>
            <a:r>
              <a:rPr lang="en-US" altLang="zh-CN" sz="2400" dirty="0" smtClean="0"/>
              <a:t>(</a:t>
            </a:r>
            <a:r>
              <a:rPr lang="en-US" altLang="zh-CN" sz="2400" dirty="0" err="1" smtClean="0"/>
              <a:t>X_drop</a:t>
            </a:r>
            <a:r>
              <a:rPr lang="en-US" altLang="zh-CN" sz="2400" dirty="0" smtClean="0"/>
              <a:t>, n_hidden1, scope="hidden1")</a:t>
            </a:r>
          </a:p>
          <a:p>
            <a:pPr>
              <a:buNone/>
            </a:pPr>
            <a:r>
              <a:rPr lang="en-US" altLang="zh-CN" sz="2400" dirty="0" smtClean="0"/>
              <a:t>hidden1_drop = dropout(hidden1, </a:t>
            </a:r>
            <a:r>
              <a:rPr lang="en-US" altLang="zh-CN" sz="2400" dirty="0" err="1" smtClean="0"/>
              <a:t>keep_prob</a:t>
            </a:r>
            <a:r>
              <a:rPr lang="en-US" altLang="zh-CN" sz="2400" dirty="0" smtClean="0"/>
              <a:t>, </a:t>
            </a:r>
            <a:r>
              <a:rPr lang="en-US" altLang="zh-CN" sz="2400" dirty="0" err="1" smtClean="0"/>
              <a:t>is_training</a:t>
            </a:r>
            <a:r>
              <a:rPr lang="en-US" altLang="zh-CN" sz="2400" dirty="0" smtClean="0"/>
              <a:t>=</a:t>
            </a:r>
            <a:r>
              <a:rPr lang="en-US" altLang="zh-CN" sz="2400" dirty="0" err="1" smtClean="0"/>
              <a:t>is_training</a:t>
            </a:r>
            <a:r>
              <a:rPr lang="en-US" altLang="zh-CN" sz="2400" dirty="0" smtClean="0"/>
              <a:t>)</a:t>
            </a:r>
          </a:p>
          <a:p>
            <a:pPr>
              <a:buNone/>
            </a:pPr>
            <a:r>
              <a:rPr lang="en-US" altLang="zh-CN" sz="2000" b="1" dirty="0" smtClean="0"/>
              <a:t>hidden2 = </a:t>
            </a:r>
            <a:r>
              <a:rPr lang="en-US" altLang="zh-CN" sz="2000" b="1" dirty="0" err="1" smtClean="0"/>
              <a:t>fully_connected</a:t>
            </a:r>
            <a:r>
              <a:rPr lang="en-US" altLang="zh-CN" sz="2000" b="1" dirty="0" smtClean="0"/>
              <a:t>(hidden1_drop, n_hidden2, scope="hidden2")</a:t>
            </a:r>
          </a:p>
          <a:p>
            <a:pPr>
              <a:buNone/>
            </a:pPr>
            <a:r>
              <a:rPr lang="en-US" altLang="zh-CN" sz="2400" dirty="0" smtClean="0"/>
              <a:t>hidden2_drop = dropout(hidden2, </a:t>
            </a:r>
            <a:r>
              <a:rPr lang="en-US" altLang="zh-CN" sz="2400" dirty="0" err="1" smtClean="0"/>
              <a:t>keep_prob</a:t>
            </a:r>
            <a:r>
              <a:rPr lang="en-US" altLang="zh-CN" sz="2400" dirty="0" smtClean="0"/>
              <a:t>, </a:t>
            </a:r>
            <a:r>
              <a:rPr lang="en-US" altLang="zh-CN" sz="2400" dirty="0" err="1" smtClean="0"/>
              <a:t>is_training</a:t>
            </a:r>
            <a:r>
              <a:rPr lang="en-US" altLang="zh-CN" sz="2400" dirty="0" smtClean="0"/>
              <a:t>=</a:t>
            </a:r>
            <a:r>
              <a:rPr lang="en-US" altLang="zh-CN" sz="2400" dirty="0" err="1" smtClean="0"/>
              <a:t>is_training</a:t>
            </a:r>
            <a:r>
              <a:rPr lang="en-US" altLang="zh-CN" sz="2400" dirty="0" smtClean="0"/>
              <a:t>)</a:t>
            </a:r>
          </a:p>
          <a:p>
            <a:pPr>
              <a:buNone/>
            </a:pPr>
            <a:r>
              <a:rPr lang="en-US" altLang="zh-CN" sz="2400" dirty="0" err="1" smtClean="0"/>
              <a:t>logits</a:t>
            </a:r>
            <a:r>
              <a:rPr lang="en-US" altLang="zh-CN" sz="2400" dirty="0" smtClean="0"/>
              <a:t> = </a:t>
            </a:r>
            <a:r>
              <a:rPr lang="en-US" altLang="zh-CN" sz="2400" dirty="0" err="1" smtClean="0"/>
              <a:t>fully_connected</a:t>
            </a:r>
            <a:r>
              <a:rPr lang="en-US" altLang="zh-CN" sz="2400" dirty="0" smtClean="0"/>
              <a:t>(hidden2_drop, </a:t>
            </a:r>
            <a:r>
              <a:rPr lang="en-US" altLang="zh-CN" sz="2400" dirty="0" err="1" smtClean="0"/>
              <a:t>n_outputs</a:t>
            </a:r>
            <a:r>
              <a:rPr lang="en-US" altLang="zh-CN" sz="2400" dirty="0" smtClean="0"/>
              <a:t>, </a:t>
            </a:r>
            <a:r>
              <a:rPr lang="en-US" altLang="zh-CN" sz="2400" dirty="0" err="1" smtClean="0"/>
              <a:t>activation_fn</a:t>
            </a:r>
            <a:r>
              <a:rPr lang="en-US" altLang="zh-CN" sz="2400" dirty="0" smtClean="0"/>
              <a:t>=None,</a:t>
            </a:r>
          </a:p>
          <a:p>
            <a:pPr>
              <a:buNone/>
            </a:pPr>
            <a:r>
              <a:rPr lang="en-US" altLang="zh-CN" sz="2400" dirty="0" smtClean="0"/>
              <a:t>                                             scope</a:t>
            </a:r>
            <a:r>
              <a:rPr lang="en-US" altLang="zh-CN" sz="2400" dirty="0" smtClean="0"/>
              <a:t>="outputs")</a:t>
            </a:r>
            <a:endParaRPr lang="zh-CN" altLang="en-US" sz="2000" dirty="0" smtClean="0"/>
          </a:p>
        </p:txBody>
      </p:sp>
    </p:spTree>
    <p:extLst>
      <p:ext uri="{BB962C8B-B14F-4D97-AF65-F5344CB8AC3E}">
        <p14:creationId xmlns:p14="http://schemas.microsoft.com/office/powerpoint/2010/main" xmlns="" val="2556623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Max-Norm Regularization</a:t>
            </a:r>
            <a:endParaRPr lang="zh-CN" altLang="en-US" sz="3200" dirty="0"/>
          </a:p>
        </p:txBody>
      </p:sp>
      <p:sp>
        <p:nvSpPr>
          <p:cNvPr id="5" name="内容占位符 2"/>
          <p:cNvSpPr>
            <a:spLocks noGrp="1"/>
          </p:cNvSpPr>
          <p:nvPr>
            <p:ph idx="1"/>
          </p:nvPr>
        </p:nvSpPr>
        <p:spPr>
          <a:xfrm>
            <a:off x="107504" y="714380"/>
            <a:ext cx="9036496" cy="6143620"/>
          </a:xfrm>
        </p:spPr>
        <p:txBody>
          <a:bodyPr>
            <a:noAutofit/>
          </a:bodyPr>
          <a:lstStyle/>
          <a:p>
            <a:r>
              <a:rPr lang="en-US" altLang="zh-CN" sz="2800" dirty="0" smtClean="0"/>
              <a:t>Another regularization technique that is quite popular for neural networks is </a:t>
            </a:r>
            <a:r>
              <a:rPr lang="en-US" altLang="zh-CN" sz="2800" dirty="0" smtClean="0"/>
              <a:t>called </a:t>
            </a:r>
            <a:r>
              <a:rPr lang="en-US" altLang="zh-CN" sz="2800" i="1" dirty="0" smtClean="0"/>
              <a:t>max-norm </a:t>
            </a:r>
            <a:r>
              <a:rPr lang="en-US" altLang="zh-CN" sz="2800" i="1" dirty="0" smtClean="0"/>
              <a:t>regularization: for each neuron, it constrains the weights </a:t>
            </a:r>
            <a:r>
              <a:rPr lang="en-US" altLang="zh-CN" sz="2800" b="1" i="1" dirty="0" smtClean="0"/>
              <a:t>w of the </a:t>
            </a:r>
            <a:r>
              <a:rPr lang="en-US" altLang="zh-CN" sz="2800" b="1" i="1" dirty="0" smtClean="0"/>
              <a:t>incoming </a:t>
            </a:r>
            <a:r>
              <a:rPr lang="en-US" altLang="zh-CN" sz="2800" dirty="0" smtClean="0"/>
              <a:t>connections </a:t>
            </a:r>
            <a:r>
              <a:rPr lang="en-US" altLang="zh-CN" sz="2800" dirty="0" smtClean="0"/>
              <a:t>such that </a:t>
            </a:r>
            <a:r>
              <a:rPr lang="en-US" altLang="zh-CN" sz="2800" b="1" dirty="0" smtClean="0"/>
              <a:t>||w||</a:t>
            </a:r>
            <a:r>
              <a:rPr lang="en-US" altLang="zh-CN" sz="2800" b="1" baseline="-25000" dirty="0" smtClean="0"/>
              <a:t>2</a:t>
            </a:r>
            <a:r>
              <a:rPr lang="en-US" altLang="zh-CN" sz="2800" b="1" dirty="0" smtClean="0"/>
              <a:t> </a:t>
            </a:r>
            <a:r>
              <a:rPr lang="en-US" altLang="zh-CN" sz="2800" b="1" dirty="0" smtClean="0"/>
              <a:t>≤ </a:t>
            </a:r>
            <a:r>
              <a:rPr lang="en-US" altLang="zh-CN" sz="2800" b="1" i="1" dirty="0" smtClean="0"/>
              <a:t>r, where r is the max-norm </a:t>
            </a:r>
            <a:r>
              <a:rPr lang="en-US" altLang="zh-CN" sz="2800" b="1" i="1" dirty="0" err="1" smtClean="0"/>
              <a:t>hyperparameter</a:t>
            </a:r>
            <a:r>
              <a:rPr lang="en-US" altLang="zh-CN" sz="2800" b="1" i="1" dirty="0" smtClean="0"/>
              <a:t> </a:t>
            </a:r>
            <a:r>
              <a:rPr lang="en-US" altLang="zh-CN" sz="2800" b="1" i="1" dirty="0" smtClean="0"/>
              <a:t>and </a:t>
            </a:r>
            <a:r>
              <a:rPr lang="en-US" altLang="zh-CN" sz="2800" b="1" dirty="0" smtClean="0"/>
              <a:t>||</a:t>
            </a:r>
            <a:r>
              <a:rPr lang="zh-CN" altLang="en-US" sz="2800" dirty="0" smtClean="0"/>
              <a:t>・</a:t>
            </a:r>
            <a:r>
              <a:rPr lang="en-US" altLang="zh-CN" sz="2800" b="1" dirty="0" smtClean="0"/>
              <a:t>||</a:t>
            </a:r>
            <a:r>
              <a:rPr lang="en-US" altLang="zh-CN" sz="2800" b="1" baseline="-25000" dirty="0" smtClean="0"/>
              <a:t>2</a:t>
            </a:r>
            <a:r>
              <a:rPr lang="en-US" altLang="zh-CN" sz="2800" baseline="-25000" dirty="0" smtClean="0"/>
              <a:t> </a:t>
            </a:r>
            <a:r>
              <a:rPr lang="en-US" altLang="zh-CN" sz="2800" dirty="0" smtClean="0"/>
              <a:t>is the ℓ2 </a:t>
            </a:r>
            <a:r>
              <a:rPr lang="en-US" altLang="zh-CN" sz="2800" dirty="0" smtClean="0"/>
              <a:t>norm. We </a:t>
            </a:r>
            <a:r>
              <a:rPr lang="en-US" altLang="zh-CN" sz="2800" dirty="0" smtClean="0"/>
              <a:t>typically implement this constraint by computing </a:t>
            </a:r>
            <a:r>
              <a:rPr lang="en-US" altLang="zh-CN" sz="2800" b="1" dirty="0" smtClean="0"/>
              <a:t>||w||</a:t>
            </a:r>
            <a:r>
              <a:rPr lang="en-US" altLang="zh-CN" sz="2800" b="1" baseline="-25000" dirty="0" smtClean="0"/>
              <a:t>2</a:t>
            </a:r>
            <a:r>
              <a:rPr lang="en-US" altLang="zh-CN" sz="2800" b="1" dirty="0" smtClean="0"/>
              <a:t> </a:t>
            </a:r>
            <a:r>
              <a:rPr lang="en-US" altLang="zh-CN" sz="2800" b="1" dirty="0" smtClean="0"/>
              <a:t>after each training </a:t>
            </a:r>
            <a:r>
              <a:rPr lang="en-US" altLang="zh-CN" sz="2800" b="1" dirty="0" smtClean="0"/>
              <a:t>step </a:t>
            </a:r>
            <a:r>
              <a:rPr lang="en-US" altLang="zh-CN" sz="2800" dirty="0" smtClean="0"/>
              <a:t>and </a:t>
            </a:r>
            <a:r>
              <a:rPr lang="en-US" altLang="zh-CN" sz="2800" dirty="0" smtClean="0"/>
              <a:t>clipping </a:t>
            </a:r>
            <a:r>
              <a:rPr lang="en-US" altLang="zh-CN" sz="2800" b="1" dirty="0" smtClean="0"/>
              <a:t>w if </a:t>
            </a:r>
            <a:r>
              <a:rPr lang="en-US" altLang="zh-CN" sz="2800" b="1" dirty="0" smtClean="0"/>
              <a:t>needed</a:t>
            </a:r>
            <a:r>
              <a:rPr lang="en-US" altLang="zh-CN" sz="2800" dirty="0" smtClean="0"/>
              <a:t>.</a:t>
            </a:r>
            <a:endParaRPr lang="zh-CN" altLang="en-US" sz="2400" dirty="0" smtClean="0"/>
          </a:p>
        </p:txBody>
      </p:sp>
    </p:spTree>
    <p:extLst>
      <p:ext uri="{BB962C8B-B14F-4D97-AF65-F5344CB8AC3E}">
        <p14:creationId xmlns:p14="http://schemas.microsoft.com/office/powerpoint/2010/main" xmlns="" val="25566232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Max-Norm Regularization</a:t>
            </a:r>
            <a:endParaRPr lang="zh-CN" altLang="en-US" sz="3200" dirty="0"/>
          </a:p>
        </p:txBody>
      </p:sp>
      <p:sp>
        <p:nvSpPr>
          <p:cNvPr id="5" name="内容占位符 2"/>
          <p:cNvSpPr>
            <a:spLocks noGrp="1"/>
          </p:cNvSpPr>
          <p:nvPr>
            <p:ph idx="1"/>
          </p:nvPr>
        </p:nvSpPr>
        <p:spPr>
          <a:xfrm>
            <a:off x="107504" y="714380"/>
            <a:ext cx="9036496" cy="6143620"/>
          </a:xfrm>
        </p:spPr>
        <p:txBody>
          <a:bodyPr>
            <a:noAutofit/>
          </a:bodyPr>
          <a:lstStyle/>
          <a:p>
            <a:pPr>
              <a:buNone/>
            </a:pPr>
            <a:r>
              <a:rPr lang="en-US" altLang="zh-CN" sz="2400" b="1" dirty="0" smtClean="0"/>
              <a:t>def </a:t>
            </a:r>
            <a:r>
              <a:rPr lang="en-US" altLang="zh-CN" sz="2400" b="1" dirty="0" err="1" smtClean="0"/>
              <a:t>max_norm_regularizer</a:t>
            </a:r>
            <a:r>
              <a:rPr lang="en-US" altLang="zh-CN" sz="2400" b="1" dirty="0" smtClean="0"/>
              <a:t>(threshold, axes=1, name="</a:t>
            </a:r>
            <a:r>
              <a:rPr lang="en-US" altLang="zh-CN" sz="2400" b="1" dirty="0" err="1" smtClean="0"/>
              <a:t>max_norm</a:t>
            </a:r>
            <a:r>
              <a:rPr lang="en-US" altLang="zh-CN" sz="2400" b="1" dirty="0" smtClean="0"/>
              <a:t>",</a:t>
            </a:r>
          </a:p>
          <a:p>
            <a:pPr>
              <a:buNone/>
            </a:pPr>
            <a:r>
              <a:rPr lang="en-US" altLang="zh-CN" sz="2400" dirty="0" smtClean="0"/>
              <a:t>                                                   collection</a:t>
            </a:r>
            <a:r>
              <a:rPr lang="en-US" altLang="zh-CN" sz="2400" dirty="0" smtClean="0"/>
              <a:t>="</a:t>
            </a:r>
            <a:r>
              <a:rPr lang="en-US" altLang="zh-CN" sz="2400" dirty="0" err="1" smtClean="0"/>
              <a:t>max_norm</a:t>
            </a:r>
            <a:r>
              <a:rPr lang="en-US" altLang="zh-CN" sz="2400" dirty="0" smtClean="0"/>
              <a:t>"):</a:t>
            </a:r>
          </a:p>
          <a:p>
            <a:pPr>
              <a:buNone/>
            </a:pPr>
            <a:r>
              <a:rPr lang="en-US" altLang="zh-CN" sz="2400" b="1" dirty="0" smtClean="0"/>
              <a:t>    def </a:t>
            </a:r>
            <a:r>
              <a:rPr lang="en-US" altLang="zh-CN" sz="2400" b="1" dirty="0" err="1" smtClean="0"/>
              <a:t>max_norm</a:t>
            </a:r>
            <a:r>
              <a:rPr lang="en-US" altLang="zh-CN" sz="2400" b="1" dirty="0" smtClean="0"/>
              <a:t>(weights):</a:t>
            </a:r>
          </a:p>
          <a:p>
            <a:pPr>
              <a:buNone/>
            </a:pPr>
            <a:r>
              <a:rPr lang="en-US" altLang="zh-CN" sz="2400" dirty="0" smtClean="0"/>
              <a:t>        clipped </a:t>
            </a:r>
            <a:r>
              <a:rPr lang="en-US" altLang="zh-CN" sz="2400" dirty="0" smtClean="0"/>
              <a:t>= </a:t>
            </a:r>
            <a:r>
              <a:rPr lang="en-US" altLang="zh-CN" sz="2400" dirty="0" err="1" smtClean="0"/>
              <a:t>tf.clip_by_norm</a:t>
            </a:r>
            <a:r>
              <a:rPr lang="en-US" altLang="zh-CN" sz="2400" dirty="0" smtClean="0"/>
              <a:t>(weights, </a:t>
            </a:r>
            <a:r>
              <a:rPr lang="en-US" altLang="zh-CN" sz="2400" dirty="0" err="1" smtClean="0"/>
              <a:t>clip_norm</a:t>
            </a:r>
            <a:r>
              <a:rPr lang="en-US" altLang="zh-CN" sz="2400" dirty="0" smtClean="0"/>
              <a:t>=threshold, axes=axes)</a:t>
            </a:r>
          </a:p>
          <a:p>
            <a:pPr>
              <a:buNone/>
            </a:pPr>
            <a:r>
              <a:rPr lang="en-US" altLang="zh-CN" sz="2400" dirty="0" smtClean="0"/>
              <a:t>        </a:t>
            </a:r>
            <a:r>
              <a:rPr lang="en-US" altLang="zh-CN" sz="2400" dirty="0" err="1" smtClean="0"/>
              <a:t>clip_weights</a:t>
            </a:r>
            <a:r>
              <a:rPr lang="en-US" altLang="zh-CN" sz="2400" dirty="0" smtClean="0"/>
              <a:t> </a:t>
            </a:r>
            <a:r>
              <a:rPr lang="en-US" altLang="zh-CN" sz="2400" dirty="0" smtClean="0"/>
              <a:t>= </a:t>
            </a:r>
            <a:r>
              <a:rPr lang="en-US" altLang="zh-CN" sz="2400" dirty="0" err="1" smtClean="0"/>
              <a:t>tf.assign</a:t>
            </a:r>
            <a:r>
              <a:rPr lang="en-US" altLang="zh-CN" sz="2400" dirty="0" smtClean="0"/>
              <a:t>(weights, clipped, name=name)</a:t>
            </a:r>
          </a:p>
          <a:p>
            <a:pPr>
              <a:buNone/>
            </a:pPr>
            <a:r>
              <a:rPr lang="en-US" altLang="zh-CN" sz="2400" dirty="0" smtClean="0"/>
              <a:t>        </a:t>
            </a:r>
            <a:r>
              <a:rPr lang="en-US" altLang="zh-CN" sz="2400" dirty="0" err="1" smtClean="0"/>
              <a:t>tf.add_to_collection</a:t>
            </a:r>
            <a:r>
              <a:rPr lang="en-US" altLang="zh-CN" sz="2400" dirty="0" smtClean="0"/>
              <a:t>(collection</a:t>
            </a:r>
            <a:r>
              <a:rPr lang="en-US" altLang="zh-CN" sz="2400" dirty="0" smtClean="0"/>
              <a:t>, </a:t>
            </a:r>
            <a:r>
              <a:rPr lang="en-US" altLang="zh-CN" sz="2400" dirty="0" err="1" smtClean="0"/>
              <a:t>clip_weights</a:t>
            </a:r>
            <a:r>
              <a:rPr lang="en-US" altLang="zh-CN" sz="2400" dirty="0" smtClean="0"/>
              <a:t>)</a:t>
            </a:r>
          </a:p>
          <a:p>
            <a:pPr>
              <a:buNone/>
            </a:pPr>
            <a:r>
              <a:rPr lang="en-US" altLang="zh-CN" sz="2400" b="1" dirty="0" smtClean="0"/>
              <a:t>        return </a:t>
            </a:r>
            <a:r>
              <a:rPr lang="en-US" altLang="zh-CN" sz="2400" b="1" dirty="0" smtClean="0"/>
              <a:t>None </a:t>
            </a:r>
            <a:r>
              <a:rPr lang="en-US" altLang="zh-CN" sz="2400" b="1" i="1" dirty="0" smtClean="0"/>
              <a:t># there is no regularization loss term</a:t>
            </a:r>
          </a:p>
          <a:p>
            <a:pPr>
              <a:buNone/>
            </a:pPr>
            <a:r>
              <a:rPr lang="en-US" altLang="zh-CN" sz="2400" b="1" dirty="0" smtClean="0"/>
              <a:t>    return </a:t>
            </a:r>
            <a:r>
              <a:rPr lang="en-US" altLang="zh-CN" sz="2400" b="1" dirty="0" err="1" smtClean="0"/>
              <a:t>max_norm</a:t>
            </a:r>
            <a:endParaRPr lang="en-US" altLang="zh-CN" sz="2400" b="1" dirty="0" smtClean="0"/>
          </a:p>
          <a:p>
            <a:pPr>
              <a:buNone/>
            </a:pPr>
            <a:endParaRPr lang="en-US" altLang="zh-CN" sz="2400" b="1" dirty="0" smtClean="0"/>
          </a:p>
          <a:p>
            <a:pPr>
              <a:buNone/>
            </a:pPr>
            <a:r>
              <a:rPr lang="en-US" altLang="zh-CN" sz="2400" dirty="0" err="1" smtClean="0"/>
              <a:t>max_norm_reg</a:t>
            </a:r>
            <a:r>
              <a:rPr lang="en-US" altLang="zh-CN" sz="2400" dirty="0" smtClean="0"/>
              <a:t> = </a:t>
            </a:r>
            <a:r>
              <a:rPr lang="en-US" altLang="zh-CN" sz="2400" dirty="0" err="1" smtClean="0"/>
              <a:t>max_norm_regularizer</a:t>
            </a:r>
            <a:r>
              <a:rPr lang="en-US" altLang="zh-CN" sz="2400" dirty="0" smtClean="0"/>
              <a:t>(threshold=1.0)</a:t>
            </a:r>
          </a:p>
          <a:p>
            <a:pPr>
              <a:buNone/>
            </a:pPr>
            <a:r>
              <a:rPr lang="en-US" altLang="zh-CN" sz="2400" dirty="0" smtClean="0"/>
              <a:t>hidden1 = </a:t>
            </a:r>
            <a:r>
              <a:rPr lang="en-US" altLang="zh-CN" sz="2400" dirty="0" err="1" smtClean="0"/>
              <a:t>fully_connected</a:t>
            </a:r>
            <a:r>
              <a:rPr lang="en-US" altLang="zh-CN" sz="2400" dirty="0" smtClean="0"/>
              <a:t>(X, n_hidden1, scope="hidden1",</a:t>
            </a:r>
          </a:p>
          <a:p>
            <a:pPr>
              <a:buNone/>
            </a:pPr>
            <a:r>
              <a:rPr lang="en-US" altLang="zh-CN" sz="2400" dirty="0" smtClean="0"/>
              <a:t>                                                  </a:t>
            </a:r>
            <a:r>
              <a:rPr lang="en-US" altLang="zh-CN" sz="2400" dirty="0" err="1" smtClean="0"/>
              <a:t>weights_regularizer</a:t>
            </a:r>
            <a:r>
              <a:rPr lang="en-US" altLang="zh-CN" sz="2400" dirty="0" smtClean="0"/>
              <a:t>=</a:t>
            </a:r>
            <a:r>
              <a:rPr lang="en-US" altLang="zh-CN" sz="2400" dirty="0" err="1" smtClean="0"/>
              <a:t>max_norm_reg</a:t>
            </a:r>
            <a:r>
              <a:rPr lang="en-US" altLang="zh-CN" sz="2400" dirty="0" smtClean="0"/>
              <a:t>)</a:t>
            </a:r>
            <a:endParaRPr lang="zh-CN" altLang="en-US" sz="2400" dirty="0" smtClean="0"/>
          </a:p>
        </p:txBody>
      </p:sp>
    </p:spTree>
    <p:extLst>
      <p:ext uri="{BB962C8B-B14F-4D97-AF65-F5344CB8AC3E}">
        <p14:creationId xmlns:p14="http://schemas.microsoft.com/office/powerpoint/2010/main" xmlns="" val="2556623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Data Augmentation</a:t>
            </a:r>
            <a:endParaRPr lang="zh-CN" altLang="en-US" sz="3200" dirty="0"/>
          </a:p>
        </p:txBody>
      </p:sp>
      <p:sp>
        <p:nvSpPr>
          <p:cNvPr id="5" name="内容占位符 2"/>
          <p:cNvSpPr>
            <a:spLocks noGrp="1"/>
          </p:cNvSpPr>
          <p:nvPr>
            <p:ph idx="1"/>
          </p:nvPr>
        </p:nvSpPr>
        <p:spPr>
          <a:xfrm>
            <a:off x="107504" y="714380"/>
            <a:ext cx="9036496" cy="6143620"/>
          </a:xfrm>
        </p:spPr>
        <p:txBody>
          <a:bodyPr>
            <a:noAutofit/>
          </a:bodyPr>
          <a:lstStyle/>
          <a:p>
            <a:r>
              <a:rPr lang="en-US" altLang="zh-CN" sz="2800" dirty="0" smtClean="0"/>
              <a:t>One last regularization technique, data augmentation, consists of generating </a:t>
            </a:r>
            <a:r>
              <a:rPr lang="en-US" altLang="zh-CN" sz="2800" dirty="0" smtClean="0"/>
              <a:t>new training </a:t>
            </a:r>
            <a:r>
              <a:rPr lang="en-US" altLang="zh-CN" sz="2800" dirty="0" smtClean="0"/>
              <a:t>instances from existing ones, artificially boosting the size of the training </a:t>
            </a:r>
            <a:r>
              <a:rPr lang="en-US" altLang="zh-CN" sz="2800" dirty="0" smtClean="0"/>
              <a:t>set. This </a:t>
            </a:r>
            <a:r>
              <a:rPr lang="en-US" altLang="zh-CN" sz="2800" dirty="0" smtClean="0"/>
              <a:t>will reduce </a:t>
            </a:r>
            <a:r>
              <a:rPr lang="en-US" altLang="zh-CN" sz="2800" dirty="0" err="1" smtClean="0"/>
              <a:t>overfitting</a:t>
            </a:r>
            <a:r>
              <a:rPr lang="en-US" altLang="zh-CN" sz="2800" dirty="0" smtClean="0"/>
              <a:t>, making this a regularization technique. The trick is </a:t>
            </a:r>
            <a:r>
              <a:rPr lang="en-US" altLang="zh-CN" sz="2800" dirty="0" smtClean="0"/>
              <a:t>to generate </a:t>
            </a:r>
            <a:r>
              <a:rPr lang="en-US" altLang="zh-CN" sz="2800" dirty="0" smtClean="0"/>
              <a:t>realistic training instances; ideally, a human should not be able to tell </a:t>
            </a:r>
            <a:r>
              <a:rPr lang="en-US" altLang="zh-CN" sz="2800" dirty="0" smtClean="0"/>
              <a:t>which instances </a:t>
            </a:r>
            <a:r>
              <a:rPr lang="en-US" altLang="zh-CN" sz="2800" dirty="0" smtClean="0"/>
              <a:t>were generated and which ones were not. Moreover, simply adding </a:t>
            </a:r>
            <a:r>
              <a:rPr lang="en-US" altLang="zh-CN" sz="2800" dirty="0" smtClean="0"/>
              <a:t>white noise </a:t>
            </a:r>
            <a:r>
              <a:rPr lang="en-US" altLang="zh-CN" sz="2800" dirty="0" smtClean="0"/>
              <a:t>will not help; the modifications you apply should be learnable (white noise </a:t>
            </a:r>
            <a:r>
              <a:rPr lang="en-US" altLang="zh-CN" sz="2800" dirty="0" smtClean="0"/>
              <a:t>is not</a:t>
            </a:r>
            <a:r>
              <a:rPr lang="en-US" altLang="zh-CN" sz="2800" dirty="0" smtClean="0"/>
              <a:t>).</a:t>
            </a:r>
            <a:endParaRPr lang="zh-CN" altLang="en-US" sz="2800" dirty="0" smtClean="0"/>
          </a:p>
        </p:txBody>
      </p:sp>
    </p:spTree>
    <p:extLst>
      <p:ext uri="{BB962C8B-B14F-4D97-AF65-F5344CB8AC3E}">
        <p14:creationId xmlns:p14="http://schemas.microsoft.com/office/powerpoint/2010/main" xmlns="" val="2556623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Data Augmentation</a:t>
            </a:r>
            <a:endParaRPr lang="zh-CN" altLang="en-US" sz="3200" dirty="0"/>
          </a:p>
        </p:txBody>
      </p:sp>
      <p:sp>
        <p:nvSpPr>
          <p:cNvPr id="5" name="内容占位符 2"/>
          <p:cNvSpPr>
            <a:spLocks noGrp="1"/>
          </p:cNvSpPr>
          <p:nvPr>
            <p:ph idx="1"/>
          </p:nvPr>
        </p:nvSpPr>
        <p:spPr>
          <a:xfrm>
            <a:off x="107504" y="714380"/>
            <a:ext cx="9036496" cy="6143620"/>
          </a:xfrm>
        </p:spPr>
        <p:txBody>
          <a:bodyPr>
            <a:noAutofit/>
          </a:bodyPr>
          <a:lstStyle/>
          <a:p>
            <a:r>
              <a:rPr lang="en-US" altLang="zh-CN" sz="2800" dirty="0" smtClean="0"/>
              <a:t>One last regularization technique, data augmentation, consists of generating </a:t>
            </a:r>
            <a:r>
              <a:rPr lang="en-US" altLang="zh-CN" sz="2800" dirty="0" smtClean="0"/>
              <a:t>new training </a:t>
            </a:r>
            <a:r>
              <a:rPr lang="en-US" altLang="zh-CN" sz="2800" dirty="0" smtClean="0"/>
              <a:t>instances from existing ones, artificially boosting the size of the training </a:t>
            </a:r>
            <a:r>
              <a:rPr lang="en-US" altLang="zh-CN" sz="2800" dirty="0" smtClean="0"/>
              <a:t>set. This </a:t>
            </a:r>
            <a:r>
              <a:rPr lang="en-US" altLang="zh-CN" sz="2800" dirty="0" smtClean="0"/>
              <a:t>will reduce </a:t>
            </a:r>
            <a:r>
              <a:rPr lang="en-US" altLang="zh-CN" sz="2800" dirty="0" err="1" smtClean="0"/>
              <a:t>overfitting</a:t>
            </a:r>
            <a:r>
              <a:rPr lang="en-US" altLang="zh-CN" sz="2800" dirty="0" smtClean="0"/>
              <a:t>, making this a regularization technique. The trick is </a:t>
            </a:r>
            <a:r>
              <a:rPr lang="en-US" altLang="zh-CN" sz="2800" dirty="0" smtClean="0"/>
              <a:t>to generate </a:t>
            </a:r>
            <a:r>
              <a:rPr lang="en-US" altLang="zh-CN" sz="2800" dirty="0" smtClean="0"/>
              <a:t>realistic training instances; ideally, a human should not be able to tell </a:t>
            </a:r>
            <a:r>
              <a:rPr lang="en-US" altLang="zh-CN" sz="2800" dirty="0" smtClean="0"/>
              <a:t>which instances </a:t>
            </a:r>
            <a:r>
              <a:rPr lang="en-US" altLang="zh-CN" sz="2800" dirty="0" smtClean="0"/>
              <a:t>were generated and which ones were not. Moreover, simply adding </a:t>
            </a:r>
            <a:r>
              <a:rPr lang="en-US" altLang="zh-CN" sz="2800" dirty="0" smtClean="0"/>
              <a:t>white noise </a:t>
            </a:r>
            <a:r>
              <a:rPr lang="en-US" altLang="zh-CN" sz="2800" dirty="0" smtClean="0"/>
              <a:t>will not help; the modifications you apply should be learnable (white noise </a:t>
            </a:r>
            <a:r>
              <a:rPr lang="en-US" altLang="zh-CN" sz="2800" dirty="0" smtClean="0"/>
              <a:t>is not</a:t>
            </a:r>
            <a:r>
              <a:rPr lang="en-US" altLang="zh-CN" sz="2800" dirty="0" smtClean="0"/>
              <a:t>).</a:t>
            </a:r>
            <a:endParaRPr lang="zh-CN" altLang="en-US" sz="2800" dirty="0" smtClean="0"/>
          </a:p>
        </p:txBody>
      </p:sp>
      <p:pic>
        <p:nvPicPr>
          <p:cNvPr id="12290" name="Picture 2"/>
          <p:cNvPicPr>
            <a:picLocks noChangeAspect="1" noChangeArrowheads="1"/>
          </p:cNvPicPr>
          <p:nvPr/>
        </p:nvPicPr>
        <p:blipFill>
          <a:blip r:embed="rId2"/>
          <a:srcRect/>
          <a:stretch>
            <a:fillRect/>
          </a:stretch>
        </p:blipFill>
        <p:spPr bwMode="auto">
          <a:xfrm>
            <a:off x="0" y="785794"/>
            <a:ext cx="9144000" cy="5675254"/>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rmAutofit/>
          </a:bodyPr>
          <a:lstStyle/>
          <a:p>
            <a:r>
              <a:rPr lang="en-US" altLang="zh-CN" sz="3200" dirty="0" smtClean="0"/>
              <a:t>Practical Guidelines</a:t>
            </a:r>
            <a:endParaRPr lang="zh-CN" altLang="en-US" sz="3200" dirty="0"/>
          </a:p>
        </p:txBody>
      </p:sp>
      <p:pic>
        <p:nvPicPr>
          <p:cNvPr id="13314" name="Picture 2"/>
          <p:cNvPicPr>
            <a:picLocks noChangeAspect="1" noChangeArrowheads="1"/>
          </p:cNvPicPr>
          <p:nvPr/>
        </p:nvPicPr>
        <p:blipFill>
          <a:blip r:embed="rId2"/>
          <a:srcRect/>
          <a:stretch>
            <a:fillRect/>
          </a:stretch>
        </p:blipFill>
        <p:spPr bwMode="auto">
          <a:xfrm>
            <a:off x="785786" y="1357298"/>
            <a:ext cx="7715304" cy="4022980"/>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Vanishing/Exploding Gradients Problems</a:t>
            </a:r>
            <a:endParaRPr lang="zh-CN" altLang="en-US" sz="3600" dirty="0"/>
          </a:p>
        </p:txBody>
      </p:sp>
      <p:sp>
        <p:nvSpPr>
          <p:cNvPr id="3" name="内容占位符 2"/>
          <p:cNvSpPr>
            <a:spLocks noGrp="1"/>
          </p:cNvSpPr>
          <p:nvPr>
            <p:ph idx="1"/>
          </p:nvPr>
        </p:nvSpPr>
        <p:spPr>
          <a:xfrm>
            <a:off x="107504" y="1357298"/>
            <a:ext cx="9036496" cy="5500702"/>
          </a:xfrm>
        </p:spPr>
        <p:txBody>
          <a:bodyPr>
            <a:noAutofit/>
          </a:bodyPr>
          <a:lstStyle/>
          <a:p>
            <a:r>
              <a:rPr lang="en-US" altLang="zh-CN" dirty="0" smtClean="0"/>
              <a:t>Looking at the logistic activation function, you can see that when inputs become large (negative or positive), the function saturates at 0 or 1, with a derivative extremely close to 0. Thus when </a:t>
            </a:r>
            <a:r>
              <a:rPr lang="en-US" altLang="zh-CN" dirty="0" err="1" smtClean="0"/>
              <a:t>backpropagation</a:t>
            </a:r>
            <a:r>
              <a:rPr lang="en-US" altLang="zh-CN" dirty="0" smtClean="0"/>
              <a:t> kicks in, it has virtually no gradient to propagate back through the network, and what little gradient exists keeps getting diluted as </a:t>
            </a:r>
            <a:r>
              <a:rPr lang="en-US" altLang="zh-CN" dirty="0" err="1" smtClean="0"/>
              <a:t>backpropagation</a:t>
            </a:r>
            <a:r>
              <a:rPr lang="en-US" altLang="zh-CN" dirty="0" smtClean="0"/>
              <a:t> progresses down through the top layers, so there is really nothing left for the lower layers.</a:t>
            </a:r>
            <a:endParaRPr lang="zh-CN" altLang="en-US" dirty="0"/>
          </a:p>
        </p:txBody>
      </p:sp>
      <p:pic>
        <p:nvPicPr>
          <p:cNvPr id="20482" name="Picture 2"/>
          <p:cNvPicPr>
            <a:picLocks noChangeAspect="1" noChangeArrowheads="1"/>
          </p:cNvPicPr>
          <p:nvPr/>
        </p:nvPicPr>
        <p:blipFill>
          <a:blip r:embed="rId2"/>
          <a:srcRect/>
          <a:stretch>
            <a:fillRect/>
          </a:stretch>
        </p:blipFill>
        <p:spPr bwMode="auto">
          <a:xfrm>
            <a:off x="0" y="1285860"/>
            <a:ext cx="9144000" cy="5572140"/>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Xavier and He Initialization</a:t>
            </a:r>
            <a:endParaRPr lang="zh-CN" altLang="en-US" sz="3600" dirty="0"/>
          </a:p>
        </p:txBody>
      </p:sp>
      <p:sp>
        <p:nvSpPr>
          <p:cNvPr id="3" name="内容占位符 2"/>
          <p:cNvSpPr>
            <a:spLocks noGrp="1"/>
          </p:cNvSpPr>
          <p:nvPr>
            <p:ph idx="1"/>
          </p:nvPr>
        </p:nvSpPr>
        <p:spPr>
          <a:xfrm>
            <a:off x="107504" y="1357298"/>
            <a:ext cx="9036496" cy="5500702"/>
          </a:xfrm>
        </p:spPr>
        <p:txBody>
          <a:bodyPr>
            <a:noAutofit/>
          </a:bodyPr>
          <a:lstStyle/>
          <a:p>
            <a:r>
              <a:rPr lang="en-US" altLang="zh-CN" dirty="0" smtClean="0"/>
              <a:t>In their paper, </a:t>
            </a:r>
            <a:r>
              <a:rPr lang="en-US" altLang="zh-CN" dirty="0" err="1" smtClean="0"/>
              <a:t>Glorot</a:t>
            </a:r>
            <a:r>
              <a:rPr lang="en-US" altLang="zh-CN" dirty="0" smtClean="0"/>
              <a:t> and </a:t>
            </a:r>
            <a:r>
              <a:rPr lang="en-US" altLang="zh-CN" dirty="0" err="1" smtClean="0"/>
              <a:t>Bengio</a:t>
            </a:r>
            <a:r>
              <a:rPr lang="en-US" altLang="zh-CN" dirty="0" smtClean="0"/>
              <a:t> propose a good compromise that has proven to work very well in practice: the connection weights must be initialized randomly as described in Equation 11-1, where </a:t>
            </a:r>
            <a:r>
              <a:rPr lang="en-US" altLang="zh-CN" i="1" dirty="0" err="1" smtClean="0"/>
              <a:t>ninputs</a:t>
            </a:r>
            <a:r>
              <a:rPr lang="en-US" altLang="zh-CN" i="1" dirty="0" smtClean="0"/>
              <a:t> and </a:t>
            </a:r>
            <a:r>
              <a:rPr lang="en-US" altLang="zh-CN" i="1" dirty="0" err="1" smtClean="0"/>
              <a:t>noutputs</a:t>
            </a:r>
            <a:r>
              <a:rPr lang="en-US" altLang="zh-CN" i="1" dirty="0" smtClean="0"/>
              <a:t> are the number of </a:t>
            </a:r>
            <a:r>
              <a:rPr lang="en-US" altLang="zh-CN" dirty="0" smtClean="0"/>
              <a:t>input and output connections for the layer whose weights are being initialized (also called </a:t>
            </a:r>
            <a:r>
              <a:rPr lang="en-US" altLang="zh-CN" i="1" dirty="0" smtClean="0"/>
              <a:t>fan-in and fan-out). This initialization strategy is often called </a:t>
            </a:r>
            <a:r>
              <a:rPr lang="en-US" altLang="zh-CN" b="1" i="1" dirty="0" smtClean="0"/>
              <a:t>Xavier initialization</a:t>
            </a:r>
            <a:r>
              <a:rPr lang="en-US" altLang="zh-CN" i="1" dirty="0" smtClean="0"/>
              <a:t>.</a:t>
            </a:r>
            <a:endParaRPr lang="zh-CN" altLang="en-US" b="1" dirty="0"/>
          </a:p>
        </p:txBody>
      </p:sp>
    </p:spTree>
    <p:extLst>
      <p:ext uri="{BB962C8B-B14F-4D97-AF65-F5344CB8AC3E}">
        <p14:creationId xmlns:p14="http://schemas.microsoft.com/office/powerpoint/2010/main" xmlns="" val="255662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Xavier and He Initialization</a:t>
            </a:r>
            <a:endParaRPr lang="zh-CN" altLang="en-US" sz="3600" dirty="0"/>
          </a:p>
        </p:txBody>
      </p:sp>
      <p:pic>
        <p:nvPicPr>
          <p:cNvPr id="21506" name="Picture 2"/>
          <p:cNvPicPr>
            <a:picLocks noChangeAspect="1" noChangeArrowheads="1"/>
          </p:cNvPicPr>
          <p:nvPr/>
        </p:nvPicPr>
        <p:blipFill>
          <a:blip r:embed="rId2"/>
          <a:srcRect/>
          <a:stretch>
            <a:fillRect/>
          </a:stretch>
        </p:blipFill>
        <p:spPr bwMode="auto">
          <a:xfrm>
            <a:off x="0" y="-1"/>
            <a:ext cx="9144000" cy="2312723"/>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0" y="2841257"/>
            <a:ext cx="9144000" cy="4016744"/>
          </a:xfrm>
          <a:prstGeom prst="rect">
            <a:avLst/>
          </a:prstGeom>
          <a:noFill/>
          <a:ln w="9525">
            <a:noFill/>
            <a:miter lim="800000"/>
            <a:headEnd/>
            <a:tailEnd/>
          </a:ln>
          <a:effectLst/>
        </p:spPr>
      </p:pic>
    </p:spTree>
    <p:extLst>
      <p:ext uri="{BB962C8B-B14F-4D97-AF65-F5344CB8AC3E}">
        <p14:creationId xmlns:p14="http://schemas.microsoft.com/office/powerpoint/2010/main" xmlns="" val="255662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smtClean="0"/>
              <a:t>Nonsaturating</a:t>
            </a:r>
            <a:r>
              <a:rPr lang="en-US" altLang="zh-CN" sz="3600" dirty="0" smtClean="0"/>
              <a:t> Activation Functions</a:t>
            </a:r>
            <a:endParaRPr lang="zh-CN" altLang="en-US" sz="3600" dirty="0"/>
          </a:p>
        </p:txBody>
      </p:sp>
      <p:sp>
        <p:nvSpPr>
          <p:cNvPr id="5" name="内容占位符 2"/>
          <p:cNvSpPr>
            <a:spLocks noGrp="1"/>
          </p:cNvSpPr>
          <p:nvPr>
            <p:ph idx="1"/>
          </p:nvPr>
        </p:nvSpPr>
        <p:spPr>
          <a:xfrm>
            <a:off x="107504" y="1357298"/>
            <a:ext cx="9036496" cy="5500702"/>
          </a:xfrm>
        </p:spPr>
        <p:txBody>
          <a:bodyPr>
            <a:noAutofit/>
          </a:bodyPr>
          <a:lstStyle/>
          <a:p>
            <a:r>
              <a:rPr lang="en-US" altLang="zh-CN" dirty="0" smtClean="0"/>
              <a:t>it turns out that </a:t>
            </a:r>
            <a:r>
              <a:rPr lang="en-US" altLang="zh-CN" dirty="0" err="1" smtClean="0"/>
              <a:t>ReLU</a:t>
            </a:r>
            <a:r>
              <a:rPr lang="en-US" altLang="zh-CN" dirty="0" smtClean="0"/>
              <a:t> activation functions behave much better than sigmoid activation in deep neural networks, Unfortunately, the </a:t>
            </a:r>
            <a:r>
              <a:rPr lang="en-US" altLang="zh-CN" dirty="0" err="1" smtClean="0"/>
              <a:t>ReLU</a:t>
            </a:r>
            <a:r>
              <a:rPr lang="en-US" altLang="zh-CN" dirty="0" smtClean="0"/>
              <a:t> activation function is not perfect. It suffers from a problem known as the </a:t>
            </a:r>
            <a:r>
              <a:rPr lang="en-US" altLang="zh-CN" i="1" dirty="0" smtClean="0"/>
              <a:t>dying </a:t>
            </a:r>
            <a:r>
              <a:rPr lang="en-US" altLang="zh-CN" i="1" dirty="0" err="1" smtClean="0"/>
              <a:t>ReLUs</a:t>
            </a:r>
            <a:r>
              <a:rPr lang="en-US" altLang="zh-CN" i="1" dirty="0" smtClean="0"/>
              <a:t>: during training, some neurons effectively die, meaning </a:t>
            </a:r>
            <a:r>
              <a:rPr lang="en-US" altLang="zh-CN" dirty="0" smtClean="0"/>
              <a:t>they stop outputting anything other than 0.  </a:t>
            </a:r>
          </a:p>
          <a:p>
            <a:r>
              <a:rPr lang="en-US" altLang="zh-CN" dirty="0" smtClean="0"/>
              <a:t>To solve this problem, you may </a:t>
            </a:r>
            <a:r>
              <a:rPr lang="en-US" altLang="zh-CN" i="1" dirty="0" smtClean="0"/>
              <a:t>leaky </a:t>
            </a:r>
            <a:r>
              <a:rPr lang="en-US" altLang="zh-CN" i="1" dirty="0" err="1" smtClean="0"/>
              <a:t>ReLU</a:t>
            </a:r>
            <a:r>
              <a:rPr lang="en-US" altLang="zh-CN" i="1" dirty="0" smtClean="0"/>
              <a:t>. This function is defined as </a:t>
            </a:r>
            <a:r>
              <a:rPr lang="en-US" altLang="zh-CN" i="1" dirty="0" err="1" smtClean="0"/>
              <a:t>LeakyReLU</a:t>
            </a:r>
            <a:r>
              <a:rPr lang="en-US" altLang="zh-CN" i="1" baseline="-25000" dirty="0" err="1" smtClean="0"/>
              <a:t>α</a:t>
            </a:r>
            <a:r>
              <a:rPr lang="en-US" altLang="zh-CN" i="1" dirty="0" smtClean="0"/>
              <a:t>(z) = max(</a:t>
            </a:r>
            <a:r>
              <a:rPr lang="en-US" altLang="zh-CN" i="1" dirty="0" err="1" smtClean="0"/>
              <a:t>αz</a:t>
            </a:r>
            <a:r>
              <a:rPr lang="en-US" altLang="zh-CN" i="1" dirty="0" smtClean="0"/>
              <a:t>, z) (see </a:t>
            </a:r>
            <a:r>
              <a:rPr lang="en-US" altLang="zh-CN" dirty="0" smtClean="0"/>
              <a:t>Figure 11-2). The </a:t>
            </a:r>
            <a:r>
              <a:rPr lang="en-US" altLang="zh-CN" dirty="0" err="1" smtClean="0"/>
              <a:t>hyperparameter</a:t>
            </a:r>
            <a:r>
              <a:rPr lang="en-US" altLang="zh-CN" dirty="0" smtClean="0"/>
              <a:t> </a:t>
            </a:r>
            <a:r>
              <a:rPr lang="en-US" altLang="zh-CN" i="1" dirty="0" smtClean="0"/>
              <a:t>α defines how much the function “leaks”.</a:t>
            </a:r>
            <a:endParaRPr lang="zh-CN" altLang="en-US" b="1" dirty="0"/>
          </a:p>
        </p:txBody>
      </p:sp>
    </p:spTree>
    <p:extLst>
      <p:ext uri="{BB962C8B-B14F-4D97-AF65-F5344CB8AC3E}">
        <p14:creationId xmlns:p14="http://schemas.microsoft.com/office/powerpoint/2010/main" xmlns="" val="25566232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3839</TotalTime>
  <Words>4865</Words>
  <Application>Microsoft Office PowerPoint</Application>
  <PresentationFormat>全屏显示(4:3)</PresentationFormat>
  <Paragraphs>240</Paragraphs>
  <Slides>59</Slides>
  <Notes>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Hands-On Machine Learning with Scikit-Learn and TensorFlow </vt:lpstr>
      <vt:lpstr>CHAPTER 11</vt:lpstr>
      <vt:lpstr>Vanishing/Exploding Gradients Problems</vt:lpstr>
      <vt:lpstr>Vanishing/Exploding Gradients Problems</vt:lpstr>
      <vt:lpstr>Vanishing/Exploding Gradients Problems</vt:lpstr>
      <vt:lpstr>Vanishing/Exploding Gradients Problems</vt:lpstr>
      <vt:lpstr>Xavier and He Initialization</vt:lpstr>
      <vt:lpstr>Xavier and He Initialization</vt:lpstr>
      <vt:lpstr>Nonsaturating Activation Functions</vt:lpstr>
      <vt:lpstr>Nonsaturating Activation Functions</vt:lpstr>
      <vt:lpstr>Nonsaturating Activation Functions</vt:lpstr>
      <vt:lpstr>幻灯片 12</vt:lpstr>
      <vt:lpstr>Nonsaturating Activation Functions</vt:lpstr>
      <vt:lpstr>Batch Normalization</vt:lpstr>
      <vt:lpstr>Batch Normalization</vt:lpstr>
      <vt:lpstr>Batch Normalization</vt:lpstr>
      <vt:lpstr>Batch Normalization</vt:lpstr>
      <vt:lpstr>Implementing Batch Normalization with TensorFlow</vt:lpstr>
      <vt:lpstr>Implementing Batch Normalization with TensorFlow</vt:lpstr>
      <vt:lpstr>Implementing Batch Normalization with TensorFlow</vt:lpstr>
      <vt:lpstr>Gradient Clipping</vt:lpstr>
      <vt:lpstr>Gradient Clipping</vt:lpstr>
      <vt:lpstr>Reusing Pretrained Layers</vt:lpstr>
      <vt:lpstr>Reusing Pretrained Layers</vt:lpstr>
      <vt:lpstr>Freezing the Lower Layers</vt:lpstr>
      <vt:lpstr>Caching the Frozen Layers</vt:lpstr>
      <vt:lpstr>Caching the Frozen Layers</vt:lpstr>
      <vt:lpstr>Tweaking, Dropping, or Replacing the Upper Layers</vt:lpstr>
      <vt:lpstr>Tweaking, Dropping, or Replacing the Upper Layers</vt:lpstr>
      <vt:lpstr>Unsupervised Pretraining</vt:lpstr>
      <vt:lpstr>Unsupervised Pretraining</vt:lpstr>
      <vt:lpstr>Pretraining on an Auxiliary Task</vt:lpstr>
      <vt:lpstr>Faster Optimizers</vt:lpstr>
      <vt:lpstr>Momentum optimization</vt:lpstr>
      <vt:lpstr>Nesterov Accelerated Gradient</vt:lpstr>
      <vt:lpstr>Nesterov Accelerated Gradient</vt:lpstr>
      <vt:lpstr>AdaGrad</vt:lpstr>
      <vt:lpstr>AdaGrad</vt:lpstr>
      <vt:lpstr>RMSProp</vt:lpstr>
      <vt:lpstr>Adam Optimization</vt:lpstr>
      <vt:lpstr>Optimization OPs in tensorflow</vt:lpstr>
      <vt:lpstr>Learning Rate Scheduling</vt:lpstr>
      <vt:lpstr>Learning Rate Scheduling</vt:lpstr>
      <vt:lpstr>Learning Rate Scheduling</vt:lpstr>
      <vt:lpstr>Learning Rate Scheduling</vt:lpstr>
      <vt:lpstr>Learning Rate Scheduling</vt:lpstr>
      <vt:lpstr>Avoiding Overfitting Through Regularization</vt:lpstr>
      <vt:lpstr>Early Stopping</vt:lpstr>
      <vt:lpstr>ℓ1 and ℓ2 Regularization</vt:lpstr>
      <vt:lpstr>ℓ1 and ℓ2 Regularization</vt:lpstr>
      <vt:lpstr>Dropout</vt:lpstr>
      <vt:lpstr>Dropout</vt:lpstr>
      <vt:lpstr>Dropout</vt:lpstr>
      <vt:lpstr>Dropout</vt:lpstr>
      <vt:lpstr>Max-Norm Regularization</vt:lpstr>
      <vt:lpstr>Max-Norm Regularization</vt:lpstr>
      <vt:lpstr>Data Augmentation</vt:lpstr>
      <vt:lpstr>Data Augmentation</vt:lpstr>
      <vt:lpstr>Practical Guidelines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Machine Learning with Scikit-Learn and TensorFlow</dc:title>
  <dc:creator>David Wang</dc:creator>
  <cp:lastModifiedBy>微软用户</cp:lastModifiedBy>
  <cp:revision>264</cp:revision>
  <dcterms:created xsi:type="dcterms:W3CDTF">2017-08-17T13:43:52Z</dcterms:created>
  <dcterms:modified xsi:type="dcterms:W3CDTF">2017-08-24T12:40:44Z</dcterms:modified>
</cp:coreProperties>
</file>