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59" autoAdjust="0"/>
  </p:normalViewPr>
  <p:slideViewPr>
    <p:cSldViewPr>
      <p:cViewPr>
        <p:scale>
          <a:sx n="70" d="100"/>
          <a:sy n="70" d="100"/>
        </p:scale>
        <p:origin x="-113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neuron located in row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column j of a given layer is connected to the outputs of </a:t>
            </a:r>
            <a:r>
              <a:rPr lang="en-US" altLang="zh-CN" i="1" dirty="0" smtClean="0"/>
              <a:t>the </a:t>
            </a:r>
            <a:r>
              <a:rPr lang="en-US" altLang="zh-CN" dirty="0" smtClean="0"/>
              <a:t>neurons </a:t>
            </a:r>
            <a:r>
              <a:rPr lang="en-US" altLang="zh-CN" dirty="0" smtClean="0"/>
              <a:t>in the previous layer located in rows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to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– 1, columns j to j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– </a:t>
            </a:r>
            <a:r>
              <a:rPr lang="en-US" altLang="zh-CN" i="1" dirty="0" smtClean="0"/>
              <a:t>1, </a:t>
            </a:r>
            <a:r>
              <a:rPr lang="en-US" altLang="zh-CN" dirty="0" smtClean="0"/>
              <a:t>where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and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are the height and width of the receptive </a:t>
            </a:r>
            <a:r>
              <a:rPr lang="en-US" altLang="zh-CN" i="1" dirty="0" smtClean="0"/>
              <a:t>field. In </a:t>
            </a:r>
            <a:r>
              <a:rPr lang="en-US" altLang="zh-CN" dirty="0" smtClean="0"/>
              <a:t>order </a:t>
            </a:r>
            <a:r>
              <a:rPr lang="en-US" altLang="zh-CN" dirty="0" smtClean="0"/>
              <a:t>for a layer to have the same height and width as the previous layer, it is </a:t>
            </a:r>
            <a:r>
              <a:rPr lang="en-US" altLang="zh-CN" dirty="0" smtClean="0"/>
              <a:t>common to </a:t>
            </a:r>
            <a:r>
              <a:rPr lang="en-US" altLang="zh-CN" dirty="0" smtClean="0"/>
              <a:t>add zeros around the inputs, as shown in the diagram. This is called </a:t>
            </a:r>
            <a:r>
              <a:rPr lang="en-US" altLang="zh-CN" i="1" dirty="0" smtClean="0"/>
              <a:t>zero padding.</a:t>
            </a:r>
            <a:endParaRPr lang="zh-CN" alt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09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It is also possible to connect a large input layer to a much smaller layer by spacing </a:t>
            </a:r>
            <a:r>
              <a:rPr lang="en-US" altLang="zh-CN" dirty="0" smtClean="0"/>
              <a:t>out the </a:t>
            </a:r>
            <a:r>
              <a:rPr lang="en-US" altLang="zh-CN" dirty="0" smtClean="0"/>
              <a:t>receptive </a:t>
            </a:r>
            <a:r>
              <a:rPr lang="en-US" altLang="zh-CN" dirty="0" smtClean="0"/>
              <a:t>fields. </a:t>
            </a:r>
            <a:r>
              <a:rPr lang="en-US" altLang="zh-CN" dirty="0" smtClean="0"/>
              <a:t>The distance between two </a:t>
            </a:r>
            <a:r>
              <a:rPr lang="en-US" altLang="zh-CN" dirty="0" smtClean="0"/>
              <a:t>consecutive receptive </a:t>
            </a:r>
            <a:r>
              <a:rPr lang="en-US" altLang="zh-CN" dirty="0" smtClean="0"/>
              <a:t>fields is called the </a:t>
            </a:r>
            <a:r>
              <a:rPr lang="en-US" altLang="zh-CN" i="1" dirty="0" smtClean="0"/>
              <a:t>stride. In the diagram, a 5 × 7 input layer (plus zero </a:t>
            </a:r>
            <a:r>
              <a:rPr lang="en-US" altLang="zh-CN" i="1" dirty="0" smtClean="0"/>
              <a:t>padding)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connected to a 3 × 4 layer, using 3 × 3 receptive fields and a stride of </a:t>
            </a: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It is also possible to connect a large input layer to a much smaller layer by spacing </a:t>
            </a:r>
            <a:r>
              <a:rPr lang="en-US" altLang="zh-CN" dirty="0" smtClean="0"/>
              <a:t>out the </a:t>
            </a:r>
            <a:r>
              <a:rPr lang="en-US" altLang="zh-CN" dirty="0" smtClean="0"/>
              <a:t>receptive </a:t>
            </a:r>
            <a:r>
              <a:rPr lang="en-US" altLang="zh-CN" dirty="0" smtClean="0"/>
              <a:t>fields. </a:t>
            </a:r>
            <a:r>
              <a:rPr lang="en-US" altLang="zh-CN" dirty="0" smtClean="0"/>
              <a:t>The distance between two </a:t>
            </a:r>
            <a:r>
              <a:rPr lang="en-US" altLang="zh-CN" dirty="0" smtClean="0"/>
              <a:t>consecutive receptive </a:t>
            </a:r>
            <a:r>
              <a:rPr lang="en-US" altLang="zh-CN" dirty="0" smtClean="0"/>
              <a:t>fields is called the </a:t>
            </a:r>
            <a:r>
              <a:rPr lang="en-US" altLang="zh-CN" i="1" dirty="0" smtClean="0"/>
              <a:t>stride. In the diagram, a 5 × 7 input layer (plus zero </a:t>
            </a:r>
            <a:r>
              <a:rPr lang="en-US" altLang="zh-CN" i="1" dirty="0" smtClean="0"/>
              <a:t>padding)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connected to a 3 × 4 layer, using 3 × 3 receptive fields and a stride </a:t>
            </a:r>
            <a:r>
              <a:rPr lang="en-US" altLang="zh-CN" smtClean="0"/>
              <a:t>of </a:t>
            </a:r>
            <a:r>
              <a:rPr lang="en-US" altLang="zh-CN" smtClean="0"/>
              <a:t>2</a:t>
            </a:r>
            <a:r>
              <a:rPr lang="en-US" altLang="zh-CN" smtClean="0"/>
              <a:t>.</a:t>
            </a:r>
            <a:endParaRPr lang="zh-CN" altLang="en-US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59"/>
            <a:ext cx="9144000" cy="560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neuron’s weights can be represented as a small image the size of the receptive </a:t>
            </a:r>
            <a:r>
              <a:rPr lang="en-US" altLang="zh-CN" dirty="0" smtClean="0"/>
              <a:t>field. For </a:t>
            </a:r>
            <a:r>
              <a:rPr lang="en-US" altLang="zh-CN" dirty="0" smtClean="0"/>
              <a:t>example, Figure 13-5 shows two possible sets of weights, called </a:t>
            </a:r>
            <a:r>
              <a:rPr lang="en-US" altLang="zh-CN" i="1" dirty="0" smtClean="0"/>
              <a:t>filters (or </a:t>
            </a:r>
            <a:r>
              <a:rPr lang="en-US" altLang="zh-CN" i="1" dirty="0" smtClean="0"/>
              <a:t>convolution kernels</a:t>
            </a:r>
            <a:r>
              <a:rPr lang="en-US" altLang="zh-CN" i="1" dirty="0" smtClean="0"/>
              <a:t>). The first one is represented as a black square with a vertical white line </a:t>
            </a:r>
            <a:r>
              <a:rPr lang="en-US" altLang="zh-CN" i="1" dirty="0" smtClean="0"/>
              <a:t>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middle (it is a 7 × 7 matrix full of 0s except for the central column, which is full </a:t>
            </a:r>
            <a:r>
              <a:rPr lang="en-US" altLang="zh-CN" dirty="0" smtClean="0"/>
              <a:t>of 1s</a:t>
            </a:r>
            <a:r>
              <a:rPr lang="en-US" altLang="zh-CN" dirty="0" smtClean="0"/>
              <a:t>); neurons using these weights will ignore everything in their receptive field </a:t>
            </a:r>
            <a:r>
              <a:rPr lang="en-US" altLang="zh-CN" dirty="0" smtClean="0"/>
              <a:t>except for </a:t>
            </a:r>
            <a:r>
              <a:rPr lang="en-US" altLang="zh-CN" dirty="0" smtClean="0"/>
              <a:t>the central vertical </a:t>
            </a:r>
            <a:r>
              <a:rPr lang="en-US" altLang="zh-CN" dirty="0" smtClean="0"/>
              <a:t>line.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second filter is a black square with </a:t>
            </a:r>
            <a:r>
              <a:rPr lang="en-US" altLang="zh-CN" dirty="0" smtClean="0"/>
              <a:t>a horizontal </a:t>
            </a:r>
            <a:r>
              <a:rPr lang="en-US" altLang="zh-CN" dirty="0" smtClean="0"/>
              <a:t>white line in the middle. Once again, neurons using these weights </a:t>
            </a:r>
            <a:r>
              <a:rPr lang="en-US" altLang="zh-CN" dirty="0" smtClean="0"/>
              <a:t>will ignore </a:t>
            </a:r>
            <a:r>
              <a:rPr lang="en-US" altLang="zh-CN" dirty="0" smtClean="0"/>
              <a:t>everything in their receptive field except for the central horizontal line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layer full of neurons using the same filter </a:t>
            </a:r>
            <a:r>
              <a:rPr lang="en-US" altLang="zh-CN" dirty="0" smtClean="0"/>
              <a:t>gives </a:t>
            </a:r>
            <a:r>
              <a:rPr lang="en-US" altLang="zh-CN" dirty="0" smtClean="0"/>
              <a:t>you a </a:t>
            </a:r>
            <a:r>
              <a:rPr lang="en-US" altLang="zh-CN" b="1" i="1" dirty="0" smtClean="0"/>
              <a:t>feature map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which highlights the areas in an image that are most similar to </a:t>
            </a:r>
            <a:r>
              <a:rPr lang="en-US" altLang="zh-CN" dirty="0" smtClean="0"/>
              <a:t>the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filter</a:t>
            </a:r>
            <a:r>
              <a:rPr lang="en-US" altLang="zh-CN" dirty="0" smtClean="0"/>
              <a:t>. During training, a CNN finds the most useful filters for its task, and it learns </a:t>
            </a:r>
            <a:r>
              <a:rPr lang="en-US" altLang="zh-CN" dirty="0" smtClean="0"/>
              <a:t>to combine </a:t>
            </a:r>
            <a:r>
              <a:rPr lang="en-US" altLang="zh-CN" dirty="0" smtClean="0"/>
              <a:t>them into more complex patterns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second filter is a black square with </a:t>
            </a:r>
            <a:r>
              <a:rPr lang="en-US" altLang="zh-CN" dirty="0" smtClean="0"/>
              <a:t>a horizontal </a:t>
            </a:r>
            <a:r>
              <a:rPr lang="en-US" altLang="zh-CN" dirty="0" smtClean="0"/>
              <a:t>white line in the middle. Once again, neurons using these weights </a:t>
            </a:r>
            <a:r>
              <a:rPr lang="en-US" altLang="zh-CN" dirty="0" smtClean="0"/>
              <a:t>will ignore </a:t>
            </a:r>
            <a:r>
              <a:rPr lang="en-US" altLang="zh-CN" dirty="0" smtClean="0"/>
              <a:t>everything in their receptive field except for the central horizontal line.</a:t>
            </a:r>
            <a:endParaRPr lang="zh-CN" alt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2050"/>
            <a:ext cx="89630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Stacking Multiple Feature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 smtClean="0"/>
              <a:t>have represented each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as a thin </a:t>
            </a:r>
            <a:r>
              <a:rPr lang="en-US" altLang="zh-CN" dirty="0" smtClean="0"/>
              <a:t>2D layer</a:t>
            </a:r>
            <a:r>
              <a:rPr lang="en-US" altLang="zh-CN" dirty="0" smtClean="0"/>
              <a:t>, but in reality it is composed of several feature maps of equal sizes, so it is </a:t>
            </a:r>
            <a:r>
              <a:rPr lang="en-US" altLang="zh-CN" dirty="0" smtClean="0"/>
              <a:t>more accurately </a:t>
            </a:r>
            <a:r>
              <a:rPr lang="en-US" altLang="zh-CN" dirty="0" smtClean="0"/>
              <a:t>represented in </a:t>
            </a:r>
            <a:r>
              <a:rPr lang="en-US" altLang="zh-CN" dirty="0" smtClean="0"/>
              <a:t>3D. </a:t>
            </a:r>
            <a:r>
              <a:rPr lang="en-US" altLang="zh-CN" dirty="0" smtClean="0"/>
              <a:t>Within one feature map, all </a:t>
            </a:r>
            <a:r>
              <a:rPr lang="en-US" altLang="zh-CN" dirty="0" smtClean="0"/>
              <a:t>neurons share </a:t>
            </a:r>
            <a:r>
              <a:rPr lang="en-US" altLang="zh-CN" dirty="0" smtClean="0"/>
              <a:t>the same parameters (weights and bias term), but different feature maps </a:t>
            </a:r>
            <a:r>
              <a:rPr lang="en-US" altLang="zh-CN" dirty="0" smtClean="0"/>
              <a:t>may have </a:t>
            </a:r>
            <a:r>
              <a:rPr lang="en-US" altLang="zh-CN" dirty="0" smtClean="0"/>
              <a:t>different parameters. A neuron’s receptive field </a:t>
            </a:r>
            <a:r>
              <a:rPr lang="en-US" altLang="zh-CN" dirty="0" smtClean="0"/>
              <a:t>extends </a:t>
            </a:r>
            <a:r>
              <a:rPr lang="en-US" altLang="zh-CN" dirty="0" smtClean="0"/>
              <a:t>across all the previous layers’ feature maps.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Stacking Multiple Feature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 smtClean="0"/>
              <a:t>have represented each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as a thin </a:t>
            </a:r>
            <a:r>
              <a:rPr lang="en-US" altLang="zh-CN" dirty="0" smtClean="0"/>
              <a:t>2D layer</a:t>
            </a:r>
            <a:r>
              <a:rPr lang="en-US" altLang="zh-CN" dirty="0" smtClean="0"/>
              <a:t>, but in reality it is composed of several feature maps of equal sizes, so it is </a:t>
            </a:r>
            <a:r>
              <a:rPr lang="en-US" altLang="zh-CN" dirty="0" smtClean="0"/>
              <a:t>more accurately </a:t>
            </a:r>
            <a:r>
              <a:rPr lang="en-US" altLang="zh-CN" dirty="0" smtClean="0"/>
              <a:t>represented in </a:t>
            </a:r>
            <a:r>
              <a:rPr lang="en-US" altLang="zh-CN" dirty="0" smtClean="0"/>
              <a:t>3D. </a:t>
            </a:r>
            <a:r>
              <a:rPr lang="en-US" altLang="zh-CN" dirty="0" smtClean="0"/>
              <a:t>Within one feature map, all </a:t>
            </a:r>
            <a:r>
              <a:rPr lang="en-US" altLang="zh-CN" dirty="0" smtClean="0"/>
              <a:t>neurons share </a:t>
            </a:r>
            <a:r>
              <a:rPr lang="en-US" altLang="zh-CN" dirty="0" smtClean="0"/>
              <a:t>the same parameters (weights and bias term), but different feature maps </a:t>
            </a:r>
            <a:r>
              <a:rPr lang="en-US" altLang="zh-CN" dirty="0" smtClean="0"/>
              <a:t>may have </a:t>
            </a:r>
            <a:r>
              <a:rPr lang="en-US" altLang="zh-CN" dirty="0" smtClean="0"/>
              <a:t>different parameters. A neuron’s receptive </a:t>
            </a:r>
            <a:r>
              <a:rPr lang="en-US" altLang="zh-CN" smtClean="0"/>
              <a:t>field </a:t>
            </a:r>
            <a:r>
              <a:rPr lang="en-US" altLang="zh-CN" smtClean="0"/>
              <a:t>extends </a:t>
            </a:r>
            <a:r>
              <a:rPr lang="en-US" altLang="zh-CN" dirty="0" smtClean="0"/>
              <a:t>across all the previous layers’ feature maps. </a:t>
            </a:r>
            <a:endParaRPr lang="zh-CN" alt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Stacking Multiple Feature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Specifically, a neuron located in row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column j of the feature map k in a given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layer </a:t>
            </a:r>
            <a:r>
              <a:rPr lang="en-US" altLang="zh-CN" i="1" dirty="0" smtClean="0"/>
              <a:t>l is connected to the outputs of the neurons in the previous layer l – </a:t>
            </a:r>
            <a:r>
              <a:rPr lang="en-US" altLang="zh-CN" i="1" dirty="0" smtClean="0"/>
              <a:t>1, </a:t>
            </a:r>
            <a:r>
              <a:rPr lang="en-US" altLang="zh-CN" dirty="0" smtClean="0"/>
              <a:t>located </a:t>
            </a:r>
            <a:r>
              <a:rPr lang="en-US" altLang="zh-CN" dirty="0" smtClean="0"/>
              <a:t>in rows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×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to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×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– 1 and columns j ×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to j ×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– 1, across </a:t>
            </a:r>
            <a:r>
              <a:rPr lang="en-US" altLang="zh-CN" i="1" dirty="0" smtClean="0"/>
              <a:t>all </a:t>
            </a:r>
            <a:r>
              <a:rPr lang="en-US" altLang="zh-CN" dirty="0" smtClean="0"/>
              <a:t>feature </a:t>
            </a:r>
            <a:r>
              <a:rPr lang="en-US" altLang="zh-CN" dirty="0" smtClean="0"/>
              <a:t>maps (in layer </a:t>
            </a:r>
            <a:r>
              <a:rPr lang="en-US" altLang="zh-CN" i="1" dirty="0" smtClean="0"/>
              <a:t>l – 1). Note that all neurons located in the same row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and </a:t>
            </a:r>
            <a:r>
              <a:rPr lang="en-US" altLang="zh-CN" i="1" dirty="0" smtClean="0"/>
              <a:t>column j </a:t>
            </a:r>
            <a:r>
              <a:rPr lang="en-US" altLang="zh-CN" i="1" dirty="0" smtClean="0"/>
              <a:t>but in different feature maps are connected to the outputs of the exact </a:t>
            </a:r>
            <a:r>
              <a:rPr lang="en-US" altLang="zh-CN" i="1" dirty="0" smtClean="0"/>
              <a:t>same </a:t>
            </a:r>
            <a:r>
              <a:rPr lang="en-US" altLang="zh-CN" dirty="0" smtClean="0"/>
              <a:t>neurons </a:t>
            </a:r>
            <a:r>
              <a:rPr lang="en-US" altLang="zh-CN" dirty="0" smtClean="0"/>
              <a:t>in the previous layer.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Stacking Multiple Feature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Equation 13-1 summarizes the preceding explanations in one big mathematical </a:t>
            </a:r>
            <a:r>
              <a:rPr lang="en-US" altLang="zh-CN" dirty="0" smtClean="0"/>
              <a:t>equation: it </a:t>
            </a:r>
            <a:r>
              <a:rPr lang="en-US" altLang="zh-CN" dirty="0" smtClean="0"/>
              <a:t>shows how to compute the output of a given neuron in a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</a:t>
            </a:r>
            <a:r>
              <a:rPr lang="en-US" altLang="zh-CN" dirty="0" smtClean="0"/>
              <a:t>layer</a:t>
            </a:r>
            <a:r>
              <a:rPr lang="en-US" altLang="zh-CN" dirty="0" smtClean="0"/>
              <a:t>.</a:t>
            </a:r>
            <a:endParaRPr lang="zh-CN" altLang="en-US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4752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Convolutional</a:t>
            </a:r>
            <a:r>
              <a:rPr lang="en-US" altLang="zh-CN" sz="3600" dirty="0" smtClean="0"/>
              <a:t> Neural </a:t>
            </a:r>
            <a:r>
              <a:rPr lang="en-US" altLang="zh-CN" sz="3600" dirty="0" smtClean="0"/>
              <a:t>Networks</a:t>
            </a:r>
          </a:p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networks (CNNs) emerged from the study of the brain’s </a:t>
            </a:r>
            <a:r>
              <a:rPr lang="en-US" altLang="zh-CN" dirty="0" smtClean="0"/>
              <a:t>visual cortex</a:t>
            </a:r>
            <a:r>
              <a:rPr lang="en-US" altLang="zh-CN" dirty="0" smtClean="0"/>
              <a:t>, and they have been used in image recognition since the 1980s. In the last </a:t>
            </a:r>
            <a:r>
              <a:rPr lang="en-US" altLang="zh-CN" dirty="0" smtClean="0"/>
              <a:t>few years</a:t>
            </a:r>
            <a:r>
              <a:rPr lang="en-US" altLang="zh-CN" dirty="0" smtClean="0"/>
              <a:t>, thanks to the increase in computational power, the amount of available </a:t>
            </a:r>
            <a:r>
              <a:rPr lang="en-US" altLang="zh-CN" dirty="0" smtClean="0"/>
              <a:t>training data</a:t>
            </a:r>
            <a:r>
              <a:rPr lang="en-US" altLang="zh-CN" dirty="0" smtClean="0"/>
              <a:t>, and the tricks presented in Chapter 11 for training deep nets, CNNs have </a:t>
            </a:r>
            <a:r>
              <a:rPr lang="en-US" altLang="zh-CN" dirty="0" smtClean="0"/>
              <a:t>managed to </a:t>
            </a:r>
            <a:r>
              <a:rPr lang="en-US" altLang="zh-CN" dirty="0" smtClean="0"/>
              <a:t>achieve superhuman performance on some complex visual tasks.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, each input image is typically represented as a 3D tensor of </a:t>
            </a:r>
            <a:r>
              <a:rPr lang="en-US" altLang="zh-CN" dirty="0" smtClean="0"/>
              <a:t>shape [height</a:t>
            </a:r>
            <a:r>
              <a:rPr lang="en-US" altLang="zh-CN" dirty="0" smtClean="0"/>
              <a:t>, width, channels]. A mini-batch is represented as a 4D tensor of </a:t>
            </a:r>
            <a:r>
              <a:rPr lang="en-US" altLang="zh-CN" dirty="0" smtClean="0"/>
              <a:t>shape [mini-batch </a:t>
            </a:r>
            <a:r>
              <a:rPr lang="en-US" altLang="zh-CN" dirty="0" smtClean="0"/>
              <a:t>size, height, width, channels]. The weights of a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</a:t>
            </a:r>
            <a:r>
              <a:rPr lang="en-US" altLang="zh-CN" dirty="0" smtClean="0"/>
              <a:t>are represented as a 4D tensor of shape [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, f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, f</a:t>
            </a:r>
            <a:r>
              <a:rPr lang="en-US" altLang="zh-CN" i="1" baseline="-25000" dirty="0" smtClean="0"/>
              <a:t>n′</a:t>
            </a:r>
            <a:r>
              <a:rPr lang="en-US" altLang="zh-CN" i="1" dirty="0" smtClean="0"/>
              <a:t>]. The bias terms of a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layer </a:t>
            </a:r>
            <a:r>
              <a:rPr lang="en-US" altLang="zh-CN" dirty="0" smtClean="0"/>
              <a:t>are simply represented as a 1D tensor of shape [f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].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-71414"/>
            <a:ext cx="9036496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numpy</a:t>
            </a:r>
            <a:r>
              <a:rPr lang="en-US" altLang="zh-CN" sz="2400" b="1" dirty="0" smtClean="0"/>
              <a:t> as </a:t>
            </a:r>
            <a:r>
              <a:rPr lang="en-US" altLang="zh-CN" sz="2400" b="1" dirty="0" err="1" smtClean="0"/>
              <a:t>np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from </a:t>
            </a:r>
            <a:r>
              <a:rPr lang="en-US" altLang="zh-CN" sz="2400" b="1" dirty="0" err="1" smtClean="0"/>
              <a:t>sklearn.datasets</a:t>
            </a:r>
            <a:r>
              <a:rPr lang="en-US" altLang="zh-CN" sz="2400" b="1" dirty="0" smtClean="0"/>
              <a:t> import </a:t>
            </a:r>
            <a:r>
              <a:rPr lang="en-US" altLang="zh-CN" sz="2400" b="1" dirty="0" err="1" smtClean="0"/>
              <a:t>load_sample_images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i="1" dirty="0" smtClean="0"/>
              <a:t># Load sample images</a:t>
            </a:r>
          </a:p>
          <a:p>
            <a:pPr>
              <a:buNone/>
            </a:pPr>
            <a:r>
              <a:rPr lang="en-US" altLang="zh-CN" sz="2400" dirty="0" smtClean="0"/>
              <a:t>dataset = </a:t>
            </a:r>
            <a:r>
              <a:rPr lang="en-US" altLang="zh-CN" sz="2400" dirty="0" err="1" smtClean="0"/>
              <a:t>np.array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load_sample_images</a:t>
            </a:r>
            <a:r>
              <a:rPr lang="en-US" altLang="zh-CN" sz="2400" dirty="0" smtClean="0"/>
              <a:t>().images,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=np.float32)</a:t>
            </a:r>
          </a:p>
          <a:p>
            <a:pPr>
              <a:buNone/>
            </a:pPr>
            <a:r>
              <a:rPr lang="en-US" altLang="zh-CN" sz="2400" dirty="0" err="1" smtClean="0"/>
              <a:t>batch_size</a:t>
            </a:r>
            <a:r>
              <a:rPr lang="en-US" altLang="zh-CN" sz="2400" dirty="0" smtClean="0"/>
              <a:t>, height, width, channels = </a:t>
            </a:r>
            <a:r>
              <a:rPr lang="en-US" altLang="zh-CN" sz="2400" dirty="0" err="1" smtClean="0"/>
              <a:t>dataset.shape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i="1" dirty="0" smtClean="0"/>
              <a:t># Create 2 filters</a:t>
            </a:r>
          </a:p>
          <a:p>
            <a:pPr>
              <a:buNone/>
            </a:pPr>
            <a:r>
              <a:rPr lang="en-US" altLang="zh-CN" sz="2400" dirty="0" err="1" smtClean="0"/>
              <a:t>filters_test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np.zeros</a:t>
            </a:r>
            <a:r>
              <a:rPr lang="en-US" altLang="zh-CN" sz="2400" dirty="0" smtClean="0"/>
              <a:t>(shape=(7, 7, channels, 2),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=np.float32)</a:t>
            </a:r>
          </a:p>
          <a:p>
            <a:pPr>
              <a:buNone/>
            </a:pPr>
            <a:r>
              <a:rPr lang="en-US" altLang="zh-CN" sz="2400" dirty="0" err="1" smtClean="0"/>
              <a:t>filters_test</a:t>
            </a:r>
            <a:r>
              <a:rPr lang="en-US" altLang="zh-CN" sz="2400" dirty="0" smtClean="0"/>
              <a:t>[:, 3, :, 0] = 1 </a:t>
            </a:r>
            <a:r>
              <a:rPr lang="en-US" altLang="zh-CN" sz="2400" i="1" dirty="0" smtClean="0"/>
              <a:t># vertical line</a:t>
            </a:r>
          </a:p>
          <a:p>
            <a:pPr>
              <a:buNone/>
            </a:pPr>
            <a:r>
              <a:rPr lang="en-US" altLang="zh-CN" sz="2400" dirty="0" err="1" smtClean="0"/>
              <a:t>filters_test</a:t>
            </a:r>
            <a:r>
              <a:rPr lang="en-US" altLang="zh-CN" sz="2400" dirty="0" smtClean="0"/>
              <a:t>[3, :, :, 1] = 1 </a:t>
            </a:r>
            <a:r>
              <a:rPr lang="en-US" altLang="zh-CN" sz="2400" i="1" dirty="0" smtClean="0"/>
              <a:t># horizontal line</a:t>
            </a:r>
          </a:p>
          <a:p>
            <a:pPr>
              <a:buNone/>
            </a:pPr>
            <a:r>
              <a:rPr lang="en-US" altLang="zh-CN" sz="2400" i="1" dirty="0" smtClean="0"/>
              <a:t># </a:t>
            </a:r>
            <a:r>
              <a:rPr lang="en-US" altLang="zh-CN" sz="2400" i="1" dirty="0" smtClean="0"/>
              <a:t>a </a:t>
            </a:r>
            <a:r>
              <a:rPr lang="en-US" altLang="zh-CN" sz="2400" i="1" dirty="0" smtClean="0"/>
              <a:t>graph with input X plus a </a:t>
            </a:r>
            <a:r>
              <a:rPr lang="en-US" altLang="zh-CN" sz="2400" i="1" dirty="0" err="1" smtClean="0"/>
              <a:t>convolutional</a:t>
            </a:r>
            <a:r>
              <a:rPr lang="en-US" altLang="zh-CN" sz="2400" i="1" dirty="0" smtClean="0"/>
              <a:t> layer applying the 2 filters</a:t>
            </a:r>
          </a:p>
          <a:p>
            <a:pPr>
              <a:buNone/>
            </a:pPr>
            <a:r>
              <a:rPr lang="en-US" altLang="zh-CN" sz="2400" dirty="0" smtClean="0"/>
              <a:t>X = </a:t>
            </a:r>
            <a:r>
              <a:rPr lang="en-US" altLang="zh-CN" sz="2400" dirty="0" err="1" smtClean="0"/>
              <a:t>tf.placeholder</a:t>
            </a:r>
            <a:r>
              <a:rPr lang="en-US" altLang="zh-CN" sz="2400" dirty="0" smtClean="0"/>
              <a:t>(tf.float32, shape=(None, height, width, channels))</a:t>
            </a:r>
          </a:p>
          <a:p>
            <a:pPr>
              <a:buNone/>
            </a:pPr>
            <a:r>
              <a:rPr lang="en-US" altLang="zh-CN" sz="2400" dirty="0" smtClean="0"/>
              <a:t>convolution = tf.nn.conv2d(X, filters, strides=[1,2,2,1], padding="SAME")</a:t>
            </a:r>
          </a:p>
          <a:p>
            <a:pPr>
              <a:buNone/>
            </a:pPr>
            <a:r>
              <a:rPr lang="en-US" altLang="zh-CN" sz="2400" b="1" dirty="0" smtClean="0"/>
              <a:t>with </a:t>
            </a:r>
            <a:r>
              <a:rPr lang="en-US" altLang="zh-CN" sz="2400" b="1" dirty="0" err="1" smtClean="0"/>
              <a:t>tf.Session</a:t>
            </a:r>
            <a:r>
              <a:rPr lang="en-US" altLang="zh-CN" sz="2400" b="1" dirty="0" smtClean="0"/>
              <a:t>() as </a:t>
            </a:r>
            <a:r>
              <a:rPr lang="en-US" altLang="zh-CN" sz="2400" b="1" dirty="0" err="1" smtClean="0"/>
              <a:t>sess</a:t>
            </a:r>
            <a:r>
              <a:rPr lang="en-US" altLang="zh-CN" sz="2400" b="1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    output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sess.run</a:t>
            </a:r>
            <a:r>
              <a:rPr lang="en-US" altLang="zh-CN" sz="2400" dirty="0" smtClean="0"/>
              <a:t>(convolution, </a:t>
            </a:r>
            <a:r>
              <a:rPr lang="en-US" altLang="zh-CN" sz="2400" dirty="0" err="1" smtClean="0"/>
              <a:t>feed_dict</a:t>
            </a:r>
            <a:r>
              <a:rPr lang="en-US" altLang="zh-CN" sz="2400" dirty="0" smtClean="0"/>
              <a:t>={X: dataset})</a:t>
            </a:r>
          </a:p>
          <a:p>
            <a:pPr>
              <a:buNone/>
            </a:pPr>
            <a:r>
              <a:rPr lang="en-US" altLang="zh-CN" sz="2400" dirty="0" err="1" smtClean="0"/>
              <a:t>plt.imshow</a:t>
            </a:r>
            <a:r>
              <a:rPr lang="en-US" altLang="zh-CN" sz="2400" dirty="0" smtClean="0"/>
              <a:t>(output[0, :, :, 1]) </a:t>
            </a:r>
            <a:r>
              <a:rPr lang="en-US" altLang="zh-CN" sz="2400" i="1" dirty="0" smtClean="0"/>
              <a:t># plot 1st image's 2nd feature map</a:t>
            </a:r>
          </a:p>
          <a:p>
            <a:pPr>
              <a:buNone/>
            </a:pPr>
            <a:r>
              <a:rPr lang="en-US" altLang="zh-CN" sz="2400" dirty="0" err="1" smtClean="0"/>
              <a:t>plt.show</a:t>
            </a:r>
            <a:r>
              <a:rPr lang="en-US" altLang="zh-CN" sz="2400" dirty="0" smtClean="0"/>
              <a:t>()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36940"/>
            <a:ext cx="9144000" cy="572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42908" y="14285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 smtClean="0"/>
              <a:t>Padding options—</a:t>
            </a:r>
            <a:r>
              <a:rPr lang="en-US" altLang="zh-CN" sz="2800" i="1" dirty="0" smtClean="0"/>
              <a:t>input width: 13, filter width: 6, stride: 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Memory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Another problem with CNNs is that the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layers require a huge </a:t>
            </a:r>
            <a:r>
              <a:rPr lang="en-US" altLang="zh-CN" dirty="0" smtClean="0"/>
              <a:t>amount of </a:t>
            </a:r>
            <a:r>
              <a:rPr lang="en-US" altLang="zh-CN" dirty="0" smtClean="0"/>
              <a:t>RAM, especially during training, because the reverse pass of 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requires </a:t>
            </a:r>
            <a:r>
              <a:rPr lang="en-US" altLang="zh-CN" dirty="0" smtClean="0"/>
              <a:t>all the intermediate values computed during the forward pass.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Memory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For example, consider a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with 5 × 5 filters, outputting 200 </a:t>
            </a:r>
            <a:r>
              <a:rPr lang="en-US" altLang="zh-CN" dirty="0" smtClean="0"/>
              <a:t>feature maps </a:t>
            </a:r>
            <a:r>
              <a:rPr lang="en-US" altLang="zh-CN" dirty="0" smtClean="0"/>
              <a:t>of size 150 × 100, with stride 1 and SAME padding. If the input is a 150 × </a:t>
            </a:r>
            <a:r>
              <a:rPr lang="en-US" altLang="zh-CN" dirty="0" smtClean="0"/>
              <a:t>100 RGB </a:t>
            </a:r>
            <a:r>
              <a:rPr lang="en-US" altLang="zh-CN" dirty="0" smtClean="0"/>
              <a:t>image (three channels), then the number of parameters is (5 × 5 × 3 + 1) × </a:t>
            </a:r>
            <a:r>
              <a:rPr lang="en-US" altLang="zh-CN" dirty="0" smtClean="0"/>
              <a:t>200 = </a:t>
            </a:r>
            <a:r>
              <a:rPr lang="en-US" altLang="zh-CN" dirty="0" smtClean="0"/>
              <a:t>15,200 (the +1 corresponds to the bias terms), which is fairly small compared to </a:t>
            </a:r>
            <a:r>
              <a:rPr lang="en-US" altLang="zh-CN" dirty="0" smtClean="0"/>
              <a:t>a fully </a:t>
            </a:r>
            <a:r>
              <a:rPr lang="en-US" altLang="zh-CN" dirty="0" smtClean="0"/>
              <a:t>connected layer.7 However, each of the 200 feature maps contains 150 × 100 </a:t>
            </a:r>
            <a:r>
              <a:rPr lang="en-US" altLang="zh-CN" dirty="0" smtClean="0"/>
              <a:t>neurons, and </a:t>
            </a:r>
            <a:r>
              <a:rPr lang="en-US" altLang="zh-CN" dirty="0" smtClean="0"/>
              <a:t>each of these neurons needs to compute a weighted sum of its 5 × 5 × 3 </a:t>
            </a:r>
            <a:r>
              <a:rPr lang="en-US" altLang="zh-CN" dirty="0" smtClean="0"/>
              <a:t>= 75 inputs.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Memory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Moreover, if the feature </a:t>
            </a:r>
            <a:r>
              <a:rPr lang="en-US" altLang="zh-CN" dirty="0" smtClean="0"/>
              <a:t>maps are </a:t>
            </a:r>
            <a:r>
              <a:rPr lang="en-US" altLang="zh-CN" dirty="0" smtClean="0"/>
              <a:t>represented using 32-bit floats, then the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layer’s output will </a:t>
            </a:r>
            <a:r>
              <a:rPr lang="en-US" altLang="zh-CN" dirty="0" smtClean="0"/>
              <a:t>occupy 200 </a:t>
            </a:r>
            <a:r>
              <a:rPr lang="en-US" altLang="zh-CN" dirty="0" smtClean="0"/>
              <a:t>× 150 × 100 × 32 = 96 million bits (about 11.4 MB) of RAM.8 And that’s just </a:t>
            </a:r>
            <a:r>
              <a:rPr lang="en-US" altLang="zh-CN" dirty="0" smtClean="0"/>
              <a:t>for one </a:t>
            </a:r>
            <a:r>
              <a:rPr lang="en-US" altLang="zh-CN" dirty="0" smtClean="0"/>
              <a:t>instance! If a training batch contains 100 instances, then this layer will use </a:t>
            </a:r>
            <a:r>
              <a:rPr lang="en-US" altLang="zh-CN" dirty="0" smtClean="0"/>
              <a:t>up over </a:t>
            </a:r>
            <a:r>
              <a:rPr lang="en-US" altLang="zh-CN" dirty="0" smtClean="0"/>
              <a:t>1 GB of RAM!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Once you understand how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layers work, the pooling layers are </a:t>
            </a:r>
            <a:r>
              <a:rPr lang="en-US" altLang="zh-CN" dirty="0" smtClean="0"/>
              <a:t>quite easy </a:t>
            </a:r>
            <a:r>
              <a:rPr lang="en-US" altLang="zh-CN" dirty="0" smtClean="0"/>
              <a:t>to grasp. Their goal is to </a:t>
            </a:r>
            <a:r>
              <a:rPr lang="en-US" altLang="zh-CN" i="1" dirty="0" smtClean="0"/>
              <a:t>subsample (i.e., shrink) the input image in order </a:t>
            </a:r>
            <a:r>
              <a:rPr lang="en-US" altLang="zh-CN" i="1" dirty="0" smtClean="0"/>
              <a:t>to </a:t>
            </a:r>
            <a:r>
              <a:rPr lang="en-US" altLang="zh-CN" dirty="0" smtClean="0"/>
              <a:t>reduce </a:t>
            </a:r>
            <a:r>
              <a:rPr lang="en-US" altLang="zh-CN" dirty="0" smtClean="0"/>
              <a:t>the computational load, the memory usage, and the number of </a:t>
            </a:r>
            <a:r>
              <a:rPr lang="en-US" altLang="zh-CN" dirty="0" smtClean="0"/>
              <a:t>parameters (thereby </a:t>
            </a:r>
            <a:r>
              <a:rPr lang="en-US" altLang="zh-CN" dirty="0" smtClean="0"/>
              <a:t>limiting the risk of 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). Reducing the input image size also </a:t>
            </a:r>
            <a:r>
              <a:rPr lang="en-US" altLang="zh-CN" dirty="0" smtClean="0"/>
              <a:t>makes the </a:t>
            </a:r>
            <a:r>
              <a:rPr lang="en-US" altLang="zh-CN" dirty="0" smtClean="0"/>
              <a:t>neural network tolerate a little bit of image shift (</a:t>
            </a:r>
            <a:r>
              <a:rPr lang="en-US" altLang="zh-CN" i="1" dirty="0" smtClean="0"/>
              <a:t>location invariance).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Just like in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layers, each neuron in a pooling layer is connected to </a:t>
            </a:r>
            <a:r>
              <a:rPr lang="en-US" altLang="zh-CN" dirty="0" smtClean="0"/>
              <a:t>the outputs </a:t>
            </a:r>
            <a:r>
              <a:rPr lang="en-US" altLang="zh-CN" dirty="0" smtClean="0"/>
              <a:t>of a limited number of neurons in the previous layer, located within a </a:t>
            </a:r>
            <a:r>
              <a:rPr lang="en-US" altLang="zh-CN" dirty="0" smtClean="0"/>
              <a:t>small rectangular </a:t>
            </a:r>
            <a:r>
              <a:rPr lang="en-US" altLang="zh-CN" dirty="0" smtClean="0"/>
              <a:t>receptive field. You must define its size, the stride, and the padding </a:t>
            </a:r>
            <a:r>
              <a:rPr lang="en-US" altLang="zh-CN" dirty="0" smtClean="0"/>
              <a:t>type, just </a:t>
            </a:r>
            <a:r>
              <a:rPr lang="en-US" altLang="zh-CN" dirty="0" smtClean="0"/>
              <a:t>like before. However, a pooling neuron has no weights; all it does is aggregate </a:t>
            </a:r>
            <a:r>
              <a:rPr lang="en-US" altLang="zh-CN" dirty="0" smtClean="0"/>
              <a:t>the inputs </a:t>
            </a:r>
            <a:r>
              <a:rPr lang="en-US" altLang="zh-CN" dirty="0" smtClean="0"/>
              <a:t>using an aggregation function such as the max or mean.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sz="3200" i="1" dirty="0" smtClean="0"/>
              <a:t>Max pooling layer (</a:t>
            </a:r>
            <a:r>
              <a:rPr lang="en-US" altLang="zh-CN" sz="2400" i="1" dirty="0" smtClean="0"/>
              <a:t>2 × 2 pooling kernel, stride 2, no padding</a:t>
            </a:r>
            <a:r>
              <a:rPr lang="en-US" altLang="zh-CN" sz="3200" i="1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Just like in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layers, each neuron in a pooling layer is connected to </a:t>
            </a:r>
            <a:r>
              <a:rPr lang="en-US" altLang="zh-CN" dirty="0" smtClean="0"/>
              <a:t>the outputs </a:t>
            </a:r>
            <a:r>
              <a:rPr lang="en-US" altLang="zh-CN" dirty="0" smtClean="0"/>
              <a:t>of a limited number of neurons in the previous layer, located within a </a:t>
            </a:r>
            <a:r>
              <a:rPr lang="en-US" altLang="zh-CN" dirty="0" smtClean="0"/>
              <a:t>small rectangular </a:t>
            </a:r>
            <a:r>
              <a:rPr lang="en-US" altLang="zh-CN" dirty="0" smtClean="0"/>
              <a:t>receptive field. You must define its size, the stride, and the padding </a:t>
            </a:r>
            <a:r>
              <a:rPr lang="en-US" altLang="zh-CN" dirty="0" smtClean="0"/>
              <a:t>type, just </a:t>
            </a:r>
            <a:r>
              <a:rPr lang="en-US" altLang="zh-CN" dirty="0" smtClean="0"/>
              <a:t>like before. However, a pooling neuron has no weights; all it does is </a:t>
            </a:r>
            <a:r>
              <a:rPr lang="en-US" altLang="zh-CN" smtClean="0"/>
              <a:t>aggregate </a:t>
            </a:r>
            <a:r>
              <a:rPr lang="en-US" altLang="zh-CN" smtClean="0"/>
              <a:t>the inputs </a:t>
            </a:r>
            <a:r>
              <a:rPr lang="en-US" altLang="zh-CN" dirty="0" smtClean="0"/>
              <a:t>using an aggregation function such as the max or mean.</a:t>
            </a:r>
            <a:endParaRPr lang="zh-CN" alt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[...] </a:t>
            </a:r>
            <a:r>
              <a:rPr lang="en-US" altLang="zh-CN" sz="2000" i="1" dirty="0" smtClean="0"/>
              <a:t># load the image dataset, just like </a:t>
            </a:r>
            <a:r>
              <a:rPr lang="en-US" altLang="zh-CN" sz="2000" i="1" dirty="0" smtClean="0"/>
              <a:t>above</a:t>
            </a:r>
          </a:p>
          <a:p>
            <a:pPr>
              <a:buNone/>
            </a:pPr>
            <a:endParaRPr lang="en-US" altLang="zh-CN" sz="2000" i="1" dirty="0" smtClean="0"/>
          </a:p>
          <a:p>
            <a:pPr>
              <a:buNone/>
            </a:pPr>
            <a:r>
              <a:rPr lang="en-US" altLang="zh-CN" sz="2000" i="1" dirty="0" smtClean="0"/>
              <a:t># Create a graph with input X plus a max pooling layer</a:t>
            </a:r>
          </a:p>
          <a:p>
            <a:pPr>
              <a:buNone/>
            </a:pPr>
            <a:r>
              <a:rPr lang="en-US" altLang="zh-CN" sz="2000" dirty="0" smtClean="0"/>
              <a:t>X = </a:t>
            </a:r>
            <a:r>
              <a:rPr lang="en-US" altLang="zh-CN" sz="2000" dirty="0" err="1" smtClean="0"/>
              <a:t>tf.placeholder</a:t>
            </a:r>
            <a:r>
              <a:rPr lang="en-US" altLang="zh-CN" sz="2000" dirty="0" smtClean="0"/>
              <a:t>(tf.float32, shape=(None, height, width, channels))</a:t>
            </a:r>
          </a:p>
          <a:p>
            <a:pPr>
              <a:buNone/>
            </a:pPr>
            <a:r>
              <a:rPr lang="en-US" altLang="zh-CN" sz="2000" dirty="0" err="1" smtClean="0"/>
              <a:t>max_pool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tf.nn.max_pool</a:t>
            </a:r>
            <a:r>
              <a:rPr lang="en-US" altLang="zh-CN" sz="2000" dirty="0" smtClean="0"/>
              <a:t>(X, </a:t>
            </a:r>
            <a:r>
              <a:rPr lang="en-US" altLang="zh-CN" sz="2000" dirty="0" err="1" smtClean="0"/>
              <a:t>ksize</a:t>
            </a:r>
            <a:r>
              <a:rPr lang="en-US" altLang="zh-CN" sz="2000" dirty="0" smtClean="0"/>
              <a:t>=[1,2,2,1], strides=[1,2,2,1],padding="VALID")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with </a:t>
            </a:r>
            <a:r>
              <a:rPr lang="en-US" altLang="zh-CN" sz="2000" b="1" dirty="0" err="1" smtClean="0"/>
              <a:t>tf.Session</a:t>
            </a:r>
            <a:r>
              <a:rPr lang="en-US" altLang="zh-CN" sz="2000" b="1" dirty="0" smtClean="0"/>
              <a:t>() as </a:t>
            </a:r>
            <a:r>
              <a:rPr lang="en-US" altLang="zh-CN" sz="2000" b="1" dirty="0" err="1" smtClean="0"/>
              <a:t>sess</a:t>
            </a:r>
            <a:r>
              <a:rPr lang="en-US" altLang="zh-CN" sz="2000" b="1" dirty="0" smtClean="0"/>
              <a:t>:</a:t>
            </a:r>
          </a:p>
          <a:p>
            <a:pPr>
              <a:buNone/>
            </a:pPr>
            <a:r>
              <a:rPr lang="en-US" altLang="zh-CN" sz="2000" dirty="0" smtClean="0"/>
              <a:t>    output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sess.run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max_pool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feed_dict</a:t>
            </a:r>
            <a:r>
              <a:rPr lang="en-US" altLang="zh-CN" sz="2000" dirty="0" smtClean="0"/>
              <a:t>={X: dataset})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plt.imshow</a:t>
            </a:r>
            <a:r>
              <a:rPr lang="en-US" altLang="zh-CN" sz="2000" dirty="0" smtClean="0"/>
              <a:t>(output[0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astype</a:t>
            </a:r>
            <a:r>
              <a:rPr lang="en-US" altLang="zh-CN" sz="2000" dirty="0" smtClean="0"/>
              <a:t>(np.uint8)) </a:t>
            </a:r>
            <a:r>
              <a:rPr lang="en-US" altLang="zh-CN" sz="2000" i="1" dirty="0" smtClean="0"/>
              <a:t># plot the output for the 1st image</a:t>
            </a:r>
          </a:p>
          <a:p>
            <a:pPr>
              <a:buNone/>
            </a:pPr>
            <a:r>
              <a:rPr lang="en-US" altLang="zh-CN" sz="2000" dirty="0" err="1" smtClean="0"/>
              <a:t>plt.show</a:t>
            </a:r>
            <a:r>
              <a:rPr lang="en-US" altLang="zh-CN" sz="2000" dirty="0" smtClean="0"/>
              <a:t>()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CNNs power </a:t>
            </a:r>
            <a:r>
              <a:rPr lang="en-US" altLang="zh-CN" sz="3600" dirty="0" smtClean="0"/>
              <a:t>image search services, self-driving cars, automatic video classification systems, and more. </a:t>
            </a:r>
            <a:endParaRPr lang="en-US" altLang="zh-CN" sz="3600" dirty="0" smtClean="0"/>
          </a:p>
          <a:p>
            <a:r>
              <a:rPr lang="en-US" altLang="zh-CN" sz="3600" dirty="0" smtClean="0"/>
              <a:t>In this chapter we will present where CNNs came from, what their building </a:t>
            </a:r>
            <a:r>
              <a:rPr lang="en-US" altLang="zh-CN" sz="3600" dirty="0" smtClean="0"/>
              <a:t>blocks look </a:t>
            </a:r>
            <a:r>
              <a:rPr lang="en-US" altLang="zh-CN" sz="3600" dirty="0" smtClean="0"/>
              <a:t>like, and how to implement them using </a:t>
            </a:r>
            <a:r>
              <a:rPr lang="en-US" altLang="zh-CN" sz="3600" dirty="0" err="1" smtClean="0"/>
              <a:t>TensorFlow</a:t>
            </a:r>
            <a:r>
              <a:rPr lang="en-US" altLang="zh-CN" sz="3600" dirty="0" smtClean="0"/>
              <a:t>. Then we will present </a:t>
            </a:r>
            <a:r>
              <a:rPr lang="en-US" altLang="zh-CN" sz="3600" dirty="0" smtClean="0"/>
              <a:t>some of </a:t>
            </a:r>
            <a:r>
              <a:rPr lang="en-US" altLang="zh-CN" sz="3600" dirty="0" smtClean="0"/>
              <a:t>the best CNN architectures.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CNN Architectures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i="1" dirty="0" smtClean="0"/>
              <a:t>Typical CNN architecture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23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LeNet-5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9"/>
            <a:ext cx="9144000" cy="548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4422"/>
            <a:ext cx="9144001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GoogLeNet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30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GoogLeNet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0"/>
            <a:ext cx="76471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47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Typical CNN architectures stack a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layers (each one generally </a:t>
            </a:r>
            <a:r>
              <a:rPr lang="en-US" altLang="zh-CN" sz="2800" dirty="0" smtClean="0"/>
              <a:t>followed by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 layer), then a pooling layer, then another few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 (+</a:t>
            </a:r>
            <a:r>
              <a:rPr lang="en-US" altLang="zh-CN" sz="2800" dirty="0" err="1" smtClean="0"/>
              <a:t>ReLU</a:t>
            </a:r>
            <a:r>
              <a:rPr lang="en-US" altLang="zh-CN" sz="2800" dirty="0" smtClean="0"/>
              <a:t>), then another pooling layer, and so on. The image gets smaller and </a:t>
            </a:r>
            <a:r>
              <a:rPr lang="en-US" altLang="zh-CN" sz="2800" dirty="0" smtClean="0"/>
              <a:t>smaller as </a:t>
            </a:r>
            <a:r>
              <a:rPr lang="en-US" altLang="zh-CN" sz="2800" dirty="0" smtClean="0"/>
              <a:t>it progresses through the network, but it also typically gets </a:t>
            </a:r>
            <a:r>
              <a:rPr lang="en-US" altLang="zh-CN" sz="2800" dirty="0" smtClean="0"/>
              <a:t>deeper </a:t>
            </a:r>
            <a:r>
              <a:rPr lang="en-US" altLang="zh-CN" sz="2800" dirty="0" smtClean="0"/>
              <a:t>and deeper (i.e</a:t>
            </a:r>
            <a:r>
              <a:rPr lang="en-US" altLang="zh-CN" sz="2800" dirty="0" smtClean="0"/>
              <a:t>., with </a:t>
            </a:r>
            <a:r>
              <a:rPr lang="en-US" altLang="zh-CN" sz="2800" dirty="0" smtClean="0"/>
              <a:t>more feature maps) thanks to the </a:t>
            </a:r>
            <a:r>
              <a:rPr lang="en-US" altLang="zh-CN" sz="2800" dirty="0" err="1" smtClean="0"/>
              <a:t>convolutional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layers. </a:t>
            </a:r>
            <a:r>
              <a:rPr lang="en-US" altLang="zh-CN" sz="2800" dirty="0" smtClean="0"/>
              <a:t>At </a:t>
            </a:r>
            <a:r>
              <a:rPr lang="en-US" altLang="zh-CN" sz="2800" dirty="0" smtClean="0"/>
              <a:t>the top </a:t>
            </a:r>
            <a:r>
              <a:rPr lang="en-US" altLang="zh-CN" sz="2800" dirty="0" smtClean="0"/>
              <a:t>of the stack, a regular </a:t>
            </a:r>
            <a:r>
              <a:rPr lang="en-US" altLang="zh-CN" sz="2800" dirty="0" err="1" smtClean="0"/>
              <a:t>feedforward</a:t>
            </a:r>
            <a:r>
              <a:rPr lang="en-US" altLang="zh-CN" sz="2800" dirty="0" smtClean="0"/>
              <a:t> neural network is added, composed of a </a:t>
            </a:r>
            <a:r>
              <a:rPr lang="en-US" altLang="zh-CN" sz="2800" dirty="0" smtClean="0"/>
              <a:t>few fully </a:t>
            </a:r>
            <a:r>
              <a:rPr lang="en-US" altLang="zh-CN" sz="2800" dirty="0" smtClean="0"/>
              <a:t>connected layers (+</a:t>
            </a:r>
            <a:r>
              <a:rPr lang="en-US" altLang="zh-CN" sz="2800" dirty="0" err="1" smtClean="0"/>
              <a:t>ReLUs</a:t>
            </a:r>
            <a:r>
              <a:rPr lang="en-US" altLang="zh-CN" sz="2800" dirty="0" smtClean="0"/>
              <a:t>), and the final layer outputs the prediction (e.g.,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softmax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layer that outputs estimated class probabilities).</a:t>
            </a:r>
            <a:endParaRPr lang="zh-CN" altLang="en-US" sz="28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Architecture of the Visual Cortex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David H. Hubel and </a:t>
            </a:r>
            <a:r>
              <a:rPr lang="en-US" altLang="zh-CN" sz="3600" dirty="0" err="1" smtClean="0"/>
              <a:t>Torsten</a:t>
            </a:r>
            <a:r>
              <a:rPr lang="en-US" altLang="zh-CN" sz="3600" dirty="0" smtClean="0"/>
              <a:t> Wiesel performed a series of experiments on cats </a:t>
            </a:r>
            <a:r>
              <a:rPr lang="en-US" altLang="zh-CN" sz="3600" dirty="0" smtClean="0"/>
              <a:t>in 1958 </a:t>
            </a:r>
            <a:r>
              <a:rPr lang="en-US" altLang="zh-CN" sz="3600" dirty="0" smtClean="0"/>
              <a:t>and </a:t>
            </a:r>
            <a:r>
              <a:rPr lang="en-US" altLang="zh-CN" sz="3600" dirty="0" smtClean="0"/>
              <a:t>1959, </a:t>
            </a:r>
            <a:r>
              <a:rPr lang="en-US" altLang="zh-CN" sz="3600" dirty="0" smtClean="0"/>
              <a:t>giving crucial insights on </a:t>
            </a:r>
            <a:r>
              <a:rPr lang="en-US" altLang="zh-CN" sz="3600" dirty="0" smtClean="0"/>
              <a:t>the structure </a:t>
            </a:r>
            <a:r>
              <a:rPr lang="en-US" altLang="zh-CN" sz="3600" dirty="0" smtClean="0"/>
              <a:t>of the visual </a:t>
            </a:r>
            <a:r>
              <a:rPr lang="en-US" altLang="zh-CN" sz="3600" dirty="0" smtClean="0"/>
              <a:t>cortex. </a:t>
            </a:r>
            <a:r>
              <a:rPr lang="en-US" altLang="zh-CN" sz="3600" dirty="0" smtClean="0"/>
              <a:t>In particular, they showed that many neurons </a:t>
            </a:r>
            <a:r>
              <a:rPr lang="en-US" altLang="zh-CN" sz="3600" dirty="0" smtClean="0"/>
              <a:t>in the </a:t>
            </a:r>
            <a:r>
              <a:rPr lang="en-US" altLang="zh-CN" sz="3600" dirty="0" smtClean="0"/>
              <a:t>visual cortex have a small </a:t>
            </a:r>
            <a:r>
              <a:rPr lang="en-US" altLang="zh-CN" sz="3600" i="1" dirty="0" smtClean="0"/>
              <a:t>local receptive field, meaning they react only to </a:t>
            </a:r>
            <a:r>
              <a:rPr lang="en-US" altLang="zh-CN" sz="3600" i="1" dirty="0" smtClean="0"/>
              <a:t>visual </a:t>
            </a:r>
            <a:r>
              <a:rPr lang="en-US" altLang="zh-CN" sz="3600" dirty="0" smtClean="0"/>
              <a:t>stimuli </a:t>
            </a:r>
            <a:r>
              <a:rPr lang="en-US" altLang="zh-CN" sz="3600" dirty="0" smtClean="0"/>
              <a:t>located in a limited region of the visual </a:t>
            </a:r>
            <a:r>
              <a:rPr lang="en-US" altLang="zh-CN" sz="3600" dirty="0" smtClean="0"/>
              <a:t>field</a:t>
            </a:r>
            <a:r>
              <a:rPr lang="en-US" altLang="zh-CN" sz="3600" dirty="0" smtClean="0"/>
              <a:t>.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Architecture of the Visual Cortex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The local </a:t>
            </a:r>
            <a:r>
              <a:rPr lang="en-US" altLang="zh-CN" sz="3600" dirty="0" smtClean="0"/>
              <a:t>receptive fields of five neurons are represented by dashed </a:t>
            </a:r>
            <a:r>
              <a:rPr lang="en-US" altLang="zh-CN" sz="3600" dirty="0" smtClean="0"/>
              <a:t>circles.</a:t>
            </a:r>
          </a:p>
          <a:p>
            <a:r>
              <a:rPr lang="en-US" altLang="zh-CN" sz="3600" dirty="0" smtClean="0"/>
              <a:t>Each </a:t>
            </a:r>
            <a:r>
              <a:rPr lang="en-US" altLang="zh-CN" sz="3600" dirty="0" smtClean="0"/>
              <a:t>neuron is connected only to </a:t>
            </a:r>
            <a:r>
              <a:rPr lang="en-US" altLang="zh-CN" sz="3600" dirty="0" smtClean="0"/>
              <a:t>a few </a:t>
            </a:r>
            <a:r>
              <a:rPr lang="en-US" altLang="zh-CN" sz="3600" dirty="0" smtClean="0"/>
              <a:t>neurons from the previous </a:t>
            </a:r>
            <a:r>
              <a:rPr lang="en-US" altLang="zh-CN" sz="3600" dirty="0" smtClean="0"/>
              <a:t>layer</a:t>
            </a:r>
            <a:r>
              <a:rPr lang="en-US" altLang="zh-CN" sz="3600" dirty="0" smtClean="0"/>
              <a:t>.</a:t>
            </a:r>
            <a:endParaRPr lang="zh-CN" altLang="en-US" sz="36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3800475"/>
            <a:ext cx="8953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Architecture of the Visual Cortex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These studies of the visual cortex inspired the </a:t>
            </a:r>
            <a:r>
              <a:rPr lang="en-US" altLang="zh-CN" dirty="0" err="1" smtClean="0"/>
              <a:t>neocognitron</a:t>
            </a:r>
            <a:r>
              <a:rPr lang="en-US" altLang="zh-CN" dirty="0" smtClean="0"/>
              <a:t>, introduced in </a:t>
            </a:r>
            <a:r>
              <a:rPr lang="en-US" altLang="zh-CN" dirty="0" smtClean="0"/>
              <a:t>1980, which </a:t>
            </a:r>
            <a:r>
              <a:rPr lang="en-US" altLang="zh-CN" dirty="0" smtClean="0"/>
              <a:t>gradually evolved into what we now call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neural networks. </a:t>
            </a:r>
            <a:r>
              <a:rPr lang="en-US" altLang="zh-CN" i="1" dirty="0" smtClean="0"/>
              <a:t>An </a:t>
            </a:r>
            <a:r>
              <a:rPr lang="en-US" altLang="zh-CN" dirty="0" smtClean="0"/>
              <a:t>important </a:t>
            </a:r>
            <a:r>
              <a:rPr lang="en-US" altLang="zh-CN" dirty="0" smtClean="0"/>
              <a:t>milestone was a 1998 </a:t>
            </a:r>
            <a:r>
              <a:rPr lang="en-US" altLang="zh-CN" dirty="0" smtClean="0"/>
              <a:t>paper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Yann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LeCun</a:t>
            </a:r>
            <a:r>
              <a:rPr lang="en-US" altLang="zh-CN" dirty="0" smtClean="0"/>
              <a:t>, Leon </a:t>
            </a:r>
            <a:r>
              <a:rPr lang="en-US" altLang="zh-CN" dirty="0" err="1" smtClean="0"/>
              <a:t>Bottou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Yoshua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Bengio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Patrick </a:t>
            </a:r>
            <a:r>
              <a:rPr lang="en-US" altLang="zh-CN" dirty="0" err="1" smtClean="0"/>
              <a:t>Haffner</a:t>
            </a:r>
            <a:r>
              <a:rPr lang="en-US" altLang="zh-CN" dirty="0" smtClean="0"/>
              <a:t>, which introduced the famous </a:t>
            </a:r>
            <a:r>
              <a:rPr lang="en-US" altLang="zh-CN" i="1" dirty="0" smtClean="0"/>
              <a:t>LeNet-5 architecture, widely </a:t>
            </a:r>
            <a:r>
              <a:rPr lang="en-US" altLang="zh-CN" i="1" dirty="0" smtClean="0"/>
              <a:t>used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recognize handwritten check numbers. This architecture </a:t>
            </a:r>
            <a:r>
              <a:rPr lang="en-US" altLang="zh-CN" dirty="0" smtClean="0"/>
              <a:t>introduces </a:t>
            </a:r>
            <a:r>
              <a:rPr lang="en-US" altLang="zh-CN" dirty="0" smtClean="0"/>
              <a:t>two new building blocks: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layers and </a:t>
            </a:r>
            <a:r>
              <a:rPr lang="en-US" altLang="zh-CN" i="1" dirty="0" smtClean="0"/>
              <a:t>pooling layers.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most important building block of a CNN is the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layer</a:t>
            </a:r>
            <a:r>
              <a:rPr lang="en-US" altLang="zh-CN" i="1" dirty="0" smtClean="0"/>
              <a:t>: </a:t>
            </a:r>
            <a:r>
              <a:rPr lang="en-US" altLang="zh-CN" i="1" dirty="0" smtClean="0"/>
              <a:t>neurons </a:t>
            </a:r>
            <a:r>
              <a:rPr lang="en-US" altLang="zh-CN" i="1" dirty="0" smtClean="0"/>
              <a:t>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first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are not connected to every single pixel in the input </a:t>
            </a:r>
            <a:r>
              <a:rPr lang="en-US" altLang="zh-CN" dirty="0" smtClean="0"/>
              <a:t>image (like </a:t>
            </a:r>
            <a:r>
              <a:rPr lang="en-US" altLang="zh-CN" dirty="0" smtClean="0"/>
              <a:t>they were in previous chapters), but only to pixels in their receptive </a:t>
            </a:r>
            <a:r>
              <a:rPr lang="en-US" altLang="zh-CN" dirty="0" smtClean="0"/>
              <a:t>fields. </a:t>
            </a:r>
            <a:r>
              <a:rPr lang="en-US" altLang="zh-CN" dirty="0" smtClean="0"/>
              <a:t>In turn, each neuron in the second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is </a:t>
            </a:r>
            <a:r>
              <a:rPr lang="en-US" altLang="zh-CN" dirty="0" smtClean="0"/>
              <a:t>connected only </a:t>
            </a:r>
            <a:r>
              <a:rPr lang="en-US" altLang="zh-CN" dirty="0" smtClean="0"/>
              <a:t>to neurons located within a small rectangle in the first layer.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sz="3200" i="1" dirty="0" smtClean="0"/>
              <a:t>CNN layers with rectangular local receptive fields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most important building block of a CNN is the </a:t>
            </a:r>
            <a:r>
              <a:rPr lang="en-US" altLang="zh-CN" i="1" dirty="0" err="1" smtClean="0"/>
              <a:t>convolutional</a:t>
            </a:r>
            <a:r>
              <a:rPr lang="en-US" altLang="zh-CN" i="1" dirty="0" smtClean="0"/>
              <a:t> layer</a:t>
            </a:r>
            <a:r>
              <a:rPr lang="en-US" altLang="zh-CN" i="1" dirty="0" smtClean="0"/>
              <a:t>: </a:t>
            </a:r>
            <a:r>
              <a:rPr lang="en-US" altLang="zh-CN" i="1" dirty="0" smtClean="0"/>
              <a:t>neurons </a:t>
            </a:r>
            <a:r>
              <a:rPr lang="en-US" altLang="zh-CN" i="1" dirty="0" smtClean="0"/>
              <a:t>in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first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are not connected to every single pixel in the input </a:t>
            </a:r>
            <a:r>
              <a:rPr lang="en-US" altLang="zh-CN" dirty="0" smtClean="0"/>
              <a:t>image (like </a:t>
            </a:r>
            <a:r>
              <a:rPr lang="en-US" altLang="zh-CN" dirty="0" smtClean="0"/>
              <a:t>they were in previous chapters), but only to pixels in their </a:t>
            </a:r>
            <a:r>
              <a:rPr lang="en-US" altLang="zh-CN" smtClean="0"/>
              <a:t>receptive </a:t>
            </a:r>
            <a:r>
              <a:rPr lang="en-US" altLang="zh-CN" smtClean="0"/>
              <a:t>fields. </a:t>
            </a:r>
            <a:r>
              <a:rPr lang="en-US" altLang="zh-CN" dirty="0" smtClean="0"/>
              <a:t>In turn, each neuron in the second </a:t>
            </a:r>
            <a:r>
              <a:rPr lang="en-US" altLang="zh-CN" dirty="0" err="1" smtClean="0"/>
              <a:t>convolutional</a:t>
            </a:r>
            <a:r>
              <a:rPr lang="en-US" altLang="zh-CN" dirty="0" smtClean="0"/>
              <a:t> layer is </a:t>
            </a:r>
            <a:r>
              <a:rPr lang="en-US" altLang="zh-CN" dirty="0" smtClean="0"/>
              <a:t>connected only </a:t>
            </a:r>
            <a:r>
              <a:rPr lang="en-US" altLang="zh-CN" dirty="0" smtClean="0"/>
              <a:t>to neurons located within a small rectangle in the first layer.</a:t>
            </a:r>
            <a:endParaRPr lang="zh-CN" alt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18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57298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neuron located in row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column j of a given layer is connected to the outputs of </a:t>
            </a:r>
            <a:r>
              <a:rPr lang="en-US" altLang="zh-CN" i="1" dirty="0" smtClean="0"/>
              <a:t>the </a:t>
            </a:r>
            <a:r>
              <a:rPr lang="en-US" altLang="zh-CN" dirty="0" smtClean="0"/>
              <a:t>neurons </a:t>
            </a:r>
            <a:r>
              <a:rPr lang="en-US" altLang="zh-CN" dirty="0" smtClean="0"/>
              <a:t>in the previous layer located in rows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to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– 1, columns j to j +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– </a:t>
            </a:r>
            <a:r>
              <a:rPr lang="en-US" altLang="zh-CN" i="1" dirty="0" smtClean="0"/>
              <a:t>1, </a:t>
            </a:r>
            <a:r>
              <a:rPr lang="en-US" altLang="zh-CN" dirty="0" smtClean="0"/>
              <a:t>where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h</a:t>
            </a:r>
            <a:r>
              <a:rPr lang="en-US" altLang="zh-CN" i="1" dirty="0" smtClean="0"/>
              <a:t> and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w</a:t>
            </a:r>
            <a:r>
              <a:rPr lang="en-US" altLang="zh-CN" i="1" dirty="0" smtClean="0"/>
              <a:t> are the height and width of the receptive </a:t>
            </a:r>
            <a:r>
              <a:rPr lang="en-US" altLang="zh-CN" i="1" dirty="0" smtClean="0"/>
              <a:t>field. In </a:t>
            </a:r>
            <a:r>
              <a:rPr lang="en-US" altLang="zh-CN" dirty="0" smtClean="0"/>
              <a:t>order </a:t>
            </a:r>
            <a:r>
              <a:rPr lang="en-US" altLang="zh-CN" dirty="0" smtClean="0"/>
              <a:t>for a layer to have the same height and width as the previous layer, it is </a:t>
            </a:r>
            <a:r>
              <a:rPr lang="en-US" altLang="zh-CN" dirty="0" smtClean="0"/>
              <a:t>common to </a:t>
            </a:r>
            <a:r>
              <a:rPr lang="en-US" altLang="zh-CN" dirty="0" smtClean="0"/>
              <a:t>add zeros around the inputs, as shown in the diagram. This is called </a:t>
            </a:r>
            <a:r>
              <a:rPr lang="en-US" altLang="zh-CN" i="1" dirty="0" smtClean="0"/>
              <a:t>zero padding.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662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3131</Words>
  <Application>Microsoft Office PowerPoint</Application>
  <PresentationFormat>全屏显示(4:3)</PresentationFormat>
  <Paragraphs>103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Hands-On Machine Learning with Scikit-Learn and TensorFlow </vt:lpstr>
      <vt:lpstr>CHAPTER 13</vt:lpstr>
      <vt:lpstr>CHAPTER 13</vt:lpstr>
      <vt:lpstr>The Architecture of the Visual Cortex</vt:lpstr>
      <vt:lpstr>The Architecture of the Visual Cortex</vt:lpstr>
      <vt:lpstr>The Architecture of the Visual Cortex</vt:lpstr>
      <vt:lpstr>Convolutional Layer</vt:lpstr>
      <vt:lpstr>CNN layers with rectangular local receptive fields</vt:lpstr>
      <vt:lpstr>Convolutional Layer</vt:lpstr>
      <vt:lpstr>Convolutional Layer</vt:lpstr>
      <vt:lpstr>Convolutional Layer</vt:lpstr>
      <vt:lpstr>Convolutional Layer</vt:lpstr>
      <vt:lpstr>Filters</vt:lpstr>
      <vt:lpstr>Filters</vt:lpstr>
      <vt:lpstr>Filters</vt:lpstr>
      <vt:lpstr>Stacking Multiple Feature Maps</vt:lpstr>
      <vt:lpstr>Stacking Multiple Feature Maps</vt:lpstr>
      <vt:lpstr>Stacking Multiple Feature Maps</vt:lpstr>
      <vt:lpstr>Stacking Multiple Feature Maps</vt:lpstr>
      <vt:lpstr>TensorFlow Implementation</vt:lpstr>
      <vt:lpstr>幻灯片 21</vt:lpstr>
      <vt:lpstr>幻灯片 22</vt:lpstr>
      <vt:lpstr>Memory Requirements</vt:lpstr>
      <vt:lpstr>Memory Requirements</vt:lpstr>
      <vt:lpstr>Memory Requirements</vt:lpstr>
      <vt:lpstr>Pooling Layer</vt:lpstr>
      <vt:lpstr>Pooling Layer</vt:lpstr>
      <vt:lpstr>Max pooling layer (2 × 2 pooling kernel, stride 2, no padding)</vt:lpstr>
      <vt:lpstr>Pooling Layer</vt:lpstr>
      <vt:lpstr>CNN Architectures</vt:lpstr>
      <vt:lpstr>Typical CNN architecture</vt:lpstr>
      <vt:lpstr>LeNet-5</vt:lpstr>
      <vt:lpstr>AlexNet</vt:lpstr>
      <vt:lpstr>GoogLeNet</vt:lpstr>
      <vt:lpstr>GoogLeNet</vt:lpstr>
      <vt:lpstr>ResNet</vt:lpstr>
      <vt:lpstr>ResNet</vt:lpstr>
      <vt:lpstr>ResNet</vt:lpstr>
      <vt:lpstr>ResNet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微软用户</cp:lastModifiedBy>
  <cp:revision>276</cp:revision>
  <dcterms:created xsi:type="dcterms:W3CDTF">2017-08-17T13:43:52Z</dcterms:created>
  <dcterms:modified xsi:type="dcterms:W3CDTF">2017-08-24T14:52:34Z</dcterms:modified>
</cp:coreProperties>
</file>