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13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3200" b="1" i="1" dirty="0" smtClean="0"/>
              <a:t>A cell’s hidden state and its output may be different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In general a cell’s state at time step </a:t>
            </a:r>
            <a:r>
              <a:rPr lang="en-US" altLang="zh-CN" sz="3600" i="1" dirty="0" smtClean="0"/>
              <a:t>t, denoted </a:t>
            </a:r>
            <a:r>
              <a:rPr lang="en-US" altLang="zh-CN" sz="3600" b="1" i="1" dirty="0" smtClean="0"/>
              <a:t>h</a:t>
            </a:r>
            <a:r>
              <a:rPr lang="en-US" altLang="zh-CN" sz="3600" b="1" i="1" baseline="-25000" dirty="0" smtClean="0"/>
              <a:t>(t)</a:t>
            </a:r>
            <a:r>
              <a:rPr lang="en-US" altLang="zh-CN" sz="3600" b="1" i="1" dirty="0" smtClean="0"/>
              <a:t> </a:t>
            </a:r>
            <a:r>
              <a:rPr lang="en-US" altLang="zh-CN" sz="3600" i="1" dirty="0" smtClean="0"/>
              <a:t>(the “h” stands for “hidden”), is </a:t>
            </a:r>
            <a:r>
              <a:rPr lang="en-US" altLang="zh-CN" sz="3600" i="1" dirty="0" smtClean="0"/>
              <a:t>a </a:t>
            </a:r>
            <a:r>
              <a:rPr lang="en-US" altLang="zh-CN" sz="3600" dirty="0" smtClean="0"/>
              <a:t>function </a:t>
            </a:r>
            <a:r>
              <a:rPr lang="en-US" altLang="zh-CN" sz="3600" dirty="0" smtClean="0"/>
              <a:t>of some inputs at that time step and its state at the previous time step: </a:t>
            </a:r>
            <a:r>
              <a:rPr lang="en-US" altLang="zh-CN" sz="3600" b="1" dirty="0" smtClean="0"/>
              <a:t>h</a:t>
            </a:r>
            <a:r>
              <a:rPr lang="en-US" altLang="zh-CN" sz="3600" b="1" baseline="-25000" dirty="0" smtClean="0"/>
              <a:t>(</a:t>
            </a:r>
            <a:r>
              <a:rPr lang="en-US" altLang="zh-CN" sz="3600" b="1" i="1" baseline="-25000" dirty="0" smtClean="0"/>
              <a:t>t)</a:t>
            </a:r>
            <a:r>
              <a:rPr lang="en-US" altLang="zh-CN" sz="3600" b="1" i="1" dirty="0" smtClean="0"/>
              <a:t> </a:t>
            </a:r>
            <a:r>
              <a:rPr lang="en-US" altLang="zh-CN" sz="3600" b="1" i="1" dirty="0" smtClean="0"/>
              <a:t>= f(h</a:t>
            </a:r>
            <a:r>
              <a:rPr lang="en-US" altLang="zh-CN" sz="3600" b="1" i="1" baseline="-25000" dirty="0" smtClean="0"/>
              <a:t>(t–1</a:t>
            </a:r>
            <a:r>
              <a:rPr lang="en-US" altLang="zh-CN" sz="3600" b="1" i="1" baseline="-25000" dirty="0" smtClean="0"/>
              <a:t>)</a:t>
            </a:r>
            <a:r>
              <a:rPr lang="en-US" altLang="zh-CN" sz="3600" b="1" i="1" dirty="0" smtClean="0"/>
              <a:t>, x</a:t>
            </a:r>
            <a:r>
              <a:rPr lang="en-US" altLang="zh-CN" sz="3600" b="1" i="1" baseline="-25000" dirty="0" smtClean="0"/>
              <a:t>(t)</a:t>
            </a:r>
            <a:r>
              <a:rPr lang="en-US" altLang="zh-CN" sz="3600" b="1" i="1" dirty="0" smtClean="0"/>
              <a:t>)</a:t>
            </a:r>
            <a:r>
              <a:rPr lang="en-US" altLang="zh-CN" sz="3600" i="1" dirty="0" smtClean="0"/>
              <a:t>. Its output at time step t, denoted y(t), is also a function of the </a:t>
            </a:r>
            <a:r>
              <a:rPr lang="en-US" altLang="zh-CN" sz="3600" i="1" dirty="0" smtClean="0"/>
              <a:t>previous </a:t>
            </a:r>
            <a:r>
              <a:rPr lang="en-US" altLang="zh-CN" sz="3600" dirty="0" smtClean="0"/>
              <a:t>state </a:t>
            </a:r>
            <a:r>
              <a:rPr lang="en-US" altLang="zh-CN" sz="3600" dirty="0" smtClean="0"/>
              <a:t>and the current inputs. In the case of the basic cells we have discussed so far, </a:t>
            </a:r>
            <a:r>
              <a:rPr lang="en-US" altLang="zh-CN" sz="3600" dirty="0" smtClean="0"/>
              <a:t>the output </a:t>
            </a:r>
            <a:r>
              <a:rPr lang="en-US" altLang="zh-CN" sz="3600" dirty="0" smtClean="0"/>
              <a:t>is simply equal to the state, but in more complex cells this is not always </a:t>
            </a:r>
            <a:r>
              <a:rPr lang="en-US" altLang="zh-CN" sz="3600" smtClean="0"/>
              <a:t>the case.</a:t>
            </a:r>
            <a:endParaRPr lang="en-US" altLang="zh-CN" sz="3600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Input and Output 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An RNN can simultaneously take a sequence of inputs and produce a sequence </a:t>
            </a:r>
            <a:r>
              <a:rPr lang="en-US" altLang="zh-CN" sz="3600" dirty="0" smtClean="0"/>
              <a:t>of outputs. </a:t>
            </a:r>
            <a:r>
              <a:rPr lang="en-US" altLang="zh-CN" sz="3600" dirty="0" smtClean="0"/>
              <a:t>For example, this type of network is </a:t>
            </a:r>
            <a:r>
              <a:rPr lang="en-US" altLang="zh-CN" sz="3600" dirty="0" smtClean="0"/>
              <a:t>useful for </a:t>
            </a:r>
            <a:r>
              <a:rPr lang="en-US" altLang="zh-CN" sz="3600" dirty="0" smtClean="0"/>
              <a:t>predicting time series such as stock prices: you feed it the prices over the last </a:t>
            </a:r>
            <a:r>
              <a:rPr lang="en-US" altLang="zh-CN" sz="3600" i="1" dirty="0" smtClean="0"/>
              <a:t>N </a:t>
            </a:r>
            <a:r>
              <a:rPr lang="en-US" altLang="zh-CN" sz="3600" dirty="0" smtClean="0"/>
              <a:t>days</a:t>
            </a:r>
            <a:r>
              <a:rPr lang="en-US" altLang="zh-CN" sz="3600" dirty="0" smtClean="0"/>
              <a:t>, and it must output the prices shifted by one day into the future (i.e., from </a:t>
            </a:r>
            <a:r>
              <a:rPr lang="en-US" altLang="zh-CN" sz="3600" i="1" dirty="0" smtClean="0"/>
              <a:t>N – </a:t>
            </a:r>
            <a:r>
              <a:rPr lang="en-US" altLang="zh-CN" sz="3600" i="1" dirty="0" smtClean="0"/>
              <a:t>1 </a:t>
            </a:r>
            <a:r>
              <a:rPr lang="en-US" altLang="zh-CN" sz="3600" dirty="0" smtClean="0"/>
              <a:t>days </a:t>
            </a:r>
            <a:r>
              <a:rPr lang="en-US" altLang="zh-CN" sz="3600" dirty="0" smtClean="0"/>
              <a:t>ago to tomorrow).</a:t>
            </a:r>
            <a:endParaRPr lang="en-US" altLang="zh-CN" sz="36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Input and Output 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Alternatively, you could feed the network a sequence of inputs, and ignore all </a:t>
            </a:r>
            <a:r>
              <a:rPr lang="en-US" altLang="zh-CN" dirty="0" smtClean="0"/>
              <a:t>outputs except </a:t>
            </a:r>
            <a:r>
              <a:rPr lang="en-US" altLang="zh-CN" dirty="0" smtClean="0"/>
              <a:t>for the last one (see the top-right network). In other words, this is a </a:t>
            </a:r>
            <a:r>
              <a:rPr lang="en-US" altLang="zh-CN" dirty="0" smtClean="0"/>
              <a:t>sequence-to-vector </a:t>
            </a:r>
            <a:r>
              <a:rPr lang="en-US" altLang="zh-CN" dirty="0" smtClean="0"/>
              <a:t>network. For example, you could feed the network a sequence of words </a:t>
            </a:r>
            <a:r>
              <a:rPr lang="en-US" altLang="zh-CN" dirty="0" smtClean="0"/>
              <a:t>corresponding </a:t>
            </a:r>
            <a:r>
              <a:rPr lang="en-US" altLang="zh-CN" dirty="0" smtClean="0"/>
              <a:t>to a movie review, and the network would output a sentiment score (e.g</a:t>
            </a:r>
            <a:r>
              <a:rPr lang="en-US" altLang="zh-CN" dirty="0" smtClean="0"/>
              <a:t>., from </a:t>
            </a:r>
            <a:r>
              <a:rPr lang="en-US" altLang="zh-CN" dirty="0" smtClean="0"/>
              <a:t>–1 [hate] to +1 [love</a:t>
            </a:r>
            <a:r>
              <a:rPr lang="en-US" altLang="zh-CN" dirty="0" smtClean="0"/>
              <a:t>]).</a:t>
            </a:r>
          </a:p>
          <a:p>
            <a:r>
              <a:rPr lang="en-US" altLang="zh-CN" dirty="0" smtClean="0"/>
              <a:t>Conversely, you could feed the network a single input at the first time step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let it output a sequence </a:t>
            </a:r>
            <a:r>
              <a:rPr lang="en-US" altLang="zh-CN" dirty="0" smtClean="0"/>
              <a:t>. This </a:t>
            </a:r>
            <a:r>
              <a:rPr lang="en-US" altLang="zh-CN" dirty="0" smtClean="0"/>
              <a:t>is a vector-to-sequence network.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Input and Output 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Lastly, you could have a sequence-to-vector network, called an </a:t>
            </a:r>
            <a:r>
              <a:rPr lang="en-US" altLang="zh-CN" i="1" dirty="0" smtClean="0"/>
              <a:t>encoder, followed by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vector-to-sequence </a:t>
            </a:r>
            <a:r>
              <a:rPr lang="en-US" altLang="zh-CN" dirty="0" smtClean="0"/>
              <a:t>network, called a </a:t>
            </a:r>
            <a:r>
              <a:rPr lang="en-US" altLang="zh-CN" i="1" dirty="0" smtClean="0"/>
              <a:t>decoder. </a:t>
            </a:r>
            <a:r>
              <a:rPr lang="en-US" altLang="zh-CN" dirty="0" smtClean="0"/>
              <a:t>This </a:t>
            </a:r>
            <a:r>
              <a:rPr lang="en-US" altLang="zh-CN" dirty="0" smtClean="0"/>
              <a:t>two-step model, called </a:t>
            </a:r>
            <a:r>
              <a:rPr lang="en-US" altLang="zh-CN" dirty="0" smtClean="0"/>
              <a:t>an Encoder–Decoder</a:t>
            </a:r>
            <a:r>
              <a:rPr lang="en-US" altLang="zh-CN" dirty="0" smtClean="0"/>
              <a:t>, works much better than trying to translate on the fly with a </a:t>
            </a:r>
            <a:r>
              <a:rPr lang="en-US" altLang="zh-CN" dirty="0" smtClean="0"/>
              <a:t>single sequence-to-sequence RNN, </a:t>
            </a:r>
            <a:r>
              <a:rPr lang="en-US" altLang="zh-CN" dirty="0" smtClean="0"/>
              <a:t>since the </a:t>
            </a:r>
            <a:r>
              <a:rPr lang="en-US" altLang="zh-CN" dirty="0" smtClean="0"/>
              <a:t>last words </a:t>
            </a:r>
            <a:r>
              <a:rPr lang="en-US" altLang="zh-CN" dirty="0" smtClean="0"/>
              <a:t>of a sentence can affect the first words of the translation, so you need to </a:t>
            </a:r>
            <a:r>
              <a:rPr lang="en-US" altLang="zh-CN" dirty="0" smtClean="0"/>
              <a:t>wait until </a:t>
            </a:r>
            <a:r>
              <a:rPr lang="en-US" altLang="zh-CN" dirty="0" smtClean="0"/>
              <a:t>you have heard the whole sentence before translating it.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000" i="1" dirty="0" err="1" smtClean="0"/>
              <a:t>Seq</a:t>
            </a:r>
            <a:r>
              <a:rPr lang="en-US" altLang="zh-CN" sz="2000" i="1" dirty="0" smtClean="0"/>
              <a:t> to </a:t>
            </a:r>
            <a:r>
              <a:rPr lang="en-US" altLang="zh-CN" sz="2000" i="1" dirty="0" err="1" smtClean="0"/>
              <a:t>seq</a:t>
            </a:r>
            <a:r>
              <a:rPr lang="en-US" altLang="zh-CN" sz="2000" i="1" dirty="0" smtClean="0"/>
              <a:t> (top left), </a:t>
            </a:r>
            <a:r>
              <a:rPr lang="en-US" altLang="zh-CN" sz="2000" i="1" dirty="0" err="1" smtClean="0"/>
              <a:t>seq</a:t>
            </a:r>
            <a:r>
              <a:rPr lang="en-US" altLang="zh-CN" sz="2000" i="1" dirty="0" smtClean="0"/>
              <a:t> to vector (top right), </a:t>
            </a:r>
            <a:r>
              <a:rPr lang="en-US" altLang="zh-CN" sz="2000" i="1" dirty="0" smtClean="0"/>
              <a:t/>
            </a:r>
            <a:br>
              <a:rPr lang="en-US" altLang="zh-CN" sz="2000" i="1" dirty="0" smtClean="0"/>
            </a:br>
            <a:r>
              <a:rPr lang="en-US" altLang="zh-CN" sz="2000" i="1" dirty="0" smtClean="0"/>
              <a:t>vector </a:t>
            </a:r>
            <a:r>
              <a:rPr lang="en-US" altLang="zh-CN" sz="2000" i="1" dirty="0" smtClean="0"/>
              <a:t>to </a:t>
            </a:r>
            <a:r>
              <a:rPr lang="en-US" altLang="zh-CN" sz="2000" i="1" dirty="0" err="1" smtClean="0"/>
              <a:t>seq</a:t>
            </a:r>
            <a:r>
              <a:rPr lang="en-US" altLang="zh-CN" sz="2000" i="1" dirty="0" smtClean="0"/>
              <a:t> (bottom left</a:t>
            </a:r>
            <a:r>
              <a:rPr lang="en-US" altLang="zh-CN" sz="2000" i="1" dirty="0" smtClean="0"/>
              <a:t>), delayed </a:t>
            </a:r>
            <a:r>
              <a:rPr lang="en-US" altLang="zh-CN" sz="2000" i="1" dirty="0" err="1" smtClean="0"/>
              <a:t>seq</a:t>
            </a:r>
            <a:r>
              <a:rPr lang="en-US" altLang="zh-CN" sz="2000" i="1" dirty="0" smtClean="0"/>
              <a:t> to </a:t>
            </a:r>
            <a:r>
              <a:rPr lang="en-US" altLang="zh-CN" sz="2000" i="1" dirty="0" err="1" smtClean="0"/>
              <a:t>seq</a:t>
            </a:r>
            <a:r>
              <a:rPr lang="en-US" altLang="zh-CN" sz="2000" i="1" dirty="0" smtClean="0"/>
              <a:t> (bottom right)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Lastly, you could have a sequence-to-vector network, called an </a:t>
            </a:r>
            <a:r>
              <a:rPr lang="en-US" altLang="zh-CN" i="1" dirty="0" smtClean="0"/>
              <a:t>encoder, followed by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vector-to-sequence </a:t>
            </a:r>
            <a:r>
              <a:rPr lang="en-US" altLang="zh-CN" dirty="0" smtClean="0"/>
              <a:t>network, called a </a:t>
            </a:r>
            <a:r>
              <a:rPr lang="en-US" altLang="zh-CN" i="1" dirty="0" smtClean="0"/>
              <a:t>decoder. </a:t>
            </a:r>
            <a:r>
              <a:rPr lang="en-US" altLang="zh-CN" dirty="0" smtClean="0"/>
              <a:t>This </a:t>
            </a:r>
            <a:r>
              <a:rPr lang="en-US" altLang="zh-CN" dirty="0" smtClean="0"/>
              <a:t>two-step model, called </a:t>
            </a:r>
            <a:r>
              <a:rPr lang="en-US" altLang="zh-CN" dirty="0" smtClean="0"/>
              <a:t>an Encoder–Decoder</a:t>
            </a:r>
            <a:r>
              <a:rPr lang="en-US" altLang="zh-CN" dirty="0" smtClean="0"/>
              <a:t>, works much better than trying to translate on the fly with a </a:t>
            </a:r>
            <a:r>
              <a:rPr lang="en-US" altLang="zh-CN" dirty="0" smtClean="0"/>
              <a:t>single sequence-to-sequence RNN, </a:t>
            </a:r>
            <a:r>
              <a:rPr lang="en-US" altLang="zh-CN" dirty="0" smtClean="0"/>
              <a:t>since the </a:t>
            </a:r>
            <a:r>
              <a:rPr lang="en-US" altLang="zh-CN" dirty="0" smtClean="0"/>
              <a:t>last words </a:t>
            </a:r>
            <a:r>
              <a:rPr lang="en-US" altLang="zh-CN" dirty="0" smtClean="0"/>
              <a:t>of a sentence can affect the first words of the translation, so you need to </a:t>
            </a:r>
            <a:r>
              <a:rPr lang="en-US" altLang="zh-CN" dirty="0" smtClean="0"/>
              <a:t>wait until </a:t>
            </a:r>
            <a:r>
              <a:rPr lang="en-US" altLang="zh-CN" dirty="0" smtClean="0"/>
              <a:t>you have heard the whole sentence before translating it.</a:t>
            </a:r>
            <a:endParaRPr lang="en-US" altLang="zh-CN" i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6991"/>
            <a:ext cx="9144000" cy="611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Basic RNNs in </a:t>
            </a:r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 = 3</a:t>
            </a:r>
          </a:p>
          <a:p>
            <a:pPr>
              <a:buNone/>
            </a:pP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 = 5</a:t>
            </a:r>
          </a:p>
          <a:p>
            <a:pPr>
              <a:buNone/>
            </a:pPr>
            <a:r>
              <a:rPr lang="en-US" altLang="zh-CN" sz="2400" dirty="0" smtClean="0"/>
              <a:t>X0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[None,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smtClean="0"/>
              <a:t>X1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[None,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000" b="1" dirty="0" err="1" smtClean="0"/>
              <a:t>Wx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tf.Variable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tf.random_normal</a:t>
            </a:r>
            <a:r>
              <a:rPr lang="en-US" altLang="zh-CN" sz="2000" b="1" dirty="0" smtClean="0"/>
              <a:t>(shape=[</a:t>
            </a:r>
            <a:r>
              <a:rPr lang="en-US" altLang="zh-CN" sz="2000" b="1" dirty="0" err="1" smtClean="0"/>
              <a:t>n_inputs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n_neurons</a:t>
            </a:r>
            <a:r>
              <a:rPr lang="en-US" altLang="zh-CN" sz="2000" b="1" dirty="0" smtClean="0"/>
              <a:t>],</a:t>
            </a:r>
            <a:r>
              <a:rPr lang="en-US" altLang="zh-CN" sz="2000" b="1" dirty="0" err="1" smtClean="0"/>
              <a:t>dtype</a:t>
            </a:r>
            <a:r>
              <a:rPr lang="en-US" altLang="zh-CN" sz="2000" b="1" dirty="0" smtClean="0"/>
              <a:t>=tf.float32))</a:t>
            </a:r>
          </a:p>
          <a:p>
            <a:pPr>
              <a:buNone/>
            </a:pPr>
            <a:r>
              <a:rPr lang="en-US" altLang="zh-CN" sz="2000" b="1" dirty="0" err="1" smtClean="0"/>
              <a:t>Wy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tf.Variable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tf.random_normal</a:t>
            </a:r>
            <a:r>
              <a:rPr lang="en-US" altLang="zh-CN" sz="2000" b="1" dirty="0" smtClean="0"/>
              <a:t>(shape=[</a:t>
            </a:r>
            <a:r>
              <a:rPr lang="en-US" altLang="zh-CN" sz="2000" b="1" dirty="0" err="1" smtClean="0"/>
              <a:t>n_neurons,n_neurons</a:t>
            </a:r>
            <a:r>
              <a:rPr lang="en-US" altLang="zh-CN" sz="2000" b="1" dirty="0" smtClean="0"/>
              <a:t>],</a:t>
            </a:r>
            <a:r>
              <a:rPr lang="en-US" altLang="zh-CN" sz="2000" b="1" dirty="0" err="1" smtClean="0"/>
              <a:t>dtype</a:t>
            </a:r>
            <a:r>
              <a:rPr lang="en-US" altLang="zh-CN" sz="2000" b="1" dirty="0" smtClean="0"/>
              <a:t>=tf.float32))</a:t>
            </a:r>
          </a:p>
          <a:p>
            <a:pPr>
              <a:buNone/>
            </a:pPr>
            <a:r>
              <a:rPr lang="en-US" altLang="zh-CN" sz="2400" dirty="0" smtClean="0"/>
              <a:t>b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tf.zeros</a:t>
            </a:r>
            <a:r>
              <a:rPr lang="en-US" altLang="zh-CN" sz="2400" dirty="0" smtClean="0"/>
              <a:t>([1, 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],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=tf.float32))</a:t>
            </a:r>
          </a:p>
          <a:p>
            <a:pPr>
              <a:buNone/>
            </a:pPr>
            <a:r>
              <a:rPr lang="en-US" altLang="zh-CN" sz="2400" dirty="0" smtClean="0"/>
              <a:t>Y0 = </a:t>
            </a:r>
            <a:r>
              <a:rPr lang="en-US" altLang="zh-CN" sz="2400" dirty="0" err="1" smtClean="0"/>
              <a:t>tf.tanh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tf.matmul</a:t>
            </a:r>
            <a:r>
              <a:rPr lang="en-US" altLang="zh-CN" sz="2400" dirty="0" smtClean="0"/>
              <a:t>(X0, </a:t>
            </a:r>
            <a:r>
              <a:rPr lang="en-US" altLang="zh-CN" sz="2400" dirty="0" err="1" smtClean="0"/>
              <a:t>Wx</a:t>
            </a:r>
            <a:r>
              <a:rPr lang="en-US" altLang="zh-CN" sz="2400" dirty="0" smtClean="0"/>
              <a:t>) + b)</a:t>
            </a:r>
          </a:p>
          <a:p>
            <a:pPr>
              <a:buNone/>
            </a:pPr>
            <a:r>
              <a:rPr lang="en-US" altLang="zh-CN" sz="2400" dirty="0" smtClean="0"/>
              <a:t>Y1 = </a:t>
            </a:r>
            <a:r>
              <a:rPr lang="en-US" altLang="zh-CN" sz="2400" dirty="0" err="1" smtClean="0"/>
              <a:t>tf.tanh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tf.matmul</a:t>
            </a:r>
            <a:r>
              <a:rPr lang="en-US" altLang="zh-CN" sz="2400" dirty="0" smtClean="0"/>
              <a:t>(Y0, </a:t>
            </a:r>
            <a:r>
              <a:rPr lang="en-US" altLang="zh-CN" sz="2400" dirty="0" err="1" smtClean="0"/>
              <a:t>Wy</a:t>
            </a:r>
            <a:r>
              <a:rPr lang="en-US" altLang="zh-CN" sz="2400" dirty="0" smtClean="0"/>
              <a:t>) + </a:t>
            </a:r>
            <a:r>
              <a:rPr lang="en-US" altLang="zh-CN" sz="2400" dirty="0" err="1" smtClean="0"/>
              <a:t>tf.matmul</a:t>
            </a:r>
            <a:r>
              <a:rPr lang="en-US" altLang="zh-CN" sz="2400" dirty="0" smtClean="0"/>
              <a:t>(X1, </a:t>
            </a:r>
            <a:r>
              <a:rPr lang="en-US" altLang="zh-CN" sz="2400" dirty="0" err="1" smtClean="0"/>
              <a:t>Wx</a:t>
            </a:r>
            <a:r>
              <a:rPr lang="en-US" altLang="zh-CN" sz="2400" dirty="0" smtClean="0"/>
              <a:t>) + b)</a:t>
            </a:r>
          </a:p>
          <a:p>
            <a:pPr>
              <a:buNone/>
            </a:pPr>
            <a:r>
              <a:rPr lang="en-US" altLang="zh-CN" sz="2400" dirty="0" smtClean="0"/>
              <a:t>init = </a:t>
            </a:r>
            <a:r>
              <a:rPr lang="en-US" altLang="zh-CN" sz="2400" dirty="0" err="1" smtClean="0"/>
              <a:t>tf.global_variables_initializer</a:t>
            </a:r>
            <a:r>
              <a:rPr lang="en-US" altLang="zh-CN" sz="2400" dirty="0" smtClean="0"/>
              <a:t>()</a:t>
            </a:r>
            <a:endParaRPr lang="en-US" altLang="zh-CN" sz="24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Basic RNNs in </a:t>
            </a:r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import </a:t>
            </a:r>
            <a:r>
              <a:rPr lang="en-US" altLang="zh-CN" sz="2400" b="1" dirty="0" err="1" smtClean="0"/>
              <a:t>numpy</a:t>
            </a:r>
            <a:r>
              <a:rPr lang="en-US" altLang="zh-CN" sz="2400" b="1" dirty="0" smtClean="0"/>
              <a:t> as </a:t>
            </a:r>
            <a:r>
              <a:rPr lang="en-US" altLang="zh-CN" sz="2400" b="1" dirty="0" err="1" smtClean="0"/>
              <a:t>np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i="1" dirty="0" smtClean="0"/>
              <a:t># Mini-batch: instance 0,instance 1,instance 2,instance 3</a:t>
            </a:r>
          </a:p>
          <a:p>
            <a:pPr>
              <a:buNone/>
            </a:pPr>
            <a:r>
              <a:rPr lang="en-US" altLang="zh-CN" sz="2400" dirty="0" smtClean="0"/>
              <a:t>X0_batch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([[0, 1, 2], [3, 4, 5], [6, 7, 8], [9, 0, 1]]) </a:t>
            </a:r>
            <a:r>
              <a:rPr lang="en-US" altLang="zh-CN" sz="2400" i="1" dirty="0" smtClean="0"/>
              <a:t># t = 0</a:t>
            </a:r>
          </a:p>
          <a:p>
            <a:pPr>
              <a:buNone/>
            </a:pPr>
            <a:r>
              <a:rPr lang="en-US" altLang="zh-CN" sz="2400" dirty="0" smtClean="0"/>
              <a:t>X1_batch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([[9, 8, 7], [0, 0, 0], [6, 5, 4], [3, 2, 1]]) </a:t>
            </a:r>
            <a:r>
              <a:rPr lang="en-US" altLang="zh-CN" sz="2400" i="1" dirty="0" smtClean="0"/>
              <a:t># t = 1</a:t>
            </a:r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init.run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s-ES" altLang="zh-CN" sz="2400" dirty="0" smtClean="0"/>
              <a:t>    </a:t>
            </a:r>
            <a:r>
              <a:rPr lang="es-ES" altLang="zh-CN" sz="2000" b="1" dirty="0" smtClean="0"/>
              <a:t>Y0_val</a:t>
            </a:r>
            <a:r>
              <a:rPr lang="es-ES" altLang="zh-CN" sz="2000" b="1" dirty="0" smtClean="0"/>
              <a:t>, Y1_val = sess.run([Y0, Y1], feed_dict={X0: X0_batch, X1: X1_batch})</a:t>
            </a:r>
            <a:endParaRPr lang="en-US" altLang="zh-CN" sz="24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Basic RNNs in </a:t>
            </a:r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&gt;&gt;&gt; print(Y0_val) </a:t>
            </a:r>
            <a:r>
              <a:rPr lang="en-US" altLang="zh-CN" sz="2000" b="1" i="1" dirty="0" smtClean="0"/>
              <a:t># output at t = 0</a:t>
            </a:r>
          </a:p>
          <a:p>
            <a:pPr>
              <a:buNone/>
            </a:pPr>
            <a:r>
              <a:rPr lang="fr-FR" altLang="zh-CN" sz="2000" dirty="0" smtClean="0"/>
              <a:t>[[-0.2964572 0.82874775 -0.34216955 -0.75720584 0.19011548] # instance 0</a:t>
            </a:r>
          </a:p>
          <a:p>
            <a:pPr>
              <a:buNone/>
            </a:pPr>
            <a:r>
              <a:rPr lang="fr-FR" altLang="zh-CN" sz="2000" dirty="0" smtClean="0"/>
              <a:t>[-0.12842922 0.99981797 0.84704727 -0.99570125 0.38665548] # instance 1</a:t>
            </a:r>
          </a:p>
          <a:p>
            <a:pPr>
              <a:buNone/>
            </a:pPr>
            <a:r>
              <a:rPr lang="fr-FR" altLang="zh-CN" sz="2000" dirty="0" smtClean="0"/>
              <a:t>[ 0.04731077 0.99999976 0.99330056 -0.999933 0.55339795] # instance 2</a:t>
            </a:r>
          </a:p>
          <a:p>
            <a:pPr>
              <a:buNone/>
            </a:pPr>
            <a:r>
              <a:rPr lang="fr-FR" altLang="zh-CN" sz="2000" dirty="0" smtClean="0"/>
              <a:t>[ 0.70323634 0.99309105 0.99909431 -0.85363263 0.7472108 ]] # instance </a:t>
            </a:r>
            <a:r>
              <a:rPr lang="fr-FR" altLang="zh-CN" sz="2000" dirty="0" smtClean="0"/>
              <a:t>3</a:t>
            </a:r>
          </a:p>
          <a:p>
            <a:pPr>
              <a:buNone/>
            </a:pPr>
            <a:endParaRPr lang="fr-FR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&gt;&gt;&gt; print(Y1_val) </a:t>
            </a:r>
            <a:r>
              <a:rPr lang="en-US" altLang="zh-CN" sz="2000" b="1" i="1" dirty="0" smtClean="0"/>
              <a:t># output at t = 1</a:t>
            </a:r>
          </a:p>
          <a:p>
            <a:pPr>
              <a:buNone/>
            </a:pPr>
            <a:r>
              <a:rPr lang="fr-FR" altLang="zh-CN" sz="2000" dirty="0" smtClean="0"/>
              <a:t>[[ 0.51955646 1. 0.99999022 -0.99984968 -0.24616946] # instance 0</a:t>
            </a:r>
          </a:p>
          <a:p>
            <a:pPr>
              <a:buNone/>
            </a:pPr>
            <a:r>
              <a:rPr lang="fr-FR" altLang="zh-CN" sz="2000" dirty="0" smtClean="0"/>
              <a:t>[-0.70553327 -0.11918639 0.48885304 0.08917919 -0.26579669] # instance 1</a:t>
            </a:r>
          </a:p>
          <a:p>
            <a:pPr>
              <a:buNone/>
            </a:pPr>
            <a:r>
              <a:rPr lang="fr-FR" altLang="zh-CN" sz="2000" dirty="0" smtClean="0"/>
              <a:t>[-0.32477224 0.99996376 0.99933046 -0.99711186 0.10981458] # instance 2</a:t>
            </a:r>
          </a:p>
          <a:p>
            <a:pPr>
              <a:buNone/>
            </a:pPr>
            <a:r>
              <a:rPr lang="fr-FR" altLang="zh-CN" sz="2000" dirty="0" smtClean="0"/>
              <a:t>[-0.43738723 0.91517633 0.97817528 -0.91763324 0.11047263]] # instance 3</a:t>
            </a:r>
            <a:endParaRPr lang="en-US" altLang="zh-CN" sz="20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Static Unrolling Through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dirty="0" err="1" smtClean="0"/>
              <a:t>static_rnn</a:t>
            </a:r>
            <a:r>
              <a:rPr lang="en-US" altLang="zh-CN" sz="2800" dirty="0" smtClean="0"/>
              <a:t>() function creates an unrolled RNN network by chaining cells. </a:t>
            </a:r>
            <a:r>
              <a:rPr lang="en-US" altLang="zh-CN" sz="2800" dirty="0" smtClean="0"/>
              <a:t>The following </a:t>
            </a:r>
            <a:r>
              <a:rPr lang="en-US" altLang="zh-CN" sz="2800" dirty="0" smtClean="0"/>
              <a:t>code creates the exact same model as the previous one:</a:t>
            </a:r>
          </a:p>
          <a:p>
            <a:pPr>
              <a:buNone/>
            </a:pPr>
            <a:r>
              <a:rPr lang="en-US" altLang="zh-CN" sz="2800" dirty="0" smtClean="0"/>
              <a:t>X0 = </a:t>
            </a:r>
            <a:r>
              <a:rPr lang="en-US" altLang="zh-CN" sz="2800" dirty="0" err="1" smtClean="0"/>
              <a:t>tf.placeholder</a:t>
            </a:r>
            <a:r>
              <a:rPr lang="en-US" altLang="zh-CN" sz="2800" dirty="0" smtClean="0"/>
              <a:t>(tf.float32, [None, </a:t>
            </a:r>
            <a:r>
              <a:rPr lang="en-US" altLang="zh-CN" sz="2800" dirty="0" err="1" smtClean="0"/>
              <a:t>n_inputs</a:t>
            </a:r>
            <a:r>
              <a:rPr lang="en-US" altLang="zh-CN" sz="2800" dirty="0" smtClean="0"/>
              <a:t>])</a:t>
            </a:r>
          </a:p>
          <a:p>
            <a:pPr>
              <a:buNone/>
            </a:pPr>
            <a:r>
              <a:rPr lang="en-US" altLang="zh-CN" sz="2800" dirty="0" smtClean="0"/>
              <a:t>X1 = </a:t>
            </a:r>
            <a:r>
              <a:rPr lang="en-US" altLang="zh-CN" sz="2800" dirty="0" err="1" smtClean="0"/>
              <a:t>tf.placeholder</a:t>
            </a:r>
            <a:r>
              <a:rPr lang="en-US" altLang="zh-CN" sz="2800" dirty="0" smtClean="0"/>
              <a:t>(tf.float32, [None, </a:t>
            </a:r>
            <a:r>
              <a:rPr lang="en-US" altLang="zh-CN" sz="2800" dirty="0" err="1" smtClean="0"/>
              <a:t>n_inputs</a:t>
            </a:r>
            <a:r>
              <a:rPr lang="en-US" altLang="zh-CN" sz="2800" dirty="0" smtClean="0"/>
              <a:t>])</a:t>
            </a:r>
          </a:p>
          <a:p>
            <a:pPr>
              <a:buNone/>
            </a:pPr>
            <a:r>
              <a:rPr lang="en-US" altLang="zh-CN" sz="2400" b="1" dirty="0" err="1" smtClean="0"/>
              <a:t>basic_cell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tf.contrib.rnn.BasicRNNCell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num_units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n_neurons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r>
              <a:rPr lang="en-US" altLang="zh-CN" sz="2400" b="1" dirty="0" err="1" smtClean="0"/>
              <a:t>output_seqs</a:t>
            </a:r>
            <a:r>
              <a:rPr lang="en-US" altLang="zh-CN" sz="2400" b="1" dirty="0" smtClean="0"/>
              <a:t>, states = </a:t>
            </a:r>
            <a:r>
              <a:rPr lang="en-US" altLang="zh-CN" sz="2400" b="1" dirty="0" err="1" smtClean="0"/>
              <a:t>tf.contrib.rnn.static_rnn</a:t>
            </a:r>
            <a:r>
              <a:rPr lang="en-US" altLang="zh-CN" sz="2400" b="1" dirty="0" smtClean="0"/>
              <a:t>( </a:t>
            </a:r>
            <a:r>
              <a:rPr lang="en-US" altLang="zh-CN" sz="2400" b="1" dirty="0" err="1" smtClean="0"/>
              <a:t>basic_cell</a:t>
            </a:r>
            <a:r>
              <a:rPr lang="en-US" altLang="zh-CN" sz="2400" b="1" dirty="0" smtClean="0"/>
              <a:t>, [X0, X1], </a:t>
            </a:r>
            <a:r>
              <a:rPr lang="en-US" altLang="zh-CN" sz="2400" b="1" dirty="0" smtClean="0"/>
              <a:t>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                                                                      </a:t>
            </a:r>
            <a:r>
              <a:rPr lang="en-US" altLang="zh-CN" sz="2400" b="1" dirty="0" err="1" smtClean="0"/>
              <a:t>dtype</a:t>
            </a:r>
            <a:r>
              <a:rPr lang="en-US" altLang="zh-CN" sz="2400" b="1" dirty="0" smtClean="0"/>
              <a:t>=tf.float32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r>
              <a:rPr lang="en-US" altLang="zh-CN" sz="2800" dirty="0" smtClean="0"/>
              <a:t>Y0, Y1 = </a:t>
            </a:r>
            <a:r>
              <a:rPr lang="en-US" altLang="zh-CN" sz="2800" dirty="0" err="1" smtClean="0"/>
              <a:t>output_seqs</a:t>
            </a:r>
            <a:endParaRPr lang="en-US" altLang="zh-CN" sz="28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284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[None, </a:t>
            </a:r>
            <a:r>
              <a:rPr lang="en-US" altLang="zh-CN" sz="2400" dirty="0" err="1" smtClean="0"/>
              <a:t>n_steps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err="1" smtClean="0"/>
              <a:t>X_seqs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tf.unstack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tf.transpose</a:t>
            </a:r>
            <a:r>
              <a:rPr lang="en-US" altLang="zh-CN" sz="2400" dirty="0" smtClean="0"/>
              <a:t>(X, perm=[1, 0, 2]))</a:t>
            </a:r>
          </a:p>
          <a:p>
            <a:pPr>
              <a:buNone/>
            </a:pPr>
            <a:r>
              <a:rPr lang="en-US" altLang="zh-CN" sz="2400" dirty="0" err="1" smtClean="0"/>
              <a:t>basic_cell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tf.contrib.rnn.BasicRNNCell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num_units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000" b="1" dirty="0" err="1" smtClean="0"/>
              <a:t>output_seqs</a:t>
            </a:r>
            <a:r>
              <a:rPr lang="en-US" altLang="zh-CN" sz="2000" b="1" dirty="0" smtClean="0"/>
              <a:t>, states = </a:t>
            </a:r>
            <a:r>
              <a:rPr lang="en-US" altLang="zh-CN" sz="2000" b="1" dirty="0" err="1" smtClean="0"/>
              <a:t>tf.contrib.rnn.static_rnn</a:t>
            </a:r>
            <a:r>
              <a:rPr lang="en-US" altLang="zh-CN" sz="2000" b="1" dirty="0" smtClean="0"/>
              <a:t>( </a:t>
            </a:r>
            <a:r>
              <a:rPr lang="en-US" altLang="zh-CN" sz="2000" b="1" dirty="0" err="1" smtClean="0"/>
              <a:t>basic_cell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X_seqs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dtype</a:t>
            </a:r>
            <a:r>
              <a:rPr lang="en-US" altLang="zh-CN" sz="2000" b="1" dirty="0" smtClean="0"/>
              <a:t>=tf.float32)</a:t>
            </a:r>
          </a:p>
          <a:p>
            <a:pPr>
              <a:buNone/>
            </a:pPr>
            <a:r>
              <a:rPr lang="en-US" altLang="zh-CN" sz="2400" dirty="0" smtClean="0"/>
              <a:t>outputs = </a:t>
            </a:r>
            <a:r>
              <a:rPr lang="en-US" altLang="zh-CN" sz="2400" dirty="0" err="1" smtClean="0"/>
              <a:t>tf.transpose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tf.stack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output_seqs</a:t>
            </a:r>
            <a:r>
              <a:rPr lang="en-US" altLang="zh-CN" sz="2400" dirty="0" smtClean="0"/>
              <a:t>), perm=[1, 0, 2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endParaRPr lang="en-US" altLang="zh-CN" sz="1100" b="1" i="1" dirty="0" smtClean="0"/>
          </a:p>
          <a:p>
            <a:pPr>
              <a:buNone/>
            </a:pP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</a:t>
            </a:r>
          </a:p>
          <a:p>
            <a:pPr>
              <a:buNone/>
            </a:pPr>
            <a:r>
              <a:rPr lang="en-US" altLang="zh-CN" sz="2400" i="1" dirty="0" smtClean="0"/>
              <a:t># t = 0 </a:t>
            </a:r>
            <a:r>
              <a:rPr lang="en-US" altLang="zh-CN" sz="2400" i="1" dirty="0" smtClean="0"/>
              <a:t>     t </a:t>
            </a:r>
            <a:r>
              <a:rPr lang="en-US" altLang="zh-CN" sz="2400" i="1" dirty="0" smtClean="0"/>
              <a:t>= 1</a:t>
            </a:r>
          </a:p>
          <a:p>
            <a:pPr>
              <a:buNone/>
            </a:pPr>
            <a:r>
              <a:rPr lang="fr-FR" altLang="zh-CN" sz="2400" dirty="0" smtClean="0"/>
              <a:t>[[0, 1, 2], [9, 8, 7]], </a:t>
            </a:r>
            <a:r>
              <a:rPr lang="fr-FR" altLang="zh-CN" sz="2400" i="1" dirty="0" smtClean="0"/>
              <a:t># instance 0</a:t>
            </a:r>
          </a:p>
          <a:p>
            <a:pPr>
              <a:buNone/>
            </a:pPr>
            <a:r>
              <a:rPr lang="fr-FR" altLang="zh-CN" sz="2400" dirty="0" smtClean="0"/>
              <a:t>[[3, 4, 5], [0, 0, 0]], </a:t>
            </a:r>
            <a:r>
              <a:rPr lang="fr-FR" altLang="zh-CN" sz="2400" i="1" dirty="0" smtClean="0"/>
              <a:t># instance 1</a:t>
            </a:r>
          </a:p>
          <a:p>
            <a:pPr>
              <a:buNone/>
            </a:pPr>
            <a:r>
              <a:rPr lang="fr-FR" altLang="zh-CN" sz="2400" dirty="0" smtClean="0"/>
              <a:t>[[6, 7, 8], [6, 5, 4]], </a:t>
            </a:r>
            <a:r>
              <a:rPr lang="fr-FR" altLang="zh-CN" sz="2400" i="1" dirty="0" smtClean="0"/>
              <a:t># instance 2</a:t>
            </a:r>
          </a:p>
          <a:p>
            <a:pPr>
              <a:buNone/>
            </a:pPr>
            <a:r>
              <a:rPr lang="fr-FR" altLang="zh-CN" sz="2400" dirty="0" smtClean="0"/>
              <a:t>[[9, 0, 1], [3, 2, 1]], </a:t>
            </a:r>
            <a:r>
              <a:rPr lang="fr-FR" altLang="zh-CN" sz="2400" i="1" dirty="0" smtClean="0"/>
              <a:t># instance 3</a:t>
            </a:r>
          </a:p>
          <a:p>
            <a:pPr>
              <a:buNone/>
            </a:pP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init.run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outputs_val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outputs.eval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})</a:t>
            </a:r>
            <a:endParaRPr lang="en-US" altLang="zh-CN" sz="24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Recurrent Neural Networks</a:t>
            </a:r>
          </a:p>
          <a:p>
            <a:r>
              <a:rPr lang="en-US" altLang="zh-CN" dirty="0" smtClean="0"/>
              <a:t>In this chapter, we are going to discuss </a:t>
            </a:r>
            <a:r>
              <a:rPr lang="en-US" altLang="zh-CN" i="1" dirty="0" smtClean="0"/>
              <a:t>recurrent neural networks (RNN), a class of nets that can predict </a:t>
            </a:r>
            <a:r>
              <a:rPr lang="en-US" altLang="zh-CN" dirty="0" smtClean="0"/>
              <a:t>the future. They can analyze </a:t>
            </a:r>
            <a:r>
              <a:rPr lang="en-US" altLang="zh-CN" i="1" dirty="0" smtClean="0"/>
              <a:t>time series data such as </a:t>
            </a:r>
            <a:r>
              <a:rPr lang="en-US" altLang="zh-CN" dirty="0" smtClean="0"/>
              <a:t>stock prices, and tell you when to buy or sell. In autonomous driving systems, they can anticipate car trajectories and help avoid accidents. More generally, they can work on </a:t>
            </a:r>
            <a:r>
              <a:rPr lang="en-US" altLang="zh-CN" i="1" dirty="0" smtClean="0"/>
              <a:t>sequences of arbitrary lengths, rather than on fixed-sized inputs like all the nets we </a:t>
            </a:r>
            <a:r>
              <a:rPr lang="en-US" altLang="zh-CN" dirty="0" smtClean="0"/>
              <a:t>have discussed so far. 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284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[None, </a:t>
            </a:r>
            <a:r>
              <a:rPr lang="en-US" altLang="zh-CN" sz="2400" dirty="0" err="1" smtClean="0"/>
              <a:t>n_steps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err="1" smtClean="0"/>
              <a:t>X_seqs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tf.unstack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tf.transpose</a:t>
            </a:r>
            <a:r>
              <a:rPr lang="en-US" altLang="zh-CN" sz="2400" dirty="0" smtClean="0"/>
              <a:t>(X, perm=[1, 0, 2]))</a:t>
            </a:r>
          </a:p>
          <a:p>
            <a:pPr>
              <a:buNone/>
            </a:pPr>
            <a:r>
              <a:rPr lang="en-US" altLang="zh-CN" sz="2400" dirty="0" err="1" smtClean="0"/>
              <a:t>basic_cell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tf.contrib.rnn.BasicRNNCell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num_units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000" b="1" dirty="0" err="1" smtClean="0"/>
              <a:t>output_seqs</a:t>
            </a:r>
            <a:r>
              <a:rPr lang="en-US" altLang="zh-CN" sz="2000" b="1" dirty="0" smtClean="0"/>
              <a:t>, states = </a:t>
            </a:r>
            <a:r>
              <a:rPr lang="en-US" altLang="zh-CN" sz="2000" b="1" dirty="0" err="1" smtClean="0"/>
              <a:t>tf.contrib.rnn.static_rnn</a:t>
            </a:r>
            <a:r>
              <a:rPr lang="en-US" altLang="zh-CN" sz="2000" b="1" dirty="0" smtClean="0"/>
              <a:t>( </a:t>
            </a:r>
            <a:r>
              <a:rPr lang="en-US" altLang="zh-CN" sz="2000" b="1" dirty="0" err="1" smtClean="0"/>
              <a:t>basic_cell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X_seqs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dtype</a:t>
            </a:r>
            <a:r>
              <a:rPr lang="en-US" altLang="zh-CN" sz="2000" b="1" dirty="0" smtClean="0"/>
              <a:t>=tf.float32)</a:t>
            </a:r>
          </a:p>
          <a:p>
            <a:pPr>
              <a:buNone/>
            </a:pPr>
            <a:r>
              <a:rPr lang="en-US" altLang="zh-CN" sz="2400" dirty="0" smtClean="0"/>
              <a:t>outputs = </a:t>
            </a:r>
            <a:r>
              <a:rPr lang="en-US" altLang="zh-CN" sz="2400" dirty="0" err="1" smtClean="0"/>
              <a:t>tf.transpose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tf.stack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output_seqs</a:t>
            </a:r>
            <a:r>
              <a:rPr lang="en-US" altLang="zh-CN" sz="2400" dirty="0" smtClean="0"/>
              <a:t>), perm=[1, 0, 2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endParaRPr lang="en-US" altLang="zh-CN" sz="1100" b="1" i="1" dirty="0" smtClean="0"/>
          </a:p>
          <a:p>
            <a:pPr>
              <a:buNone/>
            </a:pP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</a:t>
            </a:r>
          </a:p>
          <a:p>
            <a:pPr>
              <a:buNone/>
            </a:pPr>
            <a:r>
              <a:rPr lang="en-US" altLang="zh-CN" sz="2400" i="1" dirty="0" smtClean="0"/>
              <a:t># t = 0 </a:t>
            </a:r>
            <a:r>
              <a:rPr lang="en-US" altLang="zh-CN" sz="2400" i="1" dirty="0" smtClean="0"/>
              <a:t>     t </a:t>
            </a:r>
            <a:r>
              <a:rPr lang="en-US" altLang="zh-CN" sz="2400" i="1" dirty="0" smtClean="0"/>
              <a:t>= 1</a:t>
            </a:r>
          </a:p>
          <a:p>
            <a:pPr>
              <a:buNone/>
            </a:pPr>
            <a:r>
              <a:rPr lang="fr-FR" altLang="zh-CN" sz="2400" dirty="0" smtClean="0"/>
              <a:t>[[0, 1, 2], [9, 8, 7]], </a:t>
            </a:r>
            <a:r>
              <a:rPr lang="fr-FR" altLang="zh-CN" sz="2400" i="1" dirty="0" smtClean="0"/>
              <a:t># instance 0</a:t>
            </a:r>
          </a:p>
          <a:p>
            <a:pPr>
              <a:buNone/>
            </a:pPr>
            <a:r>
              <a:rPr lang="fr-FR" altLang="zh-CN" sz="2400" dirty="0" smtClean="0"/>
              <a:t>[[3, 4, 5], [0, 0, 0]], </a:t>
            </a:r>
            <a:r>
              <a:rPr lang="fr-FR" altLang="zh-CN" sz="2400" i="1" dirty="0" smtClean="0"/>
              <a:t># instance 1</a:t>
            </a:r>
          </a:p>
          <a:p>
            <a:pPr>
              <a:buNone/>
            </a:pPr>
            <a:r>
              <a:rPr lang="fr-FR" altLang="zh-CN" sz="2400" dirty="0" smtClean="0"/>
              <a:t>[[6, 7, 8], [6, 5, 4]], </a:t>
            </a:r>
            <a:r>
              <a:rPr lang="fr-FR" altLang="zh-CN" sz="2400" i="1" dirty="0" smtClean="0"/>
              <a:t># instance 2</a:t>
            </a:r>
          </a:p>
          <a:p>
            <a:pPr>
              <a:buNone/>
            </a:pPr>
            <a:r>
              <a:rPr lang="fr-FR" altLang="zh-CN" sz="2400" dirty="0" smtClean="0"/>
              <a:t>[[9, 0, 1], [3, 2, 1]], </a:t>
            </a:r>
            <a:r>
              <a:rPr lang="fr-FR" altLang="zh-CN" sz="2400" i="1" dirty="0" smtClean="0"/>
              <a:t># instance 3</a:t>
            </a:r>
          </a:p>
          <a:p>
            <a:pPr>
              <a:buNone/>
            </a:pP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init.run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outputs_val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outputs.eval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})</a:t>
            </a:r>
            <a:endParaRPr lang="en-US" altLang="zh-CN" sz="24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Static Unrolling Through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&gt;&gt;&gt; print(</a:t>
            </a:r>
            <a:r>
              <a:rPr lang="en-US" altLang="zh-CN" sz="2400" b="1" dirty="0" err="1" smtClean="0"/>
              <a:t>outputs_val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[[[-0.2964572 0.82874775 -0.34216955 -0.75720584 0.19011548]</a:t>
            </a:r>
          </a:p>
          <a:p>
            <a:pPr>
              <a:buNone/>
            </a:pPr>
            <a:r>
              <a:rPr lang="en-US" altLang="zh-CN" sz="2400" dirty="0" smtClean="0"/>
              <a:t>[ 0.51955646 1. 0.99999022 -0.99984968 -0.24616946]]</a:t>
            </a:r>
          </a:p>
          <a:p>
            <a:pPr>
              <a:buNone/>
            </a:pPr>
            <a:r>
              <a:rPr lang="en-US" altLang="zh-CN" sz="2400" dirty="0" smtClean="0"/>
              <a:t>[[-0.12842922 0.99981797 0.84704727 -0.99570125 0.38665548]</a:t>
            </a:r>
          </a:p>
          <a:p>
            <a:pPr>
              <a:buNone/>
            </a:pPr>
            <a:r>
              <a:rPr lang="en-US" altLang="zh-CN" sz="2400" dirty="0" smtClean="0"/>
              <a:t>[-0.70553327 -0.11918639 0.48885304 0.08917919 -0.26579669]]</a:t>
            </a:r>
          </a:p>
          <a:p>
            <a:pPr>
              <a:buNone/>
            </a:pPr>
            <a:r>
              <a:rPr lang="en-US" altLang="zh-CN" sz="2400" dirty="0" smtClean="0"/>
              <a:t>[[ 0.04731077 0.99999976 0.99330056 -0.999933 0.55339795]</a:t>
            </a:r>
          </a:p>
          <a:p>
            <a:pPr>
              <a:buNone/>
            </a:pPr>
            <a:r>
              <a:rPr lang="en-US" altLang="zh-CN" sz="2400" dirty="0" smtClean="0"/>
              <a:t>[-0.32477224 0.99996376 0.99933046 -0.99711186 0.10981458]]</a:t>
            </a:r>
          </a:p>
          <a:p>
            <a:pPr>
              <a:buNone/>
            </a:pPr>
            <a:r>
              <a:rPr lang="en-US" altLang="zh-CN" sz="2400" dirty="0" smtClean="0"/>
              <a:t>[[ 0.70323634 0.99309105 0.99909431 -0.85363263 0.7472108 ]</a:t>
            </a:r>
          </a:p>
          <a:p>
            <a:pPr>
              <a:buNone/>
            </a:pPr>
            <a:r>
              <a:rPr lang="en-US" altLang="zh-CN" sz="2400" dirty="0" smtClean="0"/>
              <a:t>[-0.43738723 0.91517633 0.97817528 -0.91763324 0.11047263]]]</a:t>
            </a:r>
            <a:endParaRPr lang="en-US" altLang="zh-CN" sz="24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Dynamic Unrolling Through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dirty="0" err="1" smtClean="0"/>
              <a:t>dynamic_rnn</a:t>
            </a:r>
            <a:r>
              <a:rPr lang="en-US" altLang="zh-CN" sz="2800" dirty="0" smtClean="0"/>
              <a:t>() function uses a </a:t>
            </a:r>
            <a:r>
              <a:rPr lang="en-US" altLang="zh-CN" sz="2800" dirty="0" err="1" smtClean="0"/>
              <a:t>while_loop</a:t>
            </a:r>
            <a:r>
              <a:rPr lang="en-US" altLang="zh-CN" sz="2800" dirty="0" smtClean="0"/>
              <a:t>() operation to run over the cell </a:t>
            </a:r>
            <a:r>
              <a:rPr lang="en-US" altLang="zh-CN" sz="2800" dirty="0" smtClean="0"/>
              <a:t>the appropriate </a:t>
            </a:r>
            <a:r>
              <a:rPr lang="en-US" altLang="zh-CN" sz="2800" dirty="0" smtClean="0"/>
              <a:t>number of times, and you can set </a:t>
            </a:r>
            <a:r>
              <a:rPr lang="en-US" altLang="zh-CN" sz="2800" dirty="0" err="1" smtClean="0"/>
              <a:t>swap_memory</a:t>
            </a:r>
            <a:r>
              <a:rPr lang="en-US" altLang="zh-CN" sz="2800" dirty="0" smtClean="0"/>
              <a:t>=True if you want it </a:t>
            </a:r>
            <a:r>
              <a:rPr lang="en-US" altLang="zh-CN" sz="2800" dirty="0" smtClean="0"/>
              <a:t>to swap </a:t>
            </a:r>
            <a:r>
              <a:rPr lang="en-US" altLang="zh-CN" sz="2800" dirty="0" smtClean="0"/>
              <a:t>the GPU’s memory to the CPU’s memory during </a:t>
            </a:r>
            <a:r>
              <a:rPr lang="en-US" altLang="zh-CN" sz="2800" dirty="0" err="1" smtClean="0"/>
              <a:t>backpropagation</a:t>
            </a:r>
            <a:r>
              <a:rPr lang="en-US" altLang="zh-CN" sz="2800" dirty="0" smtClean="0"/>
              <a:t> to </a:t>
            </a:r>
            <a:r>
              <a:rPr lang="en-US" altLang="zh-CN" sz="2800" dirty="0" smtClean="0"/>
              <a:t>avoid OOM </a:t>
            </a:r>
            <a:r>
              <a:rPr lang="en-US" altLang="zh-CN" sz="2800" dirty="0" smtClean="0"/>
              <a:t>errors. Conveniently, it also accepts a single tensor for all inputs at every </a:t>
            </a:r>
            <a:r>
              <a:rPr lang="en-US" altLang="zh-CN" sz="2800" dirty="0" smtClean="0"/>
              <a:t>time step </a:t>
            </a:r>
            <a:r>
              <a:rPr lang="en-US" altLang="zh-CN" sz="2800" dirty="0" smtClean="0"/>
              <a:t>(shape [None, </a:t>
            </a: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n_inputs</a:t>
            </a:r>
            <a:r>
              <a:rPr lang="en-US" altLang="zh-CN" sz="2800" dirty="0" smtClean="0"/>
              <a:t>]) and it outputs a single tensor for all </a:t>
            </a:r>
            <a:r>
              <a:rPr lang="en-US" altLang="zh-CN" sz="2800" dirty="0" smtClean="0"/>
              <a:t>outputs at </a:t>
            </a:r>
            <a:r>
              <a:rPr lang="en-US" altLang="zh-CN" sz="2800" dirty="0" smtClean="0"/>
              <a:t>every time step (shape [None, </a:t>
            </a: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n_neurons</a:t>
            </a:r>
            <a:r>
              <a:rPr lang="en-US" altLang="zh-CN" sz="2800" dirty="0" smtClean="0"/>
              <a:t>]); there is no need </a:t>
            </a:r>
            <a:r>
              <a:rPr lang="en-US" altLang="zh-CN" sz="2800" dirty="0" smtClean="0"/>
              <a:t>to stack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unstack</a:t>
            </a:r>
            <a:r>
              <a:rPr lang="en-US" altLang="zh-CN" sz="2800" dirty="0" smtClean="0"/>
              <a:t>, or transpose.</a:t>
            </a:r>
            <a:endParaRPr lang="en-US" altLang="zh-CN" sz="28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Dynamic Unrolling Through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[None, </a:t>
            </a:r>
            <a:r>
              <a:rPr lang="en-US" altLang="zh-CN" sz="2400" dirty="0" err="1" smtClean="0"/>
              <a:t>n_steps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n_inputs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err="1" smtClean="0"/>
              <a:t>basic_cell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tf.contrib.rnn.BasicRNNCell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num_units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outputs, states = </a:t>
            </a:r>
            <a:r>
              <a:rPr lang="en-US" altLang="zh-CN" sz="2400" dirty="0" err="1" smtClean="0"/>
              <a:t>tf.nn.dynamic_rnn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basic_cell</a:t>
            </a:r>
            <a:r>
              <a:rPr lang="en-US" altLang="zh-CN" sz="2400" dirty="0" smtClean="0"/>
              <a:t>, X,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=tf.float32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b="1" i="1" dirty="0" smtClean="0"/>
          </a:p>
          <a:p>
            <a:pPr>
              <a:buNone/>
            </a:pPr>
            <a:endParaRPr lang="en-US" altLang="zh-CN" sz="2400" b="1" i="1" dirty="0" smtClean="0"/>
          </a:p>
          <a:p>
            <a:r>
              <a:rPr lang="en-US" altLang="zh-CN" sz="2800" dirty="0" smtClean="0"/>
              <a:t>During </a:t>
            </a:r>
            <a:r>
              <a:rPr lang="en-US" altLang="zh-CN" sz="2800" dirty="0" err="1" smtClean="0"/>
              <a:t>backpropagation</a:t>
            </a:r>
            <a:r>
              <a:rPr lang="en-US" altLang="zh-CN" sz="2800" dirty="0" smtClean="0"/>
              <a:t>, the </a:t>
            </a:r>
            <a:r>
              <a:rPr lang="en-US" altLang="zh-CN" sz="2800" dirty="0" err="1" smtClean="0"/>
              <a:t>while_loop</a:t>
            </a:r>
            <a:r>
              <a:rPr lang="en-US" altLang="zh-CN" sz="2800" dirty="0" smtClean="0"/>
              <a:t>() operation does </a:t>
            </a:r>
            <a:r>
              <a:rPr lang="en-US" altLang="zh-CN" sz="2800" dirty="0" smtClean="0"/>
              <a:t>the appropriate </a:t>
            </a:r>
            <a:r>
              <a:rPr lang="en-US" altLang="zh-CN" sz="2800" dirty="0" smtClean="0"/>
              <a:t>magic: it stores the tensor values for each iteration </a:t>
            </a:r>
            <a:r>
              <a:rPr lang="en-US" altLang="zh-CN" sz="2800" dirty="0" smtClean="0"/>
              <a:t>during the </a:t>
            </a:r>
            <a:r>
              <a:rPr lang="en-US" altLang="zh-CN" sz="2800" dirty="0" smtClean="0"/>
              <a:t>forward pass so it can use them to compute gradients </a:t>
            </a:r>
            <a:r>
              <a:rPr lang="en-US" altLang="zh-CN" sz="2800" dirty="0" smtClean="0"/>
              <a:t>during the </a:t>
            </a:r>
            <a:r>
              <a:rPr lang="en-US" altLang="zh-CN" sz="2800" dirty="0" smtClean="0"/>
              <a:t>reverse pass.</a:t>
            </a:r>
            <a:endParaRPr lang="en-US" altLang="zh-CN" sz="28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Handling Variable Length Input Sequences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So far we have used only fixed-size input sequences (all exactly two steps long). </a:t>
            </a:r>
            <a:r>
              <a:rPr lang="en-US" altLang="zh-CN" sz="2800" dirty="0" smtClean="0"/>
              <a:t>What if </a:t>
            </a:r>
            <a:r>
              <a:rPr lang="en-US" altLang="zh-CN" sz="2800" dirty="0" smtClean="0"/>
              <a:t>the input sequences have variable lengths (e.g., like sentences)? In this case </a:t>
            </a:r>
            <a:r>
              <a:rPr lang="en-US" altLang="zh-CN" sz="2800" dirty="0" smtClean="0"/>
              <a:t>you should </a:t>
            </a:r>
            <a:r>
              <a:rPr lang="en-US" altLang="zh-CN" sz="2800" dirty="0" smtClean="0"/>
              <a:t>set the </a:t>
            </a:r>
            <a:r>
              <a:rPr lang="en-US" altLang="zh-CN" sz="2800" dirty="0" err="1" smtClean="0"/>
              <a:t>sequence_length</a:t>
            </a:r>
            <a:r>
              <a:rPr lang="en-US" altLang="zh-CN" sz="2800" dirty="0" smtClean="0"/>
              <a:t> parameter when calling the </a:t>
            </a:r>
            <a:r>
              <a:rPr lang="en-US" altLang="zh-CN" sz="2800" dirty="0" err="1" smtClean="0"/>
              <a:t>dynamic_rnn</a:t>
            </a:r>
            <a:r>
              <a:rPr lang="en-US" altLang="zh-CN" sz="2800" dirty="0" smtClean="0"/>
              <a:t>() (</a:t>
            </a:r>
            <a:r>
              <a:rPr lang="en-US" altLang="zh-CN" sz="2800" dirty="0" smtClean="0"/>
              <a:t>or </a:t>
            </a:r>
            <a:r>
              <a:rPr lang="en-US" altLang="zh-CN" sz="2800" dirty="0" err="1" smtClean="0"/>
              <a:t>static_rnn</a:t>
            </a:r>
            <a:r>
              <a:rPr lang="en-US" altLang="zh-CN" sz="2800" dirty="0" smtClean="0"/>
              <a:t>()) function; it must be a 1D tensor indicating the length of the </a:t>
            </a:r>
            <a:r>
              <a:rPr lang="en-US" altLang="zh-CN" sz="2800" dirty="0" smtClean="0"/>
              <a:t>input sequence </a:t>
            </a:r>
            <a:r>
              <a:rPr lang="en-US" altLang="zh-CN" sz="2800" dirty="0" smtClean="0"/>
              <a:t>for each instance</a:t>
            </a:r>
            <a:r>
              <a:rPr lang="en-US" altLang="zh-CN" sz="2800" dirty="0" smtClean="0"/>
              <a:t>.</a:t>
            </a:r>
          </a:p>
          <a:p>
            <a:endParaRPr lang="en-US" altLang="zh-CN" sz="2800" b="1" i="1" dirty="0" smtClean="0"/>
          </a:p>
          <a:p>
            <a:pPr>
              <a:buNone/>
            </a:pPr>
            <a:r>
              <a:rPr lang="en-US" altLang="zh-CN" sz="2800" dirty="0" err="1" smtClean="0"/>
              <a:t>seq_length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tf.placeholder</a:t>
            </a:r>
            <a:r>
              <a:rPr lang="en-US" altLang="zh-CN" sz="2800" dirty="0" smtClean="0"/>
              <a:t>(tf.int32, [None])</a:t>
            </a:r>
          </a:p>
          <a:p>
            <a:pPr>
              <a:buNone/>
            </a:pPr>
            <a:r>
              <a:rPr lang="en-US" altLang="zh-CN" sz="2800" dirty="0" smtClean="0"/>
              <a:t>[...]</a:t>
            </a:r>
          </a:p>
          <a:p>
            <a:pPr>
              <a:buNone/>
            </a:pPr>
            <a:r>
              <a:rPr lang="en-US" altLang="zh-CN" sz="2800" dirty="0" smtClean="0"/>
              <a:t>outputs, states = </a:t>
            </a:r>
            <a:r>
              <a:rPr lang="en-US" altLang="zh-CN" sz="2800" dirty="0" err="1" smtClean="0"/>
              <a:t>tf.nn.dynamic_rnn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basic_cell</a:t>
            </a:r>
            <a:r>
              <a:rPr lang="en-US" altLang="zh-CN" sz="2800" dirty="0" smtClean="0"/>
              <a:t>, X,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</a:t>
            </a:r>
            <a:r>
              <a:rPr lang="en-US" altLang="zh-CN" sz="2800" dirty="0" err="1" smtClean="0"/>
              <a:t>dtype</a:t>
            </a:r>
            <a:r>
              <a:rPr lang="en-US" altLang="zh-CN" sz="2800" dirty="0" smtClean="0"/>
              <a:t>=tf.float32, </a:t>
            </a:r>
            <a:r>
              <a:rPr lang="en-US" altLang="zh-CN" sz="2800" dirty="0" err="1" smtClean="0"/>
              <a:t>sequence_length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seq_length</a:t>
            </a:r>
            <a:r>
              <a:rPr lang="en-US" altLang="zh-CN" sz="2800" dirty="0" smtClean="0"/>
              <a:t>)</a:t>
            </a:r>
            <a:endParaRPr lang="en-US" altLang="zh-CN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Handling Variable Length Input Sequences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For example, suppose the second input sequence contains only one input instead </a:t>
            </a:r>
            <a:r>
              <a:rPr lang="en-US" altLang="zh-CN" sz="2800" dirty="0" smtClean="0"/>
              <a:t>of two</a:t>
            </a:r>
            <a:r>
              <a:rPr lang="en-US" altLang="zh-CN" sz="2800" dirty="0" smtClean="0"/>
              <a:t>. It must be padded with a zero vector in order to fit in the input tensor X (</a:t>
            </a:r>
            <a:r>
              <a:rPr lang="en-US" altLang="zh-CN" sz="2800" dirty="0" smtClean="0"/>
              <a:t>because the </a:t>
            </a:r>
            <a:r>
              <a:rPr lang="en-US" altLang="zh-CN" sz="2800" dirty="0" smtClean="0"/>
              <a:t>input tensor’s second dimension is the size of the longest sequence—i.e., 2</a:t>
            </a:r>
            <a:r>
              <a:rPr lang="en-US" altLang="zh-CN" sz="2800" dirty="0" smtClean="0"/>
              <a:t>).</a:t>
            </a:r>
          </a:p>
          <a:p>
            <a:endParaRPr lang="en-US" altLang="zh-CN" sz="600" b="1" i="1" dirty="0" smtClean="0"/>
          </a:p>
          <a:p>
            <a:pPr>
              <a:buNone/>
            </a:pP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</a:t>
            </a:r>
          </a:p>
          <a:p>
            <a:pPr>
              <a:buNone/>
            </a:pPr>
            <a:r>
              <a:rPr lang="en-US" altLang="zh-CN" sz="2400" i="1" dirty="0" smtClean="0"/>
              <a:t># step 0 step 1</a:t>
            </a:r>
          </a:p>
          <a:p>
            <a:pPr>
              <a:buNone/>
            </a:pPr>
            <a:r>
              <a:rPr lang="fr-FR" altLang="zh-CN" sz="2400" dirty="0" smtClean="0"/>
              <a:t>[[0, 1, 2], [9, 8, 7]], </a:t>
            </a:r>
            <a:r>
              <a:rPr lang="fr-FR" altLang="zh-CN" sz="2400" i="1" dirty="0" smtClean="0"/>
              <a:t># instance 0</a:t>
            </a:r>
          </a:p>
          <a:p>
            <a:pPr>
              <a:buNone/>
            </a:pPr>
            <a:r>
              <a:rPr lang="en-US" altLang="zh-CN" sz="2400" dirty="0" smtClean="0"/>
              <a:t>[[3, 4, 5], [0, 0, 0]], </a:t>
            </a:r>
            <a:r>
              <a:rPr lang="en-US" altLang="zh-CN" sz="2400" i="1" dirty="0" smtClean="0"/>
              <a:t># instance 1 (padded with a zero vector)</a:t>
            </a:r>
          </a:p>
          <a:p>
            <a:pPr>
              <a:buNone/>
            </a:pPr>
            <a:r>
              <a:rPr lang="fr-FR" altLang="zh-CN" sz="2400" dirty="0" smtClean="0"/>
              <a:t>[[6, 7, 8], [6, 5, 4]], </a:t>
            </a:r>
            <a:r>
              <a:rPr lang="fr-FR" altLang="zh-CN" sz="2400" i="1" dirty="0" smtClean="0"/>
              <a:t># instance 2</a:t>
            </a:r>
          </a:p>
          <a:p>
            <a:pPr>
              <a:buNone/>
            </a:pPr>
            <a:r>
              <a:rPr lang="fr-FR" altLang="zh-CN" sz="2400" dirty="0" smtClean="0"/>
              <a:t>[[9, 0, 1], [3, 2, 1]], </a:t>
            </a:r>
            <a:r>
              <a:rPr lang="fr-FR" altLang="zh-CN" sz="2400" i="1" dirty="0" smtClean="0"/>
              <a:t># instance 3</a:t>
            </a:r>
          </a:p>
          <a:p>
            <a:pPr>
              <a:buNone/>
            </a:pP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err="1" smtClean="0"/>
              <a:t>seq_length_batch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([2, 1, 2, 2])</a:t>
            </a:r>
            <a:endParaRPr lang="en-US" altLang="zh-CN" sz="24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with </a:t>
            </a:r>
            <a:r>
              <a:rPr lang="en-US" altLang="zh-CN" sz="2000" b="1" dirty="0" err="1" smtClean="0"/>
              <a:t>tf.Session</a:t>
            </a:r>
            <a:r>
              <a:rPr lang="en-US" altLang="zh-CN" sz="2000" b="1" dirty="0" smtClean="0"/>
              <a:t>() as </a:t>
            </a:r>
            <a:r>
              <a:rPr lang="en-US" altLang="zh-CN" sz="2000" b="1" dirty="0" err="1" smtClean="0"/>
              <a:t>sess</a:t>
            </a:r>
            <a:r>
              <a:rPr lang="en-US" altLang="zh-CN" sz="2000" b="1" dirty="0" smtClean="0"/>
              <a:t>: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init.run</a:t>
            </a:r>
            <a:r>
              <a:rPr lang="en-US" altLang="zh-CN" sz="2000" dirty="0" smtClean="0"/>
              <a:t>()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outputs_val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states_val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sess.run</a:t>
            </a:r>
            <a:r>
              <a:rPr lang="en-US" altLang="zh-CN" sz="2000" dirty="0" smtClean="0"/>
              <a:t>(</a:t>
            </a:r>
          </a:p>
          <a:p>
            <a:pPr>
              <a:buNone/>
            </a:pPr>
            <a:r>
              <a:rPr lang="en-US" altLang="zh-CN" sz="2000" dirty="0" smtClean="0"/>
              <a:t>                         [</a:t>
            </a:r>
            <a:r>
              <a:rPr lang="en-US" altLang="zh-CN" sz="2000" dirty="0" smtClean="0"/>
              <a:t>outputs, states], </a:t>
            </a:r>
            <a:r>
              <a:rPr lang="en-US" altLang="zh-CN" sz="2000" dirty="0" err="1" smtClean="0"/>
              <a:t>feed_dict</a:t>
            </a:r>
            <a:r>
              <a:rPr lang="en-US" altLang="zh-CN" sz="2000" dirty="0" smtClean="0"/>
              <a:t>={X: </a:t>
            </a:r>
            <a:r>
              <a:rPr lang="en-US" altLang="zh-CN" sz="2000" dirty="0" err="1" smtClean="0"/>
              <a:t>X_batch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seq_length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seq_length_batch</a:t>
            </a:r>
            <a:r>
              <a:rPr lang="en-US" altLang="zh-CN" sz="2000" dirty="0" smtClean="0"/>
              <a:t>})</a:t>
            </a:r>
          </a:p>
          <a:p>
            <a:pPr>
              <a:buNone/>
            </a:pPr>
            <a:endParaRPr lang="en-US" altLang="zh-CN" sz="800" dirty="0" smtClean="0"/>
          </a:p>
          <a:p>
            <a:pPr>
              <a:buNone/>
            </a:pPr>
            <a:r>
              <a:rPr lang="en-US" altLang="zh-CN" sz="2000" b="1" dirty="0" smtClean="0"/>
              <a:t>&gt;&gt;&gt; print(</a:t>
            </a:r>
            <a:r>
              <a:rPr lang="en-US" altLang="zh-CN" sz="2000" b="1" dirty="0" err="1" smtClean="0"/>
              <a:t>outputs_val</a:t>
            </a:r>
            <a:r>
              <a:rPr lang="en-US" altLang="zh-CN" sz="2000" b="1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[[[-0.2964572 0.82874775 -0.34216955 -0.75720584 0.19011548]</a:t>
            </a:r>
          </a:p>
          <a:p>
            <a:pPr>
              <a:buNone/>
            </a:pPr>
            <a:r>
              <a:rPr lang="en-US" altLang="zh-CN" sz="2000" dirty="0" smtClean="0"/>
              <a:t>[ 0.51955646 1. 0.99999022 -0.99984968 -0.24616946]] # final state</a:t>
            </a:r>
          </a:p>
          <a:p>
            <a:pPr>
              <a:buNone/>
            </a:pPr>
            <a:r>
              <a:rPr lang="en-US" altLang="zh-CN" sz="2000" dirty="0" smtClean="0"/>
              <a:t>[[-0.12842922 0.99981797 0.84704727 -0.99570125 0.38665548] # final state</a:t>
            </a:r>
          </a:p>
          <a:p>
            <a:pPr>
              <a:buNone/>
            </a:pPr>
            <a:r>
              <a:rPr lang="pt-BR" altLang="zh-CN" sz="2000" dirty="0" smtClean="0"/>
              <a:t>[ 0. 0. 0. 0. 0. ]] # zero vector</a:t>
            </a:r>
          </a:p>
          <a:p>
            <a:pPr>
              <a:buNone/>
            </a:pPr>
            <a:r>
              <a:rPr lang="en-US" altLang="zh-CN" sz="2000" dirty="0" smtClean="0"/>
              <a:t>[[ 0.04731077 0.99999976 0.99330056 -0.999933 0.55339795]</a:t>
            </a:r>
          </a:p>
          <a:p>
            <a:pPr>
              <a:buNone/>
            </a:pPr>
            <a:r>
              <a:rPr lang="en-US" altLang="zh-CN" sz="2000" dirty="0" smtClean="0"/>
              <a:t>[-0.32477224 0.99996376 0.99933046 -0.99711186 0.10981458]] # final state</a:t>
            </a:r>
          </a:p>
          <a:p>
            <a:pPr>
              <a:buNone/>
            </a:pPr>
            <a:r>
              <a:rPr lang="en-US" altLang="zh-CN" sz="2000" dirty="0" smtClean="0"/>
              <a:t>[[ 0.70323634 0.99309105 0.99909431 -0.85363263 0.7472108 ]</a:t>
            </a:r>
          </a:p>
          <a:p>
            <a:pPr>
              <a:buNone/>
            </a:pPr>
            <a:r>
              <a:rPr lang="en-US" altLang="zh-CN" sz="2000" dirty="0" smtClean="0"/>
              <a:t>[-0.43738723 0.91517633 0.97817528 -0.91763324 0.11047263]]] # final </a:t>
            </a:r>
            <a:r>
              <a:rPr lang="en-US" altLang="zh-CN" sz="2000" dirty="0" smtClean="0"/>
              <a:t>state</a:t>
            </a:r>
          </a:p>
          <a:p>
            <a:pPr>
              <a:buNone/>
            </a:pPr>
            <a:endParaRPr lang="en-US" altLang="zh-CN" sz="600" b="1" i="1" dirty="0" smtClean="0"/>
          </a:p>
          <a:p>
            <a:pPr>
              <a:buNone/>
            </a:pPr>
            <a:r>
              <a:rPr lang="en-US" altLang="zh-CN" sz="2000" b="1" dirty="0" smtClean="0"/>
              <a:t>&gt;&gt;&gt; print(</a:t>
            </a:r>
            <a:r>
              <a:rPr lang="en-US" altLang="zh-CN" sz="2000" b="1" dirty="0" err="1" smtClean="0"/>
              <a:t>states_val</a:t>
            </a:r>
            <a:r>
              <a:rPr lang="en-US" altLang="zh-CN" sz="2000" b="1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[[ 0.51955646 1. 0.99999022 -0.99984968 -0.24616946] # t = 1</a:t>
            </a:r>
          </a:p>
          <a:p>
            <a:pPr>
              <a:buNone/>
            </a:pPr>
            <a:r>
              <a:rPr lang="en-US" altLang="zh-CN" sz="2000" dirty="0" smtClean="0"/>
              <a:t>[-0.12842922 0.99981797 0.84704727 -0.99570125 0.38665548] # t = 0 !!!</a:t>
            </a:r>
          </a:p>
          <a:p>
            <a:pPr>
              <a:buNone/>
            </a:pPr>
            <a:r>
              <a:rPr lang="en-US" altLang="zh-CN" sz="2000" dirty="0" smtClean="0"/>
              <a:t>[-0.32477224 0.99996376 0.99933046 -0.99711186 0.10981458] # t = 1</a:t>
            </a:r>
          </a:p>
          <a:p>
            <a:pPr>
              <a:buNone/>
            </a:pPr>
            <a:r>
              <a:rPr lang="en-US" altLang="zh-CN" sz="2000" dirty="0" smtClean="0"/>
              <a:t>[-0.43738723 0.91517633 0.97817528 -0.91763324 0.11047263]] # t = 1</a:t>
            </a:r>
            <a:endParaRPr lang="en-US" altLang="zh-CN" sz="20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Handling Variable-Length Output Sequences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What if the output sequences have variable lengths as well? If you know in </a:t>
            </a:r>
            <a:r>
              <a:rPr lang="en-US" altLang="zh-CN" sz="2800" dirty="0" smtClean="0"/>
              <a:t>advance what </a:t>
            </a:r>
            <a:r>
              <a:rPr lang="en-US" altLang="zh-CN" sz="2800" dirty="0" smtClean="0"/>
              <a:t>length each sequence will have (for example if you know that it will be the </a:t>
            </a:r>
            <a:r>
              <a:rPr lang="en-US" altLang="zh-CN" sz="2800" dirty="0" smtClean="0"/>
              <a:t>same length </a:t>
            </a:r>
            <a:r>
              <a:rPr lang="en-US" altLang="zh-CN" sz="2800" dirty="0" smtClean="0"/>
              <a:t>as the input sequence), then you can set the </a:t>
            </a:r>
            <a:r>
              <a:rPr lang="en-US" altLang="zh-CN" sz="2800" b="1" dirty="0" err="1" smtClean="0"/>
              <a:t>sequence_length</a:t>
            </a:r>
            <a:r>
              <a:rPr lang="en-US" altLang="zh-CN" sz="2800" dirty="0" smtClean="0"/>
              <a:t> parameter </a:t>
            </a:r>
            <a:r>
              <a:rPr lang="en-US" altLang="zh-CN" sz="2800" dirty="0" smtClean="0"/>
              <a:t>as described </a:t>
            </a:r>
            <a:r>
              <a:rPr lang="en-US" altLang="zh-CN" sz="2800" dirty="0" smtClean="0"/>
              <a:t>above. Unfortunately, in general this will not be possible: for example, </a:t>
            </a:r>
            <a:r>
              <a:rPr lang="en-US" altLang="zh-CN" sz="2800" dirty="0" smtClean="0"/>
              <a:t>the length </a:t>
            </a:r>
            <a:r>
              <a:rPr lang="en-US" altLang="zh-CN" sz="2800" dirty="0" smtClean="0"/>
              <a:t>of a translated sentence is generally different from the length of the input </a:t>
            </a:r>
            <a:r>
              <a:rPr lang="en-US" altLang="zh-CN" sz="2800" dirty="0" smtClean="0"/>
              <a:t>sentence. In </a:t>
            </a:r>
            <a:r>
              <a:rPr lang="en-US" altLang="zh-CN" sz="2800" dirty="0" smtClean="0"/>
              <a:t>this case, the most common solution is to define a special output called </a:t>
            </a:r>
            <a:r>
              <a:rPr lang="en-US" altLang="zh-CN" sz="2800" dirty="0" smtClean="0"/>
              <a:t>an </a:t>
            </a:r>
            <a:r>
              <a:rPr lang="en-US" altLang="zh-CN" sz="2800" i="1" dirty="0" smtClean="0"/>
              <a:t>end-of-sequence </a:t>
            </a:r>
            <a:r>
              <a:rPr lang="en-US" altLang="zh-CN" sz="2800" i="1" dirty="0" smtClean="0"/>
              <a:t>token</a:t>
            </a:r>
            <a:r>
              <a:rPr lang="en-US" altLang="zh-CN" sz="2800" dirty="0" smtClean="0"/>
              <a:t> (EOS token). Any output past the EOS should be </a:t>
            </a:r>
            <a:r>
              <a:rPr lang="en-US" altLang="zh-CN" sz="2800" dirty="0" smtClean="0"/>
              <a:t>ignored</a:t>
            </a:r>
            <a:r>
              <a:rPr lang="en-US" altLang="zh-CN" sz="2800" dirty="0" smtClean="0"/>
              <a:t>.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Training RNNs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To train an RNN, the trick is to unroll it through time (like we just did) and </a:t>
            </a:r>
            <a:r>
              <a:rPr lang="en-US" altLang="zh-CN" sz="2800" dirty="0" smtClean="0"/>
              <a:t>then simply </a:t>
            </a:r>
            <a:r>
              <a:rPr lang="en-US" altLang="zh-CN" sz="2800" dirty="0" smtClean="0"/>
              <a:t>use regular </a:t>
            </a:r>
            <a:r>
              <a:rPr lang="en-US" altLang="zh-CN" sz="2800" dirty="0" err="1" smtClean="0"/>
              <a:t>backpropagation</a:t>
            </a:r>
            <a:r>
              <a:rPr lang="en-US" altLang="zh-CN" sz="2800" dirty="0" smtClean="0"/>
              <a:t> (see Figure 14-5). This strategy is called </a:t>
            </a:r>
            <a:r>
              <a:rPr lang="en-US" altLang="zh-CN" sz="2800" i="1" dirty="0" err="1" smtClean="0"/>
              <a:t>backpropagation</a:t>
            </a:r>
            <a:r>
              <a:rPr lang="en-US" altLang="zh-CN" sz="2800" i="1" dirty="0" smtClean="0"/>
              <a:t> through </a:t>
            </a:r>
            <a:r>
              <a:rPr lang="en-US" altLang="zh-CN" sz="2800" i="1" dirty="0" smtClean="0"/>
              <a:t>time (BPTT).</a:t>
            </a:r>
            <a:endParaRPr lang="en-US" altLang="zh-CN" sz="24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7170349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Training a Sequence Classifier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Let’s train an RNN to classify MNIST images. A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neural network </a:t>
            </a:r>
            <a:r>
              <a:rPr lang="en-US" altLang="zh-CN" sz="2800" dirty="0" smtClean="0"/>
              <a:t>would be </a:t>
            </a:r>
            <a:r>
              <a:rPr lang="en-US" altLang="zh-CN" sz="2800" dirty="0" smtClean="0"/>
              <a:t>better suited for image classification (see Chapter 13), but this makes for a </a:t>
            </a:r>
            <a:r>
              <a:rPr lang="en-US" altLang="zh-CN" sz="2800" dirty="0" smtClean="0"/>
              <a:t>simple example </a:t>
            </a:r>
            <a:r>
              <a:rPr lang="en-US" altLang="zh-CN" sz="2800" dirty="0" smtClean="0"/>
              <a:t>that you are already familiar with. We will treat each image as a sequence </a:t>
            </a:r>
            <a:r>
              <a:rPr lang="en-US" altLang="zh-CN" sz="2800" dirty="0" smtClean="0"/>
              <a:t>of 28 </a:t>
            </a:r>
            <a:r>
              <a:rPr lang="en-US" altLang="zh-CN" sz="2800" dirty="0" smtClean="0"/>
              <a:t>rows of 28 pixels each (since each MNIST image is 28 × 28 pixels). We will </a:t>
            </a:r>
            <a:r>
              <a:rPr lang="en-US" altLang="zh-CN" sz="2800" dirty="0" smtClean="0"/>
              <a:t>use cells </a:t>
            </a:r>
            <a:r>
              <a:rPr lang="en-US" altLang="zh-CN" sz="2800" dirty="0" smtClean="0"/>
              <a:t>of 150 recurrent neurons, plus a fully connected layer containing 10 neurons (one per class) connected to the output of the last time step, followed by a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layer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Recurrent Neural Networks</a:t>
            </a:r>
          </a:p>
          <a:p>
            <a:r>
              <a:rPr lang="en-US" altLang="zh-CN" dirty="0" smtClean="0"/>
              <a:t>In this chapter, we will look at the fundamental concepts underlying RNNs, the main problem they face (namely, vanishing/exploding gradients, discussed in Chapter 11), and the solutions widely used to fight it: LSTM and GRU cells. Along the way, as always, we will show how to implement RNNs using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. Finally, we </a:t>
            </a:r>
            <a:r>
              <a:rPr lang="en-US" altLang="zh-CN" smtClean="0"/>
              <a:t>will take a </a:t>
            </a:r>
            <a:r>
              <a:rPr lang="en-US" altLang="zh-CN" dirty="0" smtClean="0"/>
              <a:t>look at the architecture of a machine translation system.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Sequence classifier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Let’s train an RNN to classify MNIST images. A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neural network </a:t>
            </a:r>
            <a:r>
              <a:rPr lang="en-US" altLang="zh-CN" sz="2800" dirty="0" smtClean="0"/>
              <a:t>would be </a:t>
            </a:r>
            <a:r>
              <a:rPr lang="en-US" altLang="zh-CN" sz="2800" dirty="0" smtClean="0"/>
              <a:t>better suited for image classification (see Chapter 13), but this makes for a </a:t>
            </a:r>
            <a:r>
              <a:rPr lang="en-US" altLang="zh-CN" sz="2800" dirty="0" smtClean="0"/>
              <a:t>simple example </a:t>
            </a:r>
            <a:r>
              <a:rPr lang="en-US" altLang="zh-CN" sz="2800" dirty="0" smtClean="0"/>
              <a:t>that you are already familiar with. We will treat each image as a sequence </a:t>
            </a:r>
            <a:r>
              <a:rPr lang="en-US" altLang="zh-CN" sz="2800" dirty="0" smtClean="0"/>
              <a:t>of 28 </a:t>
            </a:r>
            <a:r>
              <a:rPr lang="en-US" altLang="zh-CN" sz="2800" dirty="0" smtClean="0"/>
              <a:t>rows of 28 pixels each (since each MNIST image is 28 × 28 pixels). We will </a:t>
            </a:r>
            <a:r>
              <a:rPr lang="en-US" altLang="zh-CN" sz="2800" dirty="0" smtClean="0"/>
              <a:t>use cells </a:t>
            </a:r>
            <a:r>
              <a:rPr lang="en-US" altLang="zh-CN" sz="2800" dirty="0" smtClean="0"/>
              <a:t>of 150 recurrent neurons, plus a fully connected layer containing 10 neurons (one per class) connected to the output of the last time step, followed by a </a:t>
            </a:r>
            <a:r>
              <a:rPr lang="en-US" altLang="zh-CN" sz="2800" dirty="0" err="1" smtClean="0"/>
              <a:t>softmax</a:t>
            </a:r>
            <a:r>
              <a:rPr lang="en-US" altLang="zh-CN" sz="2800" smtClean="0"/>
              <a:t> layer</a:t>
            </a:r>
            <a:r>
              <a:rPr lang="en-US" altLang="zh-CN" sz="2800" smtClean="0"/>
              <a:t>.</a:t>
            </a:r>
            <a:endParaRPr lang="en-US" altLang="zh-CN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497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Training a Sequence Classifier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construction phase is quite straightforward; it’s pretty much the same as </a:t>
            </a:r>
            <a:r>
              <a:rPr lang="en-US" altLang="zh-CN" sz="2800" dirty="0" smtClean="0"/>
              <a:t>the MNIST </a:t>
            </a:r>
            <a:r>
              <a:rPr lang="en-US" altLang="zh-CN" sz="2800" dirty="0" smtClean="0"/>
              <a:t>classifier we built in Chapter 10 except that an unrolled RNN replaces </a:t>
            </a:r>
            <a:r>
              <a:rPr lang="en-US" altLang="zh-CN" sz="2800" dirty="0" smtClean="0"/>
              <a:t>the hidden </a:t>
            </a:r>
            <a:r>
              <a:rPr lang="en-US" altLang="zh-CN" sz="2800" dirty="0" smtClean="0"/>
              <a:t>layers. Note that the fully connected layer is connected to the states </a:t>
            </a:r>
            <a:r>
              <a:rPr lang="en-US" altLang="zh-CN" sz="2800" dirty="0" smtClean="0"/>
              <a:t>tensor, which </a:t>
            </a:r>
            <a:r>
              <a:rPr lang="en-US" altLang="zh-CN" sz="2800" dirty="0" smtClean="0"/>
              <a:t>contains only the final state of the RNN (i.e., the 28th output). Also note that </a:t>
            </a:r>
            <a:r>
              <a:rPr lang="en-US" altLang="zh-CN" sz="2800" dirty="0" smtClean="0"/>
              <a:t>y is </a:t>
            </a:r>
            <a:r>
              <a:rPr lang="en-US" altLang="zh-CN" sz="2800" dirty="0" smtClean="0"/>
              <a:t>a placeholder for the target classes.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54591"/>
            <a:ext cx="9036496" cy="68034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from </a:t>
            </a:r>
            <a:r>
              <a:rPr lang="en-US" altLang="zh-CN" sz="2000" b="1" dirty="0" err="1" smtClean="0"/>
              <a:t>tensorflow.contrib.layers</a:t>
            </a:r>
            <a:r>
              <a:rPr lang="en-US" altLang="zh-CN" sz="2000" b="1" dirty="0" smtClean="0"/>
              <a:t> import </a:t>
            </a:r>
            <a:r>
              <a:rPr lang="en-US" altLang="zh-CN" sz="2000" b="1" dirty="0" err="1" smtClean="0"/>
              <a:t>fully_connected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err="1" smtClean="0"/>
              <a:t>n_steps</a:t>
            </a:r>
            <a:r>
              <a:rPr lang="en-US" altLang="zh-CN" sz="2000" dirty="0" smtClean="0"/>
              <a:t> = 28</a:t>
            </a:r>
          </a:p>
          <a:p>
            <a:pPr>
              <a:buNone/>
            </a:pPr>
            <a:r>
              <a:rPr lang="en-US" altLang="zh-CN" sz="2000" dirty="0" err="1" smtClean="0"/>
              <a:t>n_inputs</a:t>
            </a:r>
            <a:r>
              <a:rPr lang="en-US" altLang="zh-CN" sz="2000" dirty="0" smtClean="0"/>
              <a:t> = 28</a:t>
            </a:r>
          </a:p>
          <a:p>
            <a:pPr>
              <a:buNone/>
            </a:pPr>
            <a:r>
              <a:rPr lang="en-US" altLang="zh-CN" sz="2000" dirty="0" err="1" smtClean="0"/>
              <a:t>n_neurons</a:t>
            </a:r>
            <a:r>
              <a:rPr lang="en-US" altLang="zh-CN" sz="2000" dirty="0" smtClean="0"/>
              <a:t> = 150</a:t>
            </a:r>
          </a:p>
          <a:p>
            <a:pPr>
              <a:buNone/>
            </a:pPr>
            <a:r>
              <a:rPr lang="en-US" altLang="zh-CN" sz="2000" dirty="0" err="1" smtClean="0"/>
              <a:t>n_outputs</a:t>
            </a:r>
            <a:r>
              <a:rPr lang="en-US" altLang="zh-CN" sz="2000" dirty="0" smtClean="0"/>
              <a:t> = 10</a:t>
            </a:r>
          </a:p>
          <a:p>
            <a:pPr>
              <a:buNone/>
            </a:pPr>
            <a:r>
              <a:rPr lang="en-US" altLang="zh-CN" sz="2000" dirty="0" err="1" smtClean="0"/>
              <a:t>learning_rate</a:t>
            </a:r>
            <a:r>
              <a:rPr lang="en-US" altLang="zh-CN" sz="2000" dirty="0" smtClean="0"/>
              <a:t> = 0.001</a:t>
            </a:r>
          </a:p>
          <a:p>
            <a:pPr>
              <a:buNone/>
            </a:pP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tf.placeholder</a:t>
            </a:r>
            <a:r>
              <a:rPr lang="en-US" altLang="zh-CN" sz="2000" dirty="0" smtClean="0"/>
              <a:t>(tf.float32, [None, </a:t>
            </a:r>
            <a:r>
              <a:rPr lang="en-US" altLang="zh-CN" sz="2000" dirty="0" err="1" smtClean="0"/>
              <a:t>n_steps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n_inputs</a:t>
            </a:r>
            <a:r>
              <a:rPr lang="en-US" altLang="zh-CN" sz="2000" dirty="0" smtClean="0"/>
              <a:t>])</a:t>
            </a:r>
          </a:p>
          <a:p>
            <a:pPr>
              <a:buNone/>
            </a:pPr>
            <a:r>
              <a:rPr lang="en-US" altLang="zh-CN" sz="2000" dirty="0" smtClean="0"/>
              <a:t>y = </a:t>
            </a:r>
            <a:r>
              <a:rPr lang="en-US" altLang="zh-CN" sz="2000" dirty="0" err="1" smtClean="0"/>
              <a:t>tf.placeholder</a:t>
            </a:r>
            <a:r>
              <a:rPr lang="en-US" altLang="zh-CN" sz="2000" dirty="0" smtClean="0"/>
              <a:t>(tf.int32, [None])</a:t>
            </a:r>
          </a:p>
          <a:p>
            <a:pPr>
              <a:buNone/>
            </a:pPr>
            <a:r>
              <a:rPr lang="en-US" altLang="zh-CN" sz="2000" dirty="0" err="1" smtClean="0"/>
              <a:t>basic_cell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tf.contrib.rnn.BasicRNNCell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num_units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n_neurons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outputs, states = </a:t>
            </a:r>
            <a:r>
              <a:rPr lang="en-US" altLang="zh-CN" sz="2000" dirty="0" err="1" smtClean="0"/>
              <a:t>tf.nn.dynamic_rnn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basic_cell</a:t>
            </a:r>
            <a:r>
              <a:rPr lang="en-US" altLang="zh-CN" sz="2000" dirty="0" smtClean="0"/>
              <a:t>, X, </a:t>
            </a:r>
            <a:r>
              <a:rPr lang="en-US" altLang="zh-CN" sz="2000" dirty="0" err="1" smtClean="0"/>
              <a:t>dtype</a:t>
            </a:r>
            <a:r>
              <a:rPr lang="en-US" altLang="zh-CN" sz="2000" dirty="0" smtClean="0"/>
              <a:t>=tf.float32)</a:t>
            </a:r>
          </a:p>
          <a:p>
            <a:pPr>
              <a:buNone/>
            </a:pPr>
            <a:r>
              <a:rPr lang="en-US" altLang="zh-CN" sz="2000" dirty="0" err="1" smtClean="0"/>
              <a:t>logits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fully_connected</a:t>
            </a:r>
            <a:r>
              <a:rPr lang="en-US" altLang="zh-CN" sz="2000" dirty="0" smtClean="0"/>
              <a:t>(states, </a:t>
            </a:r>
            <a:r>
              <a:rPr lang="en-US" altLang="zh-CN" sz="2000" dirty="0" err="1" smtClean="0"/>
              <a:t>n_outputs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activation_fn</a:t>
            </a:r>
            <a:r>
              <a:rPr lang="en-US" altLang="zh-CN" sz="2000" dirty="0" smtClean="0"/>
              <a:t>=None)</a:t>
            </a:r>
          </a:p>
          <a:p>
            <a:pPr>
              <a:buNone/>
            </a:pPr>
            <a:r>
              <a:rPr lang="en-US" altLang="zh-CN" sz="2000" dirty="0" err="1" smtClean="0"/>
              <a:t>xentropy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tf.nn.sparse_softmax_cross_entropy_with_logits</a:t>
            </a:r>
            <a:r>
              <a:rPr lang="en-US" altLang="zh-CN" sz="2000" dirty="0" smtClean="0"/>
              <a:t>(labels=y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logits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logits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loss = </a:t>
            </a:r>
            <a:r>
              <a:rPr lang="en-US" altLang="zh-CN" sz="2000" dirty="0" err="1" smtClean="0"/>
              <a:t>tf.reduce_mean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xentropy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optimizer = </a:t>
            </a:r>
            <a:r>
              <a:rPr lang="en-US" altLang="zh-CN" sz="2000" dirty="0" err="1" smtClean="0"/>
              <a:t>tf.train.AdamOptimizer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learning_rate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learning_rate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err="1" smtClean="0"/>
              <a:t>training_op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optimizer.minimize</a:t>
            </a:r>
            <a:r>
              <a:rPr lang="en-US" altLang="zh-CN" sz="2000" dirty="0" smtClean="0"/>
              <a:t>(loss)</a:t>
            </a:r>
          </a:p>
          <a:p>
            <a:pPr>
              <a:buNone/>
            </a:pPr>
            <a:r>
              <a:rPr lang="en-US" altLang="zh-CN" sz="2000" dirty="0" smtClean="0"/>
              <a:t>correct = </a:t>
            </a:r>
            <a:r>
              <a:rPr lang="en-US" altLang="zh-CN" sz="2000" dirty="0" err="1" smtClean="0"/>
              <a:t>tf.nn.in_top_k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logits</a:t>
            </a:r>
            <a:r>
              <a:rPr lang="en-US" altLang="zh-CN" sz="2000" dirty="0" smtClean="0"/>
              <a:t>, y, 1)</a:t>
            </a:r>
          </a:p>
          <a:p>
            <a:pPr>
              <a:buNone/>
            </a:pPr>
            <a:r>
              <a:rPr lang="en-US" altLang="zh-CN" sz="2000" dirty="0" smtClean="0"/>
              <a:t>accuracy = </a:t>
            </a:r>
            <a:r>
              <a:rPr lang="en-US" altLang="zh-CN" sz="2000" dirty="0" err="1" smtClean="0"/>
              <a:t>tf.reduce_mean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tf.cast</a:t>
            </a:r>
            <a:r>
              <a:rPr lang="en-US" altLang="zh-CN" sz="2000" dirty="0" smtClean="0"/>
              <a:t>(correct, tf.float32))</a:t>
            </a:r>
          </a:p>
          <a:p>
            <a:pPr>
              <a:buNone/>
            </a:pPr>
            <a:r>
              <a:rPr lang="en-US" altLang="zh-CN" sz="2000" dirty="0" smtClean="0"/>
              <a:t>init = </a:t>
            </a:r>
            <a:r>
              <a:rPr lang="en-US" altLang="zh-CN" sz="2000" dirty="0" err="1" smtClean="0"/>
              <a:t>tf.global_variables_initializer</a:t>
            </a:r>
            <a:r>
              <a:rPr lang="en-US" altLang="zh-CN" sz="2000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54591"/>
            <a:ext cx="9036496" cy="68034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from </a:t>
            </a:r>
            <a:r>
              <a:rPr lang="en-US" altLang="zh-CN" sz="2000" b="1" dirty="0" err="1" smtClean="0"/>
              <a:t>tensorflow.examples.tutorials.mnist</a:t>
            </a:r>
            <a:r>
              <a:rPr lang="en-US" altLang="zh-CN" sz="2000" b="1" dirty="0" smtClean="0"/>
              <a:t> import </a:t>
            </a:r>
            <a:r>
              <a:rPr lang="en-US" altLang="zh-CN" sz="2000" b="1" dirty="0" err="1" smtClean="0"/>
              <a:t>input_data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err="1" smtClean="0"/>
              <a:t>mnist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input_data.read_data_sets</a:t>
            </a:r>
            <a:r>
              <a:rPr lang="en-US" altLang="zh-CN" sz="2000" dirty="0" smtClean="0"/>
              <a:t>("/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/data/")</a:t>
            </a:r>
          </a:p>
          <a:p>
            <a:pPr>
              <a:buNone/>
            </a:pPr>
            <a:r>
              <a:rPr lang="en-US" altLang="zh-CN" sz="2000" dirty="0" err="1" smtClean="0"/>
              <a:t>X_test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mnist.test.images.reshape</a:t>
            </a:r>
            <a:r>
              <a:rPr lang="en-US" altLang="zh-CN" sz="2000" dirty="0" smtClean="0"/>
              <a:t>((-1, </a:t>
            </a:r>
            <a:r>
              <a:rPr lang="en-US" altLang="zh-CN" sz="2000" dirty="0" err="1" smtClean="0"/>
              <a:t>n_steps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n_inputs</a:t>
            </a:r>
            <a:r>
              <a:rPr lang="en-US" altLang="zh-CN" sz="2000" dirty="0" smtClean="0"/>
              <a:t>))</a:t>
            </a:r>
          </a:p>
          <a:p>
            <a:pPr>
              <a:buNone/>
            </a:pPr>
            <a:r>
              <a:rPr lang="en-US" altLang="zh-CN" sz="2000" dirty="0" err="1" smtClean="0"/>
              <a:t>y_test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mnist.test.labels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n_epochs</a:t>
            </a:r>
            <a:r>
              <a:rPr lang="en-US" altLang="zh-CN" sz="2000" dirty="0" smtClean="0"/>
              <a:t> = 100</a:t>
            </a:r>
          </a:p>
          <a:p>
            <a:pPr>
              <a:buNone/>
            </a:pP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= 150</a:t>
            </a:r>
          </a:p>
          <a:p>
            <a:pPr>
              <a:buNone/>
            </a:pPr>
            <a:r>
              <a:rPr lang="en-US" altLang="zh-CN" sz="2000" b="1" dirty="0" smtClean="0"/>
              <a:t>with </a:t>
            </a:r>
            <a:r>
              <a:rPr lang="en-US" altLang="zh-CN" sz="2000" b="1" dirty="0" err="1" smtClean="0"/>
              <a:t>tf.Session</a:t>
            </a:r>
            <a:r>
              <a:rPr lang="en-US" altLang="zh-CN" sz="2000" b="1" dirty="0" smtClean="0"/>
              <a:t>() as </a:t>
            </a:r>
            <a:r>
              <a:rPr lang="en-US" altLang="zh-CN" sz="2000" b="1" dirty="0" err="1" smtClean="0"/>
              <a:t>sess</a:t>
            </a:r>
            <a:r>
              <a:rPr lang="en-US" altLang="zh-CN" sz="2000" b="1" dirty="0" smtClean="0"/>
              <a:t>: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init.run</a:t>
            </a:r>
            <a:r>
              <a:rPr lang="en-US" altLang="zh-CN" sz="2000" dirty="0" smtClean="0"/>
              <a:t>()</a:t>
            </a:r>
          </a:p>
          <a:p>
            <a:pPr>
              <a:buNone/>
            </a:pPr>
            <a:r>
              <a:rPr lang="en-US" altLang="zh-CN" sz="2000" b="1" dirty="0" smtClean="0"/>
              <a:t>    for </a:t>
            </a:r>
            <a:r>
              <a:rPr lang="en-US" altLang="zh-CN" sz="2000" b="1" dirty="0" smtClean="0"/>
              <a:t>epoch in range(</a:t>
            </a:r>
            <a:r>
              <a:rPr lang="en-US" altLang="zh-CN" sz="2000" b="1" dirty="0" err="1" smtClean="0"/>
              <a:t>n_epochs</a:t>
            </a:r>
            <a:r>
              <a:rPr lang="en-US" altLang="zh-CN" sz="2000" b="1" dirty="0" smtClean="0"/>
              <a:t>):</a:t>
            </a:r>
          </a:p>
          <a:p>
            <a:pPr>
              <a:buNone/>
            </a:pPr>
            <a:r>
              <a:rPr lang="en-US" altLang="zh-CN" sz="2000" b="1" dirty="0" smtClean="0"/>
              <a:t>        for </a:t>
            </a:r>
            <a:r>
              <a:rPr lang="en-US" altLang="zh-CN" sz="2000" b="1" dirty="0" smtClean="0"/>
              <a:t>iteration in range(</a:t>
            </a:r>
            <a:r>
              <a:rPr lang="en-US" altLang="zh-CN" sz="2000" b="1" dirty="0" err="1" smtClean="0"/>
              <a:t>mnist.train.num_examples</a:t>
            </a:r>
            <a:r>
              <a:rPr lang="en-US" altLang="zh-CN" sz="2000" b="1" dirty="0" smtClean="0"/>
              <a:t> // </a:t>
            </a:r>
            <a:r>
              <a:rPr lang="en-US" altLang="zh-CN" sz="2000" b="1" dirty="0" err="1" smtClean="0"/>
              <a:t>batch_size</a:t>
            </a:r>
            <a:r>
              <a:rPr lang="en-US" altLang="zh-CN" sz="2000" b="1" dirty="0" smtClean="0"/>
              <a:t>):</a:t>
            </a:r>
          </a:p>
          <a:p>
            <a:pPr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X_batch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y_batch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mnist.train.next_batch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X_batch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X_batch.reshape</a:t>
            </a:r>
            <a:r>
              <a:rPr lang="en-US" altLang="zh-CN" sz="2000" dirty="0" smtClean="0"/>
              <a:t>((-1, </a:t>
            </a:r>
            <a:r>
              <a:rPr lang="en-US" altLang="zh-CN" sz="2000" dirty="0" err="1" smtClean="0"/>
              <a:t>n_steps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n_inputs</a:t>
            </a:r>
            <a:r>
              <a:rPr lang="en-US" altLang="zh-CN" sz="2000" dirty="0" smtClean="0"/>
              <a:t>))</a:t>
            </a:r>
          </a:p>
          <a:p>
            <a:pPr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sess.run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training_op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feed_dict</a:t>
            </a:r>
            <a:r>
              <a:rPr lang="en-US" altLang="zh-CN" sz="2000" dirty="0" smtClean="0"/>
              <a:t>={X: </a:t>
            </a:r>
            <a:r>
              <a:rPr lang="en-US" altLang="zh-CN" sz="2000" dirty="0" err="1" smtClean="0"/>
              <a:t>X_batch</a:t>
            </a:r>
            <a:r>
              <a:rPr lang="en-US" altLang="zh-CN" sz="2000" dirty="0" smtClean="0"/>
              <a:t>, y: </a:t>
            </a:r>
            <a:r>
              <a:rPr lang="en-US" altLang="zh-CN" sz="2000" dirty="0" err="1" smtClean="0"/>
              <a:t>y_batch</a:t>
            </a:r>
            <a:r>
              <a:rPr lang="en-US" altLang="zh-CN" sz="2000" dirty="0" smtClean="0"/>
              <a:t>})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acc_train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accuracy.eval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feed_dict</a:t>
            </a:r>
            <a:r>
              <a:rPr lang="en-US" altLang="zh-CN" sz="2000" dirty="0" smtClean="0"/>
              <a:t>={X: </a:t>
            </a:r>
            <a:r>
              <a:rPr lang="en-US" altLang="zh-CN" sz="2000" dirty="0" err="1" smtClean="0"/>
              <a:t>X_batch</a:t>
            </a:r>
            <a:r>
              <a:rPr lang="en-US" altLang="zh-CN" sz="2000" dirty="0" smtClean="0"/>
              <a:t>, y: </a:t>
            </a:r>
            <a:r>
              <a:rPr lang="en-US" altLang="zh-CN" sz="2000" dirty="0" err="1" smtClean="0"/>
              <a:t>y_batch</a:t>
            </a:r>
            <a:r>
              <a:rPr lang="en-US" altLang="zh-CN" sz="2000" dirty="0" smtClean="0"/>
              <a:t>})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acc_test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accuracy.eval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feed_dict</a:t>
            </a:r>
            <a:r>
              <a:rPr lang="en-US" altLang="zh-CN" sz="2000" dirty="0" smtClean="0"/>
              <a:t>={X: </a:t>
            </a:r>
            <a:r>
              <a:rPr lang="en-US" altLang="zh-CN" sz="2000" dirty="0" err="1" smtClean="0"/>
              <a:t>X_test</a:t>
            </a:r>
            <a:r>
              <a:rPr lang="en-US" altLang="zh-CN" sz="2000" dirty="0" smtClean="0"/>
              <a:t>, y: </a:t>
            </a:r>
            <a:r>
              <a:rPr lang="en-US" altLang="zh-CN" sz="2000" dirty="0" err="1" smtClean="0"/>
              <a:t>y_test</a:t>
            </a:r>
            <a:r>
              <a:rPr lang="en-US" altLang="zh-CN" sz="2000" dirty="0" smtClean="0"/>
              <a:t>})</a:t>
            </a:r>
          </a:p>
          <a:p>
            <a:pPr>
              <a:buNone/>
            </a:pPr>
            <a:r>
              <a:rPr lang="en-US" altLang="zh-CN" sz="2000" b="1" dirty="0" smtClean="0"/>
              <a:t>        print(epoch</a:t>
            </a:r>
            <a:r>
              <a:rPr lang="en-US" altLang="zh-CN" sz="2000" b="1" dirty="0" smtClean="0"/>
              <a:t>, "Train accuracy:", </a:t>
            </a:r>
            <a:r>
              <a:rPr lang="en-US" altLang="zh-CN" sz="2000" b="1" dirty="0" err="1" smtClean="0"/>
              <a:t>acc_train</a:t>
            </a:r>
            <a:r>
              <a:rPr lang="en-US" altLang="zh-CN" sz="2000" b="1" dirty="0" smtClean="0"/>
              <a:t>, "Test accuracy:", </a:t>
            </a:r>
            <a:r>
              <a:rPr lang="en-US" altLang="zh-CN" sz="2000" b="1" dirty="0" err="1" smtClean="0"/>
              <a:t>acc_test</a:t>
            </a:r>
            <a:r>
              <a:rPr lang="en-US" altLang="zh-CN" sz="2000" b="1" dirty="0" smtClean="0"/>
              <a:t>)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54591"/>
            <a:ext cx="9036496" cy="68034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0 Train accuracy: 0.713333 Test accuracy: 0.7299</a:t>
            </a:r>
          </a:p>
          <a:p>
            <a:pPr>
              <a:buNone/>
            </a:pPr>
            <a:r>
              <a:rPr lang="en-US" altLang="zh-CN" sz="2400" dirty="0" smtClean="0"/>
              <a:t>1 Train accuracy: 0.766667 Test accuracy: 0.7977</a:t>
            </a:r>
          </a:p>
          <a:p>
            <a:pPr>
              <a:buNone/>
            </a:pPr>
            <a:r>
              <a:rPr lang="en-US" altLang="zh-CN" sz="2400" dirty="0" smtClean="0"/>
              <a:t>...</a:t>
            </a:r>
          </a:p>
          <a:p>
            <a:pPr>
              <a:buNone/>
            </a:pPr>
            <a:r>
              <a:rPr lang="en-US" altLang="zh-CN" sz="2400" dirty="0" smtClean="0"/>
              <a:t>98 Train accuracy: 0.986667 Test accuracy: 0.9777</a:t>
            </a:r>
          </a:p>
          <a:p>
            <a:pPr>
              <a:buNone/>
            </a:pPr>
            <a:r>
              <a:rPr lang="en-US" altLang="zh-CN" sz="2400" dirty="0" smtClean="0"/>
              <a:t>99 Train accuracy: 0.986667 Test accuracy: </a:t>
            </a:r>
            <a:r>
              <a:rPr lang="en-US" altLang="zh-CN" sz="2400" dirty="0" smtClean="0"/>
              <a:t>0.9809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sz="2800" dirty="0" smtClean="0"/>
              <a:t>You can specify an </a:t>
            </a:r>
            <a:r>
              <a:rPr lang="en-US" altLang="zh-CN" sz="2800" dirty="0" err="1" smtClean="0"/>
              <a:t>initializer</a:t>
            </a:r>
            <a:r>
              <a:rPr lang="en-US" altLang="zh-CN" sz="2800" dirty="0" smtClean="0"/>
              <a:t> for the RNN by wrapping </a:t>
            </a:r>
            <a:r>
              <a:rPr lang="en-US" altLang="zh-CN" sz="2800" dirty="0" smtClean="0"/>
              <a:t>its construction </a:t>
            </a:r>
            <a:r>
              <a:rPr lang="en-US" altLang="zh-CN" sz="2800" dirty="0" smtClean="0"/>
              <a:t>code in a variable scope (e.g., </a:t>
            </a:r>
            <a:r>
              <a:rPr lang="en-US" altLang="zh-CN" sz="2800" dirty="0" smtClean="0"/>
              <a:t>use </a:t>
            </a:r>
            <a:r>
              <a:rPr lang="en-US" altLang="zh-CN" sz="2800" dirty="0" err="1" smtClean="0"/>
              <a:t>variable_scope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rnn</a:t>
            </a:r>
            <a:r>
              <a:rPr lang="en-US" altLang="zh-CN" sz="2800" dirty="0" smtClean="0"/>
              <a:t>", </a:t>
            </a:r>
            <a:r>
              <a:rPr lang="en-US" altLang="zh-CN" sz="2800" dirty="0" err="1" smtClean="0"/>
              <a:t>initializer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variance_scaling_initializer</a:t>
            </a:r>
            <a:r>
              <a:rPr lang="en-US" altLang="zh-CN" sz="2800" dirty="0" smtClean="0"/>
              <a:t>()) to use He initialization).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Training to Predict Time Series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Now let’s take a look at how to handle time series, </a:t>
            </a:r>
            <a:r>
              <a:rPr lang="en-US" altLang="zh-CN" sz="2800" dirty="0" smtClean="0"/>
              <a:t>like stock prices. </a:t>
            </a:r>
            <a:r>
              <a:rPr lang="en-US" altLang="zh-CN" sz="2800" dirty="0" smtClean="0"/>
              <a:t>In this section we will train an RNN to </a:t>
            </a:r>
            <a:r>
              <a:rPr lang="en-US" altLang="zh-CN" sz="2800" dirty="0" smtClean="0"/>
              <a:t>predict the </a:t>
            </a:r>
            <a:r>
              <a:rPr lang="en-US" altLang="zh-CN" sz="2800" dirty="0" smtClean="0"/>
              <a:t>next value in a generated time series. Each training instance is a </a:t>
            </a:r>
            <a:r>
              <a:rPr lang="en-US" altLang="zh-CN" sz="2800" dirty="0" smtClean="0"/>
              <a:t>randomly selected </a:t>
            </a:r>
            <a:r>
              <a:rPr lang="en-US" altLang="zh-CN" sz="2800" dirty="0" smtClean="0"/>
              <a:t>sequence of 20 consecutive values from the time series, and the </a:t>
            </a:r>
            <a:r>
              <a:rPr lang="en-US" altLang="zh-CN" sz="2800" dirty="0" smtClean="0"/>
              <a:t>target sequence </a:t>
            </a:r>
            <a:r>
              <a:rPr lang="en-US" altLang="zh-CN" sz="2800" dirty="0" smtClean="0"/>
              <a:t>is the same as the input sequence, except it is shifted by one time step </a:t>
            </a:r>
            <a:r>
              <a:rPr lang="en-US" altLang="zh-CN" sz="2800" dirty="0" smtClean="0"/>
              <a:t>into the future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105275"/>
            <a:ext cx="77343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Training to Predict Time Series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 = 20</a:t>
            </a:r>
          </a:p>
          <a:p>
            <a:pPr>
              <a:buNone/>
            </a:pPr>
            <a:r>
              <a:rPr lang="en-US" altLang="zh-CN" sz="2800" dirty="0" err="1" smtClean="0"/>
              <a:t>n_inputs</a:t>
            </a:r>
            <a:r>
              <a:rPr lang="en-US" altLang="zh-CN" sz="2800" dirty="0" smtClean="0"/>
              <a:t> = 1</a:t>
            </a:r>
          </a:p>
          <a:p>
            <a:pPr>
              <a:buNone/>
            </a:pPr>
            <a:r>
              <a:rPr lang="en-US" altLang="zh-CN" sz="2800" dirty="0" err="1" smtClean="0"/>
              <a:t>n_neurons</a:t>
            </a:r>
            <a:r>
              <a:rPr lang="en-US" altLang="zh-CN" sz="2800" dirty="0" smtClean="0"/>
              <a:t> = 100</a:t>
            </a:r>
          </a:p>
          <a:p>
            <a:pPr>
              <a:buNone/>
            </a:pPr>
            <a:r>
              <a:rPr lang="en-US" altLang="zh-CN" sz="2800" dirty="0" err="1" smtClean="0"/>
              <a:t>n_outputs</a:t>
            </a:r>
            <a:r>
              <a:rPr lang="en-US" altLang="zh-CN" sz="2800" dirty="0" smtClean="0"/>
              <a:t> = 1</a:t>
            </a:r>
          </a:p>
          <a:p>
            <a:pPr>
              <a:buNone/>
            </a:pPr>
            <a:r>
              <a:rPr lang="en-US" altLang="zh-CN" sz="2800" dirty="0" smtClean="0"/>
              <a:t>X = </a:t>
            </a:r>
            <a:r>
              <a:rPr lang="en-US" altLang="zh-CN" sz="2800" dirty="0" err="1" smtClean="0"/>
              <a:t>tf.placeholder</a:t>
            </a:r>
            <a:r>
              <a:rPr lang="en-US" altLang="zh-CN" sz="2800" dirty="0" smtClean="0"/>
              <a:t>(tf.float32, [None, </a:t>
            </a: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n_inputs</a:t>
            </a:r>
            <a:r>
              <a:rPr lang="en-US" altLang="zh-CN" sz="2800" dirty="0" smtClean="0"/>
              <a:t>])</a:t>
            </a:r>
          </a:p>
          <a:p>
            <a:pPr>
              <a:buNone/>
            </a:pPr>
            <a:r>
              <a:rPr lang="en-US" altLang="zh-CN" sz="2800" dirty="0" smtClean="0"/>
              <a:t>y = </a:t>
            </a:r>
            <a:r>
              <a:rPr lang="en-US" altLang="zh-CN" sz="2800" dirty="0" err="1" smtClean="0"/>
              <a:t>tf.placeholder</a:t>
            </a:r>
            <a:r>
              <a:rPr lang="en-US" altLang="zh-CN" sz="2800" dirty="0" smtClean="0"/>
              <a:t>(tf.float32, [None, </a:t>
            </a: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n_outputs</a:t>
            </a:r>
            <a:r>
              <a:rPr lang="en-US" altLang="zh-CN" sz="2800" dirty="0" smtClean="0"/>
              <a:t>])</a:t>
            </a:r>
          </a:p>
          <a:p>
            <a:pPr>
              <a:buNone/>
            </a:pPr>
            <a:r>
              <a:rPr lang="en-US" altLang="zh-CN" sz="2800" dirty="0" smtClean="0"/>
              <a:t>cell = </a:t>
            </a:r>
            <a:r>
              <a:rPr lang="en-US" altLang="zh-CN" sz="2800" dirty="0" err="1" smtClean="0"/>
              <a:t>tf.contrib.rnn.BasicRNNCell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num_units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n_neurons</a:t>
            </a:r>
            <a:r>
              <a:rPr lang="en-US" altLang="zh-CN" sz="2800" dirty="0" smtClean="0"/>
              <a:t>,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                                          activation=</a:t>
            </a:r>
            <a:r>
              <a:rPr lang="en-US" altLang="zh-CN" sz="2800" dirty="0" err="1" smtClean="0"/>
              <a:t>tf.nn.relu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r>
              <a:rPr lang="en-US" altLang="zh-CN" sz="2800" dirty="0" smtClean="0"/>
              <a:t>outputs, states = </a:t>
            </a:r>
            <a:r>
              <a:rPr lang="en-US" altLang="zh-CN" sz="2800" dirty="0" err="1" smtClean="0"/>
              <a:t>tf.nn.dynamic_rnn</a:t>
            </a:r>
            <a:r>
              <a:rPr lang="en-US" altLang="zh-CN" sz="2800" dirty="0" smtClean="0"/>
              <a:t>(cell, X, </a:t>
            </a:r>
            <a:r>
              <a:rPr lang="en-US" altLang="zh-CN" sz="2800" dirty="0" err="1" smtClean="0"/>
              <a:t>dtype</a:t>
            </a:r>
            <a:r>
              <a:rPr lang="en-US" altLang="zh-CN" sz="2800" dirty="0" smtClean="0"/>
              <a:t>=tf.float32)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RNN cells using output projections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At each time step we now have an output vector of size 100. But what we </a:t>
            </a:r>
            <a:r>
              <a:rPr lang="en-US" altLang="zh-CN" sz="2800" dirty="0" smtClean="0"/>
              <a:t>actually want </a:t>
            </a:r>
            <a:r>
              <a:rPr lang="en-US" altLang="zh-CN" sz="2800" dirty="0" smtClean="0"/>
              <a:t>is a single output value at each time step.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6748108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i="1" smtClean="0"/>
              <a:t>RNN cells using output projections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cell = </a:t>
            </a:r>
            <a:r>
              <a:rPr lang="en-US" altLang="zh-CN" sz="2400" dirty="0" err="1" smtClean="0"/>
              <a:t>tf.contrib.rnn.OutputProjectionWrapper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tf.contrib.rnn.BasicRNNCell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num_units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,  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activation=</a:t>
            </a:r>
            <a:r>
              <a:rPr lang="en-US" altLang="zh-CN" sz="2400" dirty="0" err="1" smtClean="0"/>
              <a:t>tf.nn.relu</a:t>
            </a:r>
            <a:r>
              <a:rPr lang="en-US" altLang="zh-CN" sz="2400" dirty="0" smtClean="0"/>
              <a:t>), </a:t>
            </a:r>
            <a:r>
              <a:rPr lang="en-US" altLang="zh-CN" sz="2400" dirty="0" err="1" smtClean="0"/>
              <a:t>output_size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 = 0.001</a:t>
            </a:r>
          </a:p>
          <a:p>
            <a:pPr>
              <a:buNone/>
            </a:pPr>
            <a:r>
              <a:rPr lang="en-US" altLang="zh-CN" sz="2400" dirty="0" smtClean="0"/>
              <a:t>loss = </a:t>
            </a:r>
            <a:r>
              <a:rPr lang="en-US" altLang="zh-CN" sz="2400" dirty="0" err="1" smtClean="0"/>
              <a:t>tf.reduce_mean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tf.square</a:t>
            </a:r>
            <a:r>
              <a:rPr lang="en-US" altLang="zh-CN" sz="2400" dirty="0" smtClean="0"/>
              <a:t>(outputs - y))</a:t>
            </a:r>
          </a:p>
          <a:p>
            <a:pPr>
              <a:buNone/>
            </a:pPr>
            <a:r>
              <a:rPr lang="en-US" altLang="zh-CN" sz="2400" dirty="0" smtClean="0"/>
              <a:t>optimizer = </a:t>
            </a:r>
            <a:r>
              <a:rPr lang="en-US" altLang="zh-CN" sz="2400" dirty="0" err="1" smtClean="0"/>
              <a:t>tf.train.AdamOptimizer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learning_rate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optimizer.minimize</a:t>
            </a:r>
            <a:r>
              <a:rPr lang="en-US" altLang="zh-CN" sz="2400" dirty="0" smtClean="0"/>
              <a:t>(loss)</a:t>
            </a:r>
          </a:p>
          <a:p>
            <a:pPr>
              <a:buNone/>
            </a:pPr>
            <a:r>
              <a:rPr lang="en-US" altLang="zh-CN" sz="2400" dirty="0" smtClean="0"/>
              <a:t>init = </a:t>
            </a:r>
            <a:r>
              <a:rPr lang="en-US" altLang="zh-CN" sz="2400" dirty="0" err="1" smtClean="0"/>
              <a:t>tf.global_variables_initializer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072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n_iterations</a:t>
            </a:r>
            <a:r>
              <a:rPr lang="en-US" altLang="zh-CN" sz="2400" dirty="0" smtClean="0"/>
              <a:t> = 10000</a:t>
            </a:r>
          </a:p>
          <a:p>
            <a:pPr>
              <a:buNone/>
            </a:pP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 = 50</a:t>
            </a:r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init.run</a:t>
            </a:r>
            <a:r>
              <a:rPr lang="en-US" altLang="zh-CN" sz="2400" dirty="0" smtClean="0"/>
              <a:t>()</a:t>
            </a:r>
          </a:p>
          <a:p>
            <a:pPr>
              <a:buNone/>
            </a:pPr>
            <a:r>
              <a:rPr lang="en-US" altLang="zh-CN" sz="2400" b="1" dirty="0" smtClean="0"/>
              <a:t>    for </a:t>
            </a:r>
            <a:r>
              <a:rPr lang="en-US" altLang="zh-CN" sz="2400" b="1" dirty="0" smtClean="0"/>
              <a:t>iteration in range(</a:t>
            </a:r>
            <a:r>
              <a:rPr lang="en-US" altLang="zh-CN" sz="2400" b="1" dirty="0" err="1" smtClean="0"/>
              <a:t>n_iterations</a:t>
            </a:r>
            <a:r>
              <a:rPr lang="en-US" altLang="zh-CN" sz="2400" b="1" dirty="0" smtClean="0"/>
              <a:t>):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 = [...] </a:t>
            </a:r>
            <a:r>
              <a:rPr lang="en-US" altLang="zh-CN" sz="2400" i="1" dirty="0" smtClean="0"/>
              <a:t># fetch the next training batch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training_op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y: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b="1" dirty="0" smtClean="0"/>
              <a:t>        if </a:t>
            </a:r>
            <a:r>
              <a:rPr lang="en-US" altLang="zh-CN" sz="2400" b="1" dirty="0" smtClean="0"/>
              <a:t>iteration % 100 == 0:</a:t>
            </a:r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mse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loss.eval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, y: </a:t>
            </a:r>
            <a:r>
              <a:rPr lang="en-US" altLang="zh-CN" sz="2400" dirty="0" err="1" smtClean="0"/>
              <a:t>y_batch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b="1" dirty="0" smtClean="0"/>
              <a:t>            print(iteration</a:t>
            </a:r>
            <a:r>
              <a:rPr lang="en-US" altLang="zh-CN" sz="2400" b="1" dirty="0" smtClean="0"/>
              <a:t>, "\</a:t>
            </a:r>
            <a:r>
              <a:rPr lang="en-US" altLang="zh-CN" sz="2400" b="1" dirty="0" err="1" smtClean="0"/>
              <a:t>tMSE</a:t>
            </a:r>
            <a:r>
              <a:rPr lang="en-US" altLang="zh-CN" sz="2400" b="1" dirty="0" smtClean="0"/>
              <a:t>:", </a:t>
            </a:r>
            <a:r>
              <a:rPr lang="en-US" altLang="zh-CN" sz="2400" b="1" dirty="0" err="1" smtClean="0"/>
              <a:t>mse</a:t>
            </a:r>
            <a:r>
              <a:rPr lang="en-US" altLang="zh-CN" sz="2400" b="1" dirty="0" smtClean="0"/>
              <a:t>)</a:t>
            </a:r>
          </a:p>
          <a:p>
            <a:pPr>
              <a:buNone/>
            </a:pPr>
            <a:endParaRPr lang="en-US" altLang="zh-CN" sz="1200" b="1" dirty="0" smtClean="0"/>
          </a:p>
          <a:p>
            <a:pPr>
              <a:buNone/>
            </a:pPr>
            <a:r>
              <a:rPr lang="en-US" altLang="zh-CN" sz="2400" dirty="0" smtClean="0"/>
              <a:t>0 MSE: 379.586</a:t>
            </a:r>
          </a:p>
          <a:p>
            <a:pPr>
              <a:buNone/>
            </a:pPr>
            <a:r>
              <a:rPr lang="en-US" altLang="zh-CN" sz="2400" dirty="0" smtClean="0"/>
              <a:t>100 MSE: 14.58426</a:t>
            </a:r>
          </a:p>
          <a:p>
            <a:pPr>
              <a:buNone/>
            </a:pPr>
            <a:r>
              <a:rPr lang="en-US" altLang="zh-CN" sz="2400" dirty="0" smtClean="0"/>
              <a:t>200 MSE: 7.14066</a:t>
            </a:r>
          </a:p>
          <a:p>
            <a:pPr>
              <a:buNone/>
            </a:pPr>
            <a:r>
              <a:rPr lang="en-US" altLang="zh-CN" sz="2400" dirty="0" smtClean="0"/>
              <a:t>300 MSE: 3.98528</a:t>
            </a:r>
          </a:p>
          <a:p>
            <a:pPr>
              <a:buNone/>
            </a:pPr>
            <a:r>
              <a:rPr lang="en-US" altLang="zh-CN" sz="2400" dirty="0" smtClean="0"/>
              <a:t>400 MSE: </a:t>
            </a:r>
            <a:r>
              <a:rPr lang="en-US" altLang="zh-CN" sz="2400" dirty="0" smtClean="0"/>
              <a:t>2.00254  [...]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Up to now we have mostly looked at </a:t>
            </a:r>
            <a:r>
              <a:rPr lang="en-US" altLang="zh-CN" sz="3600" dirty="0" err="1" smtClean="0"/>
              <a:t>feedforward</a:t>
            </a:r>
            <a:r>
              <a:rPr lang="en-US" altLang="zh-CN" sz="3600" dirty="0" smtClean="0"/>
              <a:t> neural networks, where the </a:t>
            </a:r>
            <a:r>
              <a:rPr lang="en-US" altLang="zh-CN" sz="3600" dirty="0" smtClean="0"/>
              <a:t>activations flow </a:t>
            </a:r>
            <a:r>
              <a:rPr lang="en-US" altLang="zh-CN" sz="3600" dirty="0" smtClean="0"/>
              <a:t>only in one direction, from the input layer to the output layer (except for </a:t>
            </a:r>
            <a:r>
              <a:rPr lang="en-US" altLang="zh-CN" sz="3600" dirty="0" smtClean="0"/>
              <a:t>a few </a:t>
            </a:r>
            <a:r>
              <a:rPr lang="en-US" altLang="zh-CN" sz="3600" dirty="0" smtClean="0"/>
              <a:t>networks in Appendix E). A recurrent neural network looks very much like </a:t>
            </a:r>
            <a:r>
              <a:rPr lang="en-US" altLang="zh-CN" sz="3600" dirty="0" smtClean="0"/>
              <a:t>a </a:t>
            </a:r>
            <a:r>
              <a:rPr lang="en-US" altLang="zh-CN" sz="3600" dirty="0" err="1" smtClean="0"/>
              <a:t>feedforward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neural network, except it also has connections pointing backward. 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i="1" smtClean="0"/>
              <a:t>RNN cells using output projections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err="1" smtClean="0"/>
              <a:t>X_new</a:t>
            </a:r>
            <a:r>
              <a:rPr lang="en-US" altLang="zh-CN" sz="2400" dirty="0" smtClean="0"/>
              <a:t> = [...] </a:t>
            </a:r>
            <a:r>
              <a:rPr lang="en-US" altLang="zh-CN" sz="2400" i="1" dirty="0" smtClean="0"/>
              <a:t># New sequences</a:t>
            </a:r>
          </a:p>
          <a:p>
            <a:pPr>
              <a:buNone/>
            </a:pPr>
            <a:r>
              <a:rPr lang="en-US" altLang="zh-CN" sz="2400" dirty="0" err="1" smtClean="0"/>
              <a:t>y_pred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(outputs,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X_new</a:t>
            </a:r>
            <a:r>
              <a:rPr lang="en-US" altLang="zh-CN" sz="2400" dirty="0" smtClean="0"/>
              <a:t>})</a:t>
            </a:r>
          </a:p>
          <a:p>
            <a:endParaRPr lang="en-US" altLang="zh-CN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7479393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i="1" smtClean="0"/>
              <a:t>RNN cells using output projections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Although using an </a:t>
            </a:r>
            <a:r>
              <a:rPr lang="en-US" altLang="zh-CN" sz="2800" dirty="0" err="1" smtClean="0"/>
              <a:t>OutputProjectionWrapper</a:t>
            </a:r>
            <a:r>
              <a:rPr lang="en-US" altLang="zh-CN" sz="2800" dirty="0" smtClean="0"/>
              <a:t> is the simplest solution to reduce </a:t>
            </a:r>
            <a:r>
              <a:rPr lang="en-US" altLang="zh-CN" sz="2800" dirty="0" smtClean="0"/>
              <a:t>the dimensionality </a:t>
            </a:r>
            <a:r>
              <a:rPr lang="en-US" altLang="zh-CN" sz="2800" dirty="0" smtClean="0"/>
              <a:t>of the RNN’s output sequences down to just one value per time </a:t>
            </a:r>
            <a:r>
              <a:rPr lang="en-US" altLang="zh-CN" sz="2800" dirty="0" smtClean="0"/>
              <a:t>step (per </a:t>
            </a:r>
            <a:r>
              <a:rPr lang="en-US" altLang="zh-CN" sz="2800" dirty="0" smtClean="0"/>
              <a:t>instance), it is not the most efficient. There is a trickier but more efficient </a:t>
            </a:r>
            <a:r>
              <a:rPr lang="en-US" altLang="zh-CN" sz="2800" dirty="0" smtClean="0"/>
              <a:t>solution: you </a:t>
            </a:r>
            <a:r>
              <a:rPr lang="en-US" altLang="zh-CN" sz="2800" dirty="0" smtClean="0"/>
              <a:t>can reshape the RNN outputs from [</a:t>
            </a:r>
            <a:r>
              <a:rPr lang="en-US" altLang="zh-CN" sz="2800" dirty="0" err="1" smtClean="0"/>
              <a:t>batch_size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n_neurons</a:t>
            </a:r>
            <a:r>
              <a:rPr lang="en-US" altLang="zh-CN" sz="2800" dirty="0" smtClean="0"/>
              <a:t>] to 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batch_size</a:t>
            </a:r>
            <a:r>
              <a:rPr lang="en-US" altLang="zh-CN" sz="2800" dirty="0" smtClean="0"/>
              <a:t> * </a:t>
            </a: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n_neurons</a:t>
            </a:r>
            <a:r>
              <a:rPr lang="en-US" altLang="zh-CN" sz="2800" dirty="0" smtClean="0"/>
              <a:t>], then apply a single fully connected </a:t>
            </a:r>
            <a:r>
              <a:rPr lang="en-US" altLang="zh-CN" sz="2800" dirty="0" smtClean="0"/>
              <a:t>layer with </a:t>
            </a:r>
            <a:r>
              <a:rPr lang="en-US" altLang="zh-CN" sz="2800" dirty="0" smtClean="0"/>
              <a:t>the appropriate output size (in our case just 1), which will result in an </a:t>
            </a:r>
            <a:r>
              <a:rPr lang="en-US" altLang="zh-CN" sz="2800" dirty="0" smtClean="0"/>
              <a:t>output tensor </a:t>
            </a:r>
            <a:r>
              <a:rPr lang="en-US" altLang="zh-CN" sz="2800" dirty="0" smtClean="0"/>
              <a:t>of shape [</a:t>
            </a:r>
            <a:r>
              <a:rPr lang="en-US" altLang="zh-CN" sz="2800" dirty="0" err="1" smtClean="0"/>
              <a:t>batch_size</a:t>
            </a:r>
            <a:r>
              <a:rPr lang="en-US" altLang="zh-CN" sz="2800" dirty="0" smtClean="0"/>
              <a:t> * </a:t>
            </a: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n_outputs</a:t>
            </a:r>
            <a:r>
              <a:rPr lang="en-US" altLang="zh-CN" sz="2800" dirty="0" smtClean="0"/>
              <a:t>], and then reshape this </a:t>
            </a:r>
            <a:r>
              <a:rPr lang="en-US" altLang="zh-CN" sz="2800" dirty="0" smtClean="0"/>
              <a:t>tensor to 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batch_size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n_outputs</a:t>
            </a:r>
            <a:r>
              <a:rPr lang="en-US" altLang="zh-CN" sz="2800" dirty="0" smtClean="0"/>
              <a:t>].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i="1" smtClean="0"/>
              <a:t>RNN cells using output projections</a:t>
            </a:r>
            <a:endParaRPr lang="zh-CN" altLang="en-US" sz="4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77867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Training to Predict Time Series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cell = </a:t>
            </a:r>
            <a:r>
              <a:rPr lang="en-US" altLang="zh-CN" sz="2400" dirty="0" err="1" smtClean="0"/>
              <a:t>tf.contrib.rnn.BasicRNNCell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num_units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, 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              activation=</a:t>
            </a:r>
            <a:r>
              <a:rPr lang="en-US" altLang="zh-CN" sz="2400" dirty="0" err="1" smtClean="0"/>
              <a:t>tf.nn.relu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rnn_outputs</a:t>
            </a:r>
            <a:r>
              <a:rPr lang="en-US" altLang="zh-CN" sz="2400" dirty="0" smtClean="0"/>
              <a:t>, states = </a:t>
            </a:r>
            <a:r>
              <a:rPr lang="en-US" altLang="zh-CN" sz="2400" dirty="0" err="1" smtClean="0"/>
              <a:t>tf.nn.dynamic_rnn</a:t>
            </a:r>
            <a:r>
              <a:rPr lang="en-US" altLang="zh-CN" sz="2400" dirty="0" smtClean="0"/>
              <a:t>(cell, X,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=tf.float32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stacked_rnn_outputs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tf.reshape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rnn_outputs</a:t>
            </a:r>
            <a:r>
              <a:rPr lang="en-US" altLang="zh-CN" sz="2400" dirty="0" smtClean="0"/>
              <a:t>, [-1, 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r>
              <a:rPr lang="en-US" altLang="zh-CN" sz="2400" dirty="0" err="1" smtClean="0"/>
              <a:t>stacked_outputs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fully_connected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stacked_rnn_outputs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,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                                                    </a:t>
            </a:r>
            <a:r>
              <a:rPr lang="en-US" altLang="zh-CN" sz="2400" dirty="0" err="1" smtClean="0"/>
              <a:t>activation_fn</a:t>
            </a:r>
            <a:r>
              <a:rPr lang="en-US" altLang="zh-CN" sz="2400" dirty="0" smtClean="0"/>
              <a:t>=None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outputs = </a:t>
            </a:r>
            <a:r>
              <a:rPr lang="en-US" altLang="zh-CN" sz="2400" dirty="0" err="1" smtClean="0"/>
              <a:t>tf.reshape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stacked_outputs</a:t>
            </a:r>
            <a:r>
              <a:rPr lang="en-US" altLang="zh-CN" sz="2400" dirty="0" smtClean="0"/>
              <a:t>, [-1, </a:t>
            </a:r>
            <a:r>
              <a:rPr lang="en-US" altLang="zh-CN" sz="2400" dirty="0" err="1" smtClean="0"/>
              <a:t>n_steps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n_outputs</a:t>
            </a:r>
            <a:r>
              <a:rPr lang="en-US" altLang="zh-CN" sz="2400" dirty="0" smtClean="0"/>
              <a:t>])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sz="2800" dirty="0" smtClean="0"/>
              <a:t>This can provide a significant speed </a:t>
            </a:r>
            <a:r>
              <a:rPr lang="en-US" altLang="zh-CN" sz="2800" dirty="0" smtClean="0"/>
              <a:t>boost since </a:t>
            </a:r>
            <a:r>
              <a:rPr lang="en-US" altLang="zh-CN" sz="2800" dirty="0" smtClean="0"/>
              <a:t>there is just one fully connected layer instead of one per time step.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Creative RNN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Now that we have a model that can predict the future, we can use it to generate </a:t>
            </a:r>
            <a:r>
              <a:rPr lang="en-US" altLang="zh-CN" dirty="0" smtClean="0"/>
              <a:t>some creative </a:t>
            </a:r>
            <a:r>
              <a:rPr lang="en-US" altLang="zh-CN" dirty="0" smtClean="0"/>
              <a:t>sequences, as explained at the beginning of the chapter. All we need is to </a:t>
            </a:r>
            <a:r>
              <a:rPr lang="en-US" altLang="zh-CN" dirty="0" smtClean="0"/>
              <a:t>provide it </a:t>
            </a:r>
            <a:r>
              <a:rPr lang="en-US" altLang="zh-CN" dirty="0" smtClean="0"/>
              <a:t>a seed sequence containing </a:t>
            </a:r>
            <a:r>
              <a:rPr lang="en-US" altLang="zh-CN" dirty="0" err="1" smtClean="0"/>
              <a:t>n_steps</a:t>
            </a:r>
            <a:r>
              <a:rPr lang="en-US" altLang="zh-CN" dirty="0" smtClean="0"/>
              <a:t> values (e.g., full of zeros), use the model </a:t>
            </a:r>
            <a:r>
              <a:rPr lang="en-US" altLang="zh-CN" dirty="0" smtClean="0"/>
              <a:t>to predict </a:t>
            </a:r>
            <a:r>
              <a:rPr lang="en-US" altLang="zh-CN" dirty="0" smtClean="0"/>
              <a:t>the next value, append this predicted value to the sequence, feed the </a:t>
            </a:r>
            <a:r>
              <a:rPr lang="en-US" altLang="zh-CN" dirty="0" smtClean="0"/>
              <a:t>last </a:t>
            </a:r>
            <a:r>
              <a:rPr lang="en-US" altLang="zh-CN" dirty="0" err="1" smtClean="0"/>
              <a:t>n_steps</a:t>
            </a:r>
            <a:r>
              <a:rPr lang="en-US" altLang="zh-CN" dirty="0" smtClean="0"/>
              <a:t> </a:t>
            </a:r>
            <a:r>
              <a:rPr lang="en-US" altLang="zh-CN" dirty="0" smtClean="0"/>
              <a:t>values to the model to predict the next value, and so on. This process </a:t>
            </a:r>
            <a:r>
              <a:rPr lang="en-US" altLang="zh-CN" dirty="0" smtClean="0"/>
              <a:t>generates a </a:t>
            </a:r>
            <a:r>
              <a:rPr lang="en-US" altLang="zh-CN" dirty="0" smtClean="0"/>
              <a:t>new sequence that has some resemblance to the original time </a:t>
            </a:r>
            <a:r>
              <a:rPr lang="en-US" altLang="zh-CN" dirty="0" smtClean="0"/>
              <a:t>series.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Creative RNN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sequence = [0.] * </a:t>
            </a:r>
            <a:r>
              <a:rPr lang="en-US" altLang="zh-CN" sz="2400" dirty="0" err="1" smtClean="0"/>
              <a:t>n_steps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for iteration in range(300):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(sequence[-</a:t>
            </a:r>
            <a:r>
              <a:rPr lang="en-US" altLang="zh-CN" sz="2400" dirty="0" err="1" smtClean="0"/>
              <a:t>n_steps</a:t>
            </a:r>
            <a:r>
              <a:rPr lang="en-US" altLang="zh-CN" sz="2400" dirty="0" smtClean="0"/>
              <a:t>:]).reshape(1, </a:t>
            </a:r>
            <a:r>
              <a:rPr lang="en-US" altLang="zh-CN" sz="2400" dirty="0" err="1" smtClean="0"/>
              <a:t>n_steps</a:t>
            </a:r>
            <a:r>
              <a:rPr lang="en-US" altLang="zh-CN" sz="2400" dirty="0" smtClean="0"/>
              <a:t>, 1)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y_pred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(outputs,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</a:t>
            </a:r>
            <a:r>
              <a:rPr lang="en-US" altLang="zh-CN" sz="2400" dirty="0" err="1" smtClean="0"/>
              <a:t>X_batch</a:t>
            </a:r>
            <a:r>
              <a:rPr lang="en-US" altLang="zh-CN" sz="2400" dirty="0" smtClean="0"/>
              <a:t>})</a:t>
            </a:r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sequence.append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y_pred</a:t>
            </a:r>
            <a:r>
              <a:rPr lang="en-US" altLang="zh-CN" sz="2400" dirty="0" smtClean="0"/>
              <a:t>[0</a:t>
            </a:r>
            <a:r>
              <a:rPr lang="en-US" altLang="zh-CN" sz="2400" dirty="0" smtClean="0"/>
              <a:t>, -1, 0])</a:t>
            </a:r>
            <a:endParaRPr lang="en-US" altLang="zh-CN" sz="28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14686"/>
            <a:ext cx="9144000" cy="323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Deep RNNs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It is quite common to stack multiple layers of </a:t>
            </a:r>
            <a:r>
              <a:rPr lang="en-US" altLang="zh-CN" sz="2800" dirty="0" smtClean="0"/>
              <a:t>cells. This gives </a:t>
            </a:r>
            <a:r>
              <a:rPr lang="en-US" altLang="zh-CN" sz="2800" dirty="0" smtClean="0"/>
              <a:t>you a </a:t>
            </a:r>
            <a:r>
              <a:rPr lang="en-US" altLang="zh-CN" sz="2800" i="1" dirty="0" smtClean="0"/>
              <a:t>deep RNN.</a:t>
            </a:r>
            <a:endParaRPr lang="en-US" altLang="zh-CN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429684" cy="464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Deep RNNs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To implement a deep RNN in </a:t>
            </a:r>
            <a:r>
              <a:rPr lang="en-US" altLang="zh-CN" sz="2800" dirty="0" err="1" smtClean="0"/>
              <a:t>TensorFlow</a:t>
            </a:r>
            <a:r>
              <a:rPr lang="en-US" altLang="zh-CN" sz="2800" dirty="0" smtClean="0"/>
              <a:t>, you can create several cells and stack </a:t>
            </a:r>
            <a:r>
              <a:rPr lang="en-US" altLang="zh-CN" sz="2800" dirty="0" smtClean="0"/>
              <a:t>them into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MultiRNNCell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 = 100</a:t>
            </a:r>
          </a:p>
          <a:p>
            <a:pPr>
              <a:buNone/>
            </a:pPr>
            <a:r>
              <a:rPr lang="en-US" altLang="zh-CN" sz="2400" dirty="0" err="1" smtClean="0"/>
              <a:t>n_layers</a:t>
            </a:r>
            <a:r>
              <a:rPr lang="en-US" altLang="zh-CN" sz="2400" dirty="0" smtClean="0"/>
              <a:t> = 3</a:t>
            </a:r>
          </a:p>
          <a:p>
            <a:pPr>
              <a:buNone/>
            </a:pPr>
            <a:r>
              <a:rPr lang="en-US" altLang="zh-CN" sz="2400" dirty="0" err="1" smtClean="0"/>
              <a:t>basic_cell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tf.contrib.rnn.BasicRNNCell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num_units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multi_layer_cell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tf.contrib.rnn.MultiRNNCell</a:t>
            </a:r>
            <a:r>
              <a:rPr lang="en-US" altLang="zh-CN" sz="2400" dirty="0" smtClean="0"/>
              <a:t>([</a:t>
            </a:r>
            <a:r>
              <a:rPr lang="en-US" altLang="zh-CN" sz="2400" dirty="0" err="1" smtClean="0"/>
              <a:t>basic_cell</a:t>
            </a:r>
            <a:r>
              <a:rPr lang="en-US" altLang="zh-CN" sz="2400" dirty="0" smtClean="0"/>
              <a:t>] * </a:t>
            </a:r>
            <a:r>
              <a:rPr lang="en-US" altLang="zh-CN" sz="2400" dirty="0" err="1" smtClean="0"/>
              <a:t>n_layers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outputs, states = </a:t>
            </a:r>
            <a:r>
              <a:rPr lang="en-US" altLang="zh-CN" sz="2400" dirty="0" err="1" smtClean="0"/>
              <a:t>tf.nn.dynamic_rnn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multi_layer_cell</a:t>
            </a:r>
            <a:r>
              <a:rPr lang="en-US" altLang="zh-CN" sz="2400" dirty="0" smtClean="0"/>
              <a:t>, X,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                   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=tf.float32</a:t>
            </a:r>
            <a:r>
              <a:rPr lang="en-US" altLang="zh-CN" sz="2400" dirty="0" smtClean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Applying Dropout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If you build a very deep RNN, it may end up </a:t>
            </a:r>
            <a:r>
              <a:rPr lang="en-US" altLang="zh-CN" sz="2800" dirty="0" err="1" smtClean="0"/>
              <a:t>overfitting</a:t>
            </a:r>
            <a:r>
              <a:rPr lang="en-US" altLang="zh-CN" sz="2800" dirty="0" smtClean="0"/>
              <a:t> the training set. To </a:t>
            </a:r>
            <a:r>
              <a:rPr lang="en-US" altLang="zh-CN" sz="2800" dirty="0" smtClean="0"/>
              <a:t>prevent that</a:t>
            </a:r>
            <a:r>
              <a:rPr lang="en-US" altLang="zh-CN" sz="2800" dirty="0" smtClean="0"/>
              <a:t>, a common technique is to apply dropout (introduced in Chapter 11). You </a:t>
            </a:r>
            <a:r>
              <a:rPr lang="en-US" altLang="zh-CN" sz="2800" dirty="0" smtClean="0"/>
              <a:t>can simply </a:t>
            </a:r>
            <a:r>
              <a:rPr lang="en-US" altLang="zh-CN" sz="2800" dirty="0" smtClean="0"/>
              <a:t>add a dropout layer before or after the RNN as usual, but if you also want </a:t>
            </a:r>
            <a:r>
              <a:rPr lang="en-US" altLang="zh-CN" sz="2800" dirty="0" smtClean="0"/>
              <a:t>to apply </a:t>
            </a:r>
            <a:r>
              <a:rPr lang="en-US" altLang="zh-CN" sz="2800" dirty="0" smtClean="0"/>
              <a:t>dropout between the RNN layers, you need to use a </a:t>
            </a:r>
            <a:r>
              <a:rPr lang="en-US" altLang="zh-CN" sz="2800" dirty="0" err="1" smtClean="0"/>
              <a:t>DropoutWrapper</a:t>
            </a:r>
            <a:r>
              <a:rPr lang="en-US" altLang="zh-CN" sz="2800" dirty="0" smtClean="0"/>
              <a:t>. The </a:t>
            </a:r>
            <a:r>
              <a:rPr lang="en-US" altLang="zh-CN" sz="2800" dirty="0" smtClean="0"/>
              <a:t>following code </a:t>
            </a:r>
            <a:r>
              <a:rPr lang="en-US" altLang="zh-CN" sz="2800" dirty="0" smtClean="0"/>
              <a:t>applies dropout to the inputs of each layer in the RNN, dropping </a:t>
            </a:r>
            <a:r>
              <a:rPr lang="en-US" altLang="zh-CN" sz="2800" dirty="0" smtClean="0"/>
              <a:t>each input </a:t>
            </a:r>
            <a:r>
              <a:rPr lang="en-US" altLang="zh-CN" sz="2800" dirty="0" smtClean="0"/>
              <a:t>with a 50% probability</a:t>
            </a:r>
            <a:r>
              <a:rPr lang="en-US" altLang="zh-CN" sz="2800" dirty="0" smtClean="0"/>
              <a:t>:</a:t>
            </a:r>
          </a:p>
          <a:p>
            <a:endParaRPr lang="en-US" altLang="zh-CN" sz="700" dirty="0" smtClean="0"/>
          </a:p>
          <a:p>
            <a:pPr>
              <a:buNone/>
            </a:pPr>
            <a:r>
              <a:rPr lang="en-US" altLang="zh-CN" sz="2400" dirty="0" err="1" smtClean="0"/>
              <a:t>keep_prob</a:t>
            </a:r>
            <a:r>
              <a:rPr lang="en-US" altLang="zh-CN" sz="2400" dirty="0" smtClean="0"/>
              <a:t> = 0.5</a:t>
            </a:r>
          </a:p>
          <a:p>
            <a:pPr>
              <a:buNone/>
            </a:pPr>
            <a:r>
              <a:rPr lang="en-US" altLang="zh-CN" sz="2400" dirty="0" smtClean="0"/>
              <a:t>cell = </a:t>
            </a:r>
            <a:r>
              <a:rPr lang="en-US" altLang="zh-CN" sz="2400" dirty="0" err="1" smtClean="0"/>
              <a:t>tf.contrib.rnn.BasicRNNCell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num_units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000" b="1" dirty="0" err="1" smtClean="0"/>
              <a:t>cell_drop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tf.contrib.rnn.DropoutWrapper</a:t>
            </a:r>
            <a:r>
              <a:rPr lang="en-US" altLang="zh-CN" sz="2000" b="1" dirty="0" smtClean="0"/>
              <a:t>(cell, </a:t>
            </a:r>
            <a:r>
              <a:rPr lang="en-US" altLang="zh-CN" sz="2000" b="1" dirty="0" err="1" smtClean="0"/>
              <a:t>input_keep_prob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keep_prob</a:t>
            </a:r>
            <a:r>
              <a:rPr lang="en-US" altLang="zh-CN" sz="2000" b="1" dirty="0" smtClean="0"/>
              <a:t>)</a:t>
            </a:r>
          </a:p>
          <a:p>
            <a:pPr>
              <a:buNone/>
            </a:pPr>
            <a:r>
              <a:rPr lang="en-US" altLang="zh-CN" sz="2400" dirty="0" err="1" smtClean="0"/>
              <a:t>multi_layer_cell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tf.contrib.rnn.MultiRNNCell</a:t>
            </a:r>
            <a:r>
              <a:rPr lang="en-US" altLang="zh-CN" sz="2400" dirty="0" smtClean="0"/>
              <a:t>([</a:t>
            </a:r>
            <a:r>
              <a:rPr lang="en-US" altLang="zh-CN" sz="2400" dirty="0" err="1" smtClean="0"/>
              <a:t>cell_drop</a:t>
            </a:r>
            <a:r>
              <a:rPr lang="en-US" altLang="zh-CN" sz="2400" dirty="0" smtClean="0"/>
              <a:t>] * </a:t>
            </a:r>
            <a:r>
              <a:rPr lang="en-US" altLang="zh-CN" sz="2400" dirty="0" err="1" smtClean="0"/>
              <a:t>n_layers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000" b="1" dirty="0" err="1" smtClean="0"/>
              <a:t>rnn_outputs</a:t>
            </a:r>
            <a:r>
              <a:rPr lang="en-US" altLang="zh-CN" sz="2000" b="1" dirty="0" smtClean="0"/>
              <a:t>, states = </a:t>
            </a:r>
            <a:r>
              <a:rPr lang="en-US" altLang="zh-CN" sz="2000" b="1" dirty="0" err="1" smtClean="0"/>
              <a:t>tf.nn.dynamic_rnn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multi_layer_cell</a:t>
            </a:r>
            <a:r>
              <a:rPr lang="en-US" altLang="zh-CN" sz="2000" b="1" dirty="0" smtClean="0"/>
              <a:t>, X, </a:t>
            </a:r>
            <a:r>
              <a:rPr lang="en-US" altLang="zh-CN" sz="2000" b="1" dirty="0" err="1" smtClean="0"/>
              <a:t>dtype</a:t>
            </a:r>
            <a:r>
              <a:rPr lang="en-US" altLang="zh-CN" sz="2000" b="1" dirty="0" smtClean="0"/>
              <a:t>=tf.float32)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The Difficulty of Training over Many Time Steps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To train an RNN on long sequences, you will need to run it over many time </a:t>
            </a:r>
            <a:r>
              <a:rPr lang="en-US" altLang="zh-CN" sz="2800" dirty="0" smtClean="0"/>
              <a:t>steps, making </a:t>
            </a:r>
            <a:r>
              <a:rPr lang="en-US" altLang="zh-CN" sz="2800" dirty="0" smtClean="0"/>
              <a:t>the unrolled RNN a very deep network. Just like any deep neural network </a:t>
            </a:r>
            <a:r>
              <a:rPr lang="en-US" altLang="zh-CN" sz="2800" dirty="0" smtClean="0"/>
              <a:t>it may </a:t>
            </a:r>
            <a:r>
              <a:rPr lang="en-US" altLang="zh-CN" sz="2800" dirty="0" smtClean="0"/>
              <a:t>suffer from the vanishing/exploding gradients problem (discussed in </a:t>
            </a:r>
            <a:r>
              <a:rPr lang="en-US" altLang="zh-CN" sz="2800" dirty="0" smtClean="0"/>
              <a:t>Chapter 11</a:t>
            </a:r>
            <a:r>
              <a:rPr lang="en-US" altLang="zh-CN" sz="2800" dirty="0" smtClean="0"/>
              <a:t>) and take forever to train. Many of the tricks we discussed to alleviate </a:t>
            </a:r>
            <a:r>
              <a:rPr lang="en-US" altLang="zh-CN" sz="2800" dirty="0" smtClean="0"/>
              <a:t>this problem </a:t>
            </a:r>
            <a:r>
              <a:rPr lang="en-US" altLang="zh-CN" sz="2800" dirty="0" smtClean="0"/>
              <a:t>can be used for deep unrolled RNNs as well: good parameter </a:t>
            </a:r>
            <a:r>
              <a:rPr lang="en-US" altLang="zh-CN" sz="2800" dirty="0" smtClean="0"/>
              <a:t>initialization, </a:t>
            </a:r>
            <a:r>
              <a:rPr lang="en-US" altLang="zh-CN" sz="2800" dirty="0" err="1" smtClean="0"/>
              <a:t>nonsaturating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activation functions (e.g.,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), Batch Normalization, Gradient </a:t>
            </a:r>
            <a:r>
              <a:rPr lang="en-US" altLang="zh-CN" sz="2800" dirty="0" smtClean="0"/>
              <a:t>Clipping, and </a:t>
            </a:r>
            <a:r>
              <a:rPr lang="en-US" altLang="zh-CN" sz="2800" dirty="0" smtClean="0"/>
              <a:t>faster optimizers. However, if the RNN needs to handle even </a:t>
            </a:r>
            <a:r>
              <a:rPr lang="en-US" altLang="zh-CN" sz="2800" dirty="0" smtClean="0"/>
              <a:t>moderately long </a:t>
            </a:r>
            <a:r>
              <a:rPr lang="en-US" altLang="zh-CN" sz="2800" dirty="0" smtClean="0"/>
              <a:t>sequences (e.g., 100 inputs), then training will still be very slow.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Let’s look at the simplest possible RNN, composed of just one neuron receiving </a:t>
            </a:r>
            <a:r>
              <a:rPr lang="en-US" altLang="zh-CN" sz="3600" dirty="0" smtClean="0"/>
              <a:t>inputs, producing </a:t>
            </a:r>
            <a:r>
              <a:rPr lang="en-US" altLang="zh-CN" sz="3600" dirty="0" smtClean="0"/>
              <a:t>an output, and sending that output back to itself, as shown in Figure </a:t>
            </a:r>
            <a:r>
              <a:rPr lang="en-US" altLang="zh-CN" sz="3600" dirty="0" smtClean="0"/>
              <a:t>14-1 (left</a:t>
            </a:r>
            <a:r>
              <a:rPr lang="en-US" altLang="zh-CN" sz="3600" dirty="0" smtClean="0"/>
              <a:t>)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857628"/>
            <a:ext cx="6856363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The Difficulty of Training over Many Time Steps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simplest and most common solution to this problem is to unroll the RNN </a:t>
            </a:r>
            <a:r>
              <a:rPr lang="en-US" altLang="zh-CN" sz="2800" dirty="0" smtClean="0"/>
              <a:t>only over </a:t>
            </a:r>
            <a:r>
              <a:rPr lang="en-US" altLang="zh-CN" sz="2800" dirty="0" smtClean="0"/>
              <a:t>a limited number of time steps during training. This is called </a:t>
            </a:r>
            <a:r>
              <a:rPr lang="en-US" altLang="zh-CN" sz="2800" i="1" dirty="0" smtClean="0"/>
              <a:t>truncated </a:t>
            </a:r>
            <a:r>
              <a:rPr lang="en-US" altLang="zh-CN" sz="2800" i="1" dirty="0" err="1" smtClean="0"/>
              <a:t>backpropagation</a:t>
            </a:r>
            <a:r>
              <a:rPr lang="en-US" altLang="zh-CN" sz="2800" i="1" dirty="0" smtClean="0"/>
              <a:t> through </a:t>
            </a:r>
            <a:r>
              <a:rPr lang="en-US" altLang="zh-CN" sz="2800" i="1" dirty="0" smtClean="0"/>
              <a:t>time. In </a:t>
            </a:r>
            <a:r>
              <a:rPr lang="en-US" altLang="zh-CN" sz="2800" i="1" dirty="0" err="1" smtClean="0"/>
              <a:t>TensorFlow</a:t>
            </a:r>
            <a:r>
              <a:rPr lang="en-US" altLang="zh-CN" sz="2800" i="1" dirty="0" smtClean="0"/>
              <a:t> you can implement it simply by truncating </a:t>
            </a:r>
            <a:r>
              <a:rPr lang="en-US" altLang="zh-CN" sz="2800" i="1" dirty="0" smtClean="0"/>
              <a:t>the </a:t>
            </a:r>
            <a:r>
              <a:rPr lang="en-US" altLang="zh-CN" sz="2800" dirty="0" smtClean="0"/>
              <a:t>input </a:t>
            </a:r>
            <a:r>
              <a:rPr lang="en-US" altLang="zh-CN" sz="2800" dirty="0" smtClean="0"/>
              <a:t>sequences. For example, in the time series prediction problem, you would </a:t>
            </a:r>
            <a:r>
              <a:rPr lang="en-US" altLang="zh-CN" sz="2800" dirty="0" smtClean="0"/>
              <a:t>simply reduce </a:t>
            </a:r>
            <a:r>
              <a:rPr lang="en-US" altLang="zh-CN" sz="2800" dirty="0" err="1" smtClean="0"/>
              <a:t>n_steps</a:t>
            </a:r>
            <a:r>
              <a:rPr lang="en-US" altLang="zh-CN" sz="2800" dirty="0" smtClean="0"/>
              <a:t> during training. The problem, of course, is that the model </a:t>
            </a:r>
            <a:r>
              <a:rPr lang="en-US" altLang="zh-CN" sz="2800" dirty="0" smtClean="0"/>
              <a:t>will not </a:t>
            </a:r>
            <a:r>
              <a:rPr lang="en-US" altLang="zh-CN" sz="2800" dirty="0" smtClean="0"/>
              <a:t>be able to learn long-term patterns.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The Difficulty of Training over Many Time Steps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One workaround could be to make sure </a:t>
            </a:r>
            <a:r>
              <a:rPr lang="en-US" altLang="zh-CN" sz="2800" dirty="0" smtClean="0"/>
              <a:t>that these </a:t>
            </a:r>
            <a:r>
              <a:rPr lang="en-US" altLang="zh-CN" sz="2800" dirty="0" smtClean="0"/>
              <a:t>shortened sequences contain both old and recent data, so that the model </a:t>
            </a:r>
            <a:r>
              <a:rPr lang="en-US" altLang="zh-CN" sz="2800" dirty="0" smtClean="0"/>
              <a:t>can learn </a:t>
            </a:r>
            <a:r>
              <a:rPr lang="en-US" altLang="zh-CN" sz="2800" dirty="0" smtClean="0"/>
              <a:t>to use both (e.g., the sequence could contain monthly data for the last </a:t>
            </a:r>
            <a:r>
              <a:rPr lang="en-US" altLang="zh-CN" sz="2800" dirty="0" smtClean="0"/>
              <a:t>five months</a:t>
            </a:r>
            <a:r>
              <a:rPr lang="en-US" altLang="zh-CN" sz="2800" dirty="0" smtClean="0"/>
              <a:t>, then weekly data for the last five weeks, then daily data over the last </a:t>
            </a:r>
            <a:r>
              <a:rPr lang="en-US" altLang="zh-CN" sz="2800" dirty="0" smtClean="0"/>
              <a:t>five days</a:t>
            </a:r>
            <a:r>
              <a:rPr lang="en-US" altLang="zh-CN" sz="2800" dirty="0" smtClean="0"/>
              <a:t>). But this workaround has its limits: what if fine-grained data from last year </a:t>
            </a:r>
            <a:r>
              <a:rPr lang="en-US" altLang="zh-CN" sz="2800" dirty="0" smtClean="0"/>
              <a:t>is actually </a:t>
            </a:r>
            <a:r>
              <a:rPr lang="en-US" altLang="zh-CN" sz="2800" dirty="0" smtClean="0"/>
              <a:t>useful? What if there was a brief but significant event that absolutely must </a:t>
            </a:r>
            <a:r>
              <a:rPr lang="en-US" altLang="zh-CN" sz="2800" dirty="0" smtClean="0"/>
              <a:t>be taken </a:t>
            </a:r>
            <a:r>
              <a:rPr lang="en-US" altLang="zh-CN" sz="2800" dirty="0" smtClean="0"/>
              <a:t>into account, even years later (e.g., the result of an election)?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The Difficulty of Training over Many Time Steps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Besides the long training time, a second problem faced by long-running RNNs is </a:t>
            </a:r>
            <a:r>
              <a:rPr lang="en-US" altLang="zh-CN" sz="2800" dirty="0" smtClean="0"/>
              <a:t>the fact </a:t>
            </a:r>
            <a:r>
              <a:rPr lang="en-US" altLang="zh-CN" sz="2800" dirty="0" smtClean="0"/>
              <a:t>that the memory of the first inputs gradually fades away. Indeed, due to the </a:t>
            </a:r>
            <a:r>
              <a:rPr lang="en-US" altLang="zh-CN" sz="2800" dirty="0" smtClean="0"/>
              <a:t>transformations that </a:t>
            </a:r>
            <a:r>
              <a:rPr lang="en-US" altLang="zh-CN" sz="2800" dirty="0" smtClean="0"/>
              <a:t>the data goes through when traversing an RNN, some information </a:t>
            </a:r>
            <a:r>
              <a:rPr lang="en-US" altLang="zh-CN" sz="2800" dirty="0" smtClean="0"/>
              <a:t>is lost </a:t>
            </a:r>
            <a:r>
              <a:rPr lang="en-US" altLang="zh-CN" sz="2800" dirty="0" smtClean="0"/>
              <a:t>after each time step. After a while, the RNN’s state contains virtually no trace </a:t>
            </a:r>
            <a:r>
              <a:rPr lang="en-US" altLang="zh-CN" sz="2800" dirty="0" smtClean="0"/>
              <a:t>of the </a:t>
            </a:r>
            <a:r>
              <a:rPr lang="en-US" altLang="zh-CN" sz="2800" dirty="0" smtClean="0"/>
              <a:t>first inputs. This can be a showstopper.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The Difficulty of Training over Many Time Steps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For example, say you want to </a:t>
            </a:r>
            <a:r>
              <a:rPr lang="en-US" altLang="zh-CN" sz="2800" dirty="0" smtClean="0"/>
              <a:t>perform sentiment </a:t>
            </a:r>
            <a:r>
              <a:rPr lang="en-US" altLang="zh-CN" sz="2800" dirty="0" smtClean="0"/>
              <a:t>analysis on a long review that starts with the four words “I loved </a:t>
            </a:r>
            <a:r>
              <a:rPr lang="en-US" altLang="zh-CN" sz="2800" dirty="0" smtClean="0"/>
              <a:t>this movie</a:t>
            </a:r>
            <a:r>
              <a:rPr lang="en-US" altLang="zh-CN" sz="2800" dirty="0" smtClean="0"/>
              <a:t>,” but the rest of the review lists the many things that could have made </a:t>
            </a:r>
            <a:r>
              <a:rPr lang="en-US" altLang="zh-CN" sz="2800" dirty="0" smtClean="0"/>
              <a:t>the movie </a:t>
            </a:r>
            <a:r>
              <a:rPr lang="en-US" altLang="zh-CN" sz="2800" dirty="0" smtClean="0"/>
              <a:t>even better. If the RNN gradually forgets the first four words, it will </a:t>
            </a:r>
            <a:r>
              <a:rPr lang="en-US" altLang="zh-CN" sz="2800" dirty="0" smtClean="0"/>
              <a:t>completely misinterpret </a:t>
            </a:r>
            <a:r>
              <a:rPr lang="en-US" altLang="zh-CN" sz="2800" dirty="0" smtClean="0"/>
              <a:t>the review. To solve this problem, various types of cells with </a:t>
            </a:r>
            <a:r>
              <a:rPr lang="en-US" altLang="zh-CN" sz="2800" dirty="0" smtClean="0"/>
              <a:t>long-term memory </a:t>
            </a:r>
            <a:r>
              <a:rPr lang="en-US" altLang="zh-CN" sz="2800" dirty="0" smtClean="0"/>
              <a:t>have been introduced. They have proved so successful that the basic cells </a:t>
            </a:r>
            <a:r>
              <a:rPr lang="en-US" altLang="zh-CN" sz="2800" dirty="0" smtClean="0"/>
              <a:t>are not </a:t>
            </a:r>
            <a:r>
              <a:rPr lang="en-US" altLang="zh-CN" sz="2800" dirty="0" smtClean="0"/>
              <a:t>much used anymore. Let’s first look at the most popular of these long </a:t>
            </a:r>
            <a:r>
              <a:rPr lang="en-US" altLang="zh-CN" sz="2800" dirty="0" smtClean="0"/>
              <a:t>memory cells</a:t>
            </a:r>
            <a:r>
              <a:rPr lang="en-US" altLang="zh-CN" sz="2800" dirty="0" smtClean="0"/>
              <a:t>: the LSTM cell.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LSTM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i="1" dirty="0" smtClean="0"/>
              <a:t>Long Short-Term Memory (LSTM) cell was proposed in </a:t>
            </a:r>
            <a:r>
              <a:rPr lang="en-US" altLang="zh-CN" sz="2800" i="1" dirty="0" smtClean="0"/>
              <a:t>1997 </a:t>
            </a:r>
            <a:r>
              <a:rPr lang="en-US" altLang="zh-CN" sz="2800" i="1" dirty="0" smtClean="0"/>
              <a:t>by </a:t>
            </a:r>
            <a:r>
              <a:rPr lang="en-US" altLang="zh-CN" sz="2800" i="1" dirty="0" err="1" smtClean="0"/>
              <a:t>Sepp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Hochreiter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and </a:t>
            </a:r>
            <a:r>
              <a:rPr lang="en-US" altLang="zh-CN" sz="2800" dirty="0" err="1" smtClean="0"/>
              <a:t>Jurgen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Schmidhuber</a:t>
            </a:r>
            <a:r>
              <a:rPr lang="en-US" altLang="zh-CN" sz="2800" dirty="0" smtClean="0"/>
              <a:t>, and it was gradually improved over </a:t>
            </a:r>
            <a:r>
              <a:rPr lang="en-US" altLang="zh-CN" sz="2800" dirty="0" smtClean="0"/>
              <a:t>the. If you </a:t>
            </a:r>
            <a:r>
              <a:rPr lang="en-US" altLang="zh-CN" sz="2800" dirty="0" smtClean="0"/>
              <a:t>consider the LSTM cell as a black box, it can be used very much like a basic </a:t>
            </a:r>
            <a:r>
              <a:rPr lang="en-US" altLang="zh-CN" sz="2800" dirty="0" smtClean="0"/>
              <a:t>cell, except </a:t>
            </a:r>
            <a:r>
              <a:rPr lang="en-US" altLang="zh-CN" sz="2800" dirty="0" smtClean="0"/>
              <a:t>it will perform much better; training will converge faster and it will </a:t>
            </a:r>
            <a:r>
              <a:rPr lang="en-US" altLang="zh-CN" sz="2800" dirty="0" smtClean="0"/>
              <a:t>detect long-term </a:t>
            </a:r>
            <a:r>
              <a:rPr lang="en-US" altLang="zh-CN" sz="2800" dirty="0" smtClean="0"/>
              <a:t>dependencies in the data. In </a:t>
            </a:r>
            <a:r>
              <a:rPr lang="en-US" altLang="zh-CN" sz="2800" dirty="0" err="1" smtClean="0"/>
              <a:t>TensorFlow</a:t>
            </a:r>
            <a:r>
              <a:rPr lang="en-US" altLang="zh-CN" sz="2800" dirty="0" smtClean="0"/>
              <a:t>, you can simply use a </a:t>
            </a:r>
            <a:r>
              <a:rPr lang="en-US" altLang="zh-CN" sz="2800" dirty="0" err="1" smtClean="0"/>
              <a:t>BasicLSTM</a:t>
            </a:r>
            <a:r>
              <a:rPr lang="en-US" altLang="zh-CN" sz="2800" dirty="0" smtClean="0"/>
              <a:t> Cell </a:t>
            </a:r>
            <a:r>
              <a:rPr lang="en-US" altLang="zh-CN" sz="2800" dirty="0" smtClean="0"/>
              <a:t>instead of a </a:t>
            </a:r>
            <a:r>
              <a:rPr lang="en-US" altLang="zh-CN" sz="2800" dirty="0" err="1" smtClean="0"/>
              <a:t>BasicRNNCell</a:t>
            </a:r>
            <a:r>
              <a:rPr lang="en-US" altLang="zh-CN" sz="2800" dirty="0" smtClean="0"/>
              <a:t>:</a:t>
            </a:r>
          </a:p>
          <a:p>
            <a:endParaRPr lang="en-US" altLang="zh-CN" sz="1800" b="1" dirty="0" smtClean="0"/>
          </a:p>
          <a:p>
            <a:pPr>
              <a:buNone/>
            </a:pPr>
            <a:r>
              <a:rPr lang="en-US" altLang="zh-CN" sz="2400" dirty="0" err="1" smtClean="0"/>
              <a:t>lstm_cell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tf.contrib.rnn.BasicLSTMCell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num_units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n_neurons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800" dirty="0" smtClean="0"/>
          </a:p>
          <a:p>
            <a:r>
              <a:rPr lang="en-US" altLang="zh-CN" sz="2800" dirty="0" smtClean="0"/>
              <a:t>LSTM cells manage two state vectors kept separate by default. You can change this default behavior by setting </a:t>
            </a:r>
            <a:r>
              <a:rPr lang="en-US" altLang="zh-CN" sz="2800" dirty="0" err="1" smtClean="0"/>
              <a:t>state_is_tuple</a:t>
            </a:r>
            <a:r>
              <a:rPr lang="en-US" altLang="zh-CN" sz="2800" dirty="0" smtClean="0"/>
              <a:t>=False when creating the </a:t>
            </a:r>
            <a:r>
              <a:rPr lang="en-US" altLang="zh-CN" sz="2800" dirty="0" err="1" smtClean="0"/>
              <a:t>BasicLSTMCell</a:t>
            </a:r>
            <a:r>
              <a:rPr lang="en-US" altLang="zh-CN" sz="2800" dirty="0" smtClean="0"/>
              <a:t>.</a:t>
            </a:r>
          </a:p>
          <a:p>
            <a:pPr>
              <a:buNone/>
            </a:pP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LSTM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endParaRPr lang="en-US" altLang="zh-CN" sz="2400" b="1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28670"/>
            <a:ext cx="9181690" cy="592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LSTM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If you don’t look at what’s inside the box, the LSTM cell looks exactly like a </a:t>
            </a:r>
            <a:r>
              <a:rPr lang="en-US" altLang="zh-CN" sz="2800" dirty="0" smtClean="0"/>
              <a:t>regular cell</a:t>
            </a:r>
            <a:r>
              <a:rPr lang="en-US" altLang="zh-CN" sz="2800" dirty="0" smtClean="0"/>
              <a:t>, except that its state is split in two vectors: </a:t>
            </a:r>
            <a:r>
              <a:rPr lang="en-US" altLang="zh-CN" sz="2800" b="1" dirty="0" smtClean="0"/>
              <a:t>h</a:t>
            </a:r>
            <a:r>
              <a:rPr lang="en-US" altLang="zh-CN" sz="2800" b="1" i="1" baseline="-25000" dirty="0" smtClean="0"/>
              <a:t>(t)</a:t>
            </a:r>
            <a:r>
              <a:rPr lang="en-US" altLang="zh-CN" sz="2800" b="1" i="1" dirty="0" smtClean="0"/>
              <a:t> </a:t>
            </a:r>
            <a:r>
              <a:rPr lang="en-US" altLang="zh-CN" sz="2800" i="1" dirty="0" smtClean="0"/>
              <a:t>and</a:t>
            </a:r>
            <a:r>
              <a:rPr lang="en-US" altLang="zh-CN" sz="2800" b="1" i="1" dirty="0" smtClean="0"/>
              <a:t> c</a:t>
            </a:r>
            <a:r>
              <a:rPr lang="en-US" altLang="zh-CN" sz="2800" b="1" i="1" baseline="-25000" dirty="0" smtClean="0"/>
              <a:t>(t</a:t>
            </a:r>
            <a:r>
              <a:rPr lang="en-US" altLang="zh-CN" sz="2800" i="1" baseline="-25000" dirty="0" smtClean="0"/>
              <a:t>)</a:t>
            </a:r>
            <a:r>
              <a:rPr lang="en-US" altLang="zh-CN" sz="2800" i="1" dirty="0" smtClean="0"/>
              <a:t> (“c” stands for “cell”). </a:t>
            </a:r>
            <a:r>
              <a:rPr lang="en-US" altLang="zh-CN" sz="2800" i="1" dirty="0" smtClean="0"/>
              <a:t>You </a:t>
            </a:r>
            <a:r>
              <a:rPr lang="en-US" altLang="zh-CN" sz="2800" dirty="0" smtClean="0"/>
              <a:t>can </a:t>
            </a:r>
            <a:r>
              <a:rPr lang="en-US" altLang="zh-CN" sz="2800" dirty="0" smtClean="0"/>
              <a:t>think of h</a:t>
            </a:r>
            <a:r>
              <a:rPr lang="en-US" altLang="zh-CN" sz="2800" i="1" baseline="-25000" dirty="0" smtClean="0"/>
              <a:t>(t) </a:t>
            </a:r>
            <a:r>
              <a:rPr lang="en-US" altLang="zh-CN" sz="2800" i="1" dirty="0" smtClean="0"/>
              <a:t>as the short-term state and </a:t>
            </a:r>
            <a:r>
              <a:rPr lang="en-US" altLang="zh-CN" sz="2800" b="1" i="1" dirty="0" smtClean="0"/>
              <a:t>c</a:t>
            </a:r>
            <a:r>
              <a:rPr lang="en-US" altLang="zh-CN" sz="2800" b="1" i="1" baseline="-25000" dirty="0" smtClean="0"/>
              <a:t>(t)</a:t>
            </a:r>
            <a:r>
              <a:rPr lang="en-US" altLang="zh-CN" sz="2800" b="1" i="1" dirty="0" smtClean="0"/>
              <a:t> </a:t>
            </a:r>
            <a:r>
              <a:rPr lang="en-US" altLang="zh-CN" sz="2800" i="1" dirty="0" smtClean="0"/>
              <a:t>as the long-term state.</a:t>
            </a:r>
            <a:endParaRPr lang="en-US" altLang="zh-CN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5" y="2936688"/>
            <a:ext cx="6072230" cy="392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LSTM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Now let’s open the box! The key idea is that the network can learn what to store in </a:t>
            </a:r>
            <a:r>
              <a:rPr lang="en-US" altLang="zh-CN" sz="2800" dirty="0" smtClean="0"/>
              <a:t>the long-term </a:t>
            </a:r>
            <a:r>
              <a:rPr lang="en-US" altLang="zh-CN" sz="2800" dirty="0" smtClean="0"/>
              <a:t>state, what to throw away, and what to read from it. As the long-term </a:t>
            </a:r>
            <a:r>
              <a:rPr lang="en-US" altLang="zh-CN" sz="2800" dirty="0" smtClean="0"/>
              <a:t>state </a:t>
            </a:r>
            <a:r>
              <a:rPr lang="en-US" altLang="zh-CN" sz="2800" b="1" dirty="0" smtClean="0"/>
              <a:t>c</a:t>
            </a:r>
            <a:r>
              <a:rPr lang="en-US" altLang="zh-CN" sz="2800" b="1" baseline="-25000" dirty="0" smtClean="0"/>
              <a:t>(</a:t>
            </a:r>
            <a:r>
              <a:rPr lang="en-US" altLang="zh-CN" sz="2800" b="1" i="1" baseline="-25000" dirty="0" smtClean="0"/>
              <a:t>t–1</a:t>
            </a:r>
            <a:r>
              <a:rPr lang="en-US" altLang="zh-CN" sz="2800" b="1" i="1" baseline="-25000" dirty="0" smtClean="0"/>
              <a:t>)</a:t>
            </a:r>
            <a:r>
              <a:rPr lang="en-US" altLang="zh-CN" sz="2800" b="1" i="1" dirty="0" smtClean="0"/>
              <a:t> </a:t>
            </a:r>
            <a:r>
              <a:rPr lang="en-US" altLang="zh-CN" sz="2800" i="1" dirty="0" smtClean="0"/>
              <a:t>traverses the network from left to right, you can see that it first goes through </a:t>
            </a:r>
            <a:r>
              <a:rPr lang="en-US" altLang="zh-CN" sz="2800" i="1" dirty="0" smtClean="0"/>
              <a:t>a forget </a:t>
            </a:r>
            <a:r>
              <a:rPr lang="en-US" altLang="zh-CN" sz="2800" i="1" dirty="0" smtClean="0"/>
              <a:t>gate, dropping some memories, and then it adds some new memories via </a:t>
            </a:r>
            <a:r>
              <a:rPr lang="en-US" altLang="zh-CN" sz="2800" i="1" dirty="0" smtClean="0"/>
              <a:t>the </a:t>
            </a:r>
            <a:r>
              <a:rPr lang="en-US" altLang="zh-CN" sz="2800" dirty="0" smtClean="0"/>
              <a:t>addition </a:t>
            </a:r>
            <a:r>
              <a:rPr lang="en-US" altLang="zh-CN" sz="2800" dirty="0" smtClean="0"/>
              <a:t>operation (which adds the memories that were selected by an </a:t>
            </a:r>
            <a:r>
              <a:rPr lang="en-US" altLang="zh-CN" sz="2800" i="1" dirty="0" smtClean="0"/>
              <a:t>input gate</a:t>
            </a:r>
            <a:r>
              <a:rPr lang="en-US" altLang="zh-CN" sz="2800" i="1" dirty="0" smtClean="0"/>
              <a:t>). </a:t>
            </a:r>
            <a:r>
              <a:rPr lang="en-US" altLang="zh-CN" sz="2800" dirty="0" smtClean="0"/>
              <a:t>The </a:t>
            </a:r>
            <a:r>
              <a:rPr lang="en-US" altLang="zh-CN" sz="2800" dirty="0" smtClean="0"/>
              <a:t>result </a:t>
            </a:r>
            <a:r>
              <a:rPr lang="en-US" altLang="zh-CN" sz="2800" b="1" dirty="0" smtClean="0"/>
              <a:t>c</a:t>
            </a:r>
            <a:r>
              <a:rPr lang="en-US" altLang="zh-CN" sz="2800" b="1" baseline="-25000" dirty="0" smtClean="0"/>
              <a:t>(</a:t>
            </a:r>
            <a:r>
              <a:rPr lang="en-US" altLang="zh-CN" sz="2800" b="1" i="1" baseline="-25000" dirty="0" smtClean="0"/>
              <a:t>t) </a:t>
            </a:r>
            <a:r>
              <a:rPr lang="en-US" altLang="zh-CN" sz="2800" i="1" dirty="0" smtClean="0"/>
              <a:t>is sent straight out, without any further transformation.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LSTM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So, at each </a:t>
            </a:r>
            <a:r>
              <a:rPr lang="en-US" altLang="zh-CN" sz="2800" dirty="0" smtClean="0"/>
              <a:t>time step</a:t>
            </a:r>
            <a:r>
              <a:rPr lang="en-US" altLang="zh-CN" sz="2800" dirty="0" smtClean="0"/>
              <a:t>, some memories are dropped and some memories are added. Moreover, after </a:t>
            </a:r>
            <a:r>
              <a:rPr lang="en-US" altLang="zh-CN" sz="2800" dirty="0" smtClean="0"/>
              <a:t>the addition </a:t>
            </a:r>
            <a:r>
              <a:rPr lang="en-US" altLang="zh-CN" sz="2800" dirty="0" smtClean="0"/>
              <a:t>operation, the long-term state is copied and passed through the </a:t>
            </a:r>
            <a:r>
              <a:rPr lang="en-US" altLang="zh-CN" sz="2800" dirty="0" err="1" smtClean="0"/>
              <a:t>tanh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function, and </a:t>
            </a:r>
            <a:r>
              <a:rPr lang="en-US" altLang="zh-CN" sz="2800" dirty="0" smtClean="0"/>
              <a:t>then the result is filtered by the </a:t>
            </a:r>
            <a:r>
              <a:rPr lang="en-US" altLang="zh-CN" sz="2800" i="1" dirty="0" smtClean="0"/>
              <a:t>output gate. This produces the </a:t>
            </a:r>
            <a:r>
              <a:rPr lang="en-US" altLang="zh-CN" sz="2800" i="1" dirty="0" smtClean="0"/>
              <a:t>short-term </a:t>
            </a:r>
            <a:r>
              <a:rPr lang="en-US" altLang="zh-CN" sz="2800" dirty="0" smtClean="0"/>
              <a:t>state </a:t>
            </a:r>
            <a:r>
              <a:rPr lang="en-US" altLang="zh-CN" sz="2800" b="1" dirty="0" smtClean="0"/>
              <a:t>h(</a:t>
            </a:r>
            <a:r>
              <a:rPr lang="en-US" altLang="zh-CN" sz="2800" b="1" i="1" dirty="0" smtClean="0"/>
              <a:t>t) </a:t>
            </a:r>
            <a:r>
              <a:rPr lang="en-US" altLang="zh-CN" sz="2800" i="1" dirty="0" smtClean="0"/>
              <a:t>(which is equal to the cell’s output for this time step y(t)). Now let’s look </a:t>
            </a:r>
            <a:r>
              <a:rPr lang="en-US" altLang="zh-CN" sz="2800" i="1" dirty="0" smtClean="0"/>
              <a:t>at </a:t>
            </a:r>
            <a:r>
              <a:rPr lang="en-US" altLang="zh-CN" sz="2800" dirty="0" smtClean="0"/>
              <a:t>where </a:t>
            </a:r>
            <a:r>
              <a:rPr lang="en-US" altLang="zh-CN" sz="2800" dirty="0" smtClean="0"/>
              <a:t>new memories come from and how the gates work.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LSTM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First, the current input vector </a:t>
            </a:r>
            <a:r>
              <a:rPr lang="en-US" altLang="zh-CN" sz="2800" b="1" dirty="0" smtClean="0"/>
              <a:t>x</a:t>
            </a:r>
            <a:r>
              <a:rPr lang="en-US" altLang="zh-CN" sz="2800" b="1" baseline="-25000" dirty="0" smtClean="0"/>
              <a:t>(</a:t>
            </a:r>
            <a:r>
              <a:rPr lang="en-US" altLang="zh-CN" sz="2800" b="1" i="1" baseline="-25000" dirty="0" smtClean="0"/>
              <a:t>t)</a:t>
            </a:r>
            <a:r>
              <a:rPr lang="en-US" altLang="zh-CN" sz="2800" b="1" i="1" dirty="0" smtClean="0"/>
              <a:t> </a:t>
            </a:r>
            <a:r>
              <a:rPr lang="en-US" altLang="zh-CN" sz="2800" i="1" dirty="0" smtClean="0"/>
              <a:t>and the previous short-term state </a:t>
            </a:r>
            <a:r>
              <a:rPr lang="en-US" altLang="zh-CN" sz="2800" b="1" i="1" dirty="0" smtClean="0"/>
              <a:t>h</a:t>
            </a:r>
            <a:r>
              <a:rPr lang="en-US" altLang="zh-CN" sz="2800" b="1" i="1" baseline="-25000" dirty="0" smtClean="0"/>
              <a:t>(t–1)</a:t>
            </a:r>
            <a:r>
              <a:rPr lang="en-US" altLang="zh-CN" sz="2800" i="1" dirty="0" smtClean="0"/>
              <a:t> are fed </a:t>
            </a:r>
            <a:r>
              <a:rPr lang="en-US" altLang="zh-CN" sz="2800" i="1" dirty="0" smtClean="0"/>
              <a:t>to </a:t>
            </a:r>
            <a:r>
              <a:rPr lang="en-US" altLang="zh-CN" sz="2800" dirty="0" smtClean="0"/>
              <a:t>four </a:t>
            </a:r>
            <a:r>
              <a:rPr lang="en-US" altLang="zh-CN" sz="2800" dirty="0" smtClean="0"/>
              <a:t>different fully connected layers. They all serve a different purpose:</a:t>
            </a:r>
          </a:p>
          <a:p>
            <a:r>
              <a:rPr lang="en-US" altLang="zh-CN" sz="2800" dirty="0" smtClean="0"/>
              <a:t>The </a:t>
            </a:r>
            <a:r>
              <a:rPr lang="en-US" altLang="zh-CN" sz="2800" dirty="0" smtClean="0"/>
              <a:t>main layer is the one that outputs </a:t>
            </a:r>
            <a:r>
              <a:rPr lang="en-US" altLang="zh-CN" sz="2800" b="1" dirty="0" smtClean="0"/>
              <a:t>g</a:t>
            </a:r>
            <a:r>
              <a:rPr lang="en-US" altLang="zh-CN" sz="2800" b="1" baseline="-25000" dirty="0" smtClean="0"/>
              <a:t>(</a:t>
            </a:r>
            <a:r>
              <a:rPr lang="en-US" altLang="zh-CN" sz="2800" b="1" i="1" baseline="-25000" dirty="0" smtClean="0"/>
              <a:t>t)</a:t>
            </a:r>
            <a:r>
              <a:rPr lang="en-US" altLang="zh-CN" sz="2800" i="1" dirty="0" smtClean="0"/>
              <a:t>. It has the usual role of analyzing </a:t>
            </a:r>
            <a:r>
              <a:rPr lang="en-US" altLang="zh-CN" sz="2800" i="1" dirty="0" smtClean="0"/>
              <a:t>the </a:t>
            </a:r>
            <a:r>
              <a:rPr lang="en-US" altLang="zh-CN" sz="2800" dirty="0" smtClean="0"/>
              <a:t>current </a:t>
            </a:r>
            <a:r>
              <a:rPr lang="en-US" altLang="zh-CN" sz="2800" dirty="0" smtClean="0"/>
              <a:t>inputs </a:t>
            </a:r>
            <a:r>
              <a:rPr lang="en-US" altLang="zh-CN" sz="2800" b="1" dirty="0" smtClean="0"/>
              <a:t>x</a:t>
            </a:r>
            <a:r>
              <a:rPr lang="en-US" altLang="zh-CN" sz="2800" b="1" baseline="-25000" dirty="0" smtClean="0"/>
              <a:t>(</a:t>
            </a:r>
            <a:r>
              <a:rPr lang="en-US" altLang="zh-CN" sz="2800" b="1" i="1" baseline="-25000" dirty="0" smtClean="0"/>
              <a:t>t)</a:t>
            </a:r>
            <a:r>
              <a:rPr lang="en-US" altLang="zh-CN" sz="2800" i="1" dirty="0" smtClean="0"/>
              <a:t> and the previous (short-term) state </a:t>
            </a:r>
            <a:r>
              <a:rPr lang="en-US" altLang="zh-CN" sz="2800" b="1" i="1" dirty="0" smtClean="0"/>
              <a:t>h</a:t>
            </a:r>
            <a:r>
              <a:rPr lang="en-US" altLang="zh-CN" sz="2800" b="1" i="1" baseline="-25000" dirty="0" smtClean="0"/>
              <a:t>(t–1</a:t>
            </a:r>
            <a:r>
              <a:rPr lang="en-US" altLang="zh-CN" sz="2800" b="1" i="1" baseline="-25000" dirty="0" smtClean="0"/>
              <a:t>)</a:t>
            </a:r>
            <a:r>
              <a:rPr lang="en-US" altLang="zh-CN" sz="2800" i="1" dirty="0" smtClean="0"/>
              <a:t>. In a basic cell, there </a:t>
            </a:r>
            <a:r>
              <a:rPr lang="en-US" altLang="zh-CN" sz="2800" i="1" dirty="0" smtClean="0"/>
              <a:t>is </a:t>
            </a:r>
            <a:r>
              <a:rPr lang="en-US" altLang="zh-CN" sz="2800" dirty="0" smtClean="0"/>
              <a:t>nothing </a:t>
            </a:r>
            <a:r>
              <a:rPr lang="en-US" altLang="zh-CN" sz="2800" dirty="0" smtClean="0"/>
              <a:t>else than this layer, and its output goes straight out to </a:t>
            </a:r>
            <a:r>
              <a:rPr lang="en-US" altLang="zh-CN" sz="2800" b="1" dirty="0" smtClean="0"/>
              <a:t>y</a:t>
            </a:r>
            <a:r>
              <a:rPr lang="en-US" altLang="zh-CN" sz="2800" b="1" baseline="-25000" dirty="0" smtClean="0"/>
              <a:t>(</a:t>
            </a:r>
            <a:r>
              <a:rPr lang="en-US" altLang="zh-CN" sz="2800" b="1" i="1" baseline="-25000" dirty="0" smtClean="0"/>
              <a:t>t)</a:t>
            </a:r>
            <a:r>
              <a:rPr lang="en-US" altLang="zh-CN" sz="2800" b="1" i="1" dirty="0" smtClean="0"/>
              <a:t> </a:t>
            </a:r>
            <a:r>
              <a:rPr lang="en-US" altLang="zh-CN" sz="2800" i="1" dirty="0" smtClean="0"/>
              <a:t>and</a:t>
            </a:r>
            <a:r>
              <a:rPr lang="en-US" altLang="zh-CN" sz="2800" b="1" i="1" dirty="0" smtClean="0"/>
              <a:t> h</a:t>
            </a:r>
            <a:r>
              <a:rPr lang="en-US" altLang="zh-CN" sz="2800" b="1" i="1" baseline="-25000" dirty="0" smtClean="0"/>
              <a:t>(t)</a:t>
            </a:r>
            <a:r>
              <a:rPr lang="en-US" altLang="zh-CN" sz="2800" i="1" dirty="0" smtClean="0"/>
              <a:t>. In </a:t>
            </a:r>
            <a:r>
              <a:rPr lang="en-US" altLang="zh-CN" sz="2800" i="1" dirty="0" smtClean="0"/>
              <a:t>contrast, </a:t>
            </a:r>
            <a:r>
              <a:rPr lang="en-US" altLang="zh-CN" sz="2800" dirty="0" smtClean="0"/>
              <a:t>in </a:t>
            </a:r>
            <a:r>
              <a:rPr lang="en-US" altLang="zh-CN" sz="2800" dirty="0" smtClean="0"/>
              <a:t>an LSTM cell this layer’s output does not go straight out, but instead it </a:t>
            </a:r>
            <a:r>
              <a:rPr lang="en-US" altLang="zh-CN" sz="2800" dirty="0" smtClean="0"/>
              <a:t>is partially </a:t>
            </a:r>
            <a:r>
              <a:rPr lang="en-US" altLang="zh-CN" sz="2800" dirty="0" smtClean="0"/>
              <a:t>stored in the long-term state.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You can easily create a layer of recurrent neurons. At each time step </a:t>
            </a:r>
            <a:r>
              <a:rPr lang="en-US" altLang="zh-CN" sz="3600" i="1" dirty="0" smtClean="0"/>
              <a:t>t, every </a:t>
            </a:r>
            <a:r>
              <a:rPr lang="en-US" altLang="zh-CN" sz="3600" i="1" dirty="0" smtClean="0"/>
              <a:t>neuron </a:t>
            </a:r>
            <a:r>
              <a:rPr lang="en-US" altLang="zh-CN" sz="3600" dirty="0" smtClean="0"/>
              <a:t>receives </a:t>
            </a:r>
            <a:r>
              <a:rPr lang="en-US" altLang="zh-CN" sz="3600" dirty="0" smtClean="0"/>
              <a:t>both the input vector x</a:t>
            </a:r>
            <a:r>
              <a:rPr lang="en-US" altLang="zh-CN" sz="3600" baseline="-25000" dirty="0" smtClean="0"/>
              <a:t>(</a:t>
            </a:r>
            <a:r>
              <a:rPr lang="en-US" altLang="zh-CN" sz="3600" i="1" baseline="-25000" dirty="0" smtClean="0"/>
              <a:t>t)</a:t>
            </a:r>
            <a:r>
              <a:rPr lang="en-US" altLang="zh-CN" sz="3600" i="1" dirty="0" smtClean="0"/>
              <a:t> and the output vector from the previous </a:t>
            </a:r>
            <a:r>
              <a:rPr lang="en-US" altLang="zh-CN" sz="3600" i="1" dirty="0" smtClean="0"/>
              <a:t>step </a:t>
            </a:r>
            <a:r>
              <a:rPr lang="en-US" altLang="zh-CN" sz="3600" dirty="0" smtClean="0"/>
              <a:t>y</a:t>
            </a:r>
            <a:r>
              <a:rPr lang="en-US" altLang="zh-CN" sz="3600" baseline="-25000" dirty="0" smtClean="0"/>
              <a:t>(</a:t>
            </a:r>
            <a:r>
              <a:rPr lang="en-US" altLang="zh-CN" sz="3600" i="1" baseline="-25000" dirty="0" smtClean="0"/>
              <a:t>t–1)</a:t>
            </a:r>
            <a:r>
              <a:rPr lang="en-US" altLang="zh-CN" sz="3600" i="1" dirty="0" smtClean="0"/>
              <a:t> </a:t>
            </a:r>
            <a:r>
              <a:rPr lang="en-US" altLang="zh-CN" sz="3600" i="1" dirty="0" smtClean="0"/>
              <a:t>. </a:t>
            </a:r>
            <a:endParaRPr lang="en-US" altLang="zh-CN" sz="3600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4071943"/>
            <a:ext cx="7407637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LSTM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three other layers are </a:t>
            </a:r>
            <a:r>
              <a:rPr lang="en-US" altLang="zh-CN" sz="2800" i="1" dirty="0" smtClean="0"/>
              <a:t>gate controllers. Since they use the logistic </a:t>
            </a:r>
            <a:r>
              <a:rPr lang="en-US" altLang="zh-CN" sz="2800" i="1" dirty="0" smtClean="0"/>
              <a:t>activation </a:t>
            </a:r>
            <a:r>
              <a:rPr lang="en-US" altLang="zh-CN" sz="2800" dirty="0" smtClean="0"/>
              <a:t>function</a:t>
            </a:r>
            <a:r>
              <a:rPr lang="en-US" altLang="zh-CN" sz="2800" dirty="0" smtClean="0"/>
              <a:t>, their outputs range from 0 to 1. As you can see, their outputs are fed </a:t>
            </a:r>
            <a:r>
              <a:rPr lang="en-US" altLang="zh-CN" sz="2800" dirty="0" smtClean="0"/>
              <a:t>to element-wise </a:t>
            </a:r>
            <a:r>
              <a:rPr lang="en-US" altLang="zh-CN" sz="2800" dirty="0" smtClean="0"/>
              <a:t>multiplication operations, so if they output 0s, they close the </a:t>
            </a:r>
            <a:r>
              <a:rPr lang="en-US" altLang="zh-CN" sz="2800" dirty="0" smtClean="0"/>
              <a:t>gate, and </a:t>
            </a:r>
            <a:r>
              <a:rPr lang="en-US" altLang="zh-CN" sz="2800" dirty="0" smtClean="0"/>
              <a:t>if they output 1s, they open it. Specifically:</a:t>
            </a:r>
          </a:p>
          <a:p>
            <a:pPr>
              <a:buNone/>
            </a:pPr>
            <a:r>
              <a:rPr lang="en-US" altLang="zh-CN" sz="2800" dirty="0" smtClean="0"/>
              <a:t>—The </a:t>
            </a:r>
            <a:r>
              <a:rPr lang="en-US" altLang="zh-CN" sz="2800" i="1" dirty="0" smtClean="0"/>
              <a:t>forget gate (controlled by </a:t>
            </a:r>
            <a:r>
              <a:rPr lang="en-US" altLang="zh-CN" sz="2800" b="1" i="1" dirty="0" smtClean="0"/>
              <a:t>f</a:t>
            </a:r>
            <a:r>
              <a:rPr lang="en-US" altLang="zh-CN" sz="2800" b="1" i="1" baseline="-25000" dirty="0" smtClean="0"/>
              <a:t>(t)</a:t>
            </a:r>
            <a:r>
              <a:rPr lang="en-US" altLang="zh-CN" sz="2800" i="1" dirty="0" smtClean="0"/>
              <a:t>) controls which parts of the long-term </a:t>
            </a:r>
            <a:r>
              <a:rPr lang="en-US" altLang="zh-CN" sz="2800" i="1" dirty="0" smtClean="0"/>
              <a:t>state </a:t>
            </a:r>
            <a:r>
              <a:rPr lang="en-US" altLang="zh-CN" sz="2800" dirty="0" smtClean="0"/>
              <a:t>should </a:t>
            </a:r>
            <a:r>
              <a:rPr lang="en-US" altLang="zh-CN" sz="2800" dirty="0" smtClean="0"/>
              <a:t>be erased.</a:t>
            </a:r>
          </a:p>
          <a:p>
            <a:pPr>
              <a:buNone/>
            </a:pPr>
            <a:r>
              <a:rPr lang="en-US" altLang="zh-CN" sz="2800" dirty="0" smtClean="0"/>
              <a:t>—The </a:t>
            </a:r>
            <a:r>
              <a:rPr lang="en-US" altLang="zh-CN" sz="2800" i="1" dirty="0" smtClean="0"/>
              <a:t>input gate (controlled by </a:t>
            </a:r>
            <a:r>
              <a:rPr lang="en-US" altLang="zh-CN" sz="2800" b="1" i="1" dirty="0" err="1" smtClean="0"/>
              <a:t>i</a:t>
            </a:r>
            <a:r>
              <a:rPr lang="en-US" altLang="zh-CN" sz="2800" b="1" i="1" baseline="-25000" dirty="0" smtClean="0"/>
              <a:t>(t)</a:t>
            </a:r>
            <a:r>
              <a:rPr lang="en-US" altLang="zh-CN" sz="2800" i="1" dirty="0" smtClean="0"/>
              <a:t>) controls which parts of g(t) should be </a:t>
            </a:r>
            <a:r>
              <a:rPr lang="en-US" altLang="zh-CN" sz="2800" i="1" dirty="0" smtClean="0"/>
              <a:t>added </a:t>
            </a:r>
            <a:r>
              <a:rPr lang="en-US" altLang="zh-CN" sz="2800" dirty="0" smtClean="0"/>
              <a:t>to </a:t>
            </a:r>
            <a:r>
              <a:rPr lang="en-US" altLang="zh-CN" sz="2800" dirty="0" smtClean="0"/>
              <a:t>the long-term state (this is why we said it was only “partially stored”).</a:t>
            </a:r>
          </a:p>
          <a:p>
            <a:pPr>
              <a:buNone/>
            </a:pPr>
            <a:r>
              <a:rPr lang="en-US" altLang="zh-CN" sz="2800" dirty="0" smtClean="0"/>
              <a:t>—Finally, the </a:t>
            </a:r>
            <a:r>
              <a:rPr lang="en-US" altLang="zh-CN" sz="2800" i="1" dirty="0" smtClean="0"/>
              <a:t>output gate (controlled by </a:t>
            </a:r>
            <a:r>
              <a:rPr lang="en-US" altLang="zh-CN" sz="2800" b="1" i="1" dirty="0" smtClean="0"/>
              <a:t>o</a:t>
            </a:r>
            <a:r>
              <a:rPr lang="en-US" altLang="zh-CN" sz="2800" b="1" i="1" baseline="-25000" dirty="0" smtClean="0"/>
              <a:t>(t)</a:t>
            </a:r>
            <a:r>
              <a:rPr lang="en-US" altLang="zh-CN" sz="2800" i="1" dirty="0" smtClean="0"/>
              <a:t>) controls which parts of the </a:t>
            </a:r>
            <a:r>
              <a:rPr lang="en-US" altLang="zh-CN" sz="2800" i="1" dirty="0" err="1" smtClean="0"/>
              <a:t>longterm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state </a:t>
            </a:r>
            <a:r>
              <a:rPr lang="en-US" altLang="zh-CN" sz="2800" dirty="0" smtClean="0"/>
              <a:t>should be read and output at this time step (both to </a:t>
            </a:r>
            <a:r>
              <a:rPr lang="en-US" altLang="zh-CN" sz="2800" b="1" dirty="0" smtClean="0"/>
              <a:t>h</a:t>
            </a:r>
            <a:r>
              <a:rPr lang="en-US" altLang="zh-CN" sz="2800" b="1" baseline="-25000" dirty="0" smtClean="0"/>
              <a:t>(</a:t>
            </a:r>
            <a:r>
              <a:rPr lang="en-US" altLang="zh-CN" sz="2800" b="1" i="1" baseline="-25000" dirty="0" smtClean="0"/>
              <a:t>t)</a:t>
            </a:r>
            <a:r>
              <a:rPr lang="en-US" altLang="zh-CN" sz="2800" i="1" dirty="0" smtClean="0"/>
              <a:t>)</a:t>
            </a:r>
            <a:r>
              <a:rPr lang="en-US" altLang="zh-CN" sz="2800" b="1" i="1" dirty="0" smtClean="0"/>
              <a:t> </a:t>
            </a:r>
            <a:r>
              <a:rPr lang="en-US" altLang="zh-CN" sz="2800" i="1" dirty="0" smtClean="0"/>
              <a:t>and</a:t>
            </a:r>
            <a:r>
              <a:rPr lang="en-US" altLang="zh-CN" sz="2800" b="1" i="1" dirty="0" smtClean="0"/>
              <a:t> y</a:t>
            </a:r>
            <a:r>
              <a:rPr lang="en-US" altLang="zh-CN" sz="2800" b="1" i="1" baseline="-25000" dirty="0" smtClean="0"/>
              <a:t>(t)</a:t>
            </a:r>
            <a:r>
              <a:rPr lang="en-US" altLang="zh-CN" sz="2800" i="1" dirty="0" smtClean="0"/>
              <a:t>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LSTM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short, an LSTM cell can learn to recognize an important input (that’s the role of </a:t>
            </a:r>
            <a:r>
              <a:rPr lang="en-US" altLang="zh-CN" sz="2800" dirty="0" smtClean="0"/>
              <a:t>the input </a:t>
            </a:r>
            <a:r>
              <a:rPr lang="en-US" altLang="zh-CN" sz="2800" dirty="0" smtClean="0"/>
              <a:t>gate), store it in the long-term state, learn to preserve it for as long as it </a:t>
            </a:r>
            <a:r>
              <a:rPr lang="en-US" altLang="zh-CN" sz="2800" dirty="0" smtClean="0"/>
              <a:t>is needed </a:t>
            </a:r>
            <a:r>
              <a:rPr lang="en-US" altLang="zh-CN" sz="2800" dirty="0" smtClean="0"/>
              <a:t>(that’s the role of the forget gate), and learn to extract it whenever it is </a:t>
            </a:r>
            <a:r>
              <a:rPr lang="en-US" altLang="zh-CN" sz="2800" dirty="0" smtClean="0"/>
              <a:t>needed. This </a:t>
            </a:r>
            <a:r>
              <a:rPr lang="en-US" altLang="zh-CN" sz="2800" dirty="0" smtClean="0"/>
              <a:t>explains why they have been amazingly successful at capturing long-term </a:t>
            </a:r>
            <a:r>
              <a:rPr lang="en-US" altLang="zh-CN" sz="2800" dirty="0" smtClean="0"/>
              <a:t>patterns in </a:t>
            </a:r>
            <a:r>
              <a:rPr lang="en-US" altLang="zh-CN" sz="2800" dirty="0" smtClean="0"/>
              <a:t>time series, long texts, audio recordings, and more.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LSTM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Equation 14-3 summarizes how to compute the cell’s long-term state, its </a:t>
            </a:r>
            <a:r>
              <a:rPr lang="en-US" altLang="zh-CN" sz="2800" dirty="0" smtClean="0"/>
              <a:t>short-term state</a:t>
            </a:r>
            <a:r>
              <a:rPr lang="en-US" altLang="zh-CN" sz="2800" dirty="0" smtClean="0"/>
              <a:t>, and its output at each time step for a single instance (the equations for a </a:t>
            </a:r>
            <a:r>
              <a:rPr lang="en-US" altLang="zh-CN" sz="2800" dirty="0" smtClean="0"/>
              <a:t>whole mini-batch </a:t>
            </a:r>
            <a:r>
              <a:rPr lang="en-US" altLang="zh-CN" sz="2800" dirty="0" smtClean="0"/>
              <a:t>are very similar).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786058"/>
            <a:ext cx="5698197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Peephole Connections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a basic LSTM cell, the gate controllers can look only at the input x</a:t>
            </a:r>
            <a:r>
              <a:rPr lang="en-US" altLang="zh-CN" sz="2800" baseline="-25000" dirty="0" smtClean="0"/>
              <a:t>(</a:t>
            </a:r>
            <a:r>
              <a:rPr lang="en-US" altLang="zh-CN" sz="2800" i="1" baseline="-25000" dirty="0" smtClean="0"/>
              <a:t>t)</a:t>
            </a:r>
            <a:r>
              <a:rPr lang="en-US" altLang="zh-CN" sz="2800" i="1" dirty="0" smtClean="0"/>
              <a:t> and the </a:t>
            </a:r>
            <a:r>
              <a:rPr lang="en-US" altLang="zh-CN" sz="2800" i="1" dirty="0" smtClean="0"/>
              <a:t>previous </a:t>
            </a:r>
            <a:r>
              <a:rPr lang="en-US" altLang="zh-CN" sz="2800" dirty="0" smtClean="0"/>
              <a:t>short-term </a:t>
            </a:r>
            <a:r>
              <a:rPr lang="en-US" altLang="zh-CN" sz="2800" dirty="0" smtClean="0"/>
              <a:t>state h</a:t>
            </a:r>
            <a:r>
              <a:rPr lang="en-US" altLang="zh-CN" sz="2800" baseline="-25000" dirty="0" smtClean="0"/>
              <a:t>(</a:t>
            </a:r>
            <a:r>
              <a:rPr lang="en-US" altLang="zh-CN" sz="2800" i="1" baseline="-25000" dirty="0" smtClean="0"/>
              <a:t>t–1)</a:t>
            </a:r>
            <a:r>
              <a:rPr lang="en-US" altLang="zh-CN" sz="2800" i="1" dirty="0" smtClean="0"/>
              <a:t>. It may be a good idea to give them a bit more context </a:t>
            </a:r>
            <a:r>
              <a:rPr lang="en-US" altLang="zh-CN" sz="2800" i="1" dirty="0" smtClean="0"/>
              <a:t>by </a:t>
            </a:r>
            <a:r>
              <a:rPr lang="en-US" altLang="zh-CN" sz="2800" dirty="0" smtClean="0"/>
              <a:t>letting </a:t>
            </a:r>
            <a:r>
              <a:rPr lang="en-US" altLang="zh-CN" sz="2800" dirty="0" smtClean="0"/>
              <a:t>them peek at the long-term state as well. This idea was proposed by Felix </a:t>
            </a:r>
            <a:r>
              <a:rPr lang="en-US" altLang="zh-CN" sz="2800" dirty="0" err="1" smtClean="0"/>
              <a:t>Gers</a:t>
            </a:r>
            <a:r>
              <a:rPr lang="en-US" altLang="zh-CN" sz="2800" dirty="0" smtClean="0"/>
              <a:t> and </a:t>
            </a:r>
            <a:r>
              <a:rPr lang="en-US" altLang="zh-CN" sz="2800" dirty="0" err="1" smtClean="0"/>
              <a:t>Jurgen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Schmidhuber</a:t>
            </a:r>
            <a:r>
              <a:rPr lang="en-US" altLang="zh-CN" sz="2800" dirty="0" smtClean="0"/>
              <a:t> in 2000</a:t>
            </a:r>
            <a:r>
              <a:rPr lang="en-US" altLang="zh-CN" sz="2800" dirty="0" smtClean="0"/>
              <a:t>. </a:t>
            </a:r>
            <a:r>
              <a:rPr lang="en-US" altLang="zh-CN" sz="2800" dirty="0" smtClean="0"/>
              <a:t>They proposed an LSTM variant with extra </a:t>
            </a:r>
            <a:r>
              <a:rPr lang="en-US" altLang="zh-CN" sz="2800" dirty="0" smtClean="0"/>
              <a:t>connections called </a:t>
            </a:r>
            <a:r>
              <a:rPr lang="en-US" altLang="zh-CN" sz="2800" b="1" i="1" dirty="0" smtClean="0"/>
              <a:t>peephole connections</a:t>
            </a:r>
            <a:r>
              <a:rPr lang="en-US" altLang="zh-CN" sz="2800" i="1" dirty="0" smtClean="0"/>
              <a:t>: the previous long-term state c</a:t>
            </a:r>
            <a:r>
              <a:rPr lang="en-US" altLang="zh-CN" sz="2800" i="1" baseline="-25000" dirty="0" smtClean="0"/>
              <a:t>(t–1)</a:t>
            </a:r>
            <a:r>
              <a:rPr lang="en-US" altLang="zh-CN" sz="2800" i="1" dirty="0" smtClean="0"/>
              <a:t> is added as </a:t>
            </a:r>
            <a:r>
              <a:rPr lang="en-US" altLang="zh-CN" sz="2800" i="1" dirty="0" smtClean="0"/>
              <a:t>an </a:t>
            </a:r>
            <a:r>
              <a:rPr lang="en-US" altLang="zh-CN" sz="2800" dirty="0" smtClean="0"/>
              <a:t>input </a:t>
            </a:r>
            <a:r>
              <a:rPr lang="en-US" altLang="zh-CN" sz="2800" dirty="0" smtClean="0"/>
              <a:t>to the controllers of the forget gate and the input gate, and the current </a:t>
            </a:r>
            <a:r>
              <a:rPr lang="en-US" altLang="zh-CN" sz="2800" dirty="0" err="1" smtClean="0"/>
              <a:t>longterm</a:t>
            </a:r>
            <a:r>
              <a:rPr lang="en-US" altLang="zh-CN" sz="2800" dirty="0" smtClean="0"/>
              <a:t> state 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(</a:t>
            </a:r>
            <a:r>
              <a:rPr lang="en-US" altLang="zh-CN" sz="2800" i="1" baseline="-25000" dirty="0" smtClean="0"/>
              <a:t>t)</a:t>
            </a:r>
            <a:r>
              <a:rPr lang="en-US" altLang="zh-CN" sz="2800" i="1" dirty="0" smtClean="0"/>
              <a:t> is added as input to the controller of the output gate.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Peephole Connections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To implement peephole connections in </a:t>
            </a:r>
            <a:r>
              <a:rPr lang="en-US" altLang="zh-CN" sz="2800" dirty="0" err="1" smtClean="0"/>
              <a:t>TensorFlow</a:t>
            </a:r>
            <a:r>
              <a:rPr lang="en-US" altLang="zh-CN" sz="2800" dirty="0" smtClean="0"/>
              <a:t>, you must use the </a:t>
            </a:r>
            <a:r>
              <a:rPr lang="en-US" altLang="zh-CN" sz="2800" dirty="0" err="1" smtClean="0"/>
              <a:t>LSTMCell</a:t>
            </a:r>
            <a:r>
              <a:rPr lang="en-US" altLang="zh-CN" sz="2800" dirty="0" smtClean="0"/>
              <a:t> instead </a:t>
            </a:r>
            <a:r>
              <a:rPr lang="en-US" altLang="zh-CN" sz="2800" dirty="0" smtClean="0"/>
              <a:t>of the </a:t>
            </a:r>
            <a:r>
              <a:rPr lang="en-US" altLang="zh-CN" sz="2800" dirty="0" err="1" smtClean="0"/>
              <a:t>BasicLSTMCell</a:t>
            </a:r>
            <a:r>
              <a:rPr lang="en-US" altLang="zh-CN" sz="2800" dirty="0" smtClean="0"/>
              <a:t> and set </a:t>
            </a:r>
            <a:r>
              <a:rPr lang="en-US" altLang="zh-CN" sz="2800" dirty="0" err="1" smtClean="0"/>
              <a:t>use_peepholes</a:t>
            </a:r>
            <a:r>
              <a:rPr lang="en-US" altLang="zh-CN" sz="2800" dirty="0" smtClean="0"/>
              <a:t>=True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lstm_cell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tf.contrib.rnn.LSTMCell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num_units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n_neurons</a:t>
            </a:r>
            <a:r>
              <a:rPr lang="en-US" altLang="zh-CN" sz="2800" dirty="0" smtClean="0"/>
              <a:t>, 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                                     </a:t>
            </a:r>
            <a:r>
              <a:rPr lang="en-US" altLang="zh-CN" sz="2800" dirty="0" err="1" smtClean="0"/>
              <a:t>use_peepholes</a:t>
            </a:r>
            <a:r>
              <a:rPr lang="en-US" altLang="zh-CN" sz="2800" dirty="0" smtClean="0"/>
              <a:t>=True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GRU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i="1" dirty="0" smtClean="0"/>
              <a:t>Gated Recurrent Unit (GRU) cell (see Figure 14-14) was proposed by </a:t>
            </a:r>
            <a:r>
              <a:rPr lang="en-US" altLang="zh-CN" sz="2800" i="1" dirty="0" err="1" smtClean="0"/>
              <a:t>Kyunghyun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Cho </a:t>
            </a:r>
            <a:r>
              <a:rPr lang="en-US" altLang="zh-CN" sz="2800" dirty="0" smtClean="0"/>
              <a:t>et al. in a 2014 </a:t>
            </a:r>
            <a:r>
              <a:rPr lang="en-US" altLang="zh-CN" sz="2800" dirty="0" smtClean="0"/>
              <a:t>paper </a:t>
            </a:r>
            <a:r>
              <a:rPr lang="en-US" altLang="zh-CN" sz="2800" dirty="0" smtClean="0"/>
              <a:t>that also introduced the Encoder–Decoder </a:t>
            </a:r>
            <a:r>
              <a:rPr lang="en-US" altLang="zh-CN" sz="2800" dirty="0" smtClean="0"/>
              <a:t>network.</a:t>
            </a:r>
            <a:endParaRPr lang="en-US" altLang="zh-CN" sz="2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357430"/>
            <a:ext cx="6655890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GRU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GRU cell is a simplified version of the LSTM cell, and it seems to perform just </a:t>
            </a:r>
            <a:r>
              <a:rPr lang="en-US" altLang="zh-CN" sz="2800" dirty="0" smtClean="0"/>
              <a:t>as well </a:t>
            </a:r>
            <a:r>
              <a:rPr lang="en-US" altLang="zh-CN" sz="2800" dirty="0" smtClean="0"/>
              <a:t>(which explains its growing popularity). The main simplifications are:</a:t>
            </a:r>
          </a:p>
          <a:p>
            <a:pPr lvl="1"/>
            <a:r>
              <a:rPr lang="en-US" altLang="zh-CN" sz="2400" dirty="0" smtClean="0"/>
              <a:t>Both </a:t>
            </a:r>
            <a:r>
              <a:rPr lang="en-US" altLang="zh-CN" sz="2400" dirty="0" smtClean="0"/>
              <a:t>state vectors are merged into a single vector </a:t>
            </a:r>
            <a:r>
              <a:rPr lang="en-US" altLang="zh-CN" sz="2400" b="1" dirty="0" smtClean="0"/>
              <a:t>h(</a:t>
            </a:r>
            <a:r>
              <a:rPr lang="en-US" altLang="zh-CN" sz="2400" b="1" i="1" dirty="0" smtClean="0"/>
              <a:t>t).</a:t>
            </a:r>
          </a:p>
          <a:p>
            <a:pPr lvl="1"/>
            <a:r>
              <a:rPr lang="en-US" altLang="zh-CN" sz="2400" dirty="0" smtClean="0"/>
              <a:t>A </a:t>
            </a:r>
            <a:r>
              <a:rPr lang="en-US" altLang="zh-CN" sz="2400" dirty="0" smtClean="0"/>
              <a:t>single gate controller controls both the forget gate and the input gate. If </a:t>
            </a:r>
            <a:r>
              <a:rPr lang="en-US" altLang="zh-CN" sz="2400" dirty="0" smtClean="0"/>
              <a:t>the gate </a:t>
            </a:r>
            <a:r>
              <a:rPr lang="en-US" altLang="zh-CN" sz="2400" dirty="0" smtClean="0"/>
              <a:t>controller outputs a 1, the input gate is open and the forget gate is closed. </a:t>
            </a:r>
            <a:r>
              <a:rPr lang="en-US" altLang="zh-CN" sz="2400" dirty="0" smtClean="0"/>
              <a:t>If </a:t>
            </a:r>
            <a:r>
              <a:rPr lang="en-US" altLang="zh-CN" sz="2400" dirty="0" smtClean="0"/>
              <a:t>it outputs a 0, the opposite happens. In other words, whenever a memory </a:t>
            </a:r>
            <a:r>
              <a:rPr lang="en-US" altLang="zh-CN" sz="2400" dirty="0" smtClean="0"/>
              <a:t>must be </a:t>
            </a:r>
            <a:r>
              <a:rPr lang="en-US" altLang="zh-CN" sz="2400" dirty="0" smtClean="0"/>
              <a:t>stored, the location where it will be stored is erased first. This is actually a </a:t>
            </a:r>
            <a:r>
              <a:rPr lang="en-US" altLang="zh-CN" sz="2400" dirty="0" smtClean="0"/>
              <a:t>frequent variant </a:t>
            </a:r>
            <a:r>
              <a:rPr lang="en-US" altLang="zh-CN" sz="2400" dirty="0" smtClean="0"/>
              <a:t>to the LSTM cell in and of itself.</a:t>
            </a:r>
          </a:p>
          <a:p>
            <a:pPr lvl="1"/>
            <a:r>
              <a:rPr lang="en-US" altLang="zh-CN" sz="2400" dirty="0" smtClean="0"/>
              <a:t>There </a:t>
            </a:r>
            <a:r>
              <a:rPr lang="en-US" altLang="zh-CN" sz="2400" dirty="0" smtClean="0"/>
              <a:t>is no output gate; the full state vector is output at every time step. </a:t>
            </a:r>
            <a:r>
              <a:rPr lang="en-US" altLang="zh-CN" sz="2400" dirty="0" smtClean="0"/>
              <a:t>However, there </a:t>
            </a:r>
            <a:r>
              <a:rPr lang="en-US" altLang="zh-CN" sz="2400" dirty="0" smtClean="0"/>
              <a:t>is a new gate controller that controls which part of the previous </a:t>
            </a:r>
            <a:r>
              <a:rPr lang="en-US" altLang="zh-CN" sz="2400" dirty="0" smtClean="0"/>
              <a:t>state will </a:t>
            </a:r>
            <a:r>
              <a:rPr lang="en-US" altLang="zh-CN" sz="2400" dirty="0" smtClean="0"/>
              <a:t>be shown to the main layer.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GRU Cell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Creating </a:t>
            </a:r>
            <a:r>
              <a:rPr lang="en-US" altLang="zh-CN" sz="2800" dirty="0" smtClean="0"/>
              <a:t>a GRU cell in </a:t>
            </a:r>
            <a:r>
              <a:rPr lang="en-US" altLang="zh-CN" sz="2800" dirty="0" err="1" smtClean="0"/>
              <a:t>TensorFlow</a:t>
            </a:r>
            <a:r>
              <a:rPr lang="en-US" altLang="zh-CN" sz="2800" dirty="0" smtClean="0"/>
              <a:t>: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b="1" dirty="0" err="1" smtClean="0"/>
              <a:t>gru_cell</a:t>
            </a:r>
            <a:r>
              <a:rPr lang="en-US" altLang="zh-CN" sz="2800" b="1" dirty="0" smtClean="0"/>
              <a:t> = </a:t>
            </a:r>
            <a:r>
              <a:rPr lang="en-US" altLang="zh-CN" sz="2800" b="1" dirty="0" err="1" smtClean="0"/>
              <a:t>tf.contrib.rnn.GRUCell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num_units</a:t>
            </a:r>
            <a:r>
              <a:rPr lang="en-US" altLang="zh-CN" sz="2800" b="1" dirty="0" smtClean="0"/>
              <a:t>=</a:t>
            </a:r>
            <a:r>
              <a:rPr lang="en-US" altLang="zh-CN" sz="2800" b="1" dirty="0" err="1" smtClean="0"/>
              <a:t>n_neurons</a:t>
            </a:r>
            <a:r>
              <a:rPr lang="en-US" altLang="zh-CN" sz="2800" b="1" dirty="0" smtClean="0"/>
              <a:t>)</a:t>
            </a:r>
          </a:p>
          <a:p>
            <a:r>
              <a:rPr lang="en-US" altLang="zh-CN" sz="2800" dirty="0" smtClean="0"/>
              <a:t>LSTM or GRU cells are one of the main reasons behind the success of RNNs in </a:t>
            </a:r>
            <a:r>
              <a:rPr lang="en-US" altLang="zh-CN" sz="2800" dirty="0" smtClean="0"/>
              <a:t>recent years</a:t>
            </a:r>
            <a:r>
              <a:rPr lang="en-US" altLang="zh-CN" sz="2800" dirty="0" smtClean="0"/>
              <a:t>, in particular for applications in </a:t>
            </a:r>
            <a:r>
              <a:rPr lang="en-US" altLang="zh-CN" sz="2800" i="1" dirty="0" smtClean="0"/>
              <a:t>natural language processing (NLP).</a:t>
            </a:r>
            <a:endParaRPr lang="en-US" altLang="zh-CN" sz="2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Natural Language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Most of the state-of-the-art NLP applications, such as machine translation, </a:t>
            </a:r>
            <a:r>
              <a:rPr lang="en-US" altLang="zh-CN" sz="2800" dirty="0" smtClean="0"/>
              <a:t>automatic summarization</a:t>
            </a:r>
            <a:r>
              <a:rPr lang="en-US" altLang="zh-CN" sz="2800" dirty="0" smtClean="0"/>
              <a:t>, parsing, sentiment analysis, and more, are now based (at least </a:t>
            </a:r>
            <a:r>
              <a:rPr lang="en-US" altLang="zh-CN" sz="2800" dirty="0" smtClean="0"/>
              <a:t>in part</a:t>
            </a:r>
            <a:r>
              <a:rPr lang="en-US" altLang="zh-CN" sz="2800" dirty="0" smtClean="0"/>
              <a:t>) on RNNs. In this last section, we will take a quick look at what a machine </a:t>
            </a:r>
            <a:r>
              <a:rPr lang="en-US" altLang="zh-CN" sz="2800" dirty="0" smtClean="0"/>
              <a:t>translation model </a:t>
            </a:r>
            <a:r>
              <a:rPr lang="en-US" altLang="zh-CN" sz="2800" dirty="0" smtClean="0"/>
              <a:t>looks like. This topic is very well covered by </a:t>
            </a:r>
            <a:r>
              <a:rPr lang="en-US" altLang="zh-CN" sz="2800" dirty="0" err="1" smtClean="0"/>
              <a:t>TensorFlow’s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awesome Word2Vec </a:t>
            </a:r>
            <a:r>
              <a:rPr lang="en-US" altLang="zh-CN" sz="2800" dirty="0" smtClean="0"/>
              <a:t>and Seq2Seq tutorials, so you should definitely check them out.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Word Embeddings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Before we start, we need to choose a word representation. One option could be </a:t>
            </a:r>
            <a:r>
              <a:rPr lang="en-US" altLang="zh-CN" sz="2800" dirty="0" smtClean="0"/>
              <a:t>to represent </a:t>
            </a:r>
            <a:r>
              <a:rPr lang="en-US" altLang="zh-CN" sz="2800" dirty="0" smtClean="0"/>
              <a:t>each word using a one-hot vector. Suppose your vocabulary </a:t>
            </a:r>
            <a:r>
              <a:rPr lang="en-US" altLang="zh-CN" sz="2800" dirty="0" smtClean="0"/>
              <a:t>contains 50,000 </a:t>
            </a:r>
            <a:r>
              <a:rPr lang="en-US" altLang="zh-CN" sz="2800" dirty="0" smtClean="0"/>
              <a:t>words, then the nth word would be represented as a 50,000-dimensional </a:t>
            </a:r>
            <a:r>
              <a:rPr lang="en-US" altLang="zh-CN" sz="2800" dirty="0" smtClean="0"/>
              <a:t>vector, full </a:t>
            </a:r>
            <a:r>
              <a:rPr lang="en-US" altLang="zh-CN" sz="2800" dirty="0" smtClean="0"/>
              <a:t>of 0s except for a 1 at the nth position. However, with such a large vocabulary, </a:t>
            </a:r>
            <a:r>
              <a:rPr lang="en-US" altLang="zh-CN" sz="2800" dirty="0" smtClean="0"/>
              <a:t>this sparse </a:t>
            </a:r>
            <a:r>
              <a:rPr lang="en-US" altLang="zh-CN" sz="2800" dirty="0" smtClean="0"/>
              <a:t>representation would not be efficient at all. Ideally, you want similar words </a:t>
            </a:r>
            <a:r>
              <a:rPr lang="en-US" altLang="zh-CN" sz="2800" dirty="0" smtClean="0"/>
              <a:t>to have </a:t>
            </a:r>
            <a:r>
              <a:rPr lang="en-US" altLang="zh-CN" sz="2800" dirty="0" smtClean="0"/>
              <a:t>similar representations, making it easy for the model to generalize what it </a:t>
            </a:r>
            <a:r>
              <a:rPr lang="en-US" altLang="zh-CN" sz="2800" dirty="0" smtClean="0"/>
              <a:t>learns about </a:t>
            </a:r>
            <a:r>
              <a:rPr lang="en-US" altLang="zh-CN" sz="2800" dirty="0" smtClean="0"/>
              <a:t>a word to all similar words.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Recurrent 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Each recurrent neuron has two sets of weights: one for the inputs </a:t>
            </a:r>
            <a:r>
              <a:rPr lang="en-US" altLang="zh-CN" sz="3600" b="1" dirty="0" smtClean="0"/>
              <a:t>x</a:t>
            </a:r>
            <a:r>
              <a:rPr lang="en-US" altLang="zh-CN" sz="3600" b="1" baseline="-25000" dirty="0" smtClean="0"/>
              <a:t>(</a:t>
            </a:r>
            <a:r>
              <a:rPr lang="en-US" altLang="zh-CN" sz="3600" b="1" i="1" baseline="-25000" dirty="0" smtClean="0"/>
              <a:t>t)</a:t>
            </a:r>
            <a:r>
              <a:rPr lang="en-US" altLang="zh-CN" sz="3600" b="1" i="1" dirty="0" smtClean="0"/>
              <a:t> </a:t>
            </a:r>
            <a:r>
              <a:rPr lang="en-US" altLang="zh-CN" sz="3600" i="1" dirty="0" smtClean="0"/>
              <a:t>and the other </a:t>
            </a:r>
            <a:r>
              <a:rPr lang="en-US" altLang="zh-CN" sz="3600" i="1" dirty="0" smtClean="0"/>
              <a:t>for</a:t>
            </a:r>
            <a:r>
              <a:rPr lang="en-US" altLang="zh-CN" sz="3600" b="1" i="1" dirty="0" smtClean="0"/>
              <a:t> </a:t>
            </a:r>
            <a:r>
              <a:rPr lang="en-US" altLang="zh-CN" sz="3600" dirty="0" smtClean="0"/>
              <a:t>the </a:t>
            </a:r>
            <a:r>
              <a:rPr lang="en-US" altLang="zh-CN" sz="3600" dirty="0" smtClean="0"/>
              <a:t>outputs of the previous </a:t>
            </a:r>
            <a:r>
              <a:rPr lang="en-US" altLang="zh-CN" sz="3600" dirty="0" smtClean="0"/>
              <a:t>step</a:t>
            </a:r>
            <a:r>
              <a:rPr lang="en-US" altLang="zh-CN" sz="3600" dirty="0" smtClean="0"/>
              <a:t>, </a:t>
            </a:r>
            <a:r>
              <a:rPr lang="en-US" altLang="zh-CN" sz="3600" b="1" dirty="0" smtClean="0"/>
              <a:t>y</a:t>
            </a:r>
            <a:r>
              <a:rPr lang="en-US" altLang="zh-CN" sz="3600" b="1" baseline="-25000" dirty="0" smtClean="0"/>
              <a:t>(</a:t>
            </a:r>
            <a:r>
              <a:rPr lang="en-US" altLang="zh-CN" sz="3600" b="1" i="1" baseline="-25000" dirty="0" smtClean="0"/>
              <a:t>t–1)</a:t>
            </a:r>
            <a:r>
              <a:rPr lang="en-US" altLang="zh-CN" sz="3600" b="1" i="1" dirty="0" smtClean="0"/>
              <a:t>. </a:t>
            </a:r>
            <a:r>
              <a:rPr lang="en-US" altLang="zh-CN" sz="3600" i="1" dirty="0" smtClean="0"/>
              <a:t>Let’s call these weight vectors </a:t>
            </a:r>
            <a:r>
              <a:rPr lang="en-US" altLang="zh-CN" sz="3600" i="1" dirty="0" err="1" smtClean="0"/>
              <a:t>w</a:t>
            </a:r>
            <a:r>
              <a:rPr lang="en-US" altLang="zh-CN" sz="3600" i="1" baseline="-25000" dirty="0" err="1" smtClean="0"/>
              <a:t>x</a:t>
            </a:r>
            <a:r>
              <a:rPr lang="en-US" altLang="zh-CN" sz="3600" i="1" dirty="0" smtClean="0"/>
              <a:t> and </a:t>
            </a:r>
            <a:r>
              <a:rPr lang="en-US" altLang="zh-CN" sz="3600" i="1" dirty="0" err="1" smtClean="0"/>
              <a:t>w</a:t>
            </a:r>
            <a:r>
              <a:rPr lang="en-US" altLang="zh-CN" sz="3600" i="1" baseline="-25000" dirty="0" err="1" smtClean="0"/>
              <a:t>y</a:t>
            </a:r>
            <a:r>
              <a:rPr lang="en-US" altLang="zh-CN" sz="3600" i="1" dirty="0" smtClean="0"/>
              <a:t>. </a:t>
            </a:r>
            <a:endParaRPr lang="en-US" altLang="zh-CN" sz="3600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3429000"/>
            <a:ext cx="750030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857760"/>
            <a:ext cx="7959288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Word Embeddings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most common solution is to represent each word in the vocabulary using a </a:t>
            </a:r>
            <a:r>
              <a:rPr lang="en-US" altLang="zh-CN" sz="2800" dirty="0" smtClean="0"/>
              <a:t>fairly small </a:t>
            </a:r>
            <a:r>
              <a:rPr lang="en-US" altLang="zh-CN" sz="2800" dirty="0" smtClean="0"/>
              <a:t>and dense vector (e.g., 150 dimensions), called an </a:t>
            </a:r>
            <a:r>
              <a:rPr lang="en-US" altLang="zh-CN" sz="2800" i="1" dirty="0" smtClean="0"/>
              <a:t>embedding, and just let </a:t>
            </a:r>
            <a:r>
              <a:rPr lang="en-US" altLang="zh-CN" sz="2800" i="1" dirty="0" smtClean="0"/>
              <a:t>the </a:t>
            </a:r>
            <a:r>
              <a:rPr lang="en-US" altLang="zh-CN" sz="2800" dirty="0" smtClean="0"/>
              <a:t>neural </a:t>
            </a:r>
            <a:r>
              <a:rPr lang="en-US" altLang="zh-CN" sz="2800" dirty="0" smtClean="0"/>
              <a:t>network learn a good embedding for each word during training. At the </a:t>
            </a:r>
            <a:r>
              <a:rPr lang="en-US" altLang="zh-CN" sz="2800" dirty="0" smtClean="0"/>
              <a:t>beginning of </a:t>
            </a:r>
            <a:r>
              <a:rPr lang="en-US" altLang="zh-CN" sz="2800" dirty="0" smtClean="0"/>
              <a:t>training, embeddings are simply chosen randomly, but during training, </a:t>
            </a:r>
            <a:r>
              <a:rPr lang="en-US" altLang="zh-CN" sz="2800" dirty="0" err="1" smtClean="0"/>
              <a:t>backpropagation</a:t>
            </a:r>
            <a:r>
              <a:rPr lang="en-US" altLang="zh-CN" sz="2800" dirty="0" smtClean="0"/>
              <a:t> automatically </a:t>
            </a:r>
            <a:r>
              <a:rPr lang="en-US" altLang="zh-CN" sz="2800" dirty="0" smtClean="0"/>
              <a:t>moves the embeddings around in a way that helps </a:t>
            </a:r>
            <a:r>
              <a:rPr lang="en-US" altLang="zh-CN" sz="2800" dirty="0" smtClean="0"/>
              <a:t>the neural </a:t>
            </a:r>
            <a:r>
              <a:rPr lang="en-US" altLang="zh-CN" sz="2800" dirty="0" smtClean="0"/>
              <a:t>network perform its task. Typically this means that similar words will </a:t>
            </a:r>
            <a:r>
              <a:rPr lang="en-US" altLang="zh-CN" sz="2800" dirty="0" smtClean="0"/>
              <a:t>gradually cluster </a:t>
            </a:r>
            <a:r>
              <a:rPr lang="en-US" altLang="zh-CN" sz="2800" dirty="0" smtClean="0"/>
              <a:t>close to one another, and even end up organized in a rather </a:t>
            </a:r>
            <a:r>
              <a:rPr lang="en-US" altLang="zh-CN" sz="2800" dirty="0" smtClean="0"/>
              <a:t>meaningful way</a:t>
            </a:r>
            <a:r>
              <a:rPr lang="en-US" altLang="zh-CN" sz="28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Word Embeddings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In </a:t>
            </a:r>
            <a:r>
              <a:rPr lang="en-US" altLang="zh-CN" sz="2800" dirty="0" err="1" smtClean="0"/>
              <a:t>TensorFlow</a:t>
            </a:r>
            <a:r>
              <a:rPr lang="en-US" altLang="zh-CN" sz="2800" dirty="0" smtClean="0"/>
              <a:t>, you first need to create the variable representing the embeddings </a:t>
            </a:r>
            <a:r>
              <a:rPr lang="en-US" altLang="zh-CN" sz="2800" dirty="0" smtClean="0"/>
              <a:t>for every </a:t>
            </a:r>
            <a:r>
              <a:rPr lang="en-US" altLang="zh-CN" sz="2800" dirty="0" smtClean="0"/>
              <a:t>word in your vocabulary (initialized randomly):</a:t>
            </a:r>
          </a:p>
          <a:p>
            <a:pPr>
              <a:buNone/>
            </a:pPr>
            <a:r>
              <a:rPr lang="en-US" altLang="zh-CN" sz="2400" dirty="0" err="1" smtClean="0"/>
              <a:t>vocabulary_size</a:t>
            </a:r>
            <a:r>
              <a:rPr lang="en-US" altLang="zh-CN" sz="2400" dirty="0" smtClean="0"/>
              <a:t> = 50000</a:t>
            </a:r>
          </a:p>
          <a:p>
            <a:pPr>
              <a:buNone/>
            </a:pPr>
            <a:r>
              <a:rPr lang="en-US" altLang="zh-CN" sz="2400" dirty="0" err="1" smtClean="0"/>
              <a:t>embedding_size</a:t>
            </a:r>
            <a:r>
              <a:rPr lang="en-US" altLang="zh-CN" sz="2400" dirty="0" smtClean="0"/>
              <a:t> = 150</a:t>
            </a:r>
          </a:p>
          <a:p>
            <a:pPr>
              <a:buNone/>
            </a:pPr>
            <a:r>
              <a:rPr lang="en-US" altLang="zh-CN" sz="2400" dirty="0" smtClean="0"/>
              <a:t>embeddings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tf.random_uniform</a:t>
            </a:r>
            <a:r>
              <a:rPr lang="en-US" altLang="zh-CN" sz="2400" dirty="0" smtClean="0"/>
              <a:t>([</a:t>
            </a:r>
            <a:r>
              <a:rPr lang="en-US" altLang="zh-CN" sz="2400" dirty="0" err="1" smtClean="0"/>
              <a:t>vocabulary_size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embedding_size</a:t>
            </a:r>
            <a:r>
              <a:rPr lang="en-US" altLang="zh-CN" sz="2400" dirty="0" smtClean="0"/>
              <a:t>], -1.0, 1.0</a:t>
            </a:r>
            <a:r>
              <a:rPr lang="en-US" altLang="zh-CN" sz="2400" dirty="0" smtClean="0"/>
              <a:t>))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train_inputs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(tf.int32, shape=[None]) </a:t>
            </a:r>
            <a:r>
              <a:rPr lang="en-US" altLang="zh-CN" sz="2400" i="1" dirty="0" smtClean="0"/>
              <a:t># from </a:t>
            </a:r>
            <a:r>
              <a:rPr lang="en-US" altLang="zh-CN" sz="2400" i="1" dirty="0" smtClean="0"/>
              <a:t>ids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dirty="0" smtClean="0"/>
              <a:t>embed = </a:t>
            </a:r>
            <a:r>
              <a:rPr lang="en-US" altLang="zh-CN" sz="2400" dirty="0" err="1" smtClean="0"/>
              <a:t>tf.nn.embedding_lookup</a:t>
            </a:r>
            <a:r>
              <a:rPr lang="en-US" altLang="zh-CN" sz="2400" dirty="0" smtClean="0"/>
              <a:t>(embeddings, </a:t>
            </a:r>
            <a:r>
              <a:rPr lang="en-US" altLang="zh-CN" sz="2400" dirty="0" err="1" smtClean="0"/>
              <a:t>train_inputs</a:t>
            </a:r>
            <a:r>
              <a:rPr lang="en-US" altLang="zh-CN" sz="2400" dirty="0" smtClean="0"/>
              <a:t>)# to </a:t>
            </a:r>
            <a:r>
              <a:rPr lang="en-US" altLang="zh-CN" sz="2400" dirty="0" err="1" smtClean="0"/>
              <a:t>embd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Word Embeddings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Once your model has learned good word embeddings, they can actually be </a:t>
            </a:r>
            <a:r>
              <a:rPr lang="en-US" altLang="zh-CN" sz="2800" dirty="0" smtClean="0"/>
              <a:t>reused fairly </a:t>
            </a:r>
            <a:r>
              <a:rPr lang="en-US" altLang="zh-CN" sz="2800" dirty="0" smtClean="0"/>
              <a:t>efficiently in any NLP application: after all, “milk” is still close to “water” and </a:t>
            </a:r>
            <a:r>
              <a:rPr lang="en-US" altLang="zh-CN" sz="2800" dirty="0" smtClean="0"/>
              <a:t>far from </a:t>
            </a:r>
            <a:r>
              <a:rPr lang="en-US" altLang="zh-CN" sz="2800" dirty="0" smtClean="0"/>
              <a:t>“shoes” no matter what your application is. In fact, instead of training your </a:t>
            </a:r>
            <a:r>
              <a:rPr lang="en-US" altLang="zh-CN" sz="2800" dirty="0" smtClean="0"/>
              <a:t>own word </a:t>
            </a:r>
            <a:r>
              <a:rPr lang="en-US" altLang="zh-CN" sz="2800" dirty="0" smtClean="0"/>
              <a:t>embeddings, you may want to download </a:t>
            </a:r>
            <a:r>
              <a:rPr lang="en-US" altLang="zh-CN" sz="2800" dirty="0" err="1" smtClean="0"/>
              <a:t>pretrained</a:t>
            </a:r>
            <a:r>
              <a:rPr lang="en-US" altLang="zh-CN" sz="2800" dirty="0" smtClean="0"/>
              <a:t> word embeddings. Just </a:t>
            </a:r>
            <a:r>
              <a:rPr lang="en-US" altLang="zh-CN" sz="2800" dirty="0" smtClean="0"/>
              <a:t>like when </a:t>
            </a:r>
            <a:r>
              <a:rPr lang="en-US" altLang="zh-CN" sz="2800" dirty="0" smtClean="0"/>
              <a:t>reusing </a:t>
            </a:r>
            <a:r>
              <a:rPr lang="en-US" altLang="zh-CN" sz="2800" dirty="0" err="1" smtClean="0"/>
              <a:t>pretrained</a:t>
            </a:r>
            <a:r>
              <a:rPr lang="en-US" altLang="zh-CN" sz="2800" dirty="0" smtClean="0"/>
              <a:t> layers (see Chapter 11), you can choose to freeze the </a:t>
            </a:r>
            <a:r>
              <a:rPr lang="en-US" altLang="zh-CN" sz="2800" dirty="0" err="1" smtClean="0"/>
              <a:t>pretrained</a:t>
            </a:r>
            <a:r>
              <a:rPr lang="en-US" altLang="zh-CN" sz="2800" dirty="0" smtClean="0"/>
              <a:t> embeddings </a:t>
            </a:r>
            <a:r>
              <a:rPr lang="en-US" altLang="zh-CN" sz="2800" dirty="0" smtClean="0"/>
              <a:t>(e.g., creating the embeddings variable using </a:t>
            </a:r>
            <a:r>
              <a:rPr lang="en-US" altLang="zh-CN" sz="2800" dirty="0" smtClean="0"/>
              <a:t>trainable=False) or </a:t>
            </a:r>
            <a:r>
              <a:rPr lang="en-US" altLang="zh-CN" sz="2800" dirty="0" smtClean="0"/>
              <a:t>let </a:t>
            </a:r>
            <a:r>
              <a:rPr lang="en-US" altLang="zh-CN" sz="2800" dirty="0" err="1" smtClean="0"/>
              <a:t>backpropagation</a:t>
            </a:r>
            <a:r>
              <a:rPr lang="en-US" altLang="zh-CN" sz="2800" dirty="0" smtClean="0"/>
              <a:t> tweak them for your application. The first option will </a:t>
            </a:r>
            <a:r>
              <a:rPr lang="en-US" altLang="zh-CN" sz="2800" dirty="0" smtClean="0"/>
              <a:t>speed up </a:t>
            </a:r>
            <a:r>
              <a:rPr lang="en-US" altLang="zh-CN" sz="2800" dirty="0" smtClean="0"/>
              <a:t>training, but the second may lead to slightly higher performance.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 Encoder–Decoder Network for Machine Translation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Once your model has learned good word embeddings, they can actually be </a:t>
            </a:r>
            <a:r>
              <a:rPr lang="en-US" altLang="zh-CN" sz="2800" dirty="0" smtClean="0"/>
              <a:t>reused fairly </a:t>
            </a:r>
            <a:r>
              <a:rPr lang="en-US" altLang="zh-CN" sz="2800" dirty="0" smtClean="0"/>
              <a:t>efficiently in any NLP application: after all, “milk” is still close to “water” and </a:t>
            </a:r>
            <a:r>
              <a:rPr lang="en-US" altLang="zh-CN" sz="2800" dirty="0" smtClean="0"/>
              <a:t>far from </a:t>
            </a:r>
            <a:r>
              <a:rPr lang="en-US" altLang="zh-CN" sz="2800" dirty="0" smtClean="0"/>
              <a:t>“shoes” no matter what your application is. In fact, instead of training your </a:t>
            </a:r>
            <a:r>
              <a:rPr lang="en-US" altLang="zh-CN" sz="2800" dirty="0" smtClean="0"/>
              <a:t>own word </a:t>
            </a:r>
            <a:r>
              <a:rPr lang="en-US" altLang="zh-CN" sz="2800" dirty="0" smtClean="0"/>
              <a:t>embeddings, you may want to download </a:t>
            </a:r>
            <a:r>
              <a:rPr lang="en-US" altLang="zh-CN" sz="2800" dirty="0" err="1" smtClean="0"/>
              <a:t>pretrained</a:t>
            </a:r>
            <a:r>
              <a:rPr lang="en-US" altLang="zh-CN" sz="2800" dirty="0" smtClean="0"/>
              <a:t> word embeddings. Just </a:t>
            </a:r>
            <a:r>
              <a:rPr lang="en-US" altLang="zh-CN" sz="2800" dirty="0" smtClean="0"/>
              <a:t>like when </a:t>
            </a:r>
            <a:r>
              <a:rPr lang="en-US" altLang="zh-CN" sz="2800" dirty="0" smtClean="0"/>
              <a:t>reusing </a:t>
            </a:r>
            <a:r>
              <a:rPr lang="en-US" altLang="zh-CN" sz="2800" dirty="0" err="1" smtClean="0"/>
              <a:t>pretrained</a:t>
            </a:r>
            <a:r>
              <a:rPr lang="en-US" altLang="zh-CN" sz="2800" dirty="0" smtClean="0"/>
              <a:t> layers (see Chapter 11), you can choose to freeze the </a:t>
            </a:r>
            <a:r>
              <a:rPr lang="en-US" altLang="zh-CN" sz="2800" dirty="0" err="1" smtClean="0"/>
              <a:t>pretrained</a:t>
            </a:r>
            <a:r>
              <a:rPr lang="en-US" altLang="zh-CN" sz="2800" dirty="0" smtClean="0"/>
              <a:t> embeddings </a:t>
            </a:r>
            <a:r>
              <a:rPr lang="en-US" altLang="zh-CN" sz="2800" dirty="0" smtClean="0"/>
              <a:t>(e.g., creating the embeddings variable using </a:t>
            </a:r>
            <a:r>
              <a:rPr lang="en-US" altLang="zh-CN" sz="2800" dirty="0" smtClean="0"/>
              <a:t>trainable=False) or </a:t>
            </a:r>
            <a:r>
              <a:rPr lang="en-US" altLang="zh-CN" sz="2800" dirty="0" smtClean="0"/>
              <a:t>let </a:t>
            </a:r>
            <a:r>
              <a:rPr lang="en-US" altLang="zh-CN" sz="2800" dirty="0" err="1" smtClean="0"/>
              <a:t>backpropagation</a:t>
            </a:r>
            <a:r>
              <a:rPr lang="en-US" altLang="zh-CN" sz="2800" dirty="0" smtClean="0"/>
              <a:t> tweak them for your application. The first option will </a:t>
            </a:r>
            <a:r>
              <a:rPr lang="en-US" altLang="zh-CN" sz="2800" dirty="0" smtClean="0"/>
              <a:t>speed up </a:t>
            </a:r>
            <a:r>
              <a:rPr lang="en-US" altLang="zh-CN" sz="2800" dirty="0" smtClean="0"/>
              <a:t>training, but the second may lead to slightly higher performance.</a:t>
            </a:r>
            <a:endParaRPr lang="en-US" altLang="zh-CN" sz="24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 Encoder–Decoder Network for Machine Translation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The English sentences are fed to the encoder, and the decoder outputs the </a:t>
            </a:r>
            <a:r>
              <a:rPr lang="en-US" altLang="zh-CN" sz="2800" dirty="0" smtClean="0"/>
              <a:t>French translations</a:t>
            </a:r>
            <a:r>
              <a:rPr lang="en-US" altLang="zh-CN" sz="2800" dirty="0" smtClean="0"/>
              <a:t>. Note that the French translations are also used as inputs to the </a:t>
            </a:r>
            <a:r>
              <a:rPr lang="en-US" altLang="zh-CN" sz="2800" dirty="0" smtClean="0"/>
              <a:t>decoder, but </a:t>
            </a:r>
            <a:r>
              <a:rPr lang="en-US" altLang="zh-CN" sz="2800" dirty="0" smtClean="0"/>
              <a:t>pushed back by one step. In other words, the decoder is given as input the </a:t>
            </a:r>
            <a:r>
              <a:rPr lang="en-US" altLang="zh-CN" sz="2800" dirty="0" smtClean="0"/>
              <a:t>word that </a:t>
            </a:r>
            <a:r>
              <a:rPr lang="en-US" altLang="zh-CN" sz="2800" dirty="0" smtClean="0"/>
              <a:t>it </a:t>
            </a:r>
            <a:r>
              <a:rPr lang="en-US" altLang="zh-CN" sz="2800" i="1" dirty="0" smtClean="0"/>
              <a:t>should have output at the previous step (regardless of what it actually output</a:t>
            </a:r>
            <a:r>
              <a:rPr lang="en-US" altLang="zh-CN" sz="2800" i="1" dirty="0" smtClean="0"/>
              <a:t>). </a:t>
            </a:r>
            <a:r>
              <a:rPr lang="en-US" altLang="zh-CN" sz="2800" dirty="0" smtClean="0"/>
              <a:t>For </a:t>
            </a:r>
            <a:r>
              <a:rPr lang="en-US" altLang="zh-CN" sz="2800" dirty="0" smtClean="0"/>
              <a:t>the very </a:t>
            </a:r>
            <a:r>
              <a:rPr lang="en-US" altLang="zh-CN" sz="2800" dirty="0" smtClean="0"/>
              <a:t>first word, it is given a token that represents the beginning of the sentence (e.g., “&lt;go&gt;”). </a:t>
            </a:r>
            <a:r>
              <a:rPr lang="en-US" altLang="zh-CN" sz="2800" dirty="0" smtClean="0"/>
              <a:t>The decoder is expected to end the sentence with an </a:t>
            </a:r>
            <a:r>
              <a:rPr lang="en-US" altLang="zh-CN" sz="2800" dirty="0" smtClean="0"/>
              <a:t>end-of-sequence (EOS</a:t>
            </a:r>
            <a:r>
              <a:rPr lang="en-US" altLang="zh-CN" sz="2800" dirty="0" smtClean="0"/>
              <a:t>) token (e.g., “&lt;</a:t>
            </a:r>
            <a:r>
              <a:rPr lang="en-US" altLang="zh-CN" sz="2800" dirty="0" err="1" smtClean="0"/>
              <a:t>eos</a:t>
            </a:r>
            <a:r>
              <a:rPr lang="en-US" altLang="zh-CN" sz="2800" dirty="0" smtClean="0"/>
              <a:t>&gt;”).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 Encoder–Decoder Network for Machine Translation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Note that the English sentences are reversed before they are fed to the encoder. </a:t>
            </a:r>
            <a:r>
              <a:rPr lang="en-US" altLang="zh-CN" sz="2800" dirty="0" smtClean="0"/>
              <a:t>For example </a:t>
            </a:r>
            <a:r>
              <a:rPr lang="en-US" altLang="zh-CN" sz="2800" dirty="0" smtClean="0"/>
              <a:t>“I drink milk” is reversed to “milk drink I.” This ensures that the </a:t>
            </a:r>
            <a:r>
              <a:rPr lang="en-US" altLang="zh-CN" sz="2800" dirty="0" smtClean="0"/>
              <a:t>beginning of </a:t>
            </a:r>
            <a:r>
              <a:rPr lang="en-US" altLang="zh-CN" sz="2800" dirty="0" smtClean="0"/>
              <a:t>the English sentence will be fed last to the encoder, which is useful because </a:t>
            </a:r>
            <a:r>
              <a:rPr lang="en-US" altLang="zh-CN" sz="2800" dirty="0" smtClean="0"/>
              <a:t>that’s generally </a:t>
            </a:r>
            <a:r>
              <a:rPr lang="en-US" altLang="zh-CN" sz="2800" dirty="0" smtClean="0"/>
              <a:t>the first thing that the decoder needs to translate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Each word is initially represented by a simple integer identifier (e.g., 288 for the </a:t>
            </a:r>
            <a:r>
              <a:rPr lang="en-US" altLang="zh-CN" sz="2800" dirty="0" smtClean="0"/>
              <a:t>word “milk</a:t>
            </a:r>
            <a:r>
              <a:rPr lang="en-US" altLang="zh-CN" sz="2800" dirty="0" smtClean="0"/>
              <a:t>”). Next, an embedding lookup returns the word embedding (as explained </a:t>
            </a:r>
            <a:r>
              <a:rPr lang="en-US" altLang="zh-CN" sz="2800" dirty="0" smtClean="0"/>
              <a:t>earlier, this </a:t>
            </a:r>
            <a:r>
              <a:rPr lang="en-US" altLang="zh-CN" sz="2800" dirty="0" smtClean="0"/>
              <a:t>is a dense, fairly low-dimensional vector). These word embeddings are </a:t>
            </a:r>
            <a:r>
              <a:rPr lang="en-US" altLang="zh-CN" sz="2800" dirty="0" smtClean="0"/>
              <a:t>what is </a:t>
            </a:r>
            <a:r>
              <a:rPr lang="en-US" altLang="zh-CN" sz="2800" dirty="0" smtClean="0"/>
              <a:t>actually fed to the encoder and the decoder.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An Encoder–Decoder Network for Machine Translation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At each step, the decoder outputs a score for each word in the output vocabulary (i.e</a:t>
            </a:r>
            <a:r>
              <a:rPr lang="en-US" altLang="zh-CN" sz="2800" dirty="0" smtClean="0"/>
              <a:t>., French</a:t>
            </a:r>
            <a:r>
              <a:rPr lang="en-US" altLang="zh-CN" sz="2800" dirty="0" smtClean="0"/>
              <a:t>), and then the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layer turns these scores into probabilities. For </a:t>
            </a:r>
            <a:r>
              <a:rPr lang="en-US" altLang="zh-CN" sz="2800" dirty="0" smtClean="0"/>
              <a:t>example, at </a:t>
            </a:r>
            <a:r>
              <a:rPr lang="en-US" altLang="zh-CN" sz="2800" dirty="0" smtClean="0"/>
              <a:t>the first step the word “Je” may have a probability of 20%, “</a:t>
            </a:r>
            <a:r>
              <a:rPr lang="en-US" altLang="zh-CN" sz="2800" dirty="0" err="1" smtClean="0"/>
              <a:t>Tu</a:t>
            </a:r>
            <a:r>
              <a:rPr lang="en-US" altLang="zh-CN" sz="2800" dirty="0" smtClean="0"/>
              <a:t>” may have </a:t>
            </a:r>
            <a:r>
              <a:rPr lang="en-US" altLang="zh-CN" sz="2800" dirty="0" smtClean="0"/>
              <a:t>a probability </a:t>
            </a:r>
            <a:r>
              <a:rPr lang="en-US" altLang="zh-CN" sz="2800" dirty="0" smtClean="0"/>
              <a:t>of 1%, and so on. The word with the highest probability is output. This </a:t>
            </a:r>
            <a:r>
              <a:rPr lang="en-US" altLang="zh-CN" sz="2800" dirty="0" smtClean="0"/>
              <a:t>is very </a:t>
            </a:r>
            <a:r>
              <a:rPr lang="en-US" altLang="zh-CN" sz="2800" dirty="0" smtClean="0"/>
              <a:t>much like a regular classification task, so you can train the model using the </a:t>
            </a:r>
            <a:r>
              <a:rPr lang="en-US" altLang="zh-CN" sz="2800" dirty="0" smtClean="0"/>
              <a:t>soft </a:t>
            </a:r>
            <a:r>
              <a:rPr lang="en-US" altLang="zh-CN" sz="2800" dirty="0" err="1" smtClean="0"/>
              <a:t>max_cross_entropy_with_logits</a:t>
            </a:r>
            <a:r>
              <a:rPr lang="en-US" altLang="zh-CN" sz="2800" dirty="0" smtClean="0"/>
              <a:t>() function.</a:t>
            </a:r>
          </a:p>
          <a:p>
            <a:r>
              <a:rPr lang="en-US" altLang="zh-CN" sz="2800" dirty="0" smtClean="0"/>
              <a:t>Note that at inference time (after training), you will not have the target sentence </a:t>
            </a:r>
            <a:r>
              <a:rPr lang="en-US" altLang="zh-CN" sz="2800" dirty="0" smtClean="0"/>
              <a:t>to feed </a:t>
            </a:r>
            <a:r>
              <a:rPr lang="en-US" altLang="zh-CN" sz="2800" dirty="0" smtClean="0"/>
              <a:t>to the decoder. Instead, simply feed the decoder the word that it output at </a:t>
            </a:r>
            <a:r>
              <a:rPr lang="en-US" altLang="zh-CN" sz="2800" dirty="0" smtClean="0"/>
              <a:t>the previous </a:t>
            </a:r>
            <a:r>
              <a:rPr lang="en-US" altLang="zh-CN" sz="2800" dirty="0" smtClean="0"/>
              <a:t>step, as shown in Figure 14-16 (this will require an embedding lookup </a:t>
            </a:r>
            <a:r>
              <a:rPr lang="en-US" altLang="zh-CN" sz="2800" dirty="0" smtClean="0"/>
              <a:t>that is </a:t>
            </a:r>
            <a:r>
              <a:rPr lang="en-US" altLang="zh-CN" sz="2800" dirty="0" smtClean="0"/>
              <a:t>not shown on the diagram).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1462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2800" i="1" dirty="0" smtClean="0"/>
              <a:t>Feeding the previous output word as input at inference time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31038"/>
            <a:ext cx="9036496" cy="5141168"/>
          </a:xfrm>
        </p:spPr>
        <p:txBody>
          <a:bodyPr>
            <a:noAutofit/>
          </a:bodyPr>
          <a:lstStyle/>
          <a:p>
            <a:endParaRPr lang="en-US" altLang="zh-CN" sz="2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408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Memory Cells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Since the output of a recurrent neuron at time step </a:t>
            </a:r>
            <a:r>
              <a:rPr lang="en-US" altLang="zh-CN" sz="3600" i="1" dirty="0" smtClean="0"/>
              <a:t>t is a function of all the </a:t>
            </a:r>
            <a:r>
              <a:rPr lang="en-US" altLang="zh-CN" sz="3600" i="1" dirty="0" smtClean="0"/>
              <a:t>inputs </a:t>
            </a:r>
            <a:r>
              <a:rPr lang="en-US" altLang="zh-CN" sz="3600" dirty="0" smtClean="0"/>
              <a:t>from </a:t>
            </a:r>
            <a:r>
              <a:rPr lang="en-US" altLang="zh-CN" sz="3600" dirty="0" smtClean="0"/>
              <a:t>previous time steps, you could say it has a form of </a:t>
            </a:r>
            <a:r>
              <a:rPr lang="en-US" altLang="zh-CN" sz="3600" i="1" dirty="0" smtClean="0"/>
              <a:t>memory. A part of a </a:t>
            </a:r>
            <a:r>
              <a:rPr lang="en-US" altLang="zh-CN" sz="3600" i="1" dirty="0" smtClean="0"/>
              <a:t>neural </a:t>
            </a:r>
            <a:r>
              <a:rPr lang="en-US" altLang="zh-CN" sz="3600" dirty="0" smtClean="0"/>
              <a:t>network </a:t>
            </a:r>
            <a:r>
              <a:rPr lang="en-US" altLang="zh-CN" sz="3600" dirty="0" smtClean="0"/>
              <a:t>that preserves some state across time steps is called a </a:t>
            </a:r>
            <a:r>
              <a:rPr lang="en-US" altLang="zh-CN" sz="3600" i="1" dirty="0" smtClean="0"/>
              <a:t>memory cell (or </a:t>
            </a:r>
            <a:r>
              <a:rPr lang="en-US" altLang="zh-CN" sz="3600" i="1" dirty="0" smtClean="0"/>
              <a:t>simply </a:t>
            </a:r>
            <a:r>
              <a:rPr lang="en-US" altLang="zh-CN" sz="3600" dirty="0" smtClean="0"/>
              <a:t>a </a:t>
            </a:r>
            <a:r>
              <a:rPr lang="en-US" altLang="zh-CN" sz="3600" i="1" dirty="0" smtClean="0"/>
              <a:t>cell). A single recurrent neuron, or a layer of recurrent neurons, is a very basic </a:t>
            </a:r>
            <a:r>
              <a:rPr lang="en-US" altLang="zh-CN" sz="3600" i="1" dirty="0" smtClean="0"/>
              <a:t>cell, </a:t>
            </a:r>
            <a:r>
              <a:rPr lang="en-US" altLang="zh-CN" sz="3600" dirty="0" smtClean="0"/>
              <a:t>but </a:t>
            </a:r>
            <a:r>
              <a:rPr lang="en-US" altLang="zh-CN" sz="3600" dirty="0" smtClean="0"/>
              <a:t>later in this chapter we will look at some more complex and powerful types </a:t>
            </a:r>
            <a:r>
              <a:rPr lang="en-US" altLang="zh-CN" sz="3600" dirty="0" smtClean="0"/>
              <a:t>of cells</a:t>
            </a:r>
            <a:r>
              <a:rPr lang="en-US" altLang="zh-CN" sz="3600" dirty="0" smtClean="0"/>
              <a:t>.</a:t>
            </a:r>
            <a:endParaRPr lang="en-US" altLang="zh-CN" sz="36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Memory Cells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In general a cell’s state at time step </a:t>
            </a:r>
            <a:r>
              <a:rPr lang="en-US" altLang="zh-CN" sz="3600" i="1" dirty="0" smtClean="0"/>
              <a:t>t, denoted </a:t>
            </a:r>
            <a:r>
              <a:rPr lang="en-US" altLang="zh-CN" sz="3600" b="1" i="1" dirty="0" smtClean="0"/>
              <a:t>h</a:t>
            </a:r>
            <a:r>
              <a:rPr lang="en-US" altLang="zh-CN" sz="3600" b="1" i="1" baseline="-25000" dirty="0" smtClean="0"/>
              <a:t>(t)</a:t>
            </a:r>
            <a:r>
              <a:rPr lang="en-US" altLang="zh-CN" sz="3600" b="1" i="1" dirty="0" smtClean="0"/>
              <a:t> </a:t>
            </a:r>
            <a:r>
              <a:rPr lang="en-US" altLang="zh-CN" sz="3600" i="1" dirty="0" smtClean="0"/>
              <a:t>(the “h” stands for “hidden”), is </a:t>
            </a:r>
            <a:r>
              <a:rPr lang="en-US" altLang="zh-CN" sz="3600" i="1" dirty="0" smtClean="0"/>
              <a:t>a </a:t>
            </a:r>
            <a:r>
              <a:rPr lang="en-US" altLang="zh-CN" sz="3600" dirty="0" smtClean="0"/>
              <a:t>function </a:t>
            </a:r>
            <a:r>
              <a:rPr lang="en-US" altLang="zh-CN" sz="3600" dirty="0" smtClean="0"/>
              <a:t>of some inputs at that time step and its state at the previous time step: </a:t>
            </a:r>
            <a:r>
              <a:rPr lang="en-US" altLang="zh-CN" sz="3600" b="1" dirty="0" smtClean="0"/>
              <a:t>h</a:t>
            </a:r>
            <a:r>
              <a:rPr lang="en-US" altLang="zh-CN" sz="3600" b="1" baseline="-25000" dirty="0" smtClean="0"/>
              <a:t>(</a:t>
            </a:r>
            <a:r>
              <a:rPr lang="en-US" altLang="zh-CN" sz="3600" b="1" i="1" baseline="-25000" dirty="0" smtClean="0"/>
              <a:t>t)</a:t>
            </a:r>
            <a:r>
              <a:rPr lang="en-US" altLang="zh-CN" sz="3600" b="1" i="1" dirty="0" smtClean="0"/>
              <a:t> </a:t>
            </a:r>
            <a:r>
              <a:rPr lang="en-US" altLang="zh-CN" sz="3600" b="1" i="1" dirty="0" smtClean="0"/>
              <a:t>= f(h</a:t>
            </a:r>
            <a:r>
              <a:rPr lang="en-US" altLang="zh-CN" sz="3600" b="1" i="1" baseline="-25000" dirty="0" smtClean="0"/>
              <a:t>(t–1</a:t>
            </a:r>
            <a:r>
              <a:rPr lang="en-US" altLang="zh-CN" sz="3600" b="1" i="1" baseline="-25000" dirty="0" smtClean="0"/>
              <a:t>)</a:t>
            </a:r>
            <a:r>
              <a:rPr lang="en-US" altLang="zh-CN" sz="3600" b="1" i="1" dirty="0" smtClean="0"/>
              <a:t>, x</a:t>
            </a:r>
            <a:r>
              <a:rPr lang="en-US" altLang="zh-CN" sz="3600" b="1" i="1" baseline="-25000" dirty="0" smtClean="0"/>
              <a:t>(t)</a:t>
            </a:r>
            <a:r>
              <a:rPr lang="en-US" altLang="zh-CN" sz="3600" b="1" i="1" dirty="0" smtClean="0"/>
              <a:t>)</a:t>
            </a:r>
            <a:r>
              <a:rPr lang="en-US" altLang="zh-CN" sz="3600" i="1" dirty="0" smtClean="0"/>
              <a:t>. Its output at time step t, denoted y(t), is also a function of the </a:t>
            </a:r>
            <a:r>
              <a:rPr lang="en-US" altLang="zh-CN" sz="3600" i="1" dirty="0" smtClean="0"/>
              <a:t>previous </a:t>
            </a:r>
            <a:r>
              <a:rPr lang="en-US" altLang="zh-CN" sz="3600" dirty="0" smtClean="0"/>
              <a:t>state </a:t>
            </a:r>
            <a:r>
              <a:rPr lang="en-US" altLang="zh-CN" sz="3600" dirty="0" smtClean="0"/>
              <a:t>and the current inputs. In the case of the basic cells we have discussed so far, </a:t>
            </a:r>
            <a:r>
              <a:rPr lang="en-US" altLang="zh-CN" sz="3600" dirty="0" smtClean="0"/>
              <a:t>the output </a:t>
            </a:r>
            <a:r>
              <a:rPr lang="en-US" altLang="zh-CN" sz="3600" dirty="0" smtClean="0"/>
              <a:t>is simply equal to the state, but in more complex cells this is not always </a:t>
            </a:r>
            <a:r>
              <a:rPr lang="en-US" altLang="zh-CN" sz="3600" dirty="0" smtClean="0"/>
              <a:t>the case.</a:t>
            </a:r>
            <a:endParaRPr lang="en-US" altLang="zh-CN" sz="36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6592</Words>
  <Application>Microsoft Office PowerPoint</Application>
  <PresentationFormat>全屏显示(4:3)</PresentationFormat>
  <Paragraphs>374</Paragraphs>
  <Slides>77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Office 主题</vt:lpstr>
      <vt:lpstr>Hands-On Machine Learning with Scikit-Learn and TensorFlow </vt:lpstr>
      <vt:lpstr>CHAPTER 14</vt:lpstr>
      <vt:lpstr>CHAPTER 14</vt:lpstr>
      <vt:lpstr>Recurrent Neurons</vt:lpstr>
      <vt:lpstr>Recurrent Neurons</vt:lpstr>
      <vt:lpstr>Recurrent Neurons</vt:lpstr>
      <vt:lpstr>Recurrent Neurons</vt:lpstr>
      <vt:lpstr>Memory Cells</vt:lpstr>
      <vt:lpstr>Memory Cells</vt:lpstr>
      <vt:lpstr>A cell’s hidden state and its output may be different</vt:lpstr>
      <vt:lpstr>Input and Output Sequences</vt:lpstr>
      <vt:lpstr>Input and Output Sequences</vt:lpstr>
      <vt:lpstr>Input and Output Sequences</vt:lpstr>
      <vt:lpstr>Seq to seq (top left), seq to vector (top right),  vector to seq (bottom left), delayed seq to seq (bottom right)</vt:lpstr>
      <vt:lpstr>Basic RNNs in TensorFlow</vt:lpstr>
      <vt:lpstr>Basic RNNs in TensorFlow</vt:lpstr>
      <vt:lpstr>Basic RNNs in TensorFlow</vt:lpstr>
      <vt:lpstr>Static Unrolling Through Time</vt:lpstr>
      <vt:lpstr>幻灯片 19</vt:lpstr>
      <vt:lpstr>幻灯片 20</vt:lpstr>
      <vt:lpstr>Static Unrolling Through Time</vt:lpstr>
      <vt:lpstr>Dynamic Unrolling Through Time</vt:lpstr>
      <vt:lpstr>Dynamic Unrolling Through Time</vt:lpstr>
      <vt:lpstr>Handling Variable Length Input Sequences</vt:lpstr>
      <vt:lpstr>Handling Variable Length Input Sequences</vt:lpstr>
      <vt:lpstr>幻灯片 26</vt:lpstr>
      <vt:lpstr>Handling Variable-Length Output Sequences</vt:lpstr>
      <vt:lpstr>Training RNNs</vt:lpstr>
      <vt:lpstr>Training a Sequence Classifier</vt:lpstr>
      <vt:lpstr>Sequence classifier</vt:lpstr>
      <vt:lpstr>Training a Sequence Classifier</vt:lpstr>
      <vt:lpstr>幻灯片 32</vt:lpstr>
      <vt:lpstr>幻灯片 33</vt:lpstr>
      <vt:lpstr>幻灯片 34</vt:lpstr>
      <vt:lpstr>Training to Predict Time Series</vt:lpstr>
      <vt:lpstr>Training to Predict Time Series</vt:lpstr>
      <vt:lpstr>RNN cells using output projections</vt:lpstr>
      <vt:lpstr>RNN cells using output projections</vt:lpstr>
      <vt:lpstr>幻灯片 39</vt:lpstr>
      <vt:lpstr>RNN cells using output projections</vt:lpstr>
      <vt:lpstr>RNN cells using output projections</vt:lpstr>
      <vt:lpstr>RNN cells using output projections</vt:lpstr>
      <vt:lpstr>Training to Predict Time Series</vt:lpstr>
      <vt:lpstr>Creative RNN</vt:lpstr>
      <vt:lpstr>Creative RNN</vt:lpstr>
      <vt:lpstr>Deep RNNs</vt:lpstr>
      <vt:lpstr>Deep RNNs</vt:lpstr>
      <vt:lpstr>Applying Dropout</vt:lpstr>
      <vt:lpstr>The Difficulty of Training over Many Time Steps</vt:lpstr>
      <vt:lpstr>The Difficulty of Training over Many Time Steps</vt:lpstr>
      <vt:lpstr>The Difficulty of Training over Many Time Steps</vt:lpstr>
      <vt:lpstr>The Difficulty of Training over Many Time Steps</vt:lpstr>
      <vt:lpstr>The Difficulty of Training over Many Time Steps</vt:lpstr>
      <vt:lpstr>LSTM Cell</vt:lpstr>
      <vt:lpstr>LSTM Cell</vt:lpstr>
      <vt:lpstr>LSTM Cell</vt:lpstr>
      <vt:lpstr>LSTM Cell</vt:lpstr>
      <vt:lpstr>LSTM Cell</vt:lpstr>
      <vt:lpstr>LSTM Cell</vt:lpstr>
      <vt:lpstr>LSTM Cell</vt:lpstr>
      <vt:lpstr>LSTM Cell</vt:lpstr>
      <vt:lpstr>LSTM Cell</vt:lpstr>
      <vt:lpstr>Peephole Connections</vt:lpstr>
      <vt:lpstr>Peephole Connections</vt:lpstr>
      <vt:lpstr>GRU Cell</vt:lpstr>
      <vt:lpstr>GRU Cell</vt:lpstr>
      <vt:lpstr>GRU Cell</vt:lpstr>
      <vt:lpstr>Natural Language Processing</vt:lpstr>
      <vt:lpstr>Word Embeddings</vt:lpstr>
      <vt:lpstr>Word Embeddings</vt:lpstr>
      <vt:lpstr>Word Embeddings</vt:lpstr>
      <vt:lpstr>Word Embeddings</vt:lpstr>
      <vt:lpstr>An Encoder–Decoder Network for Machine Translation</vt:lpstr>
      <vt:lpstr>An Encoder–Decoder Network for Machine Translation</vt:lpstr>
      <vt:lpstr>An Encoder–Decoder Network for Machine Translation</vt:lpstr>
      <vt:lpstr>An Encoder–Decoder Network for Machine Translation</vt:lpstr>
      <vt:lpstr>Feeding the previous output word as input at inference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微软用户</cp:lastModifiedBy>
  <cp:revision>296</cp:revision>
  <dcterms:created xsi:type="dcterms:W3CDTF">2017-08-17T13:43:52Z</dcterms:created>
  <dcterms:modified xsi:type="dcterms:W3CDTF">2017-08-25T05:03:35Z</dcterms:modified>
</cp:coreProperties>
</file>