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Performing PCA with an </a:t>
            </a:r>
            <a:r>
              <a:rPr lang="en-US" altLang="zh-CN" sz="2800" dirty="0" err="1" smtClean="0"/>
              <a:t>Undercomplete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Linear </a:t>
            </a:r>
            <a:r>
              <a:rPr lang="en-US" altLang="zh-CN" sz="2800" dirty="0" err="1" smtClean="0"/>
              <a:t>Autoencoder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tensorflow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tf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tensorflow.contrib.layers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fully_connected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= 3 </a:t>
            </a:r>
            <a:r>
              <a:rPr lang="en-US" altLang="zh-CN" sz="2400" i="1" dirty="0" smtClean="0"/>
              <a:t># 3D inputs</a:t>
            </a:r>
          </a:p>
          <a:p>
            <a:pPr>
              <a:buNone/>
            </a:pPr>
            <a:r>
              <a:rPr lang="en-US" altLang="zh-CN" sz="2400" dirty="0" err="1" smtClean="0"/>
              <a:t>n_hidden</a:t>
            </a:r>
            <a:r>
              <a:rPr lang="en-US" altLang="zh-CN" sz="2400" dirty="0" smtClean="0"/>
              <a:t> = 2 </a:t>
            </a:r>
            <a:r>
              <a:rPr lang="en-US" altLang="zh-CN" sz="2400" i="1" dirty="0" smtClean="0"/>
              <a:t># 2D </a:t>
            </a:r>
            <a:r>
              <a:rPr lang="en-US" altLang="zh-CN" sz="2400" i="1" dirty="0" err="1" smtClean="0"/>
              <a:t>codings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n_inputs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0.01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hidden 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(X, </a:t>
            </a:r>
            <a:r>
              <a:rPr lang="en-US" altLang="zh-CN" sz="2400" dirty="0" err="1" smtClean="0"/>
              <a:t>n_hidden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=None)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=None)</a:t>
            </a:r>
          </a:p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X)) </a:t>
            </a:r>
            <a:r>
              <a:rPr lang="en-US" altLang="zh-CN" sz="2400" i="1" dirty="0" smtClean="0"/>
              <a:t># MSE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2852"/>
            <a:ext cx="9036496" cy="62127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X_train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X_test</a:t>
            </a:r>
            <a:r>
              <a:rPr lang="en-US" altLang="zh-CN" sz="2400" dirty="0" smtClean="0"/>
              <a:t> = [...] </a:t>
            </a:r>
            <a:r>
              <a:rPr lang="en-US" altLang="zh-CN" sz="2400" i="1" dirty="0" smtClean="0"/>
              <a:t># load the dataset</a:t>
            </a:r>
          </a:p>
          <a:p>
            <a:pPr>
              <a:buNone/>
            </a:pPr>
            <a:r>
              <a:rPr lang="en-US" altLang="zh-CN" sz="2400" dirty="0" err="1" smtClean="0"/>
              <a:t>n_iterations</a:t>
            </a:r>
            <a:r>
              <a:rPr lang="en-US" altLang="zh-CN" sz="2400" dirty="0" smtClean="0"/>
              <a:t> = 1000</a:t>
            </a:r>
          </a:p>
          <a:p>
            <a:pPr>
              <a:buNone/>
            </a:pPr>
            <a:r>
              <a:rPr lang="en-US" altLang="zh-CN" sz="2400" dirty="0" err="1" smtClean="0"/>
              <a:t>codings</a:t>
            </a:r>
            <a:r>
              <a:rPr lang="en-US" altLang="zh-CN" sz="2400" dirty="0" smtClean="0"/>
              <a:t> = hidden </a:t>
            </a:r>
            <a:r>
              <a:rPr lang="en-US" altLang="zh-CN" sz="2400" i="1" dirty="0" smtClean="0"/>
              <a:t># the output of the hidden layer provides the </a:t>
            </a:r>
            <a:r>
              <a:rPr lang="en-US" altLang="zh-CN" sz="2400" i="1" dirty="0" err="1" smtClean="0"/>
              <a:t>codings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iteration in range(</a:t>
            </a:r>
            <a:r>
              <a:rPr lang="en-US" altLang="zh-CN" sz="2400" b="1" dirty="0" err="1" smtClean="0"/>
              <a:t>n_iterations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training_op.run(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X_train</a:t>
            </a:r>
            <a:r>
              <a:rPr lang="en-US" altLang="zh-CN" sz="2400" dirty="0" smtClean="0"/>
              <a:t>}) </a:t>
            </a:r>
            <a:r>
              <a:rPr lang="en-US" altLang="zh-CN" sz="2400" i="1" dirty="0" smtClean="0"/>
              <a:t># no labels (unsupervised)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codings_val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codings.eval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X_test</a:t>
            </a:r>
            <a:r>
              <a:rPr lang="en-US" altLang="zh-CN" sz="2400" dirty="0" smtClean="0"/>
              <a:t>})</a:t>
            </a:r>
            <a:endParaRPr lang="zh-CN" altLang="en-US" sz="2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86190"/>
            <a:ext cx="7773560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Just like other neural networks we have discussed,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can have </a:t>
            </a:r>
            <a:r>
              <a:rPr lang="en-US" altLang="zh-CN" dirty="0" smtClean="0"/>
              <a:t>multiple hidden </a:t>
            </a:r>
            <a:r>
              <a:rPr lang="en-US" altLang="zh-CN" dirty="0" smtClean="0"/>
              <a:t>layers. In this case they are called </a:t>
            </a:r>
            <a:r>
              <a:rPr lang="en-US" altLang="zh-CN" i="1" dirty="0" smtClean="0"/>
              <a:t>stacked </a:t>
            </a:r>
            <a:r>
              <a:rPr lang="en-US" altLang="zh-CN" i="1" dirty="0" err="1" smtClean="0"/>
              <a:t>autoencoders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Adding </a:t>
            </a:r>
            <a:r>
              <a:rPr lang="en-US" altLang="zh-CN" dirty="0" smtClean="0"/>
              <a:t>more layers helps the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learn more complex </a:t>
            </a:r>
            <a:r>
              <a:rPr lang="en-US" altLang="zh-CN" dirty="0" err="1" smtClean="0"/>
              <a:t>codings</a:t>
            </a:r>
            <a:r>
              <a:rPr lang="en-US" altLang="zh-CN" dirty="0" smtClean="0"/>
              <a:t>. </a:t>
            </a:r>
            <a:r>
              <a:rPr lang="en-US" altLang="zh-CN" dirty="0" smtClean="0"/>
              <a:t>However, one </a:t>
            </a:r>
            <a:r>
              <a:rPr lang="en-US" altLang="zh-CN" dirty="0" smtClean="0"/>
              <a:t>must be careful not to make the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too powerful. Imagine an </a:t>
            </a:r>
            <a:r>
              <a:rPr lang="en-US" altLang="zh-CN" dirty="0" smtClean="0"/>
              <a:t>encoder so </a:t>
            </a:r>
            <a:r>
              <a:rPr lang="en-US" altLang="zh-CN" dirty="0" smtClean="0"/>
              <a:t>powerful that it just learns to map each input to a single arbitrary </a:t>
            </a:r>
            <a:r>
              <a:rPr lang="en-US" altLang="zh-CN" dirty="0" smtClean="0"/>
              <a:t>number. </a:t>
            </a:r>
            <a:r>
              <a:rPr lang="en-US" altLang="zh-CN" dirty="0" smtClean="0"/>
              <a:t>Obviously such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will </a:t>
            </a:r>
            <a:r>
              <a:rPr lang="en-US" altLang="zh-CN" dirty="0" smtClean="0"/>
              <a:t>reconstruct the </a:t>
            </a:r>
            <a:r>
              <a:rPr lang="en-US" altLang="zh-CN" dirty="0" smtClean="0"/>
              <a:t>training data perfectly, but it will not have learned any useful data </a:t>
            </a:r>
            <a:r>
              <a:rPr lang="en-US" altLang="zh-CN" dirty="0" smtClean="0"/>
              <a:t>representation 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process.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architecture of a stacked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typically symmetrical with regards to </a:t>
            </a:r>
            <a:r>
              <a:rPr lang="en-US" altLang="zh-CN" dirty="0" smtClean="0"/>
              <a:t>the central </a:t>
            </a:r>
            <a:r>
              <a:rPr lang="en-US" altLang="zh-CN" dirty="0" smtClean="0"/>
              <a:t>hidden layer (the coding layer). To put it simply, it looks like a sandwich. </a:t>
            </a:r>
            <a:r>
              <a:rPr lang="en-US" altLang="zh-CN" dirty="0" smtClean="0"/>
              <a:t>For example</a:t>
            </a:r>
            <a:r>
              <a:rPr lang="en-US" altLang="zh-CN" dirty="0" smtClean="0"/>
              <a:t>,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for MNIST (introduced in Chapter 3) may have 784 </a:t>
            </a:r>
            <a:r>
              <a:rPr lang="en-US" altLang="zh-CN" dirty="0" smtClean="0"/>
              <a:t>inputs, followed </a:t>
            </a:r>
            <a:r>
              <a:rPr lang="en-US" altLang="zh-CN" dirty="0" smtClean="0"/>
              <a:t>by a hidden layer with 300 neurons, then a central hidden layer of 150 </a:t>
            </a:r>
            <a:r>
              <a:rPr lang="en-US" altLang="zh-CN" dirty="0" smtClean="0"/>
              <a:t>neurons, then </a:t>
            </a:r>
            <a:r>
              <a:rPr lang="en-US" altLang="zh-CN" dirty="0" smtClean="0"/>
              <a:t>another hidden layer with 300 neurons, and an output layer with 784 neurons.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architecture of a stacked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typically symmetrical with regards to </a:t>
            </a:r>
            <a:r>
              <a:rPr lang="en-US" altLang="zh-CN" dirty="0" smtClean="0"/>
              <a:t>the central </a:t>
            </a:r>
            <a:r>
              <a:rPr lang="en-US" altLang="zh-CN" dirty="0" smtClean="0"/>
              <a:t>hidden layer (the coding layer). To put it simply, it looks like a sandwich. </a:t>
            </a:r>
            <a:r>
              <a:rPr lang="en-US" altLang="zh-CN" dirty="0" smtClean="0"/>
              <a:t>For example</a:t>
            </a:r>
            <a:r>
              <a:rPr lang="en-US" altLang="zh-CN" dirty="0" smtClean="0"/>
              <a:t>,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for MNIST (introduced in Chapter 3) may have 784 </a:t>
            </a:r>
            <a:r>
              <a:rPr lang="en-US" altLang="zh-CN" dirty="0" smtClean="0"/>
              <a:t>inputs, followed </a:t>
            </a:r>
            <a:r>
              <a:rPr lang="en-US" altLang="zh-CN" dirty="0" smtClean="0"/>
              <a:t>by a hidden layer with 300 neurons, then a central hidden layer of 150 </a:t>
            </a:r>
            <a:r>
              <a:rPr lang="en-US" altLang="zh-CN" smtClean="0"/>
              <a:t>neurons, then </a:t>
            </a:r>
            <a:r>
              <a:rPr lang="en-US" altLang="zh-CN" dirty="0" smtClean="0"/>
              <a:t>another hidden layer with 300 neurons, and an output layer with 784 neurons.</a:t>
            </a:r>
            <a:endParaRPr lang="zh-CN" altLang="en-US" sz="2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59"/>
            <a:ext cx="9144000" cy="460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You can implement a stacked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very much like a regular deep MLP. In </a:t>
            </a:r>
            <a:r>
              <a:rPr lang="en-US" altLang="zh-CN" dirty="0" smtClean="0"/>
              <a:t>particular, the </a:t>
            </a:r>
            <a:r>
              <a:rPr lang="en-US" altLang="zh-CN" dirty="0" smtClean="0"/>
              <a:t>same techniques we used in Chapter 11 for training deep nets can </a:t>
            </a:r>
            <a:r>
              <a:rPr lang="en-US" altLang="zh-CN" dirty="0" smtClean="0"/>
              <a:t>be applied</a:t>
            </a:r>
            <a:r>
              <a:rPr lang="en-US" altLang="zh-CN" dirty="0" smtClean="0"/>
              <a:t>. For example, the following code builds a stacked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for </a:t>
            </a:r>
            <a:r>
              <a:rPr lang="en-US" altLang="zh-CN" dirty="0" smtClean="0"/>
              <a:t>MNIST, using </a:t>
            </a:r>
            <a:r>
              <a:rPr lang="en-US" altLang="zh-CN" dirty="0" smtClean="0"/>
              <a:t>He initialization, the ELU activation function, and ℓ2 regularization. The </a:t>
            </a:r>
            <a:r>
              <a:rPr lang="en-US" altLang="zh-CN" dirty="0" smtClean="0"/>
              <a:t>code should </a:t>
            </a:r>
            <a:r>
              <a:rPr lang="en-US" altLang="zh-CN" dirty="0" smtClean="0"/>
              <a:t>look very familiar, except that there are no labels (no y):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88120"/>
            <a:ext cx="9036496" cy="63555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 = 28 * 28 </a:t>
            </a:r>
            <a:r>
              <a:rPr lang="en-US" altLang="zh-CN" sz="2000" i="1" dirty="0" smtClean="0"/>
              <a:t># for MNIST</a:t>
            </a:r>
          </a:p>
          <a:p>
            <a:pPr>
              <a:buNone/>
            </a:pPr>
            <a:r>
              <a:rPr lang="en-US" altLang="zh-CN" sz="2000" dirty="0" smtClean="0"/>
              <a:t>n_hidden1 = 300</a:t>
            </a:r>
          </a:p>
          <a:p>
            <a:pPr>
              <a:buNone/>
            </a:pPr>
            <a:r>
              <a:rPr lang="en-US" altLang="zh-CN" sz="2000" dirty="0" smtClean="0"/>
              <a:t>n_hidden2 = 150 </a:t>
            </a:r>
            <a:r>
              <a:rPr lang="en-US" altLang="zh-CN" sz="2000" i="1" dirty="0" smtClean="0"/>
              <a:t># </a:t>
            </a:r>
            <a:r>
              <a:rPr lang="en-US" altLang="zh-CN" sz="2000" i="1" dirty="0" err="1" smtClean="0"/>
              <a:t>codings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n_hidden3 = n_hidden1</a:t>
            </a:r>
          </a:p>
          <a:p>
            <a:pPr>
              <a:buNone/>
            </a:pP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n_inputs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learning_rate</a:t>
            </a:r>
            <a:r>
              <a:rPr lang="en-US" altLang="zh-CN" sz="2000" dirty="0" smtClean="0"/>
              <a:t> = 0.01</a:t>
            </a:r>
          </a:p>
          <a:p>
            <a:pPr>
              <a:buNone/>
            </a:pPr>
            <a:r>
              <a:rPr lang="en-US" altLang="zh-CN" sz="2000" dirty="0" smtClean="0"/>
              <a:t>l2_reg = 0.001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shape=[None, </a:t>
            </a: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])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tf.contrib.framework.arg_scope</a:t>
            </a:r>
            <a:r>
              <a:rPr lang="en-US" altLang="zh-CN" sz="2000" b="1" dirty="0" smtClean="0"/>
              <a:t>(</a:t>
            </a:r>
          </a:p>
          <a:p>
            <a:pPr>
              <a:buNone/>
            </a:pPr>
            <a:r>
              <a:rPr lang="en-US" altLang="zh-CN" sz="2000" dirty="0" smtClean="0"/>
              <a:t>         [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],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tf.nn.elu</a:t>
            </a:r>
            <a:r>
              <a:rPr lang="en-US" altLang="zh-CN" sz="2000" dirty="0" smtClean="0"/>
              <a:t>,  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tf.contrib.layers.variance_scaling_initializer</a:t>
            </a:r>
            <a:r>
              <a:rPr lang="en-US" altLang="zh-CN" sz="2000" dirty="0" smtClean="0"/>
              <a:t>(), 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weights_regularizer</a:t>
            </a:r>
            <a:r>
              <a:rPr lang="en-US" altLang="zh-CN" sz="2000" dirty="0" smtClean="0"/>
              <a:t>=tf.contrib.layers.l2_regularizer(l2_reg</a:t>
            </a:r>
            <a:r>
              <a:rPr lang="en-US" altLang="zh-CN" sz="2000" dirty="0" smtClean="0"/>
              <a:t>)):</a:t>
            </a:r>
          </a:p>
          <a:p>
            <a:pPr>
              <a:buNone/>
            </a:pPr>
            <a:r>
              <a:rPr lang="en-US" altLang="zh-CN" sz="2000" dirty="0" smtClean="0"/>
              <a:t>    hidden1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(X, n_hidden1)</a:t>
            </a:r>
          </a:p>
          <a:p>
            <a:pPr>
              <a:buNone/>
            </a:pPr>
            <a:r>
              <a:rPr lang="en-US" altLang="zh-CN" sz="2000" dirty="0" smtClean="0"/>
              <a:t>    hidden2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(hidden1, n_hidden2) </a:t>
            </a:r>
            <a:r>
              <a:rPr lang="en-US" altLang="zh-CN" sz="2000" i="1" dirty="0" smtClean="0"/>
              <a:t># </a:t>
            </a:r>
            <a:r>
              <a:rPr lang="en-US" altLang="zh-CN" sz="2000" i="1" dirty="0" err="1" smtClean="0"/>
              <a:t>codings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  hidden3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(hidden2, n_hidden3)</a:t>
            </a:r>
          </a:p>
          <a:p>
            <a:pPr>
              <a:buNone/>
            </a:pPr>
            <a:r>
              <a:rPr lang="en-US" altLang="zh-CN" sz="2000" dirty="0" smtClean="0"/>
              <a:t>    outputs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(hidden3, </a:t>
            </a: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368"/>
            <a:ext cx="9036496" cy="63555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X)) </a:t>
            </a:r>
            <a:r>
              <a:rPr lang="en-US" altLang="zh-CN" sz="2400" i="1" dirty="0" smtClean="0"/>
              <a:t># MSE</a:t>
            </a:r>
          </a:p>
          <a:p>
            <a:pPr>
              <a:buNone/>
            </a:pPr>
            <a:r>
              <a:rPr lang="en-US" altLang="zh-CN" sz="2400" dirty="0" err="1" smtClean="0"/>
              <a:t>reg_losses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tf.get_collection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tf.GraphKeys.REGULARIZATION_LOSSES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loss = </a:t>
            </a:r>
            <a:r>
              <a:rPr lang="en-US" altLang="zh-CN" sz="2400" dirty="0" err="1" smtClean="0"/>
              <a:t>tf.add_n</a:t>
            </a:r>
            <a:r>
              <a:rPr lang="en-US" altLang="zh-CN" sz="2400" dirty="0" smtClean="0"/>
              <a:t>([</a:t>
            </a: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] + </a:t>
            </a:r>
            <a:r>
              <a:rPr lang="en-US" altLang="zh-CN" sz="2400" dirty="0" err="1" smtClean="0"/>
              <a:t>reg_losses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(loss)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endParaRPr lang="en-US" altLang="zh-CN" sz="1100" b="1" dirty="0" smtClean="0"/>
          </a:p>
          <a:p>
            <a:pPr>
              <a:buNone/>
            </a:pPr>
            <a:r>
              <a:rPr lang="en-US" altLang="zh-CN" sz="2400" dirty="0" err="1" smtClean="0"/>
              <a:t>n_epochs</a:t>
            </a:r>
            <a:r>
              <a:rPr lang="en-US" altLang="zh-CN" sz="2400" dirty="0" smtClean="0"/>
              <a:t> = 5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 = 150</a:t>
            </a:r>
          </a:p>
          <a:p>
            <a:pPr>
              <a:buNone/>
            </a:pPr>
            <a:r>
              <a:rPr lang="en-US" altLang="zh-CN" sz="2400" dirty="0" smtClean="0"/>
              <a:t>with </a:t>
            </a:r>
            <a:r>
              <a:rPr lang="en-US" altLang="zh-CN" sz="2400" dirty="0" err="1" smtClean="0"/>
              <a:t>tf.Session</a:t>
            </a:r>
            <a:r>
              <a:rPr lang="en-US" altLang="zh-CN" sz="2400" dirty="0" smtClean="0"/>
              <a:t>() as 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for </a:t>
            </a:r>
            <a:r>
              <a:rPr lang="en-US" altLang="zh-CN" sz="2400" dirty="0" smtClean="0"/>
              <a:t>epoch in range(</a:t>
            </a:r>
            <a:r>
              <a:rPr lang="en-US" altLang="zh-CN" sz="2400" dirty="0" err="1" smtClean="0"/>
              <a:t>n_epochs</a:t>
            </a:r>
            <a:r>
              <a:rPr lang="en-US" altLang="zh-CN" sz="2400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n_batches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mnist.train.num_examples</a:t>
            </a:r>
            <a:r>
              <a:rPr lang="en-US" altLang="zh-CN" sz="2400" dirty="0" smtClean="0"/>
              <a:t> // </a:t>
            </a:r>
            <a:r>
              <a:rPr lang="en-US" altLang="zh-CN" sz="2400" dirty="0" err="1" smtClean="0"/>
              <a:t>batch_size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for </a:t>
            </a:r>
            <a:r>
              <a:rPr lang="en-US" altLang="zh-CN" sz="2400" dirty="0" smtClean="0"/>
              <a:t>iteration in range(</a:t>
            </a:r>
            <a:r>
              <a:rPr lang="en-US" altLang="zh-CN" sz="2400" dirty="0" err="1" smtClean="0"/>
              <a:t>n_batches</a:t>
            </a:r>
            <a:r>
              <a:rPr lang="en-US" altLang="zh-CN" sz="2400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mnist.train.next_batch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})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Tying Weights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When an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is neatly symmetrical, like the one we just built, a </a:t>
            </a:r>
            <a:r>
              <a:rPr lang="en-US" altLang="zh-CN" sz="2800" dirty="0" smtClean="0"/>
              <a:t>common technique </a:t>
            </a:r>
            <a:r>
              <a:rPr lang="en-US" altLang="zh-CN" sz="2800" dirty="0" smtClean="0"/>
              <a:t>is to </a:t>
            </a:r>
            <a:r>
              <a:rPr lang="en-US" altLang="zh-CN" sz="2800" i="1" dirty="0" smtClean="0"/>
              <a:t>tie the weights of the decoder layers to the weights of the encoder </a:t>
            </a:r>
            <a:r>
              <a:rPr lang="en-US" altLang="zh-CN" sz="2800" i="1" dirty="0" smtClean="0"/>
              <a:t>layers. </a:t>
            </a:r>
            <a:r>
              <a:rPr lang="en-US" altLang="zh-CN" sz="2800" dirty="0" smtClean="0"/>
              <a:t>This </a:t>
            </a:r>
            <a:r>
              <a:rPr lang="en-US" altLang="zh-CN" sz="2800" dirty="0" smtClean="0"/>
              <a:t>halves the number of weights in the model, speeding up training and </a:t>
            </a:r>
            <a:r>
              <a:rPr lang="en-US" altLang="zh-CN" sz="2800" dirty="0" smtClean="0"/>
              <a:t>limiting the </a:t>
            </a:r>
            <a:r>
              <a:rPr lang="en-US" altLang="zh-CN" sz="2800" dirty="0" smtClean="0"/>
              <a:t>risk of </a:t>
            </a:r>
            <a:r>
              <a:rPr lang="en-US" altLang="zh-CN" sz="2800" dirty="0" err="1" smtClean="0"/>
              <a:t>overfitting</a:t>
            </a:r>
            <a:r>
              <a:rPr lang="en-US" altLang="zh-CN" sz="2800" dirty="0" smtClean="0"/>
              <a:t>. Specifically, if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has a total of </a:t>
            </a:r>
            <a:r>
              <a:rPr lang="en-US" altLang="zh-CN" sz="2800" i="1" dirty="0" smtClean="0"/>
              <a:t>N layers (</a:t>
            </a:r>
            <a:r>
              <a:rPr lang="en-US" altLang="zh-CN" sz="2800" i="1" dirty="0" smtClean="0"/>
              <a:t>not </a:t>
            </a:r>
            <a:r>
              <a:rPr lang="en-US" altLang="zh-CN" sz="2800" dirty="0" smtClean="0"/>
              <a:t>counting </a:t>
            </a:r>
            <a:r>
              <a:rPr lang="en-US" altLang="zh-CN" sz="2800" dirty="0" smtClean="0"/>
              <a:t>the input layer), and W</a:t>
            </a:r>
            <a:r>
              <a:rPr lang="en-US" altLang="zh-CN" sz="2800" i="1" baseline="-25000" dirty="0" smtClean="0"/>
              <a:t>L</a:t>
            </a:r>
            <a:r>
              <a:rPr lang="en-US" altLang="zh-CN" sz="2800" i="1" dirty="0" smtClean="0"/>
              <a:t> represents the connection weights of the </a:t>
            </a:r>
            <a:r>
              <a:rPr lang="en-US" altLang="zh-CN" sz="2800" i="1" dirty="0" err="1" smtClean="0"/>
              <a:t>L</a:t>
            </a:r>
            <a:r>
              <a:rPr lang="en-US" altLang="zh-CN" sz="2800" i="1" baseline="30000" dirty="0" err="1" smtClean="0"/>
              <a:t>th</a:t>
            </a:r>
            <a:r>
              <a:rPr lang="en-US" altLang="zh-CN" sz="2800" i="1" dirty="0" smtClean="0"/>
              <a:t> </a:t>
            </a:r>
            <a:r>
              <a:rPr lang="en-US" altLang="zh-CN" sz="2800" i="1" dirty="0" smtClean="0"/>
              <a:t>layer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then the decoder layer weights can be defined simply as: W</a:t>
            </a:r>
            <a:r>
              <a:rPr lang="en-US" altLang="zh-CN" sz="2800" i="1" baseline="-25000" dirty="0" smtClean="0"/>
              <a:t>N–L+1</a:t>
            </a:r>
            <a:r>
              <a:rPr lang="en-US" altLang="zh-CN" sz="2800" i="1" dirty="0" smtClean="0"/>
              <a:t> = </a:t>
            </a:r>
            <a:r>
              <a:rPr lang="en-US" altLang="zh-CN" sz="2800" i="1" dirty="0" smtClean="0"/>
              <a:t>W</a:t>
            </a:r>
            <a:r>
              <a:rPr lang="en-US" altLang="zh-CN" sz="2800" i="1" baseline="-25000" dirty="0" smtClean="0"/>
              <a:t>L</a:t>
            </a:r>
            <a:r>
              <a:rPr lang="en-US" altLang="zh-CN" sz="2800" i="1" dirty="0" smtClean="0"/>
              <a:t> </a:t>
            </a:r>
            <a:r>
              <a:rPr lang="en-US" altLang="zh-CN" sz="2800" i="1" baseline="30000" dirty="0" smtClean="0"/>
              <a:t>T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(with </a:t>
            </a:r>
            <a:r>
              <a:rPr lang="en-US" altLang="zh-CN" sz="2800" i="1" dirty="0" smtClean="0"/>
              <a:t>L = 1, 2, ⋯, </a:t>
            </a:r>
            <a:r>
              <a:rPr lang="en-US" altLang="zh-CN" sz="2800" i="1" dirty="0" smtClean="0"/>
              <a:t>N/2 </a:t>
            </a:r>
            <a:r>
              <a:rPr lang="en-US" altLang="zh-CN" sz="2800" dirty="0" smtClean="0"/>
              <a:t>).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Training One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at a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Rather than training the whole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in one go like we just did, it </a:t>
            </a:r>
            <a:r>
              <a:rPr lang="en-US" altLang="zh-CN" sz="2800" dirty="0" smtClean="0"/>
              <a:t>is often </a:t>
            </a:r>
            <a:r>
              <a:rPr lang="en-US" altLang="zh-CN" sz="2800" dirty="0" smtClean="0"/>
              <a:t>much faster to train one shallow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at a time, then stack all of </a:t>
            </a:r>
            <a:r>
              <a:rPr lang="en-US" altLang="zh-CN" sz="2800" dirty="0" smtClean="0"/>
              <a:t>them into </a:t>
            </a:r>
            <a:r>
              <a:rPr lang="en-US" altLang="zh-CN" sz="2800" dirty="0" smtClean="0"/>
              <a:t>a single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(hence the </a:t>
            </a:r>
            <a:r>
              <a:rPr lang="en-US" altLang="zh-CN" sz="2800" dirty="0" smtClean="0"/>
              <a:t>name. </a:t>
            </a:r>
            <a:r>
              <a:rPr lang="en-US" altLang="zh-CN" sz="2800" dirty="0" smtClean="0"/>
              <a:t>This </a:t>
            </a:r>
            <a:r>
              <a:rPr lang="en-US" altLang="zh-CN" sz="2800" dirty="0" smtClean="0"/>
              <a:t>is especially </a:t>
            </a:r>
            <a:r>
              <a:rPr lang="en-US" altLang="zh-CN" sz="2800" dirty="0" smtClean="0"/>
              <a:t>useful for very deep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.</a:t>
            </a:r>
            <a:endParaRPr lang="zh-CN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14725"/>
            <a:ext cx="76962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Autoencoders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  <a:p>
            <a:r>
              <a:rPr lang="en-US" altLang="zh-CN" dirty="0" err="1" smtClean="0"/>
              <a:t>Autoencoders</a:t>
            </a:r>
            <a:r>
              <a:rPr lang="en-US" altLang="zh-CN" dirty="0" smtClean="0"/>
              <a:t> are artificial neural networks capable of learning efficient </a:t>
            </a:r>
            <a:r>
              <a:rPr lang="en-US" altLang="zh-CN" dirty="0" smtClean="0"/>
              <a:t>representations of </a:t>
            </a:r>
            <a:r>
              <a:rPr lang="en-US" altLang="zh-CN" dirty="0" smtClean="0"/>
              <a:t>the input data, called </a:t>
            </a:r>
            <a:r>
              <a:rPr lang="en-US" altLang="zh-CN" i="1" dirty="0" err="1" smtClean="0"/>
              <a:t>codings</a:t>
            </a:r>
            <a:r>
              <a:rPr lang="en-US" altLang="zh-CN" i="1" dirty="0" smtClean="0"/>
              <a:t>, without any supervision (i.e., the training set </a:t>
            </a:r>
            <a:r>
              <a:rPr lang="en-US" altLang="zh-CN" i="1" dirty="0" smtClean="0"/>
              <a:t>is </a:t>
            </a:r>
            <a:r>
              <a:rPr lang="en-US" altLang="zh-CN" dirty="0" smtClean="0"/>
              <a:t>unlabeled</a:t>
            </a:r>
            <a:r>
              <a:rPr lang="en-US" altLang="zh-CN" dirty="0" smtClean="0"/>
              <a:t>). These </a:t>
            </a:r>
            <a:r>
              <a:rPr lang="en-US" altLang="zh-CN" dirty="0" err="1" smtClean="0"/>
              <a:t>codings</a:t>
            </a:r>
            <a:r>
              <a:rPr lang="en-US" altLang="zh-CN" dirty="0" smtClean="0"/>
              <a:t> typically have a much lower dimensionality than the </a:t>
            </a:r>
            <a:r>
              <a:rPr lang="en-US" altLang="zh-CN" dirty="0" smtClean="0"/>
              <a:t>input data</a:t>
            </a:r>
            <a:r>
              <a:rPr lang="en-US" altLang="zh-CN" dirty="0" smtClean="0"/>
              <a:t>, making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useful for dimensionality </a:t>
            </a:r>
            <a:r>
              <a:rPr lang="en-US" altLang="zh-CN" dirty="0" smtClean="0"/>
              <a:t>reduction. More importantly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act as powerful feature detectors, and they can be used </a:t>
            </a:r>
            <a:r>
              <a:rPr lang="en-US" altLang="zh-CN" dirty="0" smtClean="0"/>
              <a:t>for unsupervised </a:t>
            </a:r>
            <a:r>
              <a:rPr lang="en-US" altLang="zh-CN" dirty="0" err="1" smtClean="0"/>
              <a:t>pretraining</a:t>
            </a:r>
            <a:r>
              <a:rPr lang="en-US" altLang="zh-CN" dirty="0" smtClean="0"/>
              <a:t> of deep neural </a:t>
            </a:r>
            <a:r>
              <a:rPr lang="en-US" altLang="zh-CN" dirty="0" smtClean="0"/>
              <a:t>networks.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Training One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at a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During the first phase of training, the first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learns to reconstruct </a:t>
            </a:r>
            <a:r>
              <a:rPr lang="en-US" altLang="zh-CN" sz="2800" dirty="0" smtClean="0"/>
              <a:t>the inputs</a:t>
            </a:r>
            <a:r>
              <a:rPr lang="en-US" altLang="zh-CN" sz="2800" dirty="0" smtClean="0"/>
              <a:t>. During the second phase, the second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learns to reconstruct </a:t>
            </a:r>
            <a:r>
              <a:rPr lang="en-US" altLang="zh-CN" sz="2800" dirty="0" smtClean="0"/>
              <a:t>the output </a:t>
            </a:r>
            <a:r>
              <a:rPr lang="en-US" altLang="zh-CN" sz="2800" dirty="0" smtClean="0"/>
              <a:t>of the first </a:t>
            </a:r>
            <a:r>
              <a:rPr lang="en-US" altLang="zh-CN" sz="2800" dirty="0" err="1" smtClean="0"/>
              <a:t>autoencoder’s</a:t>
            </a:r>
            <a:r>
              <a:rPr lang="en-US" altLang="zh-CN" sz="2800" dirty="0" smtClean="0"/>
              <a:t> hidden layer. Finally, you just build a big </a:t>
            </a:r>
            <a:r>
              <a:rPr lang="en-US" altLang="zh-CN" sz="2800" dirty="0" smtClean="0"/>
              <a:t>sandwich using </a:t>
            </a:r>
            <a:r>
              <a:rPr lang="en-US" altLang="zh-CN" sz="2800" dirty="0" smtClean="0"/>
              <a:t>all these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, as shown in Figure 15-4 (i.e., you first stack the </a:t>
            </a:r>
            <a:r>
              <a:rPr lang="en-US" altLang="zh-CN" sz="2800" dirty="0" smtClean="0"/>
              <a:t>hidden layers </a:t>
            </a:r>
            <a:r>
              <a:rPr lang="en-US" altLang="zh-CN" sz="2800" dirty="0" smtClean="0"/>
              <a:t>of each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, then the output layers in reverse order). This gives </a:t>
            </a:r>
            <a:r>
              <a:rPr lang="en-US" altLang="zh-CN" sz="2800" dirty="0" smtClean="0"/>
              <a:t>you the </a:t>
            </a:r>
            <a:r>
              <a:rPr lang="en-US" altLang="zh-CN" sz="2800" dirty="0" smtClean="0"/>
              <a:t>final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. You could easily train more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this </a:t>
            </a:r>
            <a:r>
              <a:rPr lang="en-US" altLang="zh-CN" sz="2800" dirty="0" smtClean="0"/>
              <a:t>way, building </a:t>
            </a:r>
            <a:r>
              <a:rPr lang="en-US" altLang="zh-CN" sz="2800" dirty="0" smtClean="0"/>
              <a:t>a very deep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Training One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at a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To implement this multiphase training algorithm, the simplest approach is to use </a:t>
            </a:r>
            <a:r>
              <a:rPr lang="en-US" altLang="zh-CN" sz="2800" dirty="0" smtClean="0"/>
              <a:t>a different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 graph for each phase. After training an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, you </a:t>
            </a:r>
            <a:r>
              <a:rPr lang="en-US" altLang="zh-CN" sz="2800" dirty="0" smtClean="0"/>
              <a:t>just run </a:t>
            </a:r>
            <a:r>
              <a:rPr lang="en-US" altLang="zh-CN" sz="2800" dirty="0" smtClean="0"/>
              <a:t>the training set through it and capture the output of the hidden layer. This </a:t>
            </a:r>
            <a:r>
              <a:rPr lang="en-US" altLang="zh-CN" sz="2800" dirty="0" smtClean="0"/>
              <a:t>output then </a:t>
            </a:r>
            <a:r>
              <a:rPr lang="en-US" altLang="zh-CN" sz="2800" dirty="0" smtClean="0"/>
              <a:t>serves as the training set for the next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. Once all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have been </a:t>
            </a:r>
            <a:r>
              <a:rPr lang="en-US" altLang="zh-CN" sz="2800" dirty="0" smtClean="0"/>
              <a:t>trained this way, you simply copy the weights and biases from each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and </a:t>
            </a:r>
            <a:r>
              <a:rPr lang="en-US" altLang="zh-CN" sz="2800" dirty="0" smtClean="0"/>
              <a:t>use them to build the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Training One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at a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approach is to use a single graph containing the whole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, plus </a:t>
            </a:r>
            <a:r>
              <a:rPr lang="en-US" altLang="zh-CN" sz="2800" dirty="0" smtClean="0"/>
              <a:t>some extra operations to perform each training </a:t>
            </a:r>
            <a:r>
              <a:rPr lang="en-US" altLang="zh-CN" sz="2800" dirty="0" smtClean="0"/>
              <a:t>phase</a:t>
            </a:r>
            <a:r>
              <a:rPr lang="en-US" altLang="zh-CN" sz="2800" dirty="0" smtClean="0"/>
              <a:t>.</a:t>
            </a:r>
            <a:endParaRPr lang="zh-CN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54192"/>
            <a:ext cx="7929618" cy="430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Training One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at a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[...] </a:t>
            </a:r>
            <a:r>
              <a:rPr lang="en-US" altLang="zh-CN" sz="2000" i="1" dirty="0" smtClean="0"/>
              <a:t># Build the whole stacked </a:t>
            </a:r>
            <a:r>
              <a:rPr lang="en-US" altLang="zh-CN" sz="2000" i="1" dirty="0" err="1" smtClean="0"/>
              <a:t>autoencoder</a:t>
            </a:r>
            <a:r>
              <a:rPr lang="en-US" altLang="zh-CN" sz="2000" i="1" dirty="0" smtClean="0"/>
              <a:t> normally.</a:t>
            </a:r>
          </a:p>
          <a:p>
            <a:pPr>
              <a:buNone/>
            </a:pPr>
            <a:r>
              <a:rPr lang="en-US" altLang="zh-CN" sz="2000" i="1" dirty="0" smtClean="0"/>
              <a:t># In this example, the weights are not tied.</a:t>
            </a:r>
          </a:p>
          <a:p>
            <a:pPr>
              <a:buNone/>
            </a:pPr>
            <a:r>
              <a:rPr lang="en-US" altLang="zh-CN" sz="2000" dirty="0" smtClean="0"/>
              <a:t>optimizer = </a:t>
            </a:r>
            <a:r>
              <a:rPr lang="en-US" altLang="zh-CN" sz="2000" dirty="0" err="1" smtClean="0"/>
              <a:t>tf.train.AdamOptimizer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learning_rate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tf.name_scope</a:t>
            </a:r>
            <a:r>
              <a:rPr lang="en-US" altLang="zh-CN" sz="2000" b="1" dirty="0" smtClean="0"/>
              <a:t>("phase1"):</a:t>
            </a:r>
          </a:p>
          <a:p>
            <a:pPr>
              <a:buNone/>
            </a:pPr>
            <a:r>
              <a:rPr lang="en-US" altLang="zh-CN" sz="2000" dirty="0" smtClean="0"/>
              <a:t>    phase1_outputs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tf.matmul</a:t>
            </a:r>
            <a:r>
              <a:rPr lang="en-US" altLang="zh-CN" sz="2000" dirty="0" smtClean="0"/>
              <a:t>(hidden1, weights4) + biases4</a:t>
            </a:r>
          </a:p>
          <a:p>
            <a:pPr>
              <a:buNone/>
            </a:pPr>
            <a:r>
              <a:rPr lang="en-US" altLang="zh-CN" sz="2000" dirty="0" smtClean="0"/>
              <a:t>    phase1_reconstruction_loss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tf.reduce_mean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tf.square</a:t>
            </a:r>
            <a:r>
              <a:rPr lang="en-US" altLang="zh-CN" sz="2000" dirty="0" smtClean="0"/>
              <a:t>(phase1_outputs - X))</a:t>
            </a:r>
          </a:p>
          <a:p>
            <a:pPr>
              <a:buNone/>
            </a:pPr>
            <a:r>
              <a:rPr lang="en-US" altLang="zh-CN" sz="2000" dirty="0" smtClean="0"/>
              <a:t>    phase1_reg_loss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regularizer</a:t>
            </a:r>
            <a:r>
              <a:rPr lang="en-US" altLang="zh-CN" sz="2000" dirty="0" smtClean="0"/>
              <a:t>(weights1) + </a:t>
            </a:r>
            <a:r>
              <a:rPr lang="en-US" altLang="zh-CN" sz="2000" dirty="0" err="1" smtClean="0"/>
              <a:t>regularizer</a:t>
            </a:r>
            <a:r>
              <a:rPr lang="en-US" altLang="zh-CN" sz="2000" dirty="0" smtClean="0"/>
              <a:t>(weights4)</a:t>
            </a:r>
          </a:p>
          <a:p>
            <a:pPr>
              <a:buNone/>
            </a:pPr>
            <a:r>
              <a:rPr lang="en-US" altLang="zh-CN" sz="2000" dirty="0" smtClean="0"/>
              <a:t>    phase1_loss </a:t>
            </a:r>
            <a:r>
              <a:rPr lang="en-US" altLang="zh-CN" sz="2000" dirty="0" smtClean="0"/>
              <a:t>= phase1_reconstruction_loss + phase1_reg_loss</a:t>
            </a:r>
          </a:p>
          <a:p>
            <a:pPr>
              <a:buNone/>
            </a:pPr>
            <a:r>
              <a:rPr lang="en-US" altLang="zh-CN" sz="2000" dirty="0" smtClean="0"/>
              <a:t>    phase1_training_op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optimizer.minimize</a:t>
            </a:r>
            <a:r>
              <a:rPr lang="en-US" altLang="zh-CN" sz="2000" dirty="0" smtClean="0"/>
              <a:t>(phase1_loss)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tf.name_scope</a:t>
            </a:r>
            <a:r>
              <a:rPr lang="en-US" altLang="zh-CN" sz="2000" b="1" dirty="0" smtClean="0"/>
              <a:t>("phase2"):</a:t>
            </a:r>
          </a:p>
          <a:p>
            <a:pPr>
              <a:buNone/>
            </a:pPr>
            <a:r>
              <a:rPr lang="en-US" altLang="zh-CN" sz="2000" dirty="0" smtClean="0"/>
              <a:t>    phase2_reconstruction_loss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tf.reduce_mean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tf.square</a:t>
            </a:r>
            <a:r>
              <a:rPr lang="en-US" altLang="zh-CN" sz="2000" dirty="0" smtClean="0"/>
              <a:t>(hidden3 - hidden1))</a:t>
            </a:r>
          </a:p>
          <a:p>
            <a:pPr>
              <a:buNone/>
            </a:pPr>
            <a:r>
              <a:rPr lang="en-US" altLang="zh-CN" sz="2000" dirty="0" smtClean="0"/>
              <a:t>    phase2_reg_loss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regularizer</a:t>
            </a:r>
            <a:r>
              <a:rPr lang="en-US" altLang="zh-CN" sz="2000" dirty="0" smtClean="0"/>
              <a:t>(weights2) + </a:t>
            </a:r>
            <a:r>
              <a:rPr lang="en-US" altLang="zh-CN" sz="2000" dirty="0" err="1" smtClean="0"/>
              <a:t>regularizer</a:t>
            </a:r>
            <a:r>
              <a:rPr lang="en-US" altLang="zh-CN" sz="2000" dirty="0" smtClean="0"/>
              <a:t>(weights3)</a:t>
            </a:r>
          </a:p>
          <a:p>
            <a:pPr>
              <a:buNone/>
            </a:pPr>
            <a:r>
              <a:rPr lang="en-US" altLang="zh-CN" sz="2000" dirty="0" smtClean="0"/>
              <a:t>    phase2_loss </a:t>
            </a:r>
            <a:r>
              <a:rPr lang="en-US" altLang="zh-CN" sz="2000" dirty="0" smtClean="0"/>
              <a:t>= phase2_reconstruction_loss + phase2_reg_loss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train_vars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[weights2, biases2, weights3, biases3]</a:t>
            </a:r>
          </a:p>
          <a:p>
            <a:pPr>
              <a:buNone/>
            </a:pPr>
            <a:r>
              <a:rPr lang="en-US" altLang="zh-CN" sz="2000" dirty="0" smtClean="0"/>
              <a:t>    phase2_training_op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optimizer.minimize</a:t>
            </a:r>
            <a:r>
              <a:rPr lang="en-US" altLang="zh-CN" sz="2000" dirty="0" smtClean="0"/>
              <a:t>(phase2_loss, </a:t>
            </a:r>
            <a:r>
              <a:rPr lang="en-US" altLang="zh-CN" sz="2000" dirty="0" err="1" smtClean="0"/>
              <a:t>var_list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train_vars</a:t>
            </a:r>
            <a:r>
              <a:rPr lang="en-US" altLang="zh-CN" sz="2000" dirty="0" smtClean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Visualizing the Reconstructions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err="1" smtClean="0"/>
              <a:t>n_test_digits</a:t>
            </a:r>
            <a:r>
              <a:rPr lang="en-US" altLang="zh-CN" sz="2000" dirty="0" smtClean="0"/>
              <a:t> = 2</a:t>
            </a:r>
          </a:p>
          <a:p>
            <a:pPr>
              <a:buNone/>
            </a:pPr>
            <a:r>
              <a:rPr lang="en-US" altLang="zh-CN" sz="2000" dirty="0" err="1" smtClean="0"/>
              <a:t>X_test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mnist.test.images</a:t>
            </a:r>
            <a:r>
              <a:rPr lang="en-US" altLang="zh-CN" sz="2000" dirty="0" smtClean="0"/>
              <a:t>[:</a:t>
            </a:r>
            <a:r>
              <a:rPr lang="en-US" altLang="zh-CN" sz="2000" dirty="0" err="1" smtClean="0"/>
              <a:t>n_test_digits</a:t>
            </a:r>
            <a:r>
              <a:rPr lang="en-US" altLang="zh-CN" sz="2000" dirty="0" smtClean="0"/>
              <a:t>]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tf.Session</a:t>
            </a:r>
            <a:r>
              <a:rPr lang="en-US" altLang="zh-CN" sz="2000" b="1" dirty="0" smtClean="0"/>
              <a:t>() as </a:t>
            </a:r>
            <a:r>
              <a:rPr lang="en-US" altLang="zh-CN" sz="2000" b="1" dirty="0" err="1" smtClean="0"/>
              <a:t>sess</a:t>
            </a:r>
            <a:r>
              <a:rPr lang="en-US" altLang="zh-CN" sz="2000" b="1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    [...] </a:t>
            </a:r>
            <a:r>
              <a:rPr lang="en-US" altLang="zh-CN" sz="2000" i="1" dirty="0" smtClean="0"/>
              <a:t># Train the </a:t>
            </a:r>
            <a:r>
              <a:rPr lang="en-US" altLang="zh-CN" sz="2000" i="1" dirty="0" err="1" smtClean="0"/>
              <a:t>Autoencoder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outputs_val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outputs.eval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X_test</a:t>
            </a:r>
            <a:r>
              <a:rPr lang="en-US" altLang="zh-CN" sz="2000" dirty="0" smtClean="0"/>
              <a:t>})</a:t>
            </a:r>
          </a:p>
          <a:p>
            <a:pPr>
              <a:buNone/>
            </a:pPr>
            <a:r>
              <a:rPr lang="en-US" altLang="zh-CN" sz="2000" b="1" dirty="0" smtClean="0"/>
              <a:t>def </a:t>
            </a:r>
            <a:r>
              <a:rPr lang="en-US" altLang="zh-CN" sz="2000" b="1" dirty="0" err="1" smtClean="0"/>
              <a:t>plot_image</a:t>
            </a:r>
            <a:r>
              <a:rPr lang="en-US" altLang="zh-CN" sz="2000" b="1" dirty="0" smtClean="0"/>
              <a:t>(image, shape=[28, 28]):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plt.imshow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image.reshape</a:t>
            </a:r>
            <a:r>
              <a:rPr lang="en-US" altLang="zh-CN" sz="2000" dirty="0" smtClean="0"/>
              <a:t>(shape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cmap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Greys</a:t>
            </a:r>
            <a:r>
              <a:rPr lang="en-US" altLang="zh-CN" sz="2000" dirty="0" smtClean="0"/>
              <a:t>", interpolation="nearest")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plt.axis</a:t>
            </a:r>
            <a:r>
              <a:rPr lang="en-US" altLang="zh-CN" sz="2000" dirty="0" smtClean="0"/>
              <a:t>("off")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for </a:t>
            </a:r>
            <a:r>
              <a:rPr lang="en-US" altLang="zh-CN" sz="2000" b="1" dirty="0" err="1" smtClean="0"/>
              <a:t>digit_index</a:t>
            </a:r>
            <a:r>
              <a:rPr lang="en-US" altLang="zh-CN" sz="2000" b="1" dirty="0" smtClean="0"/>
              <a:t> in range(</a:t>
            </a:r>
            <a:r>
              <a:rPr lang="en-US" altLang="zh-CN" sz="2000" b="1" dirty="0" err="1" smtClean="0"/>
              <a:t>n_test_digits</a:t>
            </a:r>
            <a:r>
              <a:rPr lang="en-US" altLang="zh-CN" sz="2000" b="1" dirty="0" smtClean="0"/>
              <a:t>):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plt.subplot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n_test_digits</a:t>
            </a:r>
            <a:r>
              <a:rPr lang="en-US" altLang="zh-CN" sz="2000" dirty="0" smtClean="0"/>
              <a:t>, 2, </a:t>
            </a:r>
            <a:r>
              <a:rPr lang="en-US" altLang="zh-CN" sz="2000" dirty="0" err="1" smtClean="0"/>
              <a:t>digit_index</a:t>
            </a:r>
            <a:r>
              <a:rPr lang="en-US" altLang="zh-CN" sz="2000" dirty="0" smtClean="0"/>
              <a:t> * 2 + 1)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plot_image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X_test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digit_index</a:t>
            </a:r>
            <a:r>
              <a:rPr lang="en-US" altLang="zh-CN" sz="2000" dirty="0" smtClean="0"/>
              <a:t>])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plt.subplot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n_test_digits</a:t>
            </a:r>
            <a:r>
              <a:rPr lang="en-US" altLang="zh-CN" sz="2000" dirty="0" smtClean="0"/>
              <a:t>, 2, </a:t>
            </a:r>
            <a:r>
              <a:rPr lang="en-US" altLang="zh-CN" sz="2000" dirty="0" err="1" smtClean="0"/>
              <a:t>digit_index</a:t>
            </a:r>
            <a:r>
              <a:rPr lang="en-US" altLang="zh-CN" sz="2000" dirty="0" smtClean="0"/>
              <a:t> * 2 + 2)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plot_image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outputs_val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digit_index</a:t>
            </a:r>
            <a:r>
              <a:rPr lang="en-US" altLang="zh-CN" sz="2000" dirty="0" smtClean="0"/>
              <a:t>])</a:t>
            </a:r>
            <a:endParaRPr lang="zh-CN" altLang="en-US" sz="1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5" y="4457700"/>
            <a:ext cx="26193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Visualizing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[...] </a:t>
            </a:r>
            <a:r>
              <a:rPr lang="en-US" altLang="zh-CN" sz="2400" i="1" dirty="0" smtClean="0"/>
              <a:t># train </a:t>
            </a:r>
            <a:r>
              <a:rPr lang="en-US" altLang="zh-CN" sz="2400" i="1" dirty="0" err="1" smtClean="0"/>
              <a:t>autoencoder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    weights1_val </a:t>
            </a:r>
            <a:r>
              <a:rPr lang="en-US" altLang="zh-CN" sz="2400" dirty="0" smtClean="0"/>
              <a:t>= weights1.eval()</a:t>
            </a:r>
          </a:p>
          <a:p>
            <a:pPr>
              <a:buNone/>
            </a:pPr>
            <a:r>
              <a:rPr lang="en-US" altLang="zh-CN" sz="2400" b="1" dirty="0" smtClean="0"/>
              <a:t>for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in range(5):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plt.subplot</a:t>
            </a:r>
            <a:r>
              <a:rPr lang="en-US" altLang="zh-CN" sz="2400" dirty="0" smtClean="0"/>
              <a:t>(1</a:t>
            </a:r>
            <a:r>
              <a:rPr lang="en-US" altLang="zh-CN" sz="2400" dirty="0" smtClean="0"/>
              <a:t>, 5,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plot_image</a:t>
            </a:r>
            <a:r>
              <a:rPr lang="en-US" altLang="zh-CN" sz="2400" dirty="0" smtClean="0"/>
              <a:t>(weights1_val.T[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</a:t>
            </a:r>
            <a:endParaRPr lang="zh-CN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256"/>
            <a:ext cx="9144000" cy="13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/>
              <a:t>Unsupervised </a:t>
            </a:r>
            <a:r>
              <a:rPr lang="en-US" altLang="zh-CN" sz="2800" b="1" dirty="0" err="1" smtClean="0"/>
              <a:t>Pretraining</a:t>
            </a:r>
            <a:r>
              <a:rPr lang="en-US" altLang="zh-CN" sz="2800" b="1" dirty="0" smtClean="0"/>
              <a:t> Using Stacked </a:t>
            </a:r>
            <a:r>
              <a:rPr lang="en-US" altLang="zh-CN" sz="2800" b="1" dirty="0" err="1" smtClean="0"/>
              <a:t>Autoencoders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As we discussed in Chapter 11, if you are tackling a complex supervised task but </a:t>
            </a:r>
            <a:r>
              <a:rPr lang="en-US" altLang="zh-CN" sz="2800" dirty="0" smtClean="0"/>
              <a:t>you do </a:t>
            </a:r>
            <a:r>
              <a:rPr lang="en-US" altLang="zh-CN" sz="2800" dirty="0" smtClean="0"/>
              <a:t>not have a lot of labeled training data, one solution is to find a neural network </a:t>
            </a:r>
            <a:r>
              <a:rPr lang="en-US" altLang="zh-CN" sz="2800" dirty="0" smtClean="0"/>
              <a:t>that performs </a:t>
            </a:r>
            <a:r>
              <a:rPr lang="en-US" altLang="zh-CN" sz="2800" dirty="0" smtClean="0"/>
              <a:t>a similar task, and then reuse its lower layers. This makes it possible to </a:t>
            </a:r>
            <a:r>
              <a:rPr lang="en-US" altLang="zh-CN" sz="2800" dirty="0" smtClean="0"/>
              <a:t>train a </a:t>
            </a:r>
            <a:r>
              <a:rPr lang="en-US" altLang="zh-CN" sz="2800" dirty="0" smtClean="0"/>
              <a:t>high-performance model using only little training data because your neural </a:t>
            </a:r>
            <a:r>
              <a:rPr lang="en-US" altLang="zh-CN" sz="2800" dirty="0" smtClean="0"/>
              <a:t>network won’t </a:t>
            </a:r>
            <a:r>
              <a:rPr lang="en-US" altLang="zh-CN" sz="2800" dirty="0" smtClean="0"/>
              <a:t>have to learn all the low-level features; it will just reuse the feature </a:t>
            </a:r>
            <a:r>
              <a:rPr lang="en-US" altLang="zh-CN" sz="2800" dirty="0" smtClean="0"/>
              <a:t>detectors learned </a:t>
            </a:r>
            <a:r>
              <a:rPr lang="en-US" altLang="zh-CN" sz="2800" dirty="0" smtClean="0"/>
              <a:t>by the existing net.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/>
              <a:t>Unsupervised </a:t>
            </a:r>
            <a:r>
              <a:rPr lang="en-US" altLang="zh-CN" sz="2800" b="1" dirty="0" err="1" smtClean="0"/>
              <a:t>Pretraining</a:t>
            </a:r>
            <a:r>
              <a:rPr lang="en-US" altLang="zh-CN" sz="2800" b="1" dirty="0" smtClean="0"/>
              <a:t> Using Stacked </a:t>
            </a:r>
            <a:r>
              <a:rPr lang="en-US" altLang="zh-CN" sz="2800" b="1" dirty="0" err="1" smtClean="0"/>
              <a:t>Autoencoders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Similarly, if you have a large dataset but most of it is unlabeled, you can first train </a:t>
            </a:r>
            <a:r>
              <a:rPr lang="en-US" altLang="zh-CN" sz="2800" dirty="0" smtClean="0"/>
              <a:t>a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using all the data, then reuse the lower layers to create a </a:t>
            </a:r>
            <a:r>
              <a:rPr lang="en-US" altLang="zh-CN" sz="2800" dirty="0" smtClean="0"/>
              <a:t>neural network </a:t>
            </a:r>
            <a:r>
              <a:rPr lang="en-US" altLang="zh-CN" sz="2800" dirty="0" smtClean="0"/>
              <a:t>for your actual task, and train it using the labeled data. For </a:t>
            </a:r>
            <a:r>
              <a:rPr lang="en-US" altLang="zh-CN" sz="2800" dirty="0" smtClean="0"/>
              <a:t>example, Figure </a:t>
            </a:r>
            <a:r>
              <a:rPr lang="en-US" altLang="zh-CN" sz="2800" dirty="0" smtClean="0"/>
              <a:t>15-8 shows how to use a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perform unsupervised </a:t>
            </a:r>
            <a:r>
              <a:rPr lang="en-US" altLang="zh-CN" sz="2800" dirty="0" err="1" smtClean="0"/>
              <a:t>pretraining</a:t>
            </a:r>
            <a:r>
              <a:rPr lang="en-US" altLang="zh-CN" sz="2800" dirty="0" smtClean="0"/>
              <a:t> for </a:t>
            </a:r>
            <a:r>
              <a:rPr lang="en-US" altLang="zh-CN" sz="2800" dirty="0" smtClean="0"/>
              <a:t>a classification neural network. The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itself is </a:t>
            </a:r>
            <a:r>
              <a:rPr lang="en-US" altLang="zh-CN" sz="2800" dirty="0" smtClean="0"/>
              <a:t>typically trained </a:t>
            </a:r>
            <a:r>
              <a:rPr lang="en-US" altLang="zh-CN" sz="2800" dirty="0" smtClean="0"/>
              <a:t>one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at a time, as discussed earlier. When training the classifier, </a:t>
            </a:r>
            <a:r>
              <a:rPr lang="en-US" altLang="zh-CN" sz="2800" dirty="0" smtClean="0"/>
              <a:t>if you </a:t>
            </a:r>
            <a:r>
              <a:rPr lang="en-US" altLang="zh-CN" sz="2800" dirty="0" smtClean="0"/>
              <a:t>really don’t have much labeled training data, you may want to freeze the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layers </a:t>
            </a:r>
            <a:r>
              <a:rPr lang="en-US" altLang="zh-CN" sz="2800" dirty="0" smtClean="0"/>
              <a:t>(at least the lower ones).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i="1" dirty="0" smtClean="0"/>
              <a:t>Unsupervised </a:t>
            </a:r>
            <a:r>
              <a:rPr lang="en-US" altLang="zh-CN" sz="2800" i="1" dirty="0" err="1" smtClean="0"/>
              <a:t>pretraining</a:t>
            </a:r>
            <a:r>
              <a:rPr lang="en-US" altLang="zh-CN" sz="2800" i="1" dirty="0" smtClean="0"/>
              <a:t> using </a:t>
            </a:r>
            <a:r>
              <a:rPr lang="en-US" altLang="zh-CN" sz="2800" i="1" dirty="0" err="1" smtClean="0"/>
              <a:t>autoencoders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Similarly, if you have a large dataset but most of it is unlabeled, you can first train </a:t>
            </a:r>
            <a:r>
              <a:rPr lang="en-US" altLang="zh-CN" sz="2800" dirty="0" smtClean="0"/>
              <a:t>a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using all the data, then reuse the lower layers to create a </a:t>
            </a:r>
            <a:r>
              <a:rPr lang="en-US" altLang="zh-CN" sz="2800" dirty="0" smtClean="0"/>
              <a:t>neural network </a:t>
            </a:r>
            <a:r>
              <a:rPr lang="en-US" altLang="zh-CN" sz="2800" dirty="0" smtClean="0"/>
              <a:t>for your actual task, and train it using the labeled data. For </a:t>
            </a:r>
            <a:r>
              <a:rPr lang="en-US" altLang="zh-CN" sz="2800" dirty="0" smtClean="0"/>
              <a:t>example, Figure </a:t>
            </a:r>
            <a:r>
              <a:rPr lang="en-US" altLang="zh-CN" sz="2800" dirty="0" smtClean="0"/>
              <a:t>15-8 shows how to use a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perform unsupervised </a:t>
            </a:r>
            <a:r>
              <a:rPr lang="en-US" altLang="zh-CN" sz="2800" dirty="0" err="1" smtClean="0"/>
              <a:t>pretraining</a:t>
            </a:r>
            <a:r>
              <a:rPr lang="en-US" altLang="zh-CN" sz="2800" dirty="0" smtClean="0"/>
              <a:t> for </a:t>
            </a:r>
            <a:r>
              <a:rPr lang="en-US" altLang="zh-CN" sz="2800" dirty="0" smtClean="0"/>
              <a:t>a classification neural network. The stacked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itself is </a:t>
            </a:r>
            <a:r>
              <a:rPr lang="en-US" altLang="zh-CN" sz="2800" dirty="0" smtClean="0"/>
              <a:t>typically trained </a:t>
            </a:r>
            <a:r>
              <a:rPr lang="en-US" altLang="zh-CN" sz="2800" dirty="0" smtClean="0"/>
              <a:t>one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at a time, as discussed earlier. When training the classifier, </a:t>
            </a:r>
            <a:r>
              <a:rPr lang="en-US" altLang="zh-CN" sz="2800" smtClean="0"/>
              <a:t>if you </a:t>
            </a:r>
            <a:r>
              <a:rPr lang="en-US" altLang="zh-CN" sz="2800" dirty="0" smtClean="0"/>
              <a:t>really don’t have much labeled training data, you may want to freeze the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layers </a:t>
            </a:r>
            <a:r>
              <a:rPr lang="en-US" altLang="zh-CN" sz="2800" dirty="0" smtClean="0"/>
              <a:t>(at least the lower ones).</a:t>
            </a:r>
            <a:endParaRPr lang="zh-CN" alt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Denoising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way to force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learn useful features is to add noise to </a:t>
            </a:r>
            <a:r>
              <a:rPr lang="en-US" altLang="zh-CN" sz="2800" dirty="0" smtClean="0"/>
              <a:t>its inputs</a:t>
            </a:r>
            <a:r>
              <a:rPr lang="en-US" altLang="zh-CN" sz="2800" dirty="0" smtClean="0"/>
              <a:t>, training it to recover the original, noise-free inputs. This prevents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from </a:t>
            </a:r>
            <a:r>
              <a:rPr lang="en-US" altLang="zh-CN" sz="2800" dirty="0" smtClean="0"/>
              <a:t>trivially copying its inputs to its outputs, so it ends up having to find </a:t>
            </a:r>
            <a:r>
              <a:rPr lang="en-US" altLang="zh-CN" sz="2800" dirty="0" smtClean="0"/>
              <a:t>patterns in </a:t>
            </a:r>
            <a:r>
              <a:rPr lang="en-US" altLang="zh-CN" sz="2800" dirty="0" smtClean="0"/>
              <a:t>the data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noise can be pure Gaussian noise added to the inputs, or it can be </a:t>
            </a:r>
            <a:r>
              <a:rPr lang="en-US" altLang="zh-CN" sz="2800" dirty="0" smtClean="0"/>
              <a:t>randomly switched </a:t>
            </a:r>
            <a:r>
              <a:rPr lang="en-US" altLang="zh-CN" sz="2800" dirty="0" smtClean="0"/>
              <a:t>off inputs, just like in dropout (introduced in Chapter 11). Figure </a:t>
            </a:r>
            <a:r>
              <a:rPr lang="en-US" altLang="zh-CN" sz="2800" dirty="0" smtClean="0"/>
              <a:t>15-9 shows </a:t>
            </a:r>
            <a:r>
              <a:rPr lang="en-US" altLang="zh-CN" sz="2800" dirty="0" smtClean="0"/>
              <a:t>both options.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Autoencoders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  <a:p>
            <a:r>
              <a:rPr lang="en-US" altLang="zh-CN" dirty="0" smtClean="0"/>
              <a:t>Lastly</a:t>
            </a:r>
            <a:r>
              <a:rPr lang="en-US" altLang="zh-CN" dirty="0" smtClean="0"/>
              <a:t>, they are capable of randomly generating new data that looks very similar to </a:t>
            </a:r>
            <a:r>
              <a:rPr lang="en-US" altLang="zh-CN" dirty="0" smtClean="0"/>
              <a:t>the training </a:t>
            </a:r>
            <a:r>
              <a:rPr lang="en-US" altLang="zh-CN" dirty="0" smtClean="0"/>
              <a:t>data; this is called a </a:t>
            </a:r>
            <a:r>
              <a:rPr lang="en-US" altLang="zh-CN" i="1" dirty="0" smtClean="0"/>
              <a:t>generative model. For example, you could train </a:t>
            </a:r>
            <a:r>
              <a:rPr lang="en-US" altLang="zh-CN" i="1" dirty="0" smtClean="0"/>
              <a:t>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</a:t>
            </a:r>
            <a:r>
              <a:rPr lang="en-US" altLang="zh-CN" dirty="0" smtClean="0"/>
              <a:t>on pictures of faces, and it would then be able to generate new faces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Surprisingly,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work by simply learning to copy their inputs to their </a:t>
            </a:r>
            <a:r>
              <a:rPr lang="en-US" altLang="zh-CN" dirty="0" smtClean="0"/>
              <a:t>outputs. This </a:t>
            </a:r>
            <a:r>
              <a:rPr lang="en-US" altLang="zh-CN" dirty="0" smtClean="0"/>
              <a:t>may sound like a trivial task, but we will see that constraining the </a:t>
            </a:r>
            <a:r>
              <a:rPr lang="en-US" altLang="zh-CN" dirty="0" smtClean="0"/>
              <a:t>network in </a:t>
            </a:r>
            <a:r>
              <a:rPr lang="en-US" altLang="zh-CN" dirty="0" smtClean="0"/>
              <a:t>various ways can make it rather difficult.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Denoising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way to force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learn useful features is to add noise to </a:t>
            </a:r>
            <a:r>
              <a:rPr lang="en-US" altLang="zh-CN" sz="2800" dirty="0" smtClean="0"/>
              <a:t>its inputs</a:t>
            </a:r>
            <a:r>
              <a:rPr lang="en-US" altLang="zh-CN" sz="2800" dirty="0" smtClean="0"/>
              <a:t>, training it to recover the original, noise-free inputs. This prevents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from </a:t>
            </a:r>
            <a:r>
              <a:rPr lang="en-US" altLang="zh-CN" sz="2800" dirty="0" smtClean="0"/>
              <a:t>trivially copying its inputs to its outputs, so it ends up having to find </a:t>
            </a:r>
            <a:r>
              <a:rPr lang="en-US" altLang="zh-CN" sz="2800" dirty="0" smtClean="0"/>
              <a:t>patterns in </a:t>
            </a:r>
            <a:r>
              <a:rPr lang="en-US" altLang="zh-CN" sz="2800" dirty="0" smtClean="0"/>
              <a:t>the data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noise can be pure Gaussian noise added to the inputs, or it can be </a:t>
            </a:r>
            <a:r>
              <a:rPr lang="en-US" altLang="zh-CN" sz="2800" dirty="0" smtClean="0"/>
              <a:t>randomly switched </a:t>
            </a:r>
            <a:r>
              <a:rPr lang="en-US" altLang="zh-CN" sz="2800" dirty="0" smtClean="0"/>
              <a:t>off inputs, just like in dropout (introduced in Chapter 11). Figure </a:t>
            </a:r>
            <a:r>
              <a:rPr lang="en-US" altLang="zh-CN" sz="2800" dirty="0" smtClean="0"/>
              <a:t>15-9 shows </a:t>
            </a:r>
            <a:r>
              <a:rPr lang="en-US" altLang="zh-CN" sz="2800" dirty="0" smtClean="0"/>
              <a:t>both options.</a:t>
            </a:r>
            <a:endParaRPr lang="zh-CN" alt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45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X_noisy</a:t>
            </a:r>
            <a:r>
              <a:rPr lang="en-US" altLang="zh-CN" sz="2400" dirty="0" smtClean="0"/>
              <a:t> = X + 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tf.shape</a:t>
            </a:r>
            <a:r>
              <a:rPr lang="en-US" altLang="zh-CN" sz="2400" dirty="0" smtClean="0"/>
              <a:t>(X))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smtClean="0"/>
              <a:t>hidden1 = activation(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X_noisy</a:t>
            </a:r>
            <a:r>
              <a:rPr lang="en-US" altLang="zh-CN" sz="2400" dirty="0" smtClean="0"/>
              <a:t>, weights1) + biases1)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X)) </a:t>
            </a:r>
            <a:r>
              <a:rPr lang="en-US" altLang="zh-CN" sz="2400" i="1" dirty="0" smtClean="0"/>
              <a:t># MSE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tensorflow.contrib.layers</a:t>
            </a:r>
            <a:r>
              <a:rPr lang="en-US" altLang="zh-CN" sz="2400" b="1" dirty="0" smtClean="0"/>
              <a:t> import dropout</a:t>
            </a:r>
          </a:p>
          <a:p>
            <a:pPr>
              <a:buNone/>
            </a:pPr>
            <a:r>
              <a:rPr lang="en-US" altLang="zh-CN" sz="2400" dirty="0" err="1" smtClean="0"/>
              <a:t>keep_prob</a:t>
            </a:r>
            <a:r>
              <a:rPr lang="en-US" altLang="zh-CN" sz="2400" dirty="0" smtClean="0"/>
              <a:t> = 0.7</a:t>
            </a:r>
          </a:p>
          <a:p>
            <a:pPr>
              <a:buNone/>
            </a:pPr>
            <a:r>
              <a:rPr lang="en-US" altLang="zh-CN" sz="2400" dirty="0" err="1" smtClean="0"/>
              <a:t>is_training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tf.placeholder_with_default</a:t>
            </a:r>
            <a:r>
              <a:rPr lang="en-US" altLang="zh-CN" sz="2400" dirty="0" smtClean="0"/>
              <a:t>(False, shape=(), 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            name</a:t>
            </a:r>
            <a:r>
              <a:rPr lang="en-US" altLang="zh-CN" sz="2400" dirty="0" smtClean="0"/>
              <a:t>='</a:t>
            </a:r>
            <a:r>
              <a:rPr lang="en-US" altLang="zh-CN" sz="2400" dirty="0" err="1" smtClean="0"/>
              <a:t>is_training</a:t>
            </a:r>
            <a:r>
              <a:rPr lang="en-US" altLang="zh-CN" sz="2400" dirty="0" smtClean="0"/>
              <a:t>')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X_drop</a:t>
            </a:r>
            <a:r>
              <a:rPr lang="en-US" altLang="zh-CN" sz="2400" dirty="0" smtClean="0"/>
              <a:t> = dropout(X, </a:t>
            </a:r>
            <a:r>
              <a:rPr lang="en-US" altLang="zh-CN" sz="2400" dirty="0" err="1" smtClean="0"/>
              <a:t>keep_prob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is_training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is_training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smtClean="0"/>
              <a:t>hidden1 = activation(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X_drop</a:t>
            </a:r>
            <a:r>
              <a:rPr lang="en-US" altLang="zh-CN" sz="2400" dirty="0" smtClean="0"/>
              <a:t>, weights1) + biases1)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X)) </a:t>
            </a:r>
            <a:r>
              <a:rPr lang="en-US" altLang="zh-CN" sz="2400" i="1" dirty="0" smtClean="0"/>
              <a:t># MSE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Sparse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kind of constraint that often leads to good feature extraction is </a:t>
            </a:r>
            <a:r>
              <a:rPr lang="en-US" altLang="zh-CN" sz="2800" i="1" dirty="0" err="1" smtClean="0"/>
              <a:t>sparsity</a:t>
            </a:r>
            <a:r>
              <a:rPr lang="en-US" altLang="zh-CN" sz="2800" i="1" dirty="0" smtClean="0"/>
              <a:t>: </a:t>
            </a:r>
            <a:r>
              <a:rPr lang="en-US" altLang="zh-CN" sz="2800" i="1" dirty="0" smtClean="0"/>
              <a:t>by </a:t>
            </a:r>
            <a:r>
              <a:rPr lang="en-US" altLang="zh-CN" sz="2800" dirty="0" smtClean="0"/>
              <a:t>adding </a:t>
            </a:r>
            <a:r>
              <a:rPr lang="en-US" altLang="zh-CN" sz="2800" dirty="0" smtClean="0"/>
              <a:t>an appropriate term to the cost function,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is pushed to </a:t>
            </a:r>
            <a:r>
              <a:rPr lang="en-US" altLang="zh-CN" sz="2800" dirty="0" smtClean="0"/>
              <a:t>reduce the </a:t>
            </a:r>
            <a:r>
              <a:rPr lang="en-US" altLang="zh-CN" sz="2800" dirty="0" smtClean="0"/>
              <a:t>number of active neurons in the coding layer. For example, it may be pushed </a:t>
            </a:r>
            <a:r>
              <a:rPr lang="en-US" altLang="zh-CN" sz="2800" dirty="0" smtClean="0"/>
              <a:t>to have </a:t>
            </a:r>
            <a:r>
              <a:rPr lang="en-US" altLang="zh-CN" sz="2800" dirty="0" smtClean="0"/>
              <a:t>on average only 5% significantly active neurons in the coding layer. This </a:t>
            </a:r>
            <a:r>
              <a:rPr lang="en-US" altLang="zh-CN" sz="2800" dirty="0" smtClean="0"/>
              <a:t>forces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represent each input as a combination of a small number of </a:t>
            </a:r>
            <a:r>
              <a:rPr lang="en-US" altLang="zh-CN" sz="2800" dirty="0" smtClean="0"/>
              <a:t>activations. As </a:t>
            </a:r>
            <a:r>
              <a:rPr lang="en-US" altLang="zh-CN" sz="2800" dirty="0" smtClean="0"/>
              <a:t>a result, each neuron in the coding layer typically ends up representing </a:t>
            </a:r>
            <a:r>
              <a:rPr lang="en-US" altLang="zh-CN" sz="2800" dirty="0" smtClean="0"/>
              <a:t>a useful </a:t>
            </a:r>
            <a:r>
              <a:rPr lang="en-US" altLang="zh-CN" sz="2800" dirty="0" smtClean="0"/>
              <a:t>feature (if you could speak only a few words per month, you would </a:t>
            </a:r>
            <a:r>
              <a:rPr lang="en-US" altLang="zh-CN" sz="2800" dirty="0" smtClean="0"/>
              <a:t>probably try </a:t>
            </a:r>
            <a:r>
              <a:rPr lang="en-US" altLang="zh-CN" sz="2800" dirty="0" smtClean="0"/>
              <a:t>to make them worth listening to).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Sparse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order to favor sparse models, we must first measure the actual </a:t>
            </a:r>
            <a:r>
              <a:rPr lang="en-US" altLang="zh-CN" sz="2800" dirty="0" err="1" smtClean="0"/>
              <a:t>sparsity</a:t>
            </a:r>
            <a:r>
              <a:rPr lang="en-US" altLang="zh-CN" sz="2800" dirty="0" smtClean="0"/>
              <a:t> of the </a:t>
            </a:r>
            <a:r>
              <a:rPr lang="en-US" altLang="zh-CN" sz="2800" dirty="0" smtClean="0"/>
              <a:t>coding layer </a:t>
            </a:r>
            <a:r>
              <a:rPr lang="en-US" altLang="zh-CN" sz="2800" dirty="0" smtClean="0"/>
              <a:t>at each training iteration. We do so by computing the average activation </a:t>
            </a:r>
            <a:r>
              <a:rPr lang="en-US" altLang="zh-CN" sz="2800" dirty="0" smtClean="0"/>
              <a:t>of each </a:t>
            </a:r>
            <a:r>
              <a:rPr lang="en-US" altLang="zh-CN" sz="2800" dirty="0" smtClean="0"/>
              <a:t>neuron in the coding layer, over the whole training batch. The batch size </a:t>
            </a:r>
            <a:r>
              <a:rPr lang="en-US" altLang="zh-CN" sz="2800" dirty="0" smtClean="0"/>
              <a:t>must not </a:t>
            </a:r>
            <a:r>
              <a:rPr lang="en-US" altLang="zh-CN" sz="2800" dirty="0" smtClean="0"/>
              <a:t>be too small, or else the mean will not be accurate.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Sparse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Once we have the mean activation per neuron, we want to penalize the neurons </a:t>
            </a:r>
            <a:r>
              <a:rPr lang="en-US" altLang="zh-CN" sz="2800" dirty="0" smtClean="0"/>
              <a:t>that are </a:t>
            </a:r>
            <a:r>
              <a:rPr lang="en-US" altLang="zh-CN" sz="2800" dirty="0" smtClean="0"/>
              <a:t>too active by adding a </a:t>
            </a:r>
            <a:r>
              <a:rPr lang="en-US" altLang="zh-CN" sz="2800" i="1" dirty="0" err="1" smtClean="0"/>
              <a:t>sparsity</a:t>
            </a:r>
            <a:r>
              <a:rPr lang="en-US" altLang="zh-CN" sz="2800" i="1" dirty="0" smtClean="0"/>
              <a:t> loss to the cost function. For example, if we </a:t>
            </a:r>
            <a:r>
              <a:rPr lang="en-US" altLang="zh-CN" sz="2800" i="1" dirty="0" smtClean="0"/>
              <a:t>measure </a:t>
            </a:r>
            <a:r>
              <a:rPr lang="en-US" altLang="zh-CN" sz="2800" dirty="0" smtClean="0"/>
              <a:t>that </a:t>
            </a:r>
            <a:r>
              <a:rPr lang="en-US" altLang="zh-CN" sz="2800" dirty="0" smtClean="0"/>
              <a:t>a neuron has an average activation of 0.3, but the target </a:t>
            </a:r>
            <a:r>
              <a:rPr lang="en-US" altLang="zh-CN" sz="2800" dirty="0" err="1" smtClean="0"/>
              <a:t>sparsity</a:t>
            </a:r>
            <a:r>
              <a:rPr lang="en-US" altLang="zh-CN" sz="2800" dirty="0" smtClean="0"/>
              <a:t> is 0.1, it </a:t>
            </a:r>
            <a:r>
              <a:rPr lang="en-US" altLang="zh-CN" sz="2800" dirty="0" smtClean="0"/>
              <a:t>must be </a:t>
            </a:r>
            <a:r>
              <a:rPr lang="en-US" altLang="zh-CN" sz="2800" dirty="0" smtClean="0"/>
              <a:t>penalized to activate less. One approach could be simply adding the squared </a:t>
            </a:r>
            <a:r>
              <a:rPr lang="en-US" altLang="zh-CN" sz="2800" dirty="0" smtClean="0"/>
              <a:t>error (0.3 </a:t>
            </a:r>
            <a:r>
              <a:rPr lang="en-US" altLang="zh-CN" sz="2800" dirty="0" smtClean="0"/>
              <a:t>– 0.1)2 to the cost function, but in practice a better approach is to use the </a:t>
            </a:r>
            <a:r>
              <a:rPr lang="en-US" altLang="zh-CN" sz="2800" dirty="0" err="1" smtClean="0"/>
              <a:t>Kullback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Leibler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divergence (briefly discussed in Chapter 4), which has much </a:t>
            </a:r>
            <a:r>
              <a:rPr lang="en-US" altLang="zh-CN" sz="2800" dirty="0" smtClean="0"/>
              <a:t>stronger gradients </a:t>
            </a:r>
            <a:r>
              <a:rPr lang="en-US" altLang="zh-CN" sz="2800" dirty="0" smtClean="0"/>
              <a:t>than the Mean Squared Error, as you can see in Figure 15-10.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 smtClean="0"/>
              <a:t>Sparsity</a:t>
            </a:r>
            <a:r>
              <a:rPr lang="en-US" altLang="zh-CN" i="1" dirty="0" smtClean="0"/>
              <a:t>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Once we have the mean activation per neuron, we want to penalize the neurons </a:t>
            </a:r>
            <a:r>
              <a:rPr lang="en-US" altLang="zh-CN" sz="2800" dirty="0" smtClean="0"/>
              <a:t>that are </a:t>
            </a:r>
            <a:r>
              <a:rPr lang="en-US" altLang="zh-CN" sz="2800" dirty="0" smtClean="0"/>
              <a:t>too active by adding a </a:t>
            </a:r>
            <a:r>
              <a:rPr lang="en-US" altLang="zh-CN" sz="2800" i="1" dirty="0" err="1" smtClean="0"/>
              <a:t>sparsity</a:t>
            </a:r>
            <a:r>
              <a:rPr lang="en-US" altLang="zh-CN" sz="2800" i="1" dirty="0" smtClean="0"/>
              <a:t> loss to the cost function. For example, if we </a:t>
            </a:r>
            <a:r>
              <a:rPr lang="en-US" altLang="zh-CN" sz="2800" i="1" dirty="0" smtClean="0"/>
              <a:t>measure </a:t>
            </a:r>
            <a:r>
              <a:rPr lang="en-US" altLang="zh-CN" sz="2800" dirty="0" smtClean="0"/>
              <a:t>that </a:t>
            </a:r>
            <a:r>
              <a:rPr lang="en-US" altLang="zh-CN" sz="2800" dirty="0" smtClean="0"/>
              <a:t>a neuron has an average activation of 0.3, but the target </a:t>
            </a:r>
            <a:r>
              <a:rPr lang="en-US" altLang="zh-CN" sz="2800" dirty="0" err="1" smtClean="0"/>
              <a:t>sparsity</a:t>
            </a:r>
            <a:r>
              <a:rPr lang="en-US" altLang="zh-CN" sz="2800" dirty="0" smtClean="0"/>
              <a:t> is 0.1, it </a:t>
            </a:r>
            <a:r>
              <a:rPr lang="en-US" altLang="zh-CN" sz="2800" dirty="0" smtClean="0"/>
              <a:t>must be </a:t>
            </a:r>
            <a:r>
              <a:rPr lang="en-US" altLang="zh-CN" sz="2800" dirty="0" smtClean="0"/>
              <a:t>penalized to activate less. One approach could be simply adding the squared </a:t>
            </a:r>
            <a:r>
              <a:rPr lang="en-US" altLang="zh-CN" sz="2800" dirty="0" smtClean="0"/>
              <a:t>error (0.3 </a:t>
            </a:r>
            <a:r>
              <a:rPr lang="en-US" altLang="zh-CN" sz="2800" dirty="0" smtClean="0"/>
              <a:t>– 0.1)2 to the cost function, but in practice a better approach is to use the </a:t>
            </a:r>
            <a:r>
              <a:rPr lang="en-US" altLang="zh-CN" sz="2800" dirty="0" err="1" smtClean="0"/>
              <a:t>Kullback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Leibler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divergence (briefly discussed in Chapter 4), which has </a:t>
            </a:r>
            <a:r>
              <a:rPr lang="en-US" altLang="zh-CN" sz="2800" smtClean="0"/>
              <a:t>much </a:t>
            </a:r>
            <a:r>
              <a:rPr lang="en-US" altLang="zh-CN" sz="2800" smtClean="0"/>
              <a:t>stronger gradients </a:t>
            </a:r>
            <a:r>
              <a:rPr lang="en-US" altLang="zh-CN" sz="2800" dirty="0" smtClean="0"/>
              <a:t>than the Mean Squared Error, as you can see in Figure 15-10.</a:t>
            </a:r>
            <a:endParaRPr lang="zh-CN" altLang="en-US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1"/>
            <a:ext cx="9144000" cy="56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 smtClean="0"/>
              <a:t>Sparsity</a:t>
            </a:r>
            <a:r>
              <a:rPr lang="en-US" altLang="zh-CN" i="1" smtClean="0"/>
              <a:t>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Given two discrete probability distributions </a:t>
            </a:r>
            <a:r>
              <a:rPr lang="en-US" altLang="zh-CN" sz="2800" i="1" dirty="0" smtClean="0"/>
              <a:t>P and Q, the KL divergence </a:t>
            </a:r>
            <a:r>
              <a:rPr lang="en-US" altLang="zh-CN" sz="2800" i="1" dirty="0" smtClean="0"/>
              <a:t>between </a:t>
            </a:r>
            <a:r>
              <a:rPr lang="en-US" altLang="zh-CN" sz="2800" dirty="0" smtClean="0"/>
              <a:t>these </a:t>
            </a:r>
            <a:r>
              <a:rPr lang="en-US" altLang="zh-CN" sz="2800" dirty="0" smtClean="0"/>
              <a:t>distributions, noted </a:t>
            </a:r>
            <a:r>
              <a:rPr lang="en-US" altLang="zh-CN" sz="2800" i="1" dirty="0" smtClean="0"/>
              <a:t>D</a:t>
            </a:r>
            <a:r>
              <a:rPr lang="en-US" altLang="zh-CN" sz="2800" i="1" baseline="-25000" dirty="0" smtClean="0"/>
              <a:t>KL</a:t>
            </a:r>
            <a:r>
              <a:rPr lang="en-US" altLang="zh-CN" sz="2800" i="1" dirty="0" smtClean="0"/>
              <a:t>(</a:t>
            </a:r>
            <a:r>
              <a:rPr lang="en-US" altLang="zh-CN" sz="2800" dirty="0" smtClean="0"/>
              <a:t>P||Q</a:t>
            </a:r>
            <a:r>
              <a:rPr lang="en-US" altLang="zh-CN" sz="2800" i="1" dirty="0" smtClean="0"/>
              <a:t>), can be computed using Equation 15-1</a:t>
            </a:r>
            <a:r>
              <a:rPr lang="en-US" altLang="zh-CN" sz="2800" i="1" dirty="0" smtClean="0"/>
              <a:t>.</a:t>
            </a:r>
          </a:p>
          <a:p>
            <a:endParaRPr lang="en-US" altLang="zh-CN" sz="2800" i="1" dirty="0" smtClean="0"/>
          </a:p>
          <a:p>
            <a:endParaRPr lang="en-US" altLang="zh-CN" sz="2800" i="1" dirty="0" smtClean="0"/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/>
              <a:t>our case, we want to measure the divergence between the target probability </a:t>
            </a:r>
            <a:r>
              <a:rPr lang="en-US" altLang="zh-CN" sz="2800" i="1" dirty="0" smtClean="0"/>
              <a:t>p that </a:t>
            </a:r>
            <a:r>
              <a:rPr lang="en-US" altLang="zh-CN" sz="2800" i="1" dirty="0" smtClean="0"/>
              <a:t>a </a:t>
            </a:r>
            <a:r>
              <a:rPr lang="en-US" altLang="zh-CN" sz="2800" dirty="0" smtClean="0"/>
              <a:t>neuron </a:t>
            </a:r>
            <a:r>
              <a:rPr lang="en-US" altLang="zh-CN" sz="2800" dirty="0" smtClean="0"/>
              <a:t>in the coding layer will activate, and the actual probability </a:t>
            </a:r>
            <a:r>
              <a:rPr lang="en-US" altLang="zh-CN" sz="2800" i="1" dirty="0" smtClean="0"/>
              <a:t>q (i.e., the </a:t>
            </a:r>
            <a:r>
              <a:rPr lang="en-US" altLang="zh-CN" sz="2800" i="1" dirty="0" smtClean="0"/>
              <a:t>mean </a:t>
            </a:r>
            <a:r>
              <a:rPr lang="en-US" altLang="zh-CN" sz="2800" dirty="0" smtClean="0"/>
              <a:t>activation </a:t>
            </a:r>
            <a:r>
              <a:rPr lang="en-US" altLang="zh-CN" sz="2800" dirty="0" smtClean="0"/>
              <a:t>over the training batch). </a:t>
            </a:r>
            <a:endParaRPr lang="zh-CN" alt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43067"/>
            <a:ext cx="4714908" cy="12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96" y="5500702"/>
            <a:ext cx="8632422" cy="13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kl_divergence</a:t>
            </a:r>
            <a:r>
              <a:rPr lang="en-US" altLang="zh-CN" sz="2400" b="1" dirty="0" smtClean="0"/>
              <a:t>(p, q):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smtClean="0"/>
              <a:t>p * tf.log(p / q) + (1 - p) * tf.log((1 - p) / (1 - q))</a:t>
            </a:r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0.01</a:t>
            </a:r>
          </a:p>
          <a:p>
            <a:pPr>
              <a:buNone/>
            </a:pPr>
            <a:r>
              <a:rPr lang="en-US" altLang="zh-CN" sz="2400" dirty="0" err="1" smtClean="0"/>
              <a:t>sparsity_target</a:t>
            </a:r>
            <a:r>
              <a:rPr lang="en-US" altLang="zh-CN" sz="2400" dirty="0" smtClean="0"/>
              <a:t> = 0.1</a:t>
            </a:r>
          </a:p>
          <a:p>
            <a:pPr>
              <a:buNone/>
            </a:pPr>
            <a:r>
              <a:rPr lang="en-US" altLang="zh-CN" sz="2400" dirty="0" err="1" smtClean="0"/>
              <a:t>sparsity_weight</a:t>
            </a:r>
            <a:r>
              <a:rPr lang="en-US" altLang="zh-CN" sz="2400" dirty="0" smtClean="0"/>
              <a:t> = 0.2</a:t>
            </a:r>
          </a:p>
          <a:p>
            <a:pPr>
              <a:buNone/>
            </a:pPr>
            <a:r>
              <a:rPr lang="en-US" altLang="zh-CN" sz="2400" dirty="0" smtClean="0"/>
              <a:t>[...] </a:t>
            </a:r>
            <a:r>
              <a:rPr lang="en-US" altLang="zh-CN" sz="2400" i="1" dirty="0" smtClean="0"/>
              <a:t># Build a normal </a:t>
            </a:r>
            <a:r>
              <a:rPr lang="en-US" altLang="zh-CN" sz="2400" i="1" dirty="0" err="1" smtClean="0"/>
              <a:t>autoencoder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/>
              <a:t>(the </a:t>
            </a:r>
            <a:r>
              <a:rPr lang="en-US" altLang="zh-CN" sz="2400" i="1" dirty="0" smtClean="0"/>
              <a:t>coding layer is hidden1)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hidden1_mean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(hidden1, axis=0) </a:t>
            </a:r>
            <a:r>
              <a:rPr lang="en-US" altLang="zh-CN" sz="2400" i="1" dirty="0" smtClean="0"/>
              <a:t># batch mean</a:t>
            </a:r>
          </a:p>
          <a:p>
            <a:pPr>
              <a:buNone/>
            </a:pPr>
            <a:r>
              <a:rPr lang="en-US" altLang="zh-CN" sz="2000" b="1" dirty="0" err="1" smtClean="0"/>
              <a:t>sparsity_loss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tf.reduce_sum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kl_divergence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sparsity_target</a:t>
            </a:r>
            <a:r>
              <a:rPr lang="en-US" altLang="zh-CN" sz="2000" b="1" dirty="0" smtClean="0"/>
              <a:t>, hidden1_mean))</a:t>
            </a:r>
          </a:p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X)) </a:t>
            </a:r>
            <a:r>
              <a:rPr lang="en-US" altLang="zh-CN" sz="2400" i="1" dirty="0" smtClean="0"/>
              <a:t># MSE</a:t>
            </a:r>
          </a:p>
          <a:p>
            <a:pPr>
              <a:buNone/>
            </a:pPr>
            <a:r>
              <a:rPr lang="en-US" altLang="zh-CN" sz="2400" dirty="0" smtClean="0"/>
              <a:t>loss = </a:t>
            </a: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sparsity_weight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sparsity_loss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(loss)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hidden1 = </a:t>
            </a:r>
            <a:r>
              <a:rPr lang="en-US" altLang="zh-CN" sz="2400" dirty="0" err="1" smtClean="0"/>
              <a:t>tf.nn.sigmoid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(X, weights1) + biases1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(hidden1, weights2) + biases2)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tf.nn.sigmoid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tf.reduce_sum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err="1" smtClean="0"/>
              <a:t>tf.nn.sigmoid_cross_entropy_with_logits</a:t>
            </a:r>
            <a:r>
              <a:rPr lang="en-US" altLang="zh-CN" sz="2400" dirty="0" smtClean="0"/>
              <a:t>(labels=X, 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Autoencoders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  <a:p>
            <a:r>
              <a:rPr lang="en-US" altLang="zh-CN" dirty="0" smtClean="0"/>
              <a:t>In this chapter we will explain in more depth how </a:t>
            </a:r>
            <a:r>
              <a:rPr lang="en-US" altLang="zh-CN" dirty="0" err="1" smtClean="0"/>
              <a:t>autoencoders</a:t>
            </a:r>
            <a:r>
              <a:rPr lang="en-US" altLang="zh-CN" dirty="0" smtClean="0"/>
              <a:t> work, what types </a:t>
            </a:r>
            <a:r>
              <a:rPr lang="en-US" altLang="zh-CN" dirty="0" smtClean="0"/>
              <a:t>of constraints </a:t>
            </a:r>
            <a:r>
              <a:rPr lang="en-US" altLang="zh-CN" dirty="0" smtClean="0"/>
              <a:t>can be imposed, and how to implement them using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, </a:t>
            </a:r>
            <a:r>
              <a:rPr lang="en-US" altLang="zh-CN" dirty="0" smtClean="0"/>
              <a:t>whether it </a:t>
            </a:r>
            <a:r>
              <a:rPr lang="en-US" altLang="zh-CN" dirty="0" smtClean="0"/>
              <a:t>is for dimensionality reduction, feature extraction, unsupervised </a:t>
            </a:r>
            <a:r>
              <a:rPr lang="en-US" altLang="zh-CN" dirty="0" err="1" smtClean="0"/>
              <a:t>pretraining</a:t>
            </a:r>
            <a:r>
              <a:rPr lang="en-US" altLang="zh-CN" dirty="0" smtClean="0"/>
              <a:t>, or </a:t>
            </a:r>
            <a:r>
              <a:rPr lang="en-US" altLang="zh-CN" dirty="0" smtClean="0"/>
              <a:t>as generative </a:t>
            </a:r>
            <a:r>
              <a:rPr lang="en-US" altLang="zh-CN" dirty="0" smtClean="0"/>
              <a:t>models.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important category of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was introduced in 2014 by </a:t>
            </a:r>
            <a:r>
              <a:rPr lang="en-US" altLang="zh-CN" sz="2800" dirty="0" err="1" smtClean="0"/>
              <a:t>Diederik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Kingma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and Max Welling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and has quickly become one of the most </a:t>
            </a:r>
            <a:r>
              <a:rPr lang="en-US" altLang="zh-CN" sz="2800" dirty="0" smtClean="0"/>
              <a:t>popular </a:t>
            </a:r>
            <a:r>
              <a:rPr lang="en-US" altLang="zh-CN" sz="2800" dirty="0" smtClean="0"/>
              <a:t>types </a:t>
            </a:r>
            <a:r>
              <a:rPr lang="en-US" altLang="zh-CN" sz="2800" dirty="0" smtClean="0"/>
              <a:t>of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: </a:t>
            </a:r>
            <a:r>
              <a:rPr lang="en-US" altLang="zh-CN" sz="2800" i="1" dirty="0" err="1" smtClean="0"/>
              <a:t>variational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autoencoders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dirty="0" smtClean="0"/>
              <a:t>They are quite different from all the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we have discussed so far, in particular:</a:t>
            </a:r>
          </a:p>
          <a:p>
            <a:pPr lvl="1"/>
            <a:r>
              <a:rPr lang="en-US" altLang="zh-CN" sz="2400" dirty="0" smtClean="0"/>
              <a:t>They </a:t>
            </a:r>
            <a:r>
              <a:rPr lang="en-US" altLang="zh-CN" sz="2400" dirty="0" smtClean="0"/>
              <a:t>are </a:t>
            </a:r>
            <a:r>
              <a:rPr lang="en-US" altLang="zh-CN" sz="2400" i="1" dirty="0" smtClean="0"/>
              <a:t>probabilistic </a:t>
            </a:r>
            <a:r>
              <a:rPr lang="en-US" altLang="zh-CN" sz="2400" i="1" dirty="0" err="1" smtClean="0"/>
              <a:t>autoencoders</a:t>
            </a:r>
            <a:r>
              <a:rPr lang="en-US" altLang="zh-CN" sz="2400" i="1" dirty="0" smtClean="0"/>
              <a:t>, meaning that their outputs are partly </a:t>
            </a:r>
            <a:r>
              <a:rPr lang="en-US" altLang="zh-CN" sz="2400" i="1" dirty="0" smtClean="0"/>
              <a:t>determined </a:t>
            </a:r>
            <a:r>
              <a:rPr lang="en-US" altLang="zh-CN" sz="2400" dirty="0" smtClean="0"/>
              <a:t>by </a:t>
            </a:r>
            <a:r>
              <a:rPr lang="en-US" altLang="zh-CN" sz="2400" dirty="0" smtClean="0"/>
              <a:t>chance, even after training (as opposed to </a:t>
            </a:r>
            <a:r>
              <a:rPr lang="en-US" altLang="zh-CN" sz="2400" dirty="0" err="1" smtClean="0"/>
              <a:t>denoising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autoencoders</a:t>
            </a:r>
            <a:r>
              <a:rPr lang="en-US" altLang="zh-CN" sz="2400" dirty="0" smtClean="0"/>
              <a:t>, which </a:t>
            </a:r>
            <a:r>
              <a:rPr lang="en-US" altLang="zh-CN" sz="2400" dirty="0" smtClean="0"/>
              <a:t>use randomness only during training).</a:t>
            </a:r>
          </a:p>
          <a:p>
            <a:pPr lvl="1"/>
            <a:r>
              <a:rPr lang="en-US" altLang="zh-CN" sz="2400" dirty="0" smtClean="0"/>
              <a:t>Most </a:t>
            </a:r>
            <a:r>
              <a:rPr lang="en-US" altLang="zh-CN" sz="2400" dirty="0" smtClean="0"/>
              <a:t>importantly, they are </a:t>
            </a:r>
            <a:r>
              <a:rPr lang="en-US" altLang="zh-CN" sz="2400" i="1" dirty="0" smtClean="0"/>
              <a:t>generative </a:t>
            </a:r>
            <a:r>
              <a:rPr lang="en-US" altLang="zh-CN" sz="2400" i="1" dirty="0" err="1" smtClean="0"/>
              <a:t>autoencoders</a:t>
            </a:r>
            <a:r>
              <a:rPr lang="en-US" altLang="zh-CN" sz="2400" i="1" dirty="0" smtClean="0"/>
              <a:t>, meaning that they can </a:t>
            </a:r>
            <a:r>
              <a:rPr lang="en-US" altLang="zh-CN" sz="2400" i="1" dirty="0" smtClean="0"/>
              <a:t>generate </a:t>
            </a:r>
            <a:r>
              <a:rPr lang="en-US" altLang="zh-CN" sz="2400" dirty="0" smtClean="0"/>
              <a:t>new </a:t>
            </a:r>
            <a:r>
              <a:rPr lang="en-US" altLang="zh-CN" sz="2400" dirty="0" smtClean="0"/>
              <a:t>instances that look like they were sampled from the training set.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Another important category of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was introduced in 2014 by </a:t>
            </a:r>
            <a:r>
              <a:rPr lang="en-US" altLang="zh-CN" sz="2800" dirty="0" err="1" smtClean="0"/>
              <a:t>Diederik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Kingma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and Max Welling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and has quickly become one of the most </a:t>
            </a:r>
            <a:r>
              <a:rPr lang="en-US" altLang="zh-CN" sz="2800" dirty="0" smtClean="0"/>
              <a:t>popular </a:t>
            </a:r>
            <a:r>
              <a:rPr lang="en-US" altLang="zh-CN" sz="2800" dirty="0" smtClean="0"/>
              <a:t>types </a:t>
            </a:r>
            <a:r>
              <a:rPr lang="en-US" altLang="zh-CN" sz="2800" dirty="0" smtClean="0"/>
              <a:t>of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: </a:t>
            </a:r>
            <a:r>
              <a:rPr lang="en-US" altLang="zh-CN" sz="2800" i="1" dirty="0" err="1" smtClean="0"/>
              <a:t>variational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autoencoders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dirty="0" smtClean="0"/>
              <a:t>They are quite different from all the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we have discussed so far, in particular:</a:t>
            </a:r>
          </a:p>
          <a:p>
            <a:pPr lvl="1"/>
            <a:r>
              <a:rPr lang="en-US" altLang="zh-CN" sz="2400" dirty="0" smtClean="0"/>
              <a:t>They </a:t>
            </a:r>
            <a:r>
              <a:rPr lang="en-US" altLang="zh-CN" sz="2400" dirty="0" smtClean="0"/>
              <a:t>are </a:t>
            </a:r>
            <a:r>
              <a:rPr lang="en-US" altLang="zh-CN" sz="2400" i="1" dirty="0" smtClean="0"/>
              <a:t>probabilistic </a:t>
            </a:r>
            <a:r>
              <a:rPr lang="en-US" altLang="zh-CN" sz="2400" i="1" dirty="0" err="1" smtClean="0"/>
              <a:t>autoencoders</a:t>
            </a:r>
            <a:r>
              <a:rPr lang="en-US" altLang="zh-CN" sz="2400" i="1" dirty="0" smtClean="0"/>
              <a:t>, meaning that their outputs are partly </a:t>
            </a:r>
            <a:r>
              <a:rPr lang="en-US" altLang="zh-CN" sz="2400" i="1" dirty="0" smtClean="0"/>
              <a:t>determined </a:t>
            </a:r>
            <a:r>
              <a:rPr lang="en-US" altLang="zh-CN" sz="2400" dirty="0" smtClean="0"/>
              <a:t>by </a:t>
            </a:r>
            <a:r>
              <a:rPr lang="en-US" altLang="zh-CN" sz="2400" dirty="0" smtClean="0"/>
              <a:t>chance, even after training (as opposed to </a:t>
            </a:r>
            <a:r>
              <a:rPr lang="en-US" altLang="zh-CN" sz="2400" dirty="0" err="1" smtClean="0"/>
              <a:t>denoising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autoencoders</a:t>
            </a:r>
            <a:r>
              <a:rPr lang="en-US" altLang="zh-CN" sz="2400" dirty="0" smtClean="0"/>
              <a:t>, which </a:t>
            </a:r>
            <a:r>
              <a:rPr lang="en-US" altLang="zh-CN" sz="2400" dirty="0" smtClean="0"/>
              <a:t>use randomness only during training).</a:t>
            </a:r>
          </a:p>
          <a:p>
            <a:pPr lvl="1"/>
            <a:r>
              <a:rPr lang="en-US" altLang="zh-CN" sz="2400" dirty="0" smtClean="0"/>
              <a:t>Most </a:t>
            </a:r>
            <a:r>
              <a:rPr lang="en-US" altLang="zh-CN" sz="2400" dirty="0" smtClean="0"/>
              <a:t>importantly, they are </a:t>
            </a:r>
            <a:r>
              <a:rPr lang="en-US" altLang="zh-CN" sz="2400" i="1" dirty="0" smtClean="0"/>
              <a:t>generative </a:t>
            </a:r>
            <a:r>
              <a:rPr lang="en-US" altLang="zh-CN" sz="2400" i="1" dirty="0" err="1" smtClean="0"/>
              <a:t>autoencoders</a:t>
            </a:r>
            <a:r>
              <a:rPr lang="en-US" altLang="zh-CN" sz="2400" i="1" dirty="0" smtClean="0"/>
              <a:t>, meaning that they can </a:t>
            </a:r>
            <a:r>
              <a:rPr lang="en-US" altLang="zh-CN" sz="2400" i="1" dirty="0" smtClean="0"/>
              <a:t>generate </a:t>
            </a:r>
            <a:r>
              <a:rPr lang="en-US" altLang="zh-CN" sz="2400" dirty="0" smtClean="0"/>
              <a:t>new </a:t>
            </a:r>
            <a:r>
              <a:rPr lang="en-US" altLang="zh-CN" sz="2400" dirty="0" smtClean="0"/>
              <a:t>instances that look like they were sampled from the training set.</a:t>
            </a:r>
            <a:endParaRPr lang="zh-CN" altLang="en-US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4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err="1" smtClean="0"/>
              <a:t>eps</a:t>
            </a:r>
            <a:r>
              <a:rPr lang="en-US" altLang="zh-CN" sz="2800" dirty="0" smtClean="0"/>
              <a:t> = 1e-10 </a:t>
            </a:r>
            <a:r>
              <a:rPr lang="en-US" altLang="zh-CN" sz="2800" i="1" dirty="0" smtClean="0"/>
              <a:t># smoothing term to avoid computing log(0</a:t>
            </a:r>
            <a:r>
              <a:rPr lang="en-US" altLang="zh-CN" sz="2800" i="1" dirty="0" smtClean="0"/>
              <a:t>)</a:t>
            </a:r>
            <a:endParaRPr lang="en-US" altLang="zh-CN" sz="2800" i="1" dirty="0" smtClean="0"/>
          </a:p>
          <a:p>
            <a:pPr>
              <a:buNone/>
            </a:pPr>
            <a:r>
              <a:rPr lang="en-US" altLang="zh-CN" sz="2800" dirty="0" err="1" smtClean="0"/>
              <a:t>latent_loss</a:t>
            </a:r>
            <a:r>
              <a:rPr lang="en-US" altLang="zh-CN" sz="2800" dirty="0" smtClean="0"/>
              <a:t> = 0.5 * </a:t>
            </a:r>
            <a:r>
              <a:rPr lang="en-US" altLang="zh-CN" sz="2800" dirty="0" err="1" smtClean="0"/>
              <a:t>tf.reduce_sum</a:t>
            </a:r>
            <a:r>
              <a:rPr lang="en-US" altLang="zh-CN" sz="2800" dirty="0" smtClean="0"/>
              <a:t>(</a:t>
            </a:r>
          </a:p>
          <a:p>
            <a:pPr>
              <a:buNone/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tf.square</a:t>
            </a:r>
            <a:r>
              <a:rPr lang="en-US" altLang="zh-CN" sz="2800" dirty="0" smtClean="0"/>
              <a:t>(hidden3_sigma</a:t>
            </a:r>
            <a:r>
              <a:rPr lang="en-US" altLang="zh-CN" sz="2800" dirty="0" smtClean="0"/>
              <a:t>) + </a:t>
            </a:r>
            <a:r>
              <a:rPr lang="en-US" altLang="zh-CN" sz="2800" dirty="0" err="1" smtClean="0"/>
              <a:t>tf.square</a:t>
            </a:r>
            <a:r>
              <a:rPr lang="en-US" altLang="zh-CN" sz="2800" dirty="0" smtClean="0"/>
              <a:t>(hidden3_mean)</a:t>
            </a:r>
          </a:p>
          <a:p>
            <a:pPr>
              <a:buNone/>
            </a:pPr>
            <a:r>
              <a:rPr lang="en-US" altLang="zh-CN" sz="2800" dirty="0" smtClean="0"/>
              <a:t>           - </a:t>
            </a:r>
            <a:r>
              <a:rPr lang="en-US" altLang="zh-CN" sz="2800" dirty="0" smtClean="0"/>
              <a:t>1 - tf.log(</a:t>
            </a:r>
            <a:r>
              <a:rPr lang="en-US" altLang="zh-CN" sz="2800" dirty="0" err="1" smtClean="0"/>
              <a:t>eps</a:t>
            </a:r>
            <a:r>
              <a:rPr lang="en-US" altLang="zh-CN" sz="2800" dirty="0" smtClean="0"/>
              <a:t> + </a:t>
            </a:r>
            <a:r>
              <a:rPr lang="en-US" altLang="zh-CN" sz="2800" dirty="0" err="1" smtClean="0"/>
              <a:t>tf.square</a:t>
            </a:r>
            <a:r>
              <a:rPr lang="en-US" altLang="zh-CN" sz="2800" dirty="0" smtClean="0"/>
              <a:t>(hidden3_sigma</a:t>
            </a:r>
            <a:r>
              <a:rPr lang="en-US" altLang="zh-CN" sz="2800" dirty="0" smtClean="0"/>
              <a:t>)))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latent_loss</a:t>
            </a:r>
            <a:r>
              <a:rPr lang="en-US" altLang="zh-CN" sz="2800" dirty="0" smtClean="0"/>
              <a:t> = 0.5 * </a:t>
            </a:r>
            <a:r>
              <a:rPr lang="en-US" altLang="zh-CN" sz="2800" dirty="0" err="1" smtClean="0"/>
              <a:t>tf.reduce_sum</a:t>
            </a:r>
            <a:r>
              <a:rPr lang="en-US" altLang="zh-CN" sz="2800" dirty="0" smtClean="0"/>
              <a:t>(</a:t>
            </a:r>
          </a:p>
          <a:p>
            <a:pPr>
              <a:buNone/>
            </a:pPr>
            <a:r>
              <a:rPr lang="en-US" altLang="zh-CN" sz="2800" dirty="0" smtClean="0"/>
              <a:t>           tf.exp(hidden3_gamma</a:t>
            </a:r>
            <a:r>
              <a:rPr lang="en-US" altLang="zh-CN" sz="2800" dirty="0" smtClean="0"/>
              <a:t>) + </a:t>
            </a:r>
            <a:r>
              <a:rPr lang="en-US" altLang="zh-CN" sz="2800" dirty="0" err="1" smtClean="0"/>
              <a:t>tf.square</a:t>
            </a:r>
            <a:r>
              <a:rPr lang="en-US" altLang="zh-CN" sz="2800" dirty="0" smtClean="0"/>
              <a:t>(hidden3_mean) - 1 </a:t>
            </a:r>
            <a:r>
              <a:rPr lang="en-US" altLang="zh-CN" sz="2800" dirty="0" smtClean="0"/>
              <a:t>     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- </a:t>
            </a:r>
            <a:r>
              <a:rPr lang="en-US" altLang="zh-CN" sz="2800" dirty="0" smtClean="0"/>
              <a:t>hidden3_gamma)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3555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= 28 * 28 </a:t>
            </a:r>
            <a:r>
              <a:rPr lang="en-US" altLang="zh-CN" sz="2400" i="1" dirty="0" smtClean="0"/>
              <a:t># for MNIST</a:t>
            </a:r>
          </a:p>
          <a:p>
            <a:pPr>
              <a:buNone/>
            </a:pPr>
            <a:r>
              <a:rPr lang="en-US" altLang="zh-CN" sz="2400" dirty="0" smtClean="0"/>
              <a:t>n_hidden1 = 500</a:t>
            </a:r>
          </a:p>
          <a:p>
            <a:pPr>
              <a:buNone/>
            </a:pPr>
            <a:r>
              <a:rPr lang="en-US" altLang="zh-CN" sz="2400" dirty="0" smtClean="0"/>
              <a:t>n_hidden2 = 500</a:t>
            </a:r>
          </a:p>
          <a:p>
            <a:pPr>
              <a:buNone/>
            </a:pPr>
            <a:r>
              <a:rPr lang="en-US" altLang="zh-CN" sz="2400" dirty="0" smtClean="0"/>
              <a:t>n_hidden3 = 20 </a:t>
            </a:r>
            <a:r>
              <a:rPr lang="en-US" altLang="zh-CN" sz="2400" i="1" dirty="0" smtClean="0"/>
              <a:t># </a:t>
            </a:r>
            <a:r>
              <a:rPr lang="en-US" altLang="zh-CN" sz="2400" i="1" dirty="0" err="1" smtClean="0"/>
              <a:t>codings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n_hidden4 = n_hidden2</a:t>
            </a:r>
          </a:p>
          <a:p>
            <a:pPr>
              <a:buNone/>
            </a:pPr>
            <a:r>
              <a:rPr lang="en-US" altLang="zh-CN" sz="2400" dirty="0" smtClean="0"/>
              <a:t>n_hidden5 = n_hidden1</a:t>
            </a:r>
          </a:p>
          <a:p>
            <a:pPr>
              <a:buNone/>
            </a:pP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n_inputs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0.001</a:t>
            </a:r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3555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tf.contrib.framework.arg_scope</a:t>
            </a:r>
            <a:r>
              <a:rPr lang="en-US" altLang="zh-CN" sz="2400" b="1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    [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],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tf.nn.elu</a:t>
            </a:r>
            <a:r>
              <a:rPr lang="en-US" altLang="zh-CN" sz="2400" dirty="0" smtClean="0"/>
              <a:t>,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weights_initializer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tf.contrib.layers.variance_scaling_initializer</a:t>
            </a:r>
            <a:r>
              <a:rPr lang="en-US" altLang="zh-CN" sz="2400" dirty="0" smtClean="0"/>
              <a:t>()):</a:t>
            </a:r>
          </a:p>
          <a:p>
            <a:pPr>
              <a:buNone/>
            </a:pPr>
            <a:r>
              <a:rPr lang="en-US" altLang="zh-CN" sz="2400" dirty="0" smtClean="0"/>
              <a:t>    X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    hidden1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(X, n_hidden1)</a:t>
            </a:r>
          </a:p>
          <a:p>
            <a:pPr>
              <a:buNone/>
            </a:pPr>
            <a:r>
              <a:rPr lang="en-US" altLang="zh-CN" sz="2400" dirty="0" smtClean="0"/>
              <a:t>    hidden2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(hidden1, n_hidden2)</a:t>
            </a:r>
          </a:p>
          <a:p>
            <a:pPr>
              <a:buNone/>
            </a:pPr>
            <a:r>
              <a:rPr lang="en-US" altLang="zh-CN" sz="2000" dirty="0" smtClean="0"/>
              <a:t>    hidden3_mean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(hidden2, n_hidden3,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=None)</a:t>
            </a:r>
          </a:p>
          <a:p>
            <a:pPr>
              <a:buNone/>
            </a:pPr>
            <a:r>
              <a:rPr lang="en-US" altLang="zh-CN" sz="2000" dirty="0" smtClean="0"/>
              <a:t>    hidden3_gamma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(hidden2, n_hidden3,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=None)</a:t>
            </a:r>
          </a:p>
          <a:p>
            <a:pPr>
              <a:buNone/>
            </a:pPr>
            <a:r>
              <a:rPr lang="en-US" altLang="zh-CN" sz="2400" dirty="0" smtClean="0"/>
              <a:t>    hidden3_sigma </a:t>
            </a:r>
            <a:r>
              <a:rPr lang="en-US" altLang="zh-CN" sz="2400" dirty="0" smtClean="0"/>
              <a:t>= tf.exp(0.5 * hidden3_gamma)</a:t>
            </a:r>
          </a:p>
          <a:p>
            <a:pPr>
              <a:buNone/>
            </a:pPr>
            <a:r>
              <a:rPr lang="en-US" altLang="zh-CN" sz="2400" dirty="0" smtClean="0"/>
              <a:t>    noise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tf.shape</a:t>
            </a:r>
            <a:r>
              <a:rPr lang="en-US" altLang="zh-CN" sz="2400" dirty="0" smtClean="0"/>
              <a:t>(hidden3_sigma),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</a:t>
            </a:r>
            <a:r>
              <a:rPr lang="en-US" altLang="zh-CN" sz="2400" dirty="0" smtClean="0"/>
              <a:t>)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hidden3 </a:t>
            </a:r>
            <a:r>
              <a:rPr lang="en-US" altLang="zh-CN" sz="2400" dirty="0" smtClean="0"/>
              <a:t>= hidden3_mean + hidden3_sigma * </a:t>
            </a:r>
            <a:r>
              <a:rPr lang="en-US" altLang="zh-CN" sz="2400" dirty="0" smtClean="0"/>
              <a:t>noise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hidden4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(hidden3, n_hidden4)</a:t>
            </a:r>
          </a:p>
          <a:p>
            <a:pPr>
              <a:buNone/>
            </a:pPr>
            <a:r>
              <a:rPr lang="en-US" altLang="zh-CN" sz="2400" dirty="0" smtClean="0"/>
              <a:t>    hidden5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(hidden4, n_hidden5)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(hidden5,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=None)</a:t>
            </a:r>
          </a:p>
          <a:p>
            <a:pPr>
              <a:buNone/>
            </a:pPr>
            <a:r>
              <a:rPr lang="en-US" altLang="zh-CN" sz="2400" dirty="0" smtClean="0"/>
              <a:t>    outputs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tf.sigmoid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3555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tf.reduce_sum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tf.nn.sigmoid_cross_entropy_with_logits</a:t>
            </a:r>
            <a:r>
              <a:rPr lang="en-US" altLang="zh-CN" sz="2400" dirty="0" smtClean="0"/>
              <a:t>(labels=X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r>
              <a:rPr lang="en-US" altLang="zh-CN" sz="2400" dirty="0" err="1" smtClean="0"/>
              <a:t>latent_loss</a:t>
            </a:r>
            <a:r>
              <a:rPr lang="en-US" altLang="zh-CN" sz="2400" dirty="0" smtClean="0"/>
              <a:t> = 0.5 * </a:t>
            </a:r>
            <a:r>
              <a:rPr lang="en-US" altLang="zh-CN" sz="2400" dirty="0" err="1" smtClean="0"/>
              <a:t>tf.reduce_sum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             tf.exp(hidden3_gamma</a:t>
            </a:r>
            <a:r>
              <a:rPr lang="en-US" altLang="zh-CN" sz="2400" dirty="0" smtClean="0"/>
              <a:t>) + 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(hidden3_mean) - 1 </a:t>
            </a:r>
            <a:r>
              <a:rPr lang="en-US" altLang="zh-CN" sz="2400" dirty="0" smtClean="0"/>
              <a:t>–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hidden3_gamma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cost = </a:t>
            </a:r>
            <a:r>
              <a:rPr lang="en-US" altLang="zh-CN" sz="2400" dirty="0" err="1" smtClean="0"/>
              <a:t>reconstruction_loss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latent_loss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(cost)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init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Digits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numpy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np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n_digits</a:t>
            </a:r>
            <a:r>
              <a:rPr lang="en-US" altLang="zh-CN" sz="2400" dirty="0" smtClean="0"/>
              <a:t> = 60</a:t>
            </a:r>
          </a:p>
          <a:p>
            <a:pPr>
              <a:buNone/>
            </a:pPr>
            <a:r>
              <a:rPr lang="en-US" altLang="zh-CN" sz="2400" dirty="0" err="1" smtClean="0"/>
              <a:t>n_epochs</a:t>
            </a:r>
            <a:r>
              <a:rPr lang="en-US" altLang="zh-CN" sz="2400" dirty="0" smtClean="0"/>
              <a:t> = 50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 = 150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epoch in range(</a:t>
            </a:r>
            <a:r>
              <a:rPr lang="en-US" altLang="zh-CN" sz="2400" b="1" dirty="0" err="1" smtClean="0"/>
              <a:t>n_epochs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n_batches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mnist.train.num_examples</a:t>
            </a:r>
            <a:r>
              <a:rPr lang="en-US" altLang="zh-CN" sz="2400" dirty="0" smtClean="0"/>
              <a:t> // </a:t>
            </a:r>
            <a:r>
              <a:rPr lang="en-US" altLang="zh-CN" sz="2400" dirty="0" err="1" smtClean="0"/>
              <a:t>batch_size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smtClean="0"/>
              <a:t>iteration in range(</a:t>
            </a:r>
            <a:r>
              <a:rPr lang="en-US" altLang="zh-CN" sz="2400" b="1" dirty="0" err="1" smtClean="0"/>
              <a:t>n_batches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mnist.train.next_batch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codings_rnd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np.random.normal</a:t>
            </a:r>
            <a:r>
              <a:rPr lang="en-US" altLang="zh-CN" sz="2400" dirty="0" smtClean="0"/>
              <a:t>(size=[</a:t>
            </a:r>
            <a:r>
              <a:rPr lang="en-US" altLang="zh-CN" sz="2400" dirty="0" err="1" smtClean="0"/>
              <a:t>n_digits</a:t>
            </a:r>
            <a:r>
              <a:rPr lang="en-US" altLang="zh-CN" sz="2400" dirty="0" smtClean="0"/>
              <a:t>, n_hidden3])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outputs_val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outputs.eval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={hidden3: </a:t>
            </a:r>
            <a:r>
              <a:rPr lang="en-US" altLang="zh-CN" sz="2400" dirty="0" err="1" smtClean="0"/>
              <a:t>codings_rnd</a:t>
            </a:r>
            <a:r>
              <a:rPr lang="en-US" altLang="zh-CN" sz="2400" dirty="0" smtClean="0"/>
              <a:t>})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Digits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for iteration in range(</a:t>
            </a:r>
            <a:r>
              <a:rPr lang="en-US" altLang="zh-CN" sz="2400" b="1" dirty="0" err="1" smtClean="0"/>
              <a:t>n_digits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plt.subplot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n_digits</a:t>
            </a:r>
            <a:r>
              <a:rPr lang="en-US" altLang="zh-CN" sz="2400" dirty="0" smtClean="0"/>
              <a:t>, 10, iteration + 1)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plot_image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outputs_val</a:t>
            </a:r>
            <a:r>
              <a:rPr lang="en-US" altLang="zh-CN" sz="2400" dirty="0" smtClean="0"/>
              <a:t>[iteration</a:t>
            </a:r>
            <a:r>
              <a:rPr lang="en-US" altLang="zh-CN" sz="2400" dirty="0" smtClean="0"/>
              <a:t>])</a:t>
            </a:r>
            <a:endParaRPr lang="zh-CN" altLang="en-US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61382"/>
            <a:ext cx="6919908" cy="429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amazing successes of supervised learning in image recognition, speech </a:t>
            </a:r>
            <a:r>
              <a:rPr lang="en-US" altLang="zh-CN" sz="2800" dirty="0" smtClean="0"/>
              <a:t>recognition, text </a:t>
            </a:r>
            <a:r>
              <a:rPr lang="en-US" altLang="zh-CN" sz="2800" dirty="0" smtClean="0"/>
              <a:t>translation, and more have somewhat overshadowed unsupervised </a:t>
            </a:r>
            <a:r>
              <a:rPr lang="en-US" altLang="zh-CN" sz="2800" dirty="0" smtClean="0"/>
              <a:t>learning, but </a:t>
            </a:r>
            <a:r>
              <a:rPr lang="en-US" altLang="zh-CN" sz="2800" dirty="0" smtClean="0"/>
              <a:t>it is actually booming. New architectures for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and other </a:t>
            </a:r>
            <a:r>
              <a:rPr lang="en-US" altLang="zh-CN" sz="2800" dirty="0" smtClean="0"/>
              <a:t>unsupervised learning </a:t>
            </a:r>
            <a:r>
              <a:rPr lang="en-US" altLang="zh-CN" sz="2800" dirty="0" smtClean="0"/>
              <a:t>algorithms are invented regularly, so much so that we cannot </a:t>
            </a:r>
            <a:r>
              <a:rPr lang="en-US" altLang="zh-CN" sz="2800" dirty="0" smtClean="0"/>
              <a:t>cover them </a:t>
            </a:r>
            <a:r>
              <a:rPr lang="en-US" altLang="zh-CN" sz="2800" dirty="0" smtClean="0"/>
              <a:t>all in this book. Here is a brief (by no means exhaustive) overview of a few </a:t>
            </a:r>
            <a:r>
              <a:rPr lang="en-US" altLang="zh-CN" sz="2800" dirty="0" smtClean="0"/>
              <a:t>more types </a:t>
            </a:r>
            <a:r>
              <a:rPr lang="en-US" altLang="zh-CN" sz="2800" dirty="0" smtClean="0"/>
              <a:t>of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that you may want to check out: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b="1" i="1" dirty="0" smtClean="0"/>
              <a:t>Contractive </a:t>
            </a:r>
            <a:r>
              <a:rPr lang="en-US" altLang="zh-CN" sz="2800" b="1" i="1" dirty="0" err="1" smtClean="0"/>
              <a:t>autoencoder</a:t>
            </a:r>
            <a:r>
              <a:rPr lang="en-US" altLang="zh-CN" sz="2800" b="1" i="1" dirty="0" smtClean="0"/>
              <a:t> (CAE</a:t>
            </a:r>
            <a:r>
              <a:rPr lang="en-US" altLang="zh-CN" sz="2800" b="1" i="1" dirty="0" smtClean="0"/>
              <a:t>)</a:t>
            </a: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smtClean="0"/>
              <a:t>    The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is constrained during training so that the derivatives of the </a:t>
            </a:r>
            <a:r>
              <a:rPr lang="en-US" altLang="zh-CN" sz="2800" dirty="0" err="1" smtClean="0"/>
              <a:t>codings</a:t>
            </a:r>
            <a:r>
              <a:rPr lang="en-US" altLang="zh-CN" sz="2800" dirty="0" smtClean="0"/>
              <a:t> with </a:t>
            </a:r>
            <a:r>
              <a:rPr lang="en-US" altLang="zh-CN" sz="2800" dirty="0" smtClean="0"/>
              <a:t>regards to the inputs are small. In other words, two similar inputs </a:t>
            </a:r>
            <a:r>
              <a:rPr lang="en-US" altLang="zh-CN" sz="2800" dirty="0" smtClean="0"/>
              <a:t>must have </a:t>
            </a:r>
            <a:r>
              <a:rPr lang="en-US" altLang="zh-CN" sz="2800" dirty="0" smtClean="0"/>
              <a:t>similar </a:t>
            </a:r>
            <a:r>
              <a:rPr lang="en-US" altLang="zh-CN" sz="2800" dirty="0" err="1" smtClean="0"/>
              <a:t>codings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b="1" i="1" dirty="0" smtClean="0"/>
              <a:t>Stacked </a:t>
            </a:r>
            <a:r>
              <a:rPr lang="en-US" altLang="zh-CN" sz="2800" b="1" i="1" dirty="0" err="1" smtClean="0"/>
              <a:t>convolutional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autoencoders</a:t>
            </a: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that learn to extract visual features by reconstructing images </a:t>
            </a:r>
            <a:r>
              <a:rPr lang="en-US" altLang="zh-CN" sz="2800" dirty="0" smtClean="0"/>
              <a:t>processed through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layers.</a:t>
            </a:r>
          </a:p>
          <a:p>
            <a:r>
              <a:rPr lang="en-US" altLang="zh-CN" sz="2800" b="1" i="1" dirty="0" smtClean="0"/>
              <a:t>Generative stochastic network (</a:t>
            </a:r>
            <a:r>
              <a:rPr lang="en-US" altLang="zh-CN" sz="2800" b="1" i="1" dirty="0" smtClean="0"/>
              <a:t>GSN)</a:t>
            </a: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smtClean="0"/>
              <a:t>    A </a:t>
            </a:r>
            <a:r>
              <a:rPr lang="en-US" altLang="zh-CN" sz="2800" dirty="0" smtClean="0"/>
              <a:t>generalization of </a:t>
            </a:r>
            <a:r>
              <a:rPr lang="en-US" altLang="zh-CN" sz="2800" dirty="0" err="1" smtClean="0"/>
              <a:t>denoising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, with the added capability to </a:t>
            </a:r>
            <a:r>
              <a:rPr lang="en-US" altLang="zh-CN" sz="2800" dirty="0" smtClean="0"/>
              <a:t>generate data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Data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relationship between memory, perception, and pattern matching was </a:t>
            </a:r>
            <a:r>
              <a:rPr lang="en-US" altLang="zh-CN" dirty="0" smtClean="0"/>
              <a:t>famously studied </a:t>
            </a:r>
            <a:r>
              <a:rPr lang="en-US" altLang="zh-CN" dirty="0" smtClean="0"/>
              <a:t>by William Chase and Herbert Simon in the early 1970s</a:t>
            </a:r>
            <a:r>
              <a:rPr lang="en-US" altLang="zh-CN" dirty="0" smtClean="0"/>
              <a:t>. </a:t>
            </a:r>
            <a:r>
              <a:rPr lang="en-US" altLang="zh-CN" dirty="0" smtClean="0"/>
              <a:t>They observed </a:t>
            </a:r>
            <a:r>
              <a:rPr lang="en-US" altLang="zh-CN" dirty="0" smtClean="0"/>
              <a:t>that expert </a:t>
            </a:r>
            <a:r>
              <a:rPr lang="en-US" altLang="zh-CN" dirty="0" smtClean="0"/>
              <a:t>chess players were able to memorize the positions of all the pieces in a game </a:t>
            </a:r>
            <a:r>
              <a:rPr lang="en-US" altLang="zh-CN" dirty="0" smtClean="0"/>
              <a:t>by looking </a:t>
            </a:r>
            <a:r>
              <a:rPr lang="en-US" altLang="zh-CN" dirty="0" smtClean="0"/>
              <a:t>at the board for just 5 seconds, a task that most people would find </a:t>
            </a:r>
            <a:r>
              <a:rPr lang="en-US" altLang="zh-CN" dirty="0" smtClean="0"/>
              <a:t>impossible. However</a:t>
            </a:r>
            <a:r>
              <a:rPr lang="en-US" altLang="zh-CN" dirty="0" smtClean="0"/>
              <a:t>, this was only the case when the pieces were placed in realistic </a:t>
            </a:r>
            <a:r>
              <a:rPr lang="en-US" altLang="zh-CN" dirty="0" smtClean="0"/>
              <a:t>positions. </a:t>
            </a:r>
            <a:r>
              <a:rPr lang="en-US" altLang="zh-CN" dirty="0" smtClean="0"/>
              <a:t>Chess experts </a:t>
            </a:r>
            <a:r>
              <a:rPr lang="en-US" altLang="zh-CN" dirty="0" smtClean="0"/>
              <a:t>just </a:t>
            </a:r>
            <a:r>
              <a:rPr lang="en-US" altLang="zh-CN" dirty="0" smtClean="0"/>
              <a:t>see chess patterns more </a:t>
            </a:r>
            <a:r>
              <a:rPr lang="en-US" altLang="zh-CN" dirty="0" smtClean="0"/>
              <a:t>easily. </a:t>
            </a:r>
            <a:r>
              <a:rPr lang="en-US" altLang="zh-CN" dirty="0" smtClean="0"/>
              <a:t>Noticing patterns helps them store </a:t>
            </a:r>
            <a:r>
              <a:rPr lang="en-US" altLang="zh-CN" dirty="0" smtClean="0"/>
              <a:t>information efficiently</a:t>
            </a:r>
            <a:r>
              <a:rPr lang="en-US" altLang="zh-CN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</a:t>
            </a:r>
            <a:r>
              <a:rPr lang="en-US" altLang="zh-CN" dirty="0" err="1" smtClean="0"/>
              <a:t>Autoencoders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b="1" i="1" dirty="0" smtClean="0"/>
              <a:t>Winner-take-all (WTA) </a:t>
            </a:r>
            <a:r>
              <a:rPr lang="en-US" altLang="zh-CN" sz="2800" b="1" i="1" dirty="0" err="1" smtClean="0"/>
              <a:t>autoencoder</a:t>
            </a: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smtClean="0"/>
              <a:t>    During </a:t>
            </a:r>
            <a:r>
              <a:rPr lang="en-US" altLang="zh-CN" sz="2800" dirty="0" smtClean="0"/>
              <a:t>training, after computing the activations of all the neurons in the </a:t>
            </a:r>
            <a:r>
              <a:rPr lang="en-US" altLang="zh-CN" sz="2800" dirty="0" smtClean="0"/>
              <a:t>coding layer</a:t>
            </a:r>
            <a:r>
              <a:rPr lang="en-US" altLang="zh-CN" sz="2800" dirty="0" smtClean="0"/>
              <a:t>, only the top </a:t>
            </a:r>
            <a:r>
              <a:rPr lang="en-US" altLang="zh-CN" sz="2800" i="1" dirty="0" smtClean="0"/>
              <a:t>k% activations for each neuron over the training batch are </a:t>
            </a:r>
            <a:r>
              <a:rPr lang="en-US" altLang="zh-CN" sz="2800" i="1" dirty="0" smtClean="0"/>
              <a:t>preserved, </a:t>
            </a:r>
            <a:r>
              <a:rPr lang="en-US" altLang="zh-CN" sz="2800" dirty="0" smtClean="0"/>
              <a:t>and </a:t>
            </a:r>
            <a:r>
              <a:rPr lang="en-US" altLang="zh-CN" sz="2800" dirty="0" smtClean="0"/>
              <a:t>the rest are set to zero. Naturally this leads to sparse </a:t>
            </a:r>
            <a:r>
              <a:rPr lang="en-US" altLang="zh-CN" sz="2800" dirty="0" err="1" smtClean="0"/>
              <a:t>codings</a:t>
            </a:r>
            <a:r>
              <a:rPr lang="en-US" altLang="zh-CN" sz="2800" dirty="0" smtClean="0"/>
              <a:t>. </a:t>
            </a:r>
            <a:r>
              <a:rPr lang="en-US" altLang="zh-CN" sz="2800" dirty="0" smtClean="0"/>
              <a:t>Moreover, a </a:t>
            </a:r>
            <a:r>
              <a:rPr lang="en-US" altLang="zh-CN" sz="2800" dirty="0" smtClean="0"/>
              <a:t>similar WTA approach can be used to produce sparse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autoencoders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b="1" i="1" dirty="0" smtClean="0"/>
              <a:t>Adversarial </a:t>
            </a:r>
            <a:r>
              <a:rPr lang="en-US" altLang="zh-CN" sz="2800" b="1" i="1" dirty="0" err="1" smtClean="0"/>
              <a:t>autoencoders</a:t>
            </a: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smtClean="0"/>
              <a:t>    One </a:t>
            </a:r>
            <a:r>
              <a:rPr lang="en-US" altLang="zh-CN" sz="2800" dirty="0" smtClean="0"/>
              <a:t>network is trained to reproduce its inputs, and at the same time another </a:t>
            </a:r>
            <a:r>
              <a:rPr lang="en-US" altLang="zh-CN" sz="2800" dirty="0" smtClean="0"/>
              <a:t>is trained </a:t>
            </a:r>
            <a:r>
              <a:rPr lang="en-US" altLang="zh-CN" sz="2800" dirty="0" smtClean="0"/>
              <a:t>to find inputs that the first network is unable to properly </a:t>
            </a:r>
            <a:r>
              <a:rPr lang="en-US" altLang="zh-CN" sz="2800" dirty="0" smtClean="0"/>
              <a:t>reconstruct. This </a:t>
            </a:r>
            <a:r>
              <a:rPr lang="en-US" altLang="zh-CN" sz="2800" dirty="0" smtClean="0"/>
              <a:t>pushes the first </a:t>
            </a: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to learn robust </a:t>
            </a:r>
            <a:r>
              <a:rPr lang="en-US" altLang="zh-CN" sz="2800" dirty="0" err="1" smtClean="0"/>
              <a:t>codings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Data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Just like the chess players in this memory experiment,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looks at </a:t>
            </a:r>
            <a:r>
              <a:rPr lang="en-US" altLang="zh-CN" dirty="0" smtClean="0"/>
              <a:t>the inputs</a:t>
            </a:r>
            <a:r>
              <a:rPr lang="en-US" altLang="zh-CN" dirty="0" smtClean="0"/>
              <a:t>, converts them to an efficient internal representation, and then spits out </a:t>
            </a:r>
            <a:r>
              <a:rPr lang="en-US" altLang="zh-CN" dirty="0" smtClean="0"/>
              <a:t>something that </a:t>
            </a:r>
            <a:r>
              <a:rPr lang="en-US" altLang="zh-CN" dirty="0" smtClean="0"/>
              <a:t>(hopefully) looks very close to the inputs.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always </a:t>
            </a:r>
            <a:r>
              <a:rPr lang="en-US" altLang="zh-CN" dirty="0" smtClean="0"/>
              <a:t>composed of </a:t>
            </a:r>
            <a:r>
              <a:rPr lang="en-US" altLang="zh-CN" dirty="0" smtClean="0"/>
              <a:t>two parts: an </a:t>
            </a:r>
            <a:r>
              <a:rPr lang="en-US" altLang="zh-CN" i="1" dirty="0" smtClean="0"/>
              <a:t>encoder (or recognition network) that converts the inputs to </a:t>
            </a:r>
            <a:r>
              <a:rPr lang="en-US" altLang="zh-CN" i="1" dirty="0" smtClean="0"/>
              <a:t>an </a:t>
            </a:r>
            <a:r>
              <a:rPr lang="en-US" altLang="zh-CN" dirty="0" smtClean="0"/>
              <a:t>internal </a:t>
            </a:r>
            <a:r>
              <a:rPr lang="en-US" altLang="zh-CN" dirty="0" smtClean="0"/>
              <a:t>representation, followed by a </a:t>
            </a:r>
            <a:r>
              <a:rPr lang="en-US" altLang="zh-CN" i="1" dirty="0" smtClean="0"/>
              <a:t>decoder (or generative network) that </a:t>
            </a:r>
            <a:r>
              <a:rPr lang="en-US" altLang="zh-CN" i="1" dirty="0" smtClean="0"/>
              <a:t>converts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internal representation to the outputs (see Figure 15-1).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Data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Just like the chess players in this memory experiment,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looks at </a:t>
            </a:r>
            <a:r>
              <a:rPr lang="en-US" altLang="zh-CN" dirty="0" smtClean="0"/>
              <a:t>the inputs</a:t>
            </a:r>
            <a:r>
              <a:rPr lang="en-US" altLang="zh-CN" dirty="0" smtClean="0"/>
              <a:t>, converts them to an efficient internal representation, and then spits out </a:t>
            </a:r>
            <a:r>
              <a:rPr lang="en-US" altLang="zh-CN" dirty="0" smtClean="0"/>
              <a:t>something that </a:t>
            </a:r>
            <a:r>
              <a:rPr lang="en-US" altLang="zh-CN" dirty="0" smtClean="0"/>
              <a:t>(hopefully) looks very close to the inputs. An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always </a:t>
            </a:r>
            <a:r>
              <a:rPr lang="en-US" altLang="zh-CN" dirty="0" smtClean="0"/>
              <a:t>composed of </a:t>
            </a:r>
            <a:r>
              <a:rPr lang="en-US" altLang="zh-CN" dirty="0" smtClean="0"/>
              <a:t>two parts: an </a:t>
            </a:r>
            <a:r>
              <a:rPr lang="en-US" altLang="zh-CN" i="1" dirty="0" smtClean="0"/>
              <a:t>encoder (or recognition network) that converts the inputs to </a:t>
            </a:r>
            <a:r>
              <a:rPr lang="en-US" altLang="zh-CN" i="1" dirty="0" smtClean="0"/>
              <a:t>an </a:t>
            </a:r>
            <a:r>
              <a:rPr lang="en-US" altLang="zh-CN" dirty="0" smtClean="0"/>
              <a:t>internal </a:t>
            </a:r>
            <a:r>
              <a:rPr lang="en-US" altLang="zh-CN" dirty="0" smtClean="0"/>
              <a:t>representation, followed by a </a:t>
            </a:r>
            <a:r>
              <a:rPr lang="en-US" altLang="zh-CN" i="1" dirty="0" smtClean="0"/>
              <a:t>decoder (or generative network) that </a:t>
            </a:r>
            <a:r>
              <a:rPr lang="en-US" altLang="zh-CN" i="1" dirty="0" smtClean="0"/>
              <a:t>converts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internal representation to the outputs (see Figure 15-1).</a:t>
            </a:r>
            <a:endParaRPr lang="zh-CN" altLang="en-US" sz="28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46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Data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Because the internal representation has a lower dimensionality than the input data (</a:t>
            </a:r>
            <a:r>
              <a:rPr lang="en-US" altLang="zh-CN" dirty="0" smtClean="0"/>
              <a:t>it is </a:t>
            </a:r>
            <a:r>
              <a:rPr lang="en-US" altLang="zh-CN" dirty="0" smtClean="0"/>
              <a:t>2D instead of 3D), the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is said to be </a:t>
            </a:r>
            <a:r>
              <a:rPr lang="en-US" altLang="zh-CN" i="1" dirty="0" err="1" smtClean="0"/>
              <a:t>undercomplete</a:t>
            </a:r>
            <a:r>
              <a:rPr lang="en-US" altLang="zh-CN" i="1" dirty="0" smtClean="0"/>
              <a:t>. An </a:t>
            </a:r>
            <a:r>
              <a:rPr lang="en-US" altLang="zh-CN" i="1" dirty="0" err="1" smtClean="0"/>
              <a:t>undercomplete</a:t>
            </a:r>
            <a:r>
              <a:rPr lang="en-US" altLang="zh-CN" i="1" dirty="0" smtClean="0"/>
              <a:t>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</a:t>
            </a:r>
            <a:r>
              <a:rPr lang="en-US" altLang="zh-CN" dirty="0" smtClean="0"/>
              <a:t>cannot trivially copy its inputs to the </a:t>
            </a:r>
            <a:r>
              <a:rPr lang="en-US" altLang="zh-CN" dirty="0" err="1" smtClean="0"/>
              <a:t>codings</a:t>
            </a:r>
            <a:r>
              <a:rPr lang="en-US" altLang="zh-CN" dirty="0" smtClean="0"/>
              <a:t>, yet it must find a way </a:t>
            </a:r>
            <a:r>
              <a:rPr lang="en-US" altLang="zh-CN" dirty="0" smtClean="0"/>
              <a:t>to output </a:t>
            </a:r>
            <a:r>
              <a:rPr lang="en-US" altLang="zh-CN" dirty="0" smtClean="0"/>
              <a:t>a copy of its inputs. It is forced to learn the most important features in </a:t>
            </a:r>
            <a:r>
              <a:rPr lang="en-US" altLang="zh-CN" dirty="0" smtClean="0"/>
              <a:t>the input </a:t>
            </a:r>
            <a:r>
              <a:rPr lang="en-US" altLang="zh-CN" dirty="0" smtClean="0"/>
              <a:t>data (and drop the unimportant ones).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Performing PCA with an </a:t>
            </a:r>
            <a:r>
              <a:rPr lang="en-US" altLang="zh-CN" sz="2800" dirty="0" err="1" smtClean="0"/>
              <a:t>Undercomplete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Linear </a:t>
            </a:r>
            <a:r>
              <a:rPr lang="en-US" altLang="zh-CN" sz="2800" dirty="0" err="1" smtClean="0"/>
              <a:t>Autoencoder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If the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uses only linear activations and the cost function is the </a:t>
            </a:r>
            <a:r>
              <a:rPr lang="en-US" altLang="zh-CN" dirty="0" smtClean="0"/>
              <a:t>Mean Squared </a:t>
            </a:r>
            <a:r>
              <a:rPr lang="en-US" altLang="zh-CN" dirty="0" smtClean="0"/>
              <a:t>Error (MSE), then it can be shown that it ends up performing </a:t>
            </a:r>
            <a:r>
              <a:rPr lang="en-US" altLang="zh-CN" dirty="0" smtClean="0"/>
              <a:t>Principal Component Analysis</a:t>
            </a:r>
            <a:r>
              <a:rPr lang="en-US" altLang="zh-CN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3875</Words>
  <Application>Microsoft Office PowerPoint</Application>
  <PresentationFormat>全屏显示(4:3)</PresentationFormat>
  <Paragraphs>279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Hands-On Machine Learning with Scikit-Learn and TensorFlow </vt:lpstr>
      <vt:lpstr>CHAPTER 15</vt:lpstr>
      <vt:lpstr>CHAPTER 15</vt:lpstr>
      <vt:lpstr>CHAPTER 15</vt:lpstr>
      <vt:lpstr>Efficient Data Representations</vt:lpstr>
      <vt:lpstr>Efficient Data Representations</vt:lpstr>
      <vt:lpstr>Efficient Data Representations</vt:lpstr>
      <vt:lpstr>Efficient Data Representations</vt:lpstr>
      <vt:lpstr>Performing PCA with an Undercomplete Linear Autoencoder</vt:lpstr>
      <vt:lpstr>Performing PCA with an Undercomplete Linear Autoencoder</vt:lpstr>
      <vt:lpstr>幻灯片 11</vt:lpstr>
      <vt:lpstr>Stacked Autoencoders</vt:lpstr>
      <vt:lpstr>Stacked Autoencoders</vt:lpstr>
      <vt:lpstr>Stacked Autoencoders</vt:lpstr>
      <vt:lpstr>TensorFlow Implementation</vt:lpstr>
      <vt:lpstr>幻灯片 16</vt:lpstr>
      <vt:lpstr>幻灯片 17</vt:lpstr>
      <vt:lpstr>Tying Weights</vt:lpstr>
      <vt:lpstr>Training One Autoencoder at a Time</vt:lpstr>
      <vt:lpstr>Training One Autoencoder at a Time</vt:lpstr>
      <vt:lpstr>Training One Autoencoder at a Time</vt:lpstr>
      <vt:lpstr>Training One Autoencoder at a Time</vt:lpstr>
      <vt:lpstr>Training One Autoencoder at a Time</vt:lpstr>
      <vt:lpstr>Visualizing the Reconstructions</vt:lpstr>
      <vt:lpstr>Visualizing Features</vt:lpstr>
      <vt:lpstr>Unsupervised Pretraining Using Stacked Autoencoders</vt:lpstr>
      <vt:lpstr>Unsupervised Pretraining Using Stacked Autoencoders</vt:lpstr>
      <vt:lpstr>Unsupervised pretraining using autoencoders</vt:lpstr>
      <vt:lpstr>Denoising Autoencoders</vt:lpstr>
      <vt:lpstr>Denoising Autoencoders</vt:lpstr>
      <vt:lpstr>TensorFlow Implementation</vt:lpstr>
      <vt:lpstr>TensorFlow Implementation</vt:lpstr>
      <vt:lpstr>Sparse Autoencoders</vt:lpstr>
      <vt:lpstr>Sparse Autoencoders</vt:lpstr>
      <vt:lpstr>Sparse Autoencoders</vt:lpstr>
      <vt:lpstr>Sparsity loss</vt:lpstr>
      <vt:lpstr>Sparsity loss</vt:lpstr>
      <vt:lpstr>TensorFlow Implementation</vt:lpstr>
      <vt:lpstr>TensorFlow Implementation</vt:lpstr>
      <vt:lpstr>Variational Autoencoders</vt:lpstr>
      <vt:lpstr>Variational Autoencoders</vt:lpstr>
      <vt:lpstr>Variational Autoencoders</vt:lpstr>
      <vt:lpstr>幻灯片 43</vt:lpstr>
      <vt:lpstr>幻灯片 44</vt:lpstr>
      <vt:lpstr>幻灯片 45</vt:lpstr>
      <vt:lpstr>Generating Digits</vt:lpstr>
      <vt:lpstr>Generating Digits</vt:lpstr>
      <vt:lpstr>Other Autoencoders</vt:lpstr>
      <vt:lpstr>Other Autoencoders</vt:lpstr>
      <vt:lpstr>Other Autoencoders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308</cp:revision>
  <dcterms:created xsi:type="dcterms:W3CDTF">2017-08-17T13:43:52Z</dcterms:created>
  <dcterms:modified xsi:type="dcterms:W3CDTF">2017-08-25T06:18:47Z</dcterms:modified>
</cp:coreProperties>
</file>