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59" autoAdjust="0"/>
  </p:normalViewPr>
  <p:slideViewPr>
    <p:cSldViewPr>
      <p:cViewPr>
        <p:scale>
          <a:sx n="70" d="100"/>
          <a:sy n="70" d="100"/>
        </p:scale>
        <p:origin x="-115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B457-678B-4B95-BD07-5A0E057ADAAA}" type="datetimeFigureOut">
              <a:rPr lang="zh-CN" altLang="en-US" smtClean="0"/>
              <a:pPr/>
              <a:t>2017/9/12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5B41E-4864-49C4-A06E-5CA43416E172}" type="slidenum">
              <a:rPr lang="zh-CN" altLang="en-US" smtClean="0"/>
              <a:pPr/>
              <a:t>‹#›</a:t>
            </a:fld>
            <a:endParaRPr lang="zh-CN" altLang="en-US"/>
          </a:p>
        </p:txBody>
      </p:sp>
    </p:spTree>
    <p:extLst>
      <p:ext uri="{BB962C8B-B14F-4D97-AF65-F5344CB8AC3E}">
        <p14:creationId xmlns:p14="http://schemas.microsoft.com/office/powerpoint/2010/main" val="31439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Hands-On Machine Learning with</a:t>
            </a:r>
            <a:r>
              <a:rPr lang="en-US" altLang="zh-CN" dirty="0"/>
              <a:t>	</a:t>
            </a:r>
            <a:r>
              <a:rPr lang="en-US" altLang="zh-CN" dirty="0" err="1"/>
              <a:t>Scikit</a:t>
            </a:r>
            <a:r>
              <a:rPr lang="en-US" altLang="zh-CN" dirty="0"/>
              <a:t>-Learn </a:t>
            </a:r>
            <a:r>
              <a:rPr lang="en-US" altLang="zh-CN" dirty="0" smtClean="0"/>
              <a:t>and </a:t>
            </a:r>
            <a:r>
              <a:rPr lang="en-US" altLang="zh-CN" dirty="0" err="1" smtClean="0"/>
              <a:t>TensorFlow</a:t>
            </a:r>
            <a:r>
              <a:rPr lang="en-US" altLang="zh-CN" dirty="0" smtClean="0"/>
              <a:t> </a:t>
            </a:r>
            <a:endParaRPr lang="zh-CN" altLang="en-US" dirty="0"/>
          </a:p>
        </p:txBody>
      </p:sp>
      <p:sp>
        <p:nvSpPr>
          <p:cNvPr id="3" name="副标题 2"/>
          <p:cNvSpPr>
            <a:spLocks noGrp="1"/>
          </p:cNvSpPr>
          <p:nvPr>
            <p:ph type="subTitle" idx="1"/>
          </p:nvPr>
        </p:nvSpPr>
        <p:spPr/>
        <p:txBody>
          <a:bodyPr/>
          <a:lstStyle/>
          <a:p>
            <a:r>
              <a:rPr lang="en-US" altLang="zh-CN" dirty="0"/>
              <a:t>Concepts,	</a:t>
            </a:r>
            <a:r>
              <a:rPr lang="en-US" altLang="zh-CN" dirty="0" smtClean="0"/>
              <a:t>Tools, and Techniques to Build Intelligent Systems</a:t>
            </a:r>
            <a:endParaRPr lang="en-US" altLang="zh-CN" dirty="0"/>
          </a:p>
          <a:p>
            <a:endParaRPr lang="zh-CN" altLang="en-US" dirty="0"/>
          </a:p>
        </p:txBody>
      </p:sp>
    </p:spTree>
    <p:extLst>
      <p:ext uri="{BB962C8B-B14F-4D97-AF65-F5344CB8AC3E}">
        <p14:creationId xmlns:p14="http://schemas.microsoft.com/office/powerpoint/2010/main" val="2854141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a:t>
            </a:r>
            <a:r>
              <a:rPr lang="en-US" altLang="zh-CN" dirty="0" err="1" smtClean="0"/>
              <a:t>OpenAI</a:t>
            </a:r>
            <a:r>
              <a:rPr lang="en-US" altLang="zh-CN" dirty="0" smtClean="0"/>
              <a:t> Gym</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i="1" dirty="0" err="1" smtClean="0"/>
              <a:t>OpenAI</a:t>
            </a:r>
            <a:r>
              <a:rPr lang="en-US" altLang="zh-CN" i="1" dirty="0" smtClean="0"/>
              <a:t> gym8 is a toolkit that provides a wide variety of simulated environments </a:t>
            </a:r>
            <a:r>
              <a:rPr lang="en-US" altLang="zh-CN" dirty="0" smtClean="0"/>
              <a:t>(Atari games, board games, 2D and 3D physical simulations, and so on), so you can train agents, compare them, or develop new RL algorithms.</a:t>
            </a:r>
          </a:p>
          <a:p>
            <a:r>
              <a:rPr lang="en-US" altLang="zh-CN" dirty="0" smtClean="0"/>
              <a:t>Let’s install </a:t>
            </a:r>
            <a:r>
              <a:rPr lang="en-US" altLang="zh-CN" dirty="0" err="1" smtClean="0"/>
              <a:t>OpenAI</a:t>
            </a:r>
            <a:r>
              <a:rPr lang="en-US" altLang="zh-CN" dirty="0" smtClean="0"/>
              <a:t> gym. For a minimal </a:t>
            </a:r>
            <a:r>
              <a:rPr lang="en-US" altLang="zh-CN" dirty="0" err="1" smtClean="0"/>
              <a:t>OpenAI</a:t>
            </a:r>
            <a:r>
              <a:rPr lang="en-US" altLang="zh-CN" dirty="0" smtClean="0"/>
              <a:t> gym installation, simply use pip:</a:t>
            </a:r>
          </a:p>
          <a:p>
            <a:endParaRPr lang="en-US" altLang="zh-CN" dirty="0" smtClean="0"/>
          </a:p>
          <a:p>
            <a:pPr>
              <a:buNone/>
            </a:pPr>
            <a:r>
              <a:rPr lang="en-US" altLang="zh-CN" dirty="0" smtClean="0"/>
              <a:t>$ pip3 install --upgrade gym</a:t>
            </a:r>
            <a:endParaRPr lang="zh-CN" altLang="en-US" b="1" dirty="0"/>
          </a:p>
        </p:txBody>
      </p:sp>
    </p:spTree>
    <p:extLst>
      <p:ext uri="{BB962C8B-B14F-4D97-AF65-F5344CB8AC3E}">
        <p14:creationId xmlns:p14="http://schemas.microsoft.com/office/powerpoint/2010/main" val="255662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a:t>
            </a:r>
            <a:r>
              <a:rPr lang="en-US" altLang="zh-CN" dirty="0" err="1" smtClean="0"/>
              <a:t>OpenAI</a:t>
            </a:r>
            <a:r>
              <a:rPr lang="en-US" altLang="zh-CN" dirty="0" smtClean="0"/>
              <a:t> Gym</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pPr>
              <a:buNone/>
            </a:pPr>
            <a:r>
              <a:rPr lang="en-US" altLang="zh-CN" sz="2800" b="1" dirty="0" smtClean="0"/>
              <a:t>&gt;&gt;&gt; import gym</a:t>
            </a:r>
          </a:p>
          <a:p>
            <a:pPr>
              <a:buNone/>
            </a:pPr>
            <a:r>
              <a:rPr lang="en-US" altLang="zh-CN" sz="2800" b="1" dirty="0" smtClean="0"/>
              <a:t>&gt;&gt;&gt; </a:t>
            </a:r>
            <a:r>
              <a:rPr lang="en-US" altLang="zh-CN" sz="2800" b="1" dirty="0" err="1" smtClean="0"/>
              <a:t>env</a:t>
            </a:r>
            <a:r>
              <a:rPr lang="en-US" altLang="zh-CN" sz="2800" b="1" dirty="0" smtClean="0"/>
              <a:t> = </a:t>
            </a:r>
            <a:r>
              <a:rPr lang="en-US" altLang="zh-CN" sz="2800" b="1" dirty="0" err="1" smtClean="0"/>
              <a:t>gym.make</a:t>
            </a:r>
            <a:r>
              <a:rPr lang="en-US" altLang="zh-CN" sz="2800" b="1" dirty="0" smtClean="0"/>
              <a:t>("CartPole-v0")</a:t>
            </a:r>
          </a:p>
          <a:p>
            <a:pPr>
              <a:buNone/>
            </a:pPr>
            <a:r>
              <a:rPr lang="en-US" altLang="zh-CN" sz="2800" dirty="0" smtClean="0"/>
              <a:t>[2016-10-14 16:03:23,199] Making new </a:t>
            </a:r>
            <a:r>
              <a:rPr lang="en-US" altLang="zh-CN" sz="2800" dirty="0" err="1" smtClean="0"/>
              <a:t>env</a:t>
            </a:r>
            <a:r>
              <a:rPr lang="en-US" altLang="zh-CN" sz="2800" dirty="0" smtClean="0"/>
              <a:t>: MsPacman-v0</a:t>
            </a:r>
          </a:p>
          <a:p>
            <a:pPr>
              <a:buNone/>
            </a:pPr>
            <a:r>
              <a:rPr lang="en-US" altLang="zh-CN" sz="2800" b="1" dirty="0" smtClean="0"/>
              <a:t>&gt;&gt;&gt; </a:t>
            </a:r>
            <a:r>
              <a:rPr lang="en-US" altLang="zh-CN" sz="2800" b="1" dirty="0" err="1" smtClean="0"/>
              <a:t>obs</a:t>
            </a:r>
            <a:r>
              <a:rPr lang="en-US" altLang="zh-CN" sz="2800" b="1" dirty="0" smtClean="0"/>
              <a:t> = </a:t>
            </a:r>
            <a:r>
              <a:rPr lang="en-US" altLang="zh-CN" sz="2800" b="1" dirty="0" err="1" smtClean="0"/>
              <a:t>env.reset</a:t>
            </a:r>
            <a:r>
              <a:rPr lang="en-US" altLang="zh-CN" sz="2800" b="1" dirty="0" smtClean="0"/>
              <a:t>()</a:t>
            </a:r>
          </a:p>
          <a:p>
            <a:pPr>
              <a:buNone/>
            </a:pPr>
            <a:r>
              <a:rPr lang="en-US" altLang="zh-CN" sz="2800" b="1" dirty="0" smtClean="0"/>
              <a:t>&gt;&gt;&gt; </a:t>
            </a:r>
            <a:r>
              <a:rPr lang="en-US" altLang="zh-CN" sz="2800" b="1" dirty="0" err="1" smtClean="0"/>
              <a:t>obs</a:t>
            </a:r>
            <a:endParaRPr lang="en-US" altLang="zh-CN" sz="2800" b="1" dirty="0" smtClean="0"/>
          </a:p>
          <a:p>
            <a:pPr>
              <a:buNone/>
            </a:pPr>
            <a:r>
              <a:rPr lang="en-US" altLang="zh-CN" sz="2800" dirty="0" smtClean="0"/>
              <a:t>array([-0.03799846, -0.03288115, 0.02337094, 0.00720711])</a:t>
            </a:r>
          </a:p>
          <a:p>
            <a:pPr>
              <a:buNone/>
            </a:pPr>
            <a:r>
              <a:rPr lang="en-US" altLang="zh-CN" sz="2800" b="1" dirty="0" smtClean="0"/>
              <a:t>&gt;&gt;&gt; </a:t>
            </a:r>
            <a:r>
              <a:rPr lang="en-US" altLang="zh-CN" sz="2800" b="1" dirty="0" err="1" smtClean="0"/>
              <a:t>env.render</a:t>
            </a:r>
            <a:r>
              <a:rPr lang="en-US" altLang="zh-CN" sz="2800" b="1" dirty="0" smtClean="0"/>
              <a:t>()</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a:t>
            </a:r>
            <a:r>
              <a:rPr lang="en-US" altLang="zh-CN" dirty="0" err="1" smtClean="0"/>
              <a:t>OpenAI</a:t>
            </a:r>
            <a:r>
              <a:rPr lang="en-US" altLang="zh-CN" dirty="0" smtClean="0"/>
              <a:t> Gym</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The make() function creates an environment, in this case a </a:t>
            </a:r>
            <a:r>
              <a:rPr lang="en-US" altLang="zh-CN" sz="2800" dirty="0" err="1" smtClean="0"/>
              <a:t>CartPole</a:t>
            </a:r>
            <a:r>
              <a:rPr lang="en-US" altLang="zh-CN" sz="2800" dirty="0" smtClean="0"/>
              <a:t> environment. This is a 2D simulation in which a cart can be accelerated left or right in order to balance a pole placed on top of it.</a:t>
            </a:r>
            <a:endParaRPr lang="zh-CN" altLang="en-US" sz="2800" b="1" dirty="0"/>
          </a:p>
        </p:txBody>
      </p:sp>
      <p:pic>
        <p:nvPicPr>
          <p:cNvPr id="35842" name="Picture 2"/>
          <p:cNvPicPr>
            <a:picLocks noChangeAspect="1" noChangeArrowheads="1"/>
          </p:cNvPicPr>
          <p:nvPr/>
        </p:nvPicPr>
        <p:blipFill>
          <a:blip r:embed="rId2"/>
          <a:srcRect/>
          <a:stretch>
            <a:fillRect/>
          </a:stretch>
        </p:blipFill>
        <p:spPr bwMode="auto">
          <a:xfrm>
            <a:off x="1142976" y="3156521"/>
            <a:ext cx="7000924" cy="3701479"/>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a:t>
            </a:r>
            <a:r>
              <a:rPr lang="en-US" altLang="zh-CN" dirty="0" err="1" smtClean="0"/>
              <a:t>OpenAI</a:t>
            </a:r>
            <a:r>
              <a:rPr lang="en-US" altLang="zh-CN" dirty="0" smtClean="0"/>
              <a:t> Gym</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pPr>
              <a:buNone/>
            </a:pPr>
            <a:r>
              <a:rPr lang="en-US" altLang="zh-CN" sz="2400" b="1" dirty="0" smtClean="0"/>
              <a:t>&gt;&gt;&gt; </a:t>
            </a:r>
            <a:r>
              <a:rPr lang="en-US" altLang="zh-CN" sz="2400" b="1" dirty="0" err="1" smtClean="0"/>
              <a:t>env.action_space</a:t>
            </a:r>
            <a:endParaRPr lang="en-US" altLang="zh-CN" sz="2400" b="1" dirty="0" smtClean="0"/>
          </a:p>
          <a:p>
            <a:pPr>
              <a:buNone/>
            </a:pPr>
            <a:r>
              <a:rPr lang="en-US" altLang="zh-CN" sz="2400" dirty="0" smtClean="0"/>
              <a:t>Discrete(2)</a:t>
            </a:r>
          </a:p>
          <a:p>
            <a:pPr>
              <a:buNone/>
            </a:pPr>
            <a:endParaRPr lang="en-US" altLang="zh-CN" sz="2400" b="1" dirty="0" smtClean="0"/>
          </a:p>
          <a:p>
            <a:pPr>
              <a:buNone/>
            </a:pPr>
            <a:r>
              <a:rPr lang="en-US" altLang="zh-CN" sz="2400" b="1" dirty="0" smtClean="0"/>
              <a:t>&gt;&gt;&gt; action = 1 </a:t>
            </a:r>
            <a:r>
              <a:rPr lang="en-US" altLang="zh-CN" sz="2400" b="1" i="1" dirty="0" smtClean="0"/>
              <a:t># accelerate right</a:t>
            </a:r>
          </a:p>
          <a:p>
            <a:pPr>
              <a:buNone/>
            </a:pPr>
            <a:r>
              <a:rPr lang="en-US" altLang="zh-CN" sz="2400" b="1" dirty="0" smtClean="0"/>
              <a:t>&gt;&gt;&gt; </a:t>
            </a:r>
            <a:r>
              <a:rPr lang="en-US" altLang="zh-CN" sz="2400" b="1" dirty="0" err="1" smtClean="0"/>
              <a:t>obs</a:t>
            </a:r>
            <a:r>
              <a:rPr lang="en-US" altLang="zh-CN" sz="2400" b="1" dirty="0" smtClean="0"/>
              <a:t>, reward, done, info = </a:t>
            </a:r>
            <a:r>
              <a:rPr lang="en-US" altLang="zh-CN" sz="2400" b="1" dirty="0" err="1" smtClean="0"/>
              <a:t>env.step</a:t>
            </a:r>
            <a:r>
              <a:rPr lang="en-US" altLang="zh-CN" sz="2400" b="1" dirty="0" smtClean="0"/>
              <a:t>(action)</a:t>
            </a:r>
          </a:p>
          <a:p>
            <a:pPr>
              <a:buNone/>
            </a:pPr>
            <a:r>
              <a:rPr lang="en-US" altLang="zh-CN" sz="2400" b="1" dirty="0" smtClean="0"/>
              <a:t>&gt;&gt;&gt; </a:t>
            </a:r>
            <a:r>
              <a:rPr lang="en-US" altLang="zh-CN" sz="2400" b="1" dirty="0" err="1" smtClean="0"/>
              <a:t>obs</a:t>
            </a:r>
            <a:endParaRPr lang="en-US" altLang="zh-CN" sz="2400" b="1" dirty="0" smtClean="0"/>
          </a:p>
          <a:p>
            <a:pPr>
              <a:buNone/>
            </a:pPr>
            <a:r>
              <a:rPr lang="en-US" altLang="zh-CN" sz="2400" dirty="0" smtClean="0"/>
              <a:t>array([-0.03865608, 0.16189797, 0.02351508, -0.27801135])</a:t>
            </a:r>
          </a:p>
          <a:p>
            <a:pPr>
              <a:buNone/>
            </a:pPr>
            <a:r>
              <a:rPr lang="en-US" altLang="zh-CN" sz="2400" b="1" dirty="0" smtClean="0"/>
              <a:t>&gt;&gt;&gt; reward</a:t>
            </a:r>
          </a:p>
          <a:p>
            <a:pPr>
              <a:buNone/>
            </a:pPr>
            <a:r>
              <a:rPr lang="en-US" altLang="zh-CN" sz="2400" dirty="0" smtClean="0"/>
              <a:t>1.0</a:t>
            </a:r>
          </a:p>
          <a:p>
            <a:pPr>
              <a:buNone/>
            </a:pPr>
            <a:r>
              <a:rPr lang="en-US" altLang="zh-CN" sz="2400" b="1" dirty="0" smtClean="0"/>
              <a:t>&gt;&gt;&gt; done</a:t>
            </a:r>
          </a:p>
          <a:p>
            <a:pPr>
              <a:buNone/>
            </a:pPr>
            <a:r>
              <a:rPr lang="en-US" altLang="zh-CN" sz="2400" dirty="0" smtClean="0"/>
              <a:t>False</a:t>
            </a:r>
          </a:p>
          <a:p>
            <a:pPr>
              <a:buNone/>
            </a:pPr>
            <a:r>
              <a:rPr lang="en-US" altLang="zh-CN" sz="2400" b="1" dirty="0" smtClean="0"/>
              <a:t>&gt;&gt;&gt; info</a:t>
            </a:r>
          </a:p>
          <a:p>
            <a:pPr>
              <a:buNone/>
            </a:pPr>
            <a:r>
              <a:rPr lang="en-US" altLang="zh-CN" sz="2400" dirty="0" smtClean="0"/>
              <a:t>{}</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b="1" dirty="0" smtClean="0"/>
              <a:t>def </a:t>
            </a:r>
            <a:r>
              <a:rPr lang="en-US" altLang="zh-CN" sz="2400" b="1" dirty="0" err="1" smtClean="0"/>
              <a:t>basic_policy</a:t>
            </a:r>
            <a:r>
              <a:rPr lang="en-US" altLang="zh-CN" sz="2400" b="1" dirty="0" smtClean="0"/>
              <a:t>(</a:t>
            </a:r>
            <a:r>
              <a:rPr lang="en-US" altLang="zh-CN" sz="2400" b="1" dirty="0" err="1" smtClean="0"/>
              <a:t>obs</a:t>
            </a:r>
            <a:r>
              <a:rPr lang="en-US" altLang="zh-CN" sz="2400" b="1" dirty="0" smtClean="0"/>
              <a:t>):</a:t>
            </a:r>
          </a:p>
          <a:p>
            <a:pPr>
              <a:buNone/>
            </a:pPr>
            <a:r>
              <a:rPr lang="en-US" altLang="zh-CN" sz="2400" dirty="0" smtClean="0"/>
              <a:t>    angle = </a:t>
            </a:r>
            <a:r>
              <a:rPr lang="en-US" altLang="zh-CN" sz="2400" dirty="0" err="1" smtClean="0"/>
              <a:t>obs</a:t>
            </a:r>
            <a:r>
              <a:rPr lang="en-US" altLang="zh-CN" sz="2400" dirty="0" smtClean="0"/>
              <a:t>[2]</a:t>
            </a:r>
          </a:p>
          <a:p>
            <a:pPr>
              <a:buNone/>
            </a:pPr>
            <a:r>
              <a:rPr lang="en-US" altLang="zh-CN" sz="2400" b="1" dirty="0" smtClean="0"/>
              <a:t>    return 0 if angle &lt; 0 else 1</a:t>
            </a:r>
          </a:p>
          <a:p>
            <a:pPr>
              <a:buNone/>
            </a:pPr>
            <a:r>
              <a:rPr lang="en-US" altLang="zh-CN" sz="2400" dirty="0" smtClean="0"/>
              <a:t>totals = []</a:t>
            </a:r>
          </a:p>
          <a:p>
            <a:pPr>
              <a:buNone/>
            </a:pPr>
            <a:r>
              <a:rPr lang="en-US" altLang="zh-CN" sz="2400" b="1" dirty="0" smtClean="0"/>
              <a:t>for episode in range(500):</a:t>
            </a:r>
          </a:p>
          <a:p>
            <a:pPr>
              <a:buNone/>
            </a:pPr>
            <a:r>
              <a:rPr lang="en-US" altLang="zh-CN" sz="2400" dirty="0" smtClean="0"/>
              <a:t>    </a:t>
            </a:r>
            <a:r>
              <a:rPr lang="en-US" altLang="zh-CN" sz="2400" dirty="0" err="1" smtClean="0"/>
              <a:t>episode_rewards</a:t>
            </a:r>
            <a:r>
              <a:rPr lang="en-US" altLang="zh-CN" sz="2400" dirty="0" smtClean="0"/>
              <a:t> = 0</a:t>
            </a:r>
          </a:p>
          <a:p>
            <a:pPr>
              <a:buNone/>
            </a:pPr>
            <a:r>
              <a:rPr lang="en-US" altLang="zh-CN" sz="2400" dirty="0" smtClean="0"/>
              <a:t>    </a:t>
            </a:r>
            <a:r>
              <a:rPr lang="en-US" altLang="zh-CN" sz="2400" dirty="0" err="1" smtClean="0"/>
              <a:t>obs</a:t>
            </a:r>
            <a:r>
              <a:rPr lang="en-US" altLang="zh-CN" sz="2400" dirty="0" smtClean="0"/>
              <a:t> = </a:t>
            </a:r>
            <a:r>
              <a:rPr lang="en-US" altLang="zh-CN" sz="2400" dirty="0" err="1" smtClean="0"/>
              <a:t>env.reset</a:t>
            </a:r>
            <a:r>
              <a:rPr lang="en-US" altLang="zh-CN" sz="2400" dirty="0" smtClean="0"/>
              <a:t>()</a:t>
            </a:r>
          </a:p>
          <a:p>
            <a:pPr>
              <a:buNone/>
            </a:pPr>
            <a:r>
              <a:rPr lang="en-US" altLang="zh-CN" sz="2400" b="1" dirty="0" smtClean="0"/>
              <a:t>    for step in range(1000): </a:t>
            </a:r>
            <a:r>
              <a:rPr lang="en-US" altLang="zh-CN" sz="2400" b="1" i="1" dirty="0" smtClean="0"/>
              <a:t># 1000 steps max</a:t>
            </a:r>
          </a:p>
          <a:p>
            <a:pPr>
              <a:buNone/>
            </a:pPr>
            <a:r>
              <a:rPr lang="en-US" altLang="zh-CN" sz="2400" dirty="0" smtClean="0"/>
              <a:t>        action = </a:t>
            </a:r>
            <a:r>
              <a:rPr lang="en-US" altLang="zh-CN" sz="2400" dirty="0" err="1" smtClean="0"/>
              <a:t>basic_policy</a:t>
            </a:r>
            <a:r>
              <a:rPr lang="en-US" altLang="zh-CN" sz="2400" dirty="0" smtClean="0"/>
              <a:t>(</a:t>
            </a:r>
            <a:r>
              <a:rPr lang="en-US" altLang="zh-CN" sz="2400" dirty="0" err="1" smtClean="0"/>
              <a:t>obs</a:t>
            </a:r>
            <a:r>
              <a:rPr lang="en-US" altLang="zh-CN" sz="2400" dirty="0" smtClean="0"/>
              <a:t>)</a:t>
            </a:r>
          </a:p>
          <a:p>
            <a:pPr>
              <a:buNone/>
            </a:pPr>
            <a:r>
              <a:rPr lang="en-US" altLang="zh-CN" sz="2400" dirty="0" smtClean="0"/>
              <a:t>        </a:t>
            </a:r>
            <a:r>
              <a:rPr lang="en-US" altLang="zh-CN" sz="2400" dirty="0" err="1" smtClean="0"/>
              <a:t>obs</a:t>
            </a:r>
            <a:r>
              <a:rPr lang="en-US" altLang="zh-CN" sz="2400" dirty="0" smtClean="0"/>
              <a:t>, reward, done, info = </a:t>
            </a:r>
            <a:r>
              <a:rPr lang="en-US" altLang="zh-CN" sz="2400" dirty="0" err="1" smtClean="0"/>
              <a:t>env.step</a:t>
            </a:r>
            <a:r>
              <a:rPr lang="en-US" altLang="zh-CN" sz="2400" dirty="0" smtClean="0"/>
              <a:t>(action)</a:t>
            </a:r>
          </a:p>
          <a:p>
            <a:pPr>
              <a:buNone/>
            </a:pPr>
            <a:r>
              <a:rPr lang="en-US" altLang="zh-CN" sz="2400" dirty="0" smtClean="0"/>
              <a:t>        </a:t>
            </a:r>
            <a:r>
              <a:rPr lang="en-US" altLang="zh-CN" sz="2400" dirty="0" err="1" smtClean="0"/>
              <a:t>episode_rewards</a:t>
            </a:r>
            <a:r>
              <a:rPr lang="en-US" altLang="zh-CN" sz="2400" dirty="0" smtClean="0"/>
              <a:t> += reward</a:t>
            </a:r>
          </a:p>
          <a:p>
            <a:pPr>
              <a:buNone/>
            </a:pPr>
            <a:r>
              <a:rPr lang="en-US" altLang="zh-CN" sz="2400" b="1" dirty="0" smtClean="0"/>
              <a:t>        if done:</a:t>
            </a:r>
          </a:p>
          <a:p>
            <a:pPr>
              <a:buNone/>
            </a:pPr>
            <a:r>
              <a:rPr lang="en-US" altLang="zh-CN" sz="2400" b="1" dirty="0" smtClean="0"/>
              <a:t>            break</a:t>
            </a:r>
          </a:p>
          <a:p>
            <a:pPr>
              <a:buNone/>
            </a:pPr>
            <a:r>
              <a:rPr lang="en-US" altLang="zh-CN" sz="2400" dirty="0" smtClean="0"/>
              <a:t>    </a:t>
            </a:r>
            <a:r>
              <a:rPr lang="en-US" altLang="zh-CN" sz="2400" dirty="0" err="1" smtClean="0"/>
              <a:t>totals.append</a:t>
            </a:r>
            <a:r>
              <a:rPr lang="en-US" altLang="zh-CN" sz="2400" dirty="0" smtClean="0"/>
              <a:t>(</a:t>
            </a:r>
            <a:r>
              <a:rPr lang="en-US" altLang="zh-CN" sz="2400" dirty="0" err="1" smtClean="0"/>
              <a:t>episode_rewards</a:t>
            </a:r>
            <a:r>
              <a:rPr lang="en-US" altLang="zh-CN" sz="2400" dirty="0" smtClean="0"/>
              <a:t>)</a:t>
            </a:r>
          </a:p>
          <a:p>
            <a:pPr>
              <a:buNone/>
            </a:pPr>
            <a:r>
              <a:rPr lang="en-US" altLang="zh-CN" sz="2400" b="1" dirty="0" smtClean="0"/>
              <a:t>&gt;&gt;&gt; </a:t>
            </a:r>
            <a:r>
              <a:rPr lang="en-US" altLang="zh-CN" sz="2400" b="1" dirty="0" err="1" smtClean="0"/>
              <a:t>np.mean</a:t>
            </a:r>
            <a:r>
              <a:rPr lang="en-US" altLang="zh-CN" sz="2400" b="1" dirty="0" smtClean="0"/>
              <a:t>(totals), np.std(totals), np.min(totals), np.max(totals)</a:t>
            </a:r>
          </a:p>
          <a:p>
            <a:pPr>
              <a:buNone/>
            </a:pPr>
            <a:r>
              <a:rPr lang="en-US" altLang="zh-CN" sz="2400" dirty="0" smtClean="0"/>
              <a:t>(42.125999999999998, 9.1237121830974033, 24.0, 68.0)</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Neural Network Policies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Let’s create a neural network policy. Just like the policy we hardcoded earlier, this neural network will take an observation as input, and it will output the action to be executed. More precisely, it will estimate a probability for each action, and then we will select an action randomly according to the estimated probabilities. In the case of the </a:t>
            </a:r>
            <a:r>
              <a:rPr lang="en-US" altLang="zh-CN" sz="2800" dirty="0" err="1" smtClean="0"/>
              <a:t>CartPole</a:t>
            </a:r>
            <a:r>
              <a:rPr lang="en-US" altLang="zh-CN" sz="2800" dirty="0" smtClean="0"/>
              <a:t> environment, there are just two possible actions (left or right), so we only need one output neuron. It will output the probability </a:t>
            </a:r>
            <a:r>
              <a:rPr lang="en-US" altLang="zh-CN" sz="2800" i="1" dirty="0" smtClean="0"/>
              <a:t>p of action 0 (left), and of course the probability of action 1 (right) will be 1 – p. </a:t>
            </a:r>
            <a:r>
              <a:rPr lang="en-US" altLang="zh-CN" sz="2800" dirty="0" smtClean="0"/>
              <a:t>For example, if it outputs 0.7, then we will pick action 0 with 70% probability, and action 1 with 30% probability.</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Neural Network Policies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Let’s create a neural network policy. Just like the policy we hardcoded earlier, this neural network will take an observation as input, and it will output the action to be executed. More precisely, it will estimate a probability for each action, and then we will select an action randomly according to the estimated probabilities. In the case of the </a:t>
            </a:r>
            <a:r>
              <a:rPr lang="en-US" altLang="zh-CN" sz="2800" dirty="0" err="1" smtClean="0"/>
              <a:t>CartPole</a:t>
            </a:r>
            <a:r>
              <a:rPr lang="en-US" altLang="zh-CN" sz="2800" dirty="0" smtClean="0"/>
              <a:t> environment, there are just two possible actions (left or right), so we only need one output neuron. It will output the probability </a:t>
            </a:r>
            <a:r>
              <a:rPr lang="en-US" altLang="zh-CN" sz="2800" i="1" dirty="0" smtClean="0"/>
              <a:t>p of action 0 (left), and of course the probability of action 1 (right) will be 1 – p. </a:t>
            </a:r>
            <a:r>
              <a:rPr lang="en-US" altLang="zh-CN" sz="2800" dirty="0" smtClean="0"/>
              <a:t>For example, if it outputs 0.7, then we will pick action 0 with 70% probability</a:t>
            </a:r>
            <a:r>
              <a:rPr lang="en-US" altLang="zh-CN" sz="2800" smtClean="0"/>
              <a:t>, and action </a:t>
            </a:r>
            <a:r>
              <a:rPr lang="en-US" altLang="zh-CN" sz="2800" dirty="0" smtClean="0"/>
              <a:t>1 with 30% probability.</a:t>
            </a:r>
            <a:endParaRPr lang="zh-CN" altLang="en-US" sz="2800" b="1" dirty="0"/>
          </a:p>
        </p:txBody>
      </p:sp>
      <p:pic>
        <p:nvPicPr>
          <p:cNvPr id="36867" name="Picture 3"/>
          <p:cNvPicPr>
            <a:picLocks noChangeAspect="1" noChangeArrowheads="1"/>
          </p:cNvPicPr>
          <p:nvPr/>
        </p:nvPicPr>
        <p:blipFill>
          <a:blip r:embed="rId2"/>
          <a:srcRect/>
          <a:stretch>
            <a:fillRect/>
          </a:stretch>
        </p:blipFill>
        <p:spPr bwMode="auto">
          <a:xfrm>
            <a:off x="0" y="1071546"/>
            <a:ext cx="9144000" cy="5786454"/>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000" b="1" dirty="0" smtClean="0"/>
              <a:t>import </a:t>
            </a:r>
            <a:r>
              <a:rPr lang="en-US" altLang="zh-CN" sz="2000" b="1" dirty="0" err="1" smtClean="0"/>
              <a:t>tensorflow</a:t>
            </a:r>
            <a:r>
              <a:rPr lang="en-US" altLang="zh-CN" sz="2000" b="1" dirty="0" smtClean="0"/>
              <a:t> as </a:t>
            </a:r>
            <a:r>
              <a:rPr lang="en-US" altLang="zh-CN" sz="2000" b="1" dirty="0" err="1" smtClean="0"/>
              <a:t>tf</a:t>
            </a:r>
            <a:endParaRPr lang="en-US" altLang="zh-CN" sz="2000" b="1" dirty="0" smtClean="0"/>
          </a:p>
          <a:p>
            <a:pPr>
              <a:buNone/>
            </a:pPr>
            <a:r>
              <a:rPr lang="en-US" altLang="zh-CN" sz="2000" b="1" dirty="0" smtClean="0"/>
              <a:t>from </a:t>
            </a:r>
            <a:r>
              <a:rPr lang="en-US" altLang="zh-CN" sz="2000" b="1" dirty="0" err="1" smtClean="0"/>
              <a:t>tensorflow.contrib.layers</a:t>
            </a:r>
            <a:r>
              <a:rPr lang="en-US" altLang="zh-CN" sz="2000" b="1" dirty="0" smtClean="0"/>
              <a:t> import </a:t>
            </a:r>
            <a:r>
              <a:rPr lang="en-US" altLang="zh-CN" sz="2000" b="1" dirty="0" err="1" smtClean="0"/>
              <a:t>fully_connected</a:t>
            </a:r>
            <a:endParaRPr lang="en-US" altLang="zh-CN" sz="2000" b="1" dirty="0" smtClean="0"/>
          </a:p>
          <a:p>
            <a:pPr>
              <a:buNone/>
            </a:pPr>
            <a:r>
              <a:rPr lang="en-US" altLang="zh-CN" sz="2000" i="1" dirty="0" smtClean="0"/>
              <a:t># 1. Specify the neural network architecture</a:t>
            </a:r>
          </a:p>
          <a:p>
            <a:pPr>
              <a:buNone/>
            </a:pPr>
            <a:r>
              <a:rPr lang="en-US" altLang="zh-CN" sz="2000" dirty="0" err="1" smtClean="0"/>
              <a:t>n_inputs</a:t>
            </a:r>
            <a:r>
              <a:rPr lang="en-US" altLang="zh-CN" sz="2000" dirty="0" smtClean="0"/>
              <a:t> = 4 </a:t>
            </a:r>
            <a:r>
              <a:rPr lang="en-US" altLang="zh-CN" sz="2000" i="1" dirty="0" smtClean="0"/>
              <a:t># == </a:t>
            </a:r>
            <a:r>
              <a:rPr lang="en-US" altLang="zh-CN" sz="2000" i="1" dirty="0" err="1" smtClean="0"/>
              <a:t>env.observation_space.shape</a:t>
            </a:r>
            <a:r>
              <a:rPr lang="en-US" altLang="zh-CN" sz="2000" i="1" dirty="0" smtClean="0"/>
              <a:t>[0]</a:t>
            </a:r>
          </a:p>
          <a:p>
            <a:pPr>
              <a:buNone/>
            </a:pPr>
            <a:r>
              <a:rPr lang="en-US" altLang="zh-CN" sz="2000" dirty="0" err="1" smtClean="0"/>
              <a:t>n_hidden</a:t>
            </a:r>
            <a:r>
              <a:rPr lang="en-US" altLang="zh-CN" sz="2000" dirty="0" smtClean="0"/>
              <a:t> = 4 </a:t>
            </a:r>
            <a:r>
              <a:rPr lang="en-US" altLang="zh-CN" sz="2000" i="1" dirty="0" smtClean="0"/>
              <a:t># it's a simple task, we don't need more hidden neurons</a:t>
            </a:r>
          </a:p>
          <a:p>
            <a:pPr>
              <a:buNone/>
            </a:pPr>
            <a:r>
              <a:rPr lang="en-US" altLang="zh-CN" sz="2000" dirty="0" err="1" smtClean="0"/>
              <a:t>n_outputs</a:t>
            </a:r>
            <a:r>
              <a:rPr lang="en-US" altLang="zh-CN" sz="2000" dirty="0" smtClean="0"/>
              <a:t> = 1 </a:t>
            </a:r>
            <a:r>
              <a:rPr lang="en-US" altLang="zh-CN" sz="2000" i="1" dirty="0" smtClean="0"/>
              <a:t># only outputs the probability of accelerating left</a:t>
            </a:r>
          </a:p>
          <a:p>
            <a:pPr>
              <a:buNone/>
            </a:pPr>
            <a:r>
              <a:rPr lang="en-US" altLang="zh-CN" sz="2000" dirty="0" err="1" smtClean="0"/>
              <a:t>initializer</a:t>
            </a:r>
            <a:r>
              <a:rPr lang="en-US" altLang="zh-CN" sz="2000" dirty="0" smtClean="0"/>
              <a:t> = </a:t>
            </a:r>
            <a:r>
              <a:rPr lang="en-US" altLang="zh-CN" sz="2000" dirty="0" err="1" smtClean="0"/>
              <a:t>tf.contrib.layers.variance_scaling_initializer</a:t>
            </a:r>
            <a:r>
              <a:rPr lang="en-US" altLang="zh-CN" sz="2000" dirty="0" smtClean="0"/>
              <a:t>()</a:t>
            </a:r>
          </a:p>
          <a:p>
            <a:pPr>
              <a:buNone/>
            </a:pPr>
            <a:r>
              <a:rPr lang="en-US" altLang="zh-CN" sz="2000" i="1" dirty="0" smtClean="0"/>
              <a:t># 2. Build the neural network</a:t>
            </a:r>
          </a:p>
          <a:p>
            <a:pPr>
              <a:buNone/>
            </a:pPr>
            <a:r>
              <a:rPr lang="en-US" altLang="zh-CN" sz="2000" dirty="0" smtClean="0"/>
              <a:t>X = </a:t>
            </a:r>
            <a:r>
              <a:rPr lang="en-US" altLang="zh-CN" sz="2000" dirty="0" err="1" smtClean="0"/>
              <a:t>tf.placeholder</a:t>
            </a:r>
            <a:r>
              <a:rPr lang="en-US" altLang="zh-CN" sz="2000" dirty="0" smtClean="0"/>
              <a:t>(tf.float32, shape=[None, </a:t>
            </a:r>
            <a:r>
              <a:rPr lang="en-US" altLang="zh-CN" sz="2000" dirty="0" err="1" smtClean="0"/>
              <a:t>n_inputs</a:t>
            </a:r>
            <a:r>
              <a:rPr lang="en-US" altLang="zh-CN" sz="2000" dirty="0" smtClean="0"/>
              <a:t>])</a:t>
            </a:r>
          </a:p>
          <a:p>
            <a:pPr>
              <a:buNone/>
            </a:pPr>
            <a:r>
              <a:rPr lang="en-US" altLang="zh-CN" sz="2000" dirty="0" smtClean="0"/>
              <a:t>hidden = </a:t>
            </a:r>
            <a:r>
              <a:rPr lang="en-US" altLang="zh-CN" sz="2000" dirty="0" err="1" smtClean="0"/>
              <a:t>fully_connected</a:t>
            </a:r>
            <a:r>
              <a:rPr lang="en-US" altLang="zh-CN" sz="2000" dirty="0" smtClean="0"/>
              <a:t>(X, </a:t>
            </a:r>
            <a:r>
              <a:rPr lang="en-US" altLang="zh-CN" sz="2000" dirty="0" err="1" smtClean="0"/>
              <a:t>n_hidden</a:t>
            </a:r>
            <a:r>
              <a:rPr lang="en-US" altLang="zh-CN" sz="2000" dirty="0" smtClean="0"/>
              <a:t>, </a:t>
            </a:r>
            <a:r>
              <a:rPr lang="en-US" altLang="zh-CN" sz="2000" dirty="0" err="1" smtClean="0"/>
              <a:t>activation_fn</a:t>
            </a:r>
            <a:r>
              <a:rPr lang="en-US" altLang="zh-CN" sz="2000" dirty="0" smtClean="0"/>
              <a:t>=</a:t>
            </a:r>
            <a:r>
              <a:rPr lang="en-US" altLang="zh-CN" sz="2000" dirty="0" err="1" smtClean="0"/>
              <a:t>tf.nn.elu</a:t>
            </a:r>
            <a:r>
              <a:rPr lang="en-US" altLang="zh-CN" sz="2000" dirty="0" smtClean="0"/>
              <a:t>, </a:t>
            </a:r>
            <a:r>
              <a:rPr lang="en-US" altLang="zh-CN" sz="2000" dirty="0" err="1" smtClean="0"/>
              <a:t>weights_initializer</a:t>
            </a:r>
            <a:r>
              <a:rPr lang="en-US" altLang="zh-CN" sz="2000" dirty="0" smtClean="0"/>
              <a:t>=</a:t>
            </a:r>
            <a:r>
              <a:rPr lang="en-US" altLang="zh-CN" sz="2000" dirty="0" err="1" smtClean="0"/>
              <a:t>initializer</a:t>
            </a:r>
            <a:r>
              <a:rPr lang="en-US" altLang="zh-CN" sz="2000" dirty="0" smtClean="0"/>
              <a:t>)</a:t>
            </a:r>
          </a:p>
          <a:p>
            <a:pPr>
              <a:buNone/>
            </a:pPr>
            <a:r>
              <a:rPr lang="en-US" altLang="zh-CN" sz="2000" dirty="0" err="1" smtClean="0"/>
              <a:t>logits</a:t>
            </a:r>
            <a:r>
              <a:rPr lang="en-US" altLang="zh-CN" sz="2000" dirty="0" smtClean="0"/>
              <a:t> = </a:t>
            </a:r>
            <a:r>
              <a:rPr lang="en-US" altLang="zh-CN" sz="2000" dirty="0" err="1" smtClean="0"/>
              <a:t>fully_connected</a:t>
            </a:r>
            <a:r>
              <a:rPr lang="en-US" altLang="zh-CN" sz="2000" dirty="0" smtClean="0"/>
              <a:t>(hidden, </a:t>
            </a:r>
            <a:r>
              <a:rPr lang="en-US" altLang="zh-CN" sz="2000" dirty="0" err="1" smtClean="0"/>
              <a:t>n_outputs</a:t>
            </a:r>
            <a:r>
              <a:rPr lang="en-US" altLang="zh-CN" sz="2000" dirty="0" smtClean="0"/>
              <a:t>, </a:t>
            </a:r>
            <a:r>
              <a:rPr lang="en-US" altLang="zh-CN" sz="2000" dirty="0" err="1" smtClean="0"/>
              <a:t>activation_fn</a:t>
            </a:r>
            <a:r>
              <a:rPr lang="en-US" altLang="zh-CN" sz="2000" dirty="0" smtClean="0"/>
              <a:t>=None, </a:t>
            </a:r>
            <a:r>
              <a:rPr lang="en-US" altLang="zh-CN" sz="2000" dirty="0" err="1" smtClean="0"/>
              <a:t>weights_initializer</a:t>
            </a:r>
            <a:r>
              <a:rPr lang="en-US" altLang="zh-CN" sz="2000" dirty="0" smtClean="0"/>
              <a:t>=</a:t>
            </a:r>
            <a:r>
              <a:rPr lang="en-US" altLang="zh-CN" sz="2000" dirty="0" err="1" smtClean="0"/>
              <a:t>initializer</a:t>
            </a:r>
            <a:r>
              <a:rPr lang="en-US" altLang="zh-CN" sz="2000" dirty="0" smtClean="0"/>
              <a:t>)</a:t>
            </a:r>
          </a:p>
          <a:p>
            <a:pPr>
              <a:buNone/>
            </a:pPr>
            <a:r>
              <a:rPr lang="en-US" altLang="zh-CN" sz="2000" dirty="0" smtClean="0"/>
              <a:t>outputs = </a:t>
            </a:r>
            <a:r>
              <a:rPr lang="en-US" altLang="zh-CN" sz="2000" dirty="0" err="1" smtClean="0"/>
              <a:t>tf.nn.sigmoid</a:t>
            </a:r>
            <a:r>
              <a:rPr lang="en-US" altLang="zh-CN" sz="2000" dirty="0" smtClean="0"/>
              <a:t>(</a:t>
            </a:r>
            <a:r>
              <a:rPr lang="en-US" altLang="zh-CN" sz="2000" dirty="0" err="1" smtClean="0"/>
              <a:t>logits</a:t>
            </a:r>
            <a:r>
              <a:rPr lang="en-US" altLang="zh-CN" sz="2000" dirty="0" smtClean="0"/>
              <a:t>)</a:t>
            </a:r>
          </a:p>
          <a:p>
            <a:pPr>
              <a:buNone/>
            </a:pPr>
            <a:r>
              <a:rPr lang="en-US" altLang="zh-CN" sz="2000" i="1" dirty="0" smtClean="0"/>
              <a:t># 3. Select a random action based on the estimated probabilities</a:t>
            </a:r>
          </a:p>
          <a:p>
            <a:pPr>
              <a:buNone/>
            </a:pPr>
            <a:r>
              <a:rPr lang="en-US" altLang="zh-CN" sz="2000" dirty="0" err="1" smtClean="0"/>
              <a:t>p_left_and_right</a:t>
            </a:r>
            <a:r>
              <a:rPr lang="en-US" altLang="zh-CN" sz="2000" dirty="0" smtClean="0"/>
              <a:t> = </a:t>
            </a:r>
            <a:r>
              <a:rPr lang="en-US" altLang="zh-CN" sz="2000" dirty="0" err="1" smtClean="0"/>
              <a:t>tf.concat</a:t>
            </a:r>
            <a:r>
              <a:rPr lang="en-US" altLang="zh-CN" sz="2000" dirty="0" smtClean="0"/>
              <a:t>(axis=1, values=[outputs, 1 - outputs])</a:t>
            </a:r>
          </a:p>
          <a:p>
            <a:pPr>
              <a:buNone/>
            </a:pPr>
            <a:r>
              <a:rPr lang="en-US" altLang="zh-CN" sz="2000" dirty="0" smtClean="0"/>
              <a:t>action = </a:t>
            </a:r>
            <a:r>
              <a:rPr lang="en-US" altLang="zh-CN" sz="2000" dirty="0" err="1" smtClean="0"/>
              <a:t>tf.multinomial</a:t>
            </a:r>
            <a:r>
              <a:rPr lang="en-US" altLang="zh-CN" sz="2000" dirty="0" smtClean="0"/>
              <a:t>(tf.log(</a:t>
            </a:r>
            <a:r>
              <a:rPr lang="en-US" altLang="zh-CN" sz="2000" dirty="0" err="1" smtClean="0"/>
              <a:t>p_left_and_right</a:t>
            </a:r>
            <a:r>
              <a:rPr lang="en-US" altLang="zh-CN" sz="2000" dirty="0" smtClean="0"/>
              <a:t>), </a:t>
            </a:r>
            <a:r>
              <a:rPr lang="en-US" altLang="zh-CN" sz="2000" dirty="0" err="1" smtClean="0"/>
              <a:t>num_samples</a:t>
            </a:r>
            <a:r>
              <a:rPr lang="en-US" altLang="zh-CN" sz="2000" dirty="0" smtClean="0"/>
              <a:t>=1)</a:t>
            </a:r>
          </a:p>
          <a:p>
            <a:pPr>
              <a:buNone/>
            </a:pPr>
            <a:r>
              <a:rPr lang="en-US" altLang="zh-CN" sz="2000" dirty="0" smtClean="0"/>
              <a:t>init = </a:t>
            </a:r>
            <a:r>
              <a:rPr lang="en-US" altLang="zh-CN" sz="2000" dirty="0" err="1" smtClean="0"/>
              <a:t>tf.global_variables_initializer</a:t>
            </a:r>
            <a:r>
              <a:rPr lang="en-US" altLang="zh-CN" sz="2000" dirty="0" smtClean="0"/>
              <a:t>()</a:t>
            </a:r>
            <a:endParaRPr lang="zh-CN" altLang="en-US" sz="2000" b="1" dirty="0"/>
          </a:p>
        </p:txBody>
      </p:sp>
    </p:spTree>
    <p:extLst>
      <p:ext uri="{BB962C8B-B14F-4D97-AF65-F5344CB8AC3E}">
        <p14:creationId xmlns:p14="http://schemas.microsoft.com/office/powerpoint/2010/main" val="255662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Evaluating Actions: The Credit Assignment Problem</a:t>
            </a:r>
            <a:endParaRPr lang="zh-CN" altLang="en-US" sz="2800"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If we knew what the best action was at each step, we could train the neural network as usual, by minimizing the cross entropy between the estimated probability and the target probability. It would just be regular supervised learning. However, in Reinforcement Learning the only guidance the agent gets is through rewards, and rewards are typically sparse and delayed.</a:t>
            </a:r>
            <a:endParaRPr lang="zh-CN" altLang="en-US" b="1" dirty="0"/>
          </a:p>
        </p:txBody>
      </p:sp>
    </p:spTree>
    <p:extLst>
      <p:ext uri="{BB962C8B-B14F-4D97-AF65-F5344CB8AC3E}">
        <p14:creationId xmlns:p14="http://schemas.microsoft.com/office/powerpoint/2010/main" val="255662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Evaluating Actions: The Credit Assignment Problem</a:t>
            </a:r>
            <a:endParaRPr lang="zh-CN" altLang="en-US" sz="2800"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To tackle this problem, a common strategy is to evaluate an action based on the sum of all the rewards that come after it, usually applying a </a:t>
            </a:r>
            <a:r>
              <a:rPr lang="en-US" altLang="zh-CN" i="1" dirty="0" smtClean="0"/>
              <a:t>discount rate r at each step. For </a:t>
            </a:r>
            <a:r>
              <a:rPr lang="en-US" altLang="zh-CN" dirty="0" smtClean="0"/>
              <a:t>example, if an agent decides to go right three times in a row and gets +10 reward after the first step, 0 after the second step, and finally –50 after the third step, then assuming we use a discount rate </a:t>
            </a:r>
            <a:r>
              <a:rPr lang="en-US" altLang="zh-CN" i="1" dirty="0" smtClean="0"/>
              <a:t>r = 0.8, the first action will have a total </a:t>
            </a:r>
            <a:r>
              <a:rPr lang="en-US" altLang="zh-CN" dirty="0" smtClean="0"/>
              <a:t>score of 10 + </a:t>
            </a:r>
            <a:r>
              <a:rPr lang="en-US" altLang="zh-CN" i="1" dirty="0" smtClean="0"/>
              <a:t>r × 0 + r2 × (–50) = –22.</a:t>
            </a:r>
            <a:endParaRPr lang="zh-CN" altLang="en-US" b="1" dirty="0"/>
          </a:p>
        </p:txBody>
      </p:sp>
    </p:spTree>
    <p:extLst>
      <p:ext uri="{BB962C8B-B14F-4D97-AF65-F5344CB8AC3E}">
        <p14:creationId xmlns:p14="http://schemas.microsoft.com/office/powerpoint/2010/main" val="255662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16</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3600" dirty="0" smtClean="0"/>
              <a:t>Reinforcement Learning</a:t>
            </a:r>
          </a:p>
          <a:p>
            <a:r>
              <a:rPr lang="en-US" altLang="zh-CN" dirty="0" smtClean="0"/>
              <a:t>In this chapter we will first explain what Reinforcement Learning is, and then we will present two of the most important techniques in deep Reinforcement Learning: </a:t>
            </a:r>
            <a:r>
              <a:rPr lang="en-US" altLang="zh-CN" i="1" dirty="0" smtClean="0"/>
              <a:t>policy gradients and deep Q-networks (DQN), </a:t>
            </a:r>
            <a:r>
              <a:rPr lang="en-US" altLang="zh-CN" dirty="0" smtClean="0"/>
              <a:t>including a discussion of </a:t>
            </a:r>
            <a:r>
              <a:rPr lang="en-US" altLang="zh-CN" i="1" dirty="0" smtClean="0"/>
              <a:t>Markov decision processes (MDP). We will use these techniques </a:t>
            </a:r>
            <a:r>
              <a:rPr lang="en-US" altLang="zh-CN" dirty="0" smtClean="0"/>
              <a:t>to train a model to balance a pole on a moving cart, and another to play Atari games. The techniques can be used for a wide variety of tasks, from walking robots to self-driving cars.</a:t>
            </a:r>
            <a:endParaRPr lang="zh-CN" altLang="en-US" b="1" dirty="0"/>
          </a:p>
        </p:txBody>
      </p:sp>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Evaluating Actions: The Credit Assignment Problem</a:t>
            </a:r>
            <a:endParaRPr lang="zh-CN" altLang="en-US" sz="2800"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To tackle this problem, a common strategy is to evaluate an action based on the sum of all the rewards that come after it, usually applying a </a:t>
            </a:r>
            <a:r>
              <a:rPr lang="en-US" altLang="zh-CN" i="1" dirty="0" smtClean="0"/>
              <a:t>discount rate r at each step. For </a:t>
            </a:r>
            <a:r>
              <a:rPr lang="en-US" altLang="zh-CN" dirty="0" smtClean="0"/>
              <a:t>example, if an agent decides to go right three times in a row and gets +10 reward after the first step, 0 after the second step, and finally –50 after the third step, then assuming we use a discount rate </a:t>
            </a:r>
            <a:r>
              <a:rPr lang="en-US" altLang="zh-CN" i="1" dirty="0" smtClean="0"/>
              <a:t>r = 0.8, the first action will have </a:t>
            </a:r>
            <a:r>
              <a:rPr lang="en-US" altLang="zh-CN" i="1" smtClean="0"/>
              <a:t>a total </a:t>
            </a:r>
            <a:r>
              <a:rPr lang="en-US" altLang="zh-CN" smtClean="0"/>
              <a:t>score </a:t>
            </a:r>
            <a:r>
              <a:rPr lang="en-US" altLang="zh-CN" dirty="0" smtClean="0"/>
              <a:t>of 10 + </a:t>
            </a:r>
            <a:r>
              <a:rPr lang="en-US" altLang="zh-CN" i="1" dirty="0" smtClean="0"/>
              <a:t>r × 0 + r2 × (–50) = –22.</a:t>
            </a:r>
            <a:endParaRPr lang="zh-CN" altLang="en-US" b="1" dirty="0"/>
          </a:p>
        </p:txBody>
      </p:sp>
      <p:pic>
        <p:nvPicPr>
          <p:cNvPr id="37890" name="Picture 2"/>
          <p:cNvPicPr>
            <a:picLocks noChangeAspect="1" noChangeArrowheads="1"/>
          </p:cNvPicPr>
          <p:nvPr/>
        </p:nvPicPr>
        <p:blipFill>
          <a:blip r:embed="rId2"/>
          <a:srcRect/>
          <a:stretch>
            <a:fillRect/>
          </a:stretch>
        </p:blipFill>
        <p:spPr bwMode="auto">
          <a:xfrm>
            <a:off x="0" y="1285860"/>
            <a:ext cx="9144000" cy="4892546"/>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Policy Gradients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As discussed earlier, PG algorithms optimize the parameters of a policy by following the gradients toward higher rewards. One popular class of PG algorithms, called </a:t>
            </a:r>
            <a:r>
              <a:rPr lang="en-US" altLang="zh-CN" i="1" dirty="0" smtClean="0"/>
              <a:t>REINFORCE algorithms, was introduced back in 1992 by Ronald Williams. Here is </a:t>
            </a:r>
            <a:r>
              <a:rPr lang="en-US" altLang="zh-CN" dirty="0" smtClean="0"/>
              <a:t>one common variant:</a:t>
            </a:r>
          </a:p>
          <a:p>
            <a:r>
              <a:rPr lang="en-US" altLang="zh-CN" dirty="0" smtClean="0"/>
              <a:t>First, let the neural network policy play the game several times and at each step compute the gradients that would make the chosen action even more likely, but don’t apply these gradients yet.</a:t>
            </a:r>
            <a:endParaRPr lang="zh-CN" altLang="en-US" b="1" dirty="0"/>
          </a:p>
        </p:txBody>
      </p:sp>
    </p:spTree>
    <p:extLst>
      <p:ext uri="{BB962C8B-B14F-4D97-AF65-F5344CB8AC3E}">
        <p14:creationId xmlns:p14="http://schemas.microsoft.com/office/powerpoint/2010/main" val="255662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Policy Gradients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Once you have run several episodes, compute each action’s score.</a:t>
            </a:r>
          </a:p>
          <a:p>
            <a:r>
              <a:rPr lang="en-US" altLang="zh-CN" sz="2800" dirty="0" smtClean="0"/>
              <a:t>If an action’s score is positive, it means that the action was good and you want to apply the gradients computed earlier to make the action even more likely to be chosen in the future. However, if the score is negative, it means the action was bad and you want to apply the opposite gradients to make this action slightly </a:t>
            </a:r>
            <a:r>
              <a:rPr lang="en-US" altLang="zh-CN" sz="2800" i="1" dirty="0" smtClean="0"/>
              <a:t>less </a:t>
            </a:r>
            <a:r>
              <a:rPr lang="en-US" altLang="zh-CN" sz="2800" dirty="0" smtClean="0"/>
              <a:t>likely in the future. The solution is simply to multiply each gradient vector by the corresponding action’s score.</a:t>
            </a:r>
          </a:p>
          <a:p>
            <a:r>
              <a:rPr lang="en-US" altLang="zh-CN" sz="2800" dirty="0" smtClean="0"/>
              <a:t>Finally, compute the mean of all the resulting gradient vectors, and use it to perform a Gradient Descent step.</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dirty="0" err="1" smtClean="0"/>
              <a:t>n_inputs</a:t>
            </a:r>
            <a:r>
              <a:rPr lang="en-US" altLang="zh-CN" sz="2400" dirty="0" smtClean="0"/>
              <a:t> = 4</a:t>
            </a:r>
          </a:p>
          <a:p>
            <a:pPr>
              <a:buNone/>
            </a:pPr>
            <a:r>
              <a:rPr lang="en-US" altLang="zh-CN" sz="2400" dirty="0" err="1" smtClean="0"/>
              <a:t>n_hidden</a:t>
            </a:r>
            <a:r>
              <a:rPr lang="en-US" altLang="zh-CN" sz="2400" dirty="0" smtClean="0"/>
              <a:t> = 4</a:t>
            </a:r>
          </a:p>
          <a:p>
            <a:pPr>
              <a:buNone/>
            </a:pPr>
            <a:r>
              <a:rPr lang="en-US" altLang="zh-CN" sz="2400" dirty="0" err="1" smtClean="0"/>
              <a:t>n_outputs</a:t>
            </a:r>
            <a:r>
              <a:rPr lang="en-US" altLang="zh-CN" sz="2400" dirty="0" smtClean="0"/>
              <a:t> = 1</a:t>
            </a:r>
          </a:p>
          <a:p>
            <a:pPr>
              <a:buNone/>
            </a:pPr>
            <a:r>
              <a:rPr lang="en-US" altLang="zh-CN" sz="2400" dirty="0" err="1" smtClean="0"/>
              <a:t>initializer</a:t>
            </a:r>
            <a:r>
              <a:rPr lang="en-US" altLang="zh-CN" sz="2400" dirty="0" smtClean="0"/>
              <a:t> = </a:t>
            </a:r>
            <a:r>
              <a:rPr lang="en-US" altLang="zh-CN" sz="2400" dirty="0" err="1" smtClean="0"/>
              <a:t>tf.contrib.layers.variance_scaling_initializer</a:t>
            </a:r>
            <a:r>
              <a:rPr lang="en-US" altLang="zh-CN" sz="2400" dirty="0" smtClean="0"/>
              <a:t>()</a:t>
            </a:r>
          </a:p>
          <a:p>
            <a:pPr>
              <a:buNone/>
            </a:pPr>
            <a:r>
              <a:rPr lang="en-US" altLang="zh-CN" sz="2400" dirty="0" err="1" smtClean="0"/>
              <a:t>learning_rate</a:t>
            </a:r>
            <a:r>
              <a:rPr lang="en-US" altLang="zh-CN" sz="2400" dirty="0" smtClean="0"/>
              <a:t> = 0.01</a:t>
            </a:r>
          </a:p>
          <a:p>
            <a:pPr>
              <a:buNone/>
            </a:pPr>
            <a:r>
              <a:rPr lang="en-US" altLang="zh-CN" sz="2400" dirty="0" smtClean="0"/>
              <a:t>X = </a:t>
            </a:r>
            <a:r>
              <a:rPr lang="en-US" altLang="zh-CN" sz="2400" dirty="0" err="1" smtClean="0"/>
              <a:t>tf.placeholder</a:t>
            </a:r>
            <a:r>
              <a:rPr lang="en-US" altLang="zh-CN" sz="2400" dirty="0" smtClean="0"/>
              <a:t>(tf.float32, shape=[None, </a:t>
            </a:r>
            <a:r>
              <a:rPr lang="en-US" altLang="zh-CN" sz="2400" dirty="0" err="1" smtClean="0"/>
              <a:t>n_inputs</a:t>
            </a:r>
            <a:r>
              <a:rPr lang="en-US" altLang="zh-CN" sz="2400" dirty="0" smtClean="0"/>
              <a:t>])</a:t>
            </a:r>
          </a:p>
          <a:p>
            <a:pPr>
              <a:buNone/>
            </a:pPr>
            <a:r>
              <a:rPr lang="en-US" altLang="zh-CN" sz="2400" dirty="0" smtClean="0"/>
              <a:t>hidden = </a:t>
            </a:r>
            <a:r>
              <a:rPr lang="en-US" altLang="zh-CN" sz="2400" dirty="0" err="1" smtClean="0"/>
              <a:t>fully_connected</a:t>
            </a:r>
            <a:r>
              <a:rPr lang="en-US" altLang="zh-CN" sz="2400" dirty="0" smtClean="0"/>
              <a:t>(X, </a:t>
            </a:r>
            <a:r>
              <a:rPr lang="en-US" altLang="zh-CN" sz="2400" dirty="0" err="1" smtClean="0"/>
              <a:t>n_hidden</a:t>
            </a:r>
            <a:r>
              <a:rPr lang="en-US" altLang="zh-CN" sz="2400" dirty="0" smtClean="0"/>
              <a:t>, </a:t>
            </a:r>
            <a:r>
              <a:rPr lang="en-US" altLang="zh-CN" sz="2400" dirty="0" err="1" smtClean="0"/>
              <a:t>activation_fn</a:t>
            </a:r>
            <a:r>
              <a:rPr lang="en-US" altLang="zh-CN" sz="2400" dirty="0" smtClean="0"/>
              <a:t>=</a:t>
            </a:r>
            <a:r>
              <a:rPr lang="en-US" altLang="zh-CN" sz="2400" dirty="0" err="1" smtClean="0"/>
              <a:t>tf.nn.elu</a:t>
            </a:r>
            <a:r>
              <a:rPr lang="en-US" altLang="zh-CN" sz="2400" dirty="0" smtClean="0"/>
              <a:t>, </a:t>
            </a:r>
            <a:r>
              <a:rPr lang="en-US" altLang="zh-CN" sz="2400" dirty="0" err="1" smtClean="0"/>
              <a:t>weights_initializer</a:t>
            </a:r>
            <a:r>
              <a:rPr lang="en-US" altLang="zh-CN" sz="2400" dirty="0" smtClean="0"/>
              <a:t>=</a:t>
            </a:r>
            <a:r>
              <a:rPr lang="en-US" altLang="zh-CN" sz="2400" dirty="0" err="1" smtClean="0"/>
              <a:t>initializer</a:t>
            </a:r>
            <a:r>
              <a:rPr lang="en-US" altLang="zh-CN" sz="2400" dirty="0" smtClean="0"/>
              <a:t>)</a:t>
            </a:r>
          </a:p>
          <a:p>
            <a:pPr>
              <a:buNone/>
            </a:pPr>
            <a:r>
              <a:rPr lang="en-US" altLang="zh-CN" sz="2400" dirty="0" err="1" smtClean="0"/>
              <a:t>logits</a:t>
            </a:r>
            <a:r>
              <a:rPr lang="en-US" altLang="zh-CN" sz="2400" dirty="0" smtClean="0"/>
              <a:t> = </a:t>
            </a:r>
            <a:r>
              <a:rPr lang="en-US" altLang="zh-CN" sz="2400" dirty="0" err="1" smtClean="0"/>
              <a:t>fully_connected</a:t>
            </a:r>
            <a:r>
              <a:rPr lang="en-US" altLang="zh-CN" sz="2400" dirty="0" smtClean="0"/>
              <a:t>(hidden, </a:t>
            </a:r>
            <a:r>
              <a:rPr lang="en-US" altLang="zh-CN" sz="2400" dirty="0" err="1" smtClean="0"/>
              <a:t>n_outputs</a:t>
            </a:r>
            <a:r>
              <a:rPr lang="en-US" altLang="zh-CN" sz="2400" dirty="0" smtClean="0"/>
              <a:t>, </a:t>
            </a:r>
            <a:r>
              <a:rPr lang="en-US" altLang="zh-CN" sz="2400" dirty="0" err="1" smtClean="0"/>
              <a:t>activation_fn</a:t>
            </a:r>
            <a:r>
              <a:rPr lang="en-US" altLang="zh-CN" sz="2400" dirty="0" smtClean="0"/>
              <a:t>=None, </a:t>
            </a:r>
            <a:r>
              <a:rPr lang="en-US" altLang="zh-CN" sz="2400" dirty="0" err="1" smtClean="0"/>
              <a:t>weights_initializer</a:t>
            </a:r>
            <a:r>
              <a:rPr lang="en-US" altLang="zh-CN" sz="2400" dirty="0" smtClean="0"/>
              <a:t>=</a:t>
            </a:r>
            <a:r>
              <a:rPr lang="en-US" altLang="zh-CN" sz="2400" dirty="0" err="1" smtClean="0"/>
              <a:t>initializer</a:t>
            </a:r>
            <a:r>
              <a:rPr lang="en-US" altLang="zh-CN" sz="2400" dirty="0" smtClean="0"/>
              <a:t>)</a:t>
            </a:r>
          </a:p>
          <a:p>
            <a:pPr>
              <a:buNone/>
            </a:pPr>
            <a:r>
              <a:rPr lang="en-US" altLang="zh-CN" sz="2400" dirty="0" smtClean="0"/>
              <a:t>outputs = </a:t>
            </a:r>
            <a:r>
              <a:rPr lang="en-US" altLang="zh-CN" sz="2400" dirty="0" err="1" smtClean="0"/>
              <a:t>tf.nn.sigmoid</a:t>
            </a:r>
            <a:r>
              <a:rPr lang="en-US" altLang="zh-CN" sz="2400" dirty="0" smtClean="0"/>
              <a:t>(</a:t>
            </a:r>
            <a:r>
              <a:rPr lang="en-US" altLang="zh-CN" sz="2400" dirty="0" err="1" smtClean="0"/>
              <a:t>logits</a:t>
            </a:r>
            <a:r>
              <a:rPr lang="en-US" altLang="zh-CN" sz="2400" dirty="0" smtClean="0"/>
              <a:t>)</a:t>
            </a:r>
          </a:p>
          <a:p>
            <a:pPr>
              <a:buNone/>
            </a:pPr>
            <a:r>
              <a:rPr lang="en-US" altLang="zh-CN" sz="2400" dirty="0" err="1" smtClean="0"/>
              <a:t>p_left_and_right</a:t>
            </a:r>
            <a:r>
              <a:rPr lang="en-US" altLang="zh-CN" sz="2400" dirty="0" smtClean="0"/>
              <a:t> = </a:t>
            </a:r>
            <a:r>
              <a:rPr lang="en-US" altLang="zh-CN" sz="2400" dirty="0" err="1" smtClean="0"/>
              <a:t>tf.concat</a:t>
            </a:r>
            <a:r>
              <a:rPr lang="en-US" altLang="zh-CN" sz="2400" dirty="0" smtClean="0"/>
              <a:t>(axis=1, values=[outputs, 1 - outputs])</a:t>
            </a:r>
          </a:p>
          <a:p>
            <a:pPr>
              <a:buNone/>
            </a:pPr>
            <a:r>
              <a:rPr lang="en-US" altLang="zh-CN" sz="2400" dirty="0" smtClean="0"/>
              <a:t>action = </a:t>
            </a:r>
            <a:r>
              <a:rPr lang="en-US" altLang="zh-CN" sz="2400" dirty="0" err="1" smtClean="0"/>
              <a:t>tf.multinomial</a:t>
            </a:r>
            <a:r>
              <a:rPr lang="en-US" altLang="zh-CN" sz="2400" dirty="0" smtClean="0"/>
              <a:t>(tf.log(</a:t>
            </a:r>
            <a:r>
              <a:rPr lang="en-US" altLang="zh-CN" sz="2400" dirty="0" err="1" smtClean="0"/>
              <a:t>p_left_and_right</a:t>
            </a:r>
            <a:r>
              <a:rPr lang="en-US" altLang="zh-CN" sz="2400" dirty="0" smtClean="0"/>
              <a:t>), </a:t>
            </a:r>
            <a:r>
              <a:rPr lang="en-US" altLang="zh-CN" sz="2400" dirty="0" err="1" smtClean="0"/>
              <a:t>num_samples</a:t>
            </a:r>
            <a:r>
              <a:rPr lang="en-US" altLang="zh-CN" sz="2400" dirty="0" smtClean="0"/>
              <a:t>=1)</a:t>
            </a:r>
          </a:p>
        </p:txBody>
      </p:sp>
    </p:spTree>
    <p:extLst>
      <p:ext uri="{BB962C8B-B14F-4D97-AF65-F5344CB8AC3E}">
        <p14:creationId xmlns:p14="http://schemas.microsoft.com/office/powerpoint/2010/main" val="255662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dirty="0" smtClean="0"/>
              <a:t>y = 1. - </a:t>
            </a:r>
            <a:r>
              <a:rPr lang="en-US" altLang="zh-CN" sz="2400" dirty="0" err="1" smtClean="0"/>
              <a:t>tf.to_float</a:t>
            </a:r>
            <a:r>
              <a:rPr lang="en-US" altLang="zh-CN" sz="2400" dirty="0" smtClean="0"/>
              <a:t>(action)</a:t>
            </a:r>
          </a:p>
          <a:p>
            <a:pPr>
              <a:buNone/>
            </a:pPr>
            <a:r>
              <a:rPr lang="en-US" altLang="zh-CN" sz="2400" dirty="0" err="1" smtClean="0"/>
              <a:t>cross_entropy</a:t>
            </a:r>
            <a:r>
              <a:rPr lang="en-US" altLang="zh-CN" sz="2400" dirty="0" smtClean="0"/>
              <a:t> = </a:t>
            </a:r>
            <a:r>
              <a:rPr lang="en-US" altLang="zh-CN" sz="2400" dirty="0" err="1" smtClean="0"/>
              <a:t>tf.nn.sigmoid_cross_entropy_with_logits</a:t>
            </a:r>
            <a:r>
              <a:rPr lang="en-US" altLang="zh-CN" sz="2400" dirty="0" smtClean="0"/>
              <a:t>(labels=y, </a:t>
            </a:r>
            <a:r>
              <a:rPr lang="en-US" altLang="zh-CN" sz="2400" dirty="0" err="1" smtClean="0"/>
              <a:t>logits</a:t>
            </a:r>
            <a:r>
              <a:rPr lang="en-US" altLang="zh-CN" sz="2400" dirty="0" smtClean="0"/>
              <a:t>=</a:t>
            </a:r>
            <a:r>
              <a:rPr lang="en-US" altLang="zh-CN" sz="2400" dirty="0" err="1" smtClean="0"/>
              <a:t>logits</a:t>
            </a:r>
            <a:r>
              <a:rPr lang="en-US" altLang="zh-CN" sz="2400" dirty="0" smtClean="0"/>
              <a:t>)</a:t>
            </a:r>
          </a:p>
          <a:p>
            <a:pPr>
              <a:buNone/>
            </a:pPr>
            <a:r>
              <a:rPr lang="en-US" altLang="zh-CN" sz="2400" dirty="0" smtClean="0"/>
              <a:t>optimizer = </a:t>
            </a:r>
            <a:r>
              <a:rPr lang="en-US" altLang="zh-CN" sz="2400" dirty="0" err="1" smtClean="0"/>
              <a:t>tf.train.AdamOptimizer</a:t>
            </a:r>
            <a:r>
              <a:rPr lang="en-US" altLang="zh-CN" sz="2400" dirty="0" smtClean="0"/>
              <a:t>(</a:t>
            </a:r>
            <a:r>
              <a:rPr lang="en-US" altLang="zh-CN" sz="2400" dirty="0" err="1" smtClean="0"/>
              <a:t>learning_rate</a:t>
            </a:r>
            <a:r>
              <a:rPr lang="en-US" altLang="zh-CN" sz="2400" dirty="0" smtClean="0"/>
              <a:t>)</a:t>
            </a:r>
          </a:p>
          <a:p>
            <a:pPr>
              <a:buNone/>
            </a:pPr>
            <a:r>
              <a:rPr lang="en-US" altLang="zh-CN" sz="2400" dirty="0" err="1" smtClean="0"/>
              <a:t>grads_and_vars</a:t>
            </a:r>
            <a:r>
              <a:rPr lang="en-US" altLang="zh-CN" sz="2400" dirty="0" smtClean="0"/>
              <a:t> = </a:t>
            </a:r>
            <a:r>
              <a:rPr lang="en-US" altLang="zh-CN" sz="2400" dirty="0" err="1" smtClean="0"/>
              <a:t>optimizer.compute_gradients</a:t>
            </a:r>
            <a:r>
              <a:rPr lang="en-US" altLang="zh-CN" sz="2400" dirty="0" smtClean="0"/>
              <a:t>(</a:t>
            </a:r>
            <a:r>
              <a:rPr lang="en-US" altLang="zh-CN" sz="2400" dirty="0" err="1" smtClean="0"/>
              <a:t>cross_entropy</a:t>
            </a:r>
            <a:r>
              <a:rPr lang="en-US" altLang="zh-CN" sz="2400" dirty="0" smtClean="0"/>
              <a:t>)</a:t>
            </a:r>
          </a:p>
          <a:p>
            <a:pPr>
              <a:buNone/>
            </a:pPr>
            <a:r>
              <a:rPr lang="en-US" altLang="zh-CN" sz="2400" dirty="0" smtClean="0"/>
              <a:t>gradients = [grad </a:t>
            </a:r>
            <a:r>
              <a:rPr lang="en-US" altLang="zh-CN" sz="2400" b="1" dirty="0" smtClean="0"/>
              <a:t>for grad, variable in </a:t>
            </a:r>
            <a:r>
              <a:rPr lang="en-US" altLang="zh-CN" sz="2400" b="1" dirty="0" err="1" smtClean="0"/>
              <a:t>grads_and_vars</a:t>
            </a:r>
            <a:r>
              <a:rPr lang="en-US" altLang="zh-CN" sz="2400" b="1" dirty="0" smtClean="0"/>
              <a:t>]</a:t>
            </a:r>
          </a:p>
          <a:p>
            <a:pPr>
              <a:buNone/>
            </a:pPr>
            <a:r>
              <a:rPr lang="en-US" altLang="zh-CN" sz="2400" dirty="0" err="1" smtClean="0"/>
              <a:t>gradient_placeholders</a:t>
            </a:r>
            <a:r>
              <a:rPr lang="en-US" altLang="zh-CN" sz="2400" dirty="0" smtClean="0"/>
              <a:t> = []</a:t>
            </a:r>
          </a:p>
          <a:p>
            <a:pPr>
              <a:buNone/>
            </a:pPr>
            <a:r>
              <a:rPr lang="en-US" altLang="zh-CN" sz="2400" dirty="0" err="1" smtClean="0"/>
              <a:t>grads_and_vars_feed</a:t>
            </a:r>
            <a:r>
              <a:rPr lang="en-US" altLang="zh-CN" sz="2400" dirty="0" smtClean="0"/>
              <a:t> = []</a:t>
            </a:r>
          </a:p>
          <a:p>
            <a:pPr>
              <a:buNone/>
            </a:pPr>
            <a:r>
              <a:rPr lang="en-US" altLang="zh-CN" sz="2400" b="1" dirty="0" smtClean="0"/>
              <a:t>for grad, variable in </a:t>
            </a:r>
            <a:r>
              <a:rPr lang="en-US" altLang="zh-CN" sz="2400" b="1" dirty="0" err="1" smtClean="0"/>
              <a:t>grads_and_vars</a:t>
            </a:r>
            <a:r>
              <a:rPr lang="en-US" altLang="zh-CN" sz="2400" b="1" dirty="0" smtClean="0"/>
              <a:t>:</a:t>
            </a:r>
          </a:p>
          <a:p>
            <a:pPr>
              <a:buNone/>
            </a:pPr>
            <a:r>
              <a:rPr lang="en-US" altLang="zh-CN" sz="2400" dirty="0" smtClean="0"/>
              <a:t>    </a:t>
            </a:r>
            <a:r>
              <a:rPr lang="en-US" altLang="zh-CN" sz="2400" dirty="0" err="1" smtClean="0"/>
              <a:t>gradient_placeholder</a:t>
            </a:r>
            <a:r>
              <a:rPr lang="en-US" altLang="zh-CN" sz="2400" dirty="0" smtClean="0"/>
              <a:t> = </a:t>
            </a:r>
            <a:r>
              <a:rPr lang="en-US" altLang="zh-CN" sz="2400" dirty="0" err="1" smtClean="0"/>
              <a:t>tf.placeholder</a:t>
            </a:r>
            <a:r>
              <a:rPr lang="en-US" altLang="zh-CN" sz="2400" dirty="0" smtClean="0"/>
              <a:t>(tf.float32,  </a:t>
            </a:r>
            <a:br>
              <a:rPr lang="en-US" altLang="zh-CN" sz="2400" dirty="0" smtClean="0"/>
            </a:br>
            <a:r>
              <a:rPr lang="en-US" altLang="zh-CN" sz="2400" dirty="0" smtClean="0"/>
              <a:t>                                                                     shape=</a:t>
            </a:r>
            <a:r>
              <a:rPr lang="en-US" altLang="zh-CN" sz="2400" dirty="0" err="1" smtClean="0"/>
              <a:t>grad.get_shape</a:t>
            </a:r>
            <a:r>
              <a:rPr lang="en-US" altLang="zh-CN" sz="2400" dirty="0" smtClean="0"/>
              <a:t>())</a:t>
            </a:r>
          </a:p>
          <a:p>
            <a:pPr>
              <a:buNone/>
            </a:pPr>
            <a:r>
              <a:rPr lang="en-US" altLang="zh-CN" sz="2400" dirty="0" smtClean="0"/>
              <a:t>    </a:t>
            </a:r>
            <a:r>
              <a:rPr lang="en-US" altLang="zh-CN" sz="2400" dirty="0" err="1" smtClean="0"/>
              <a:t>gradient_placeholders.append</a:t>
            </a:r>
            <a:r>
              <a:rPr lang="en-US" altLang="zh-CN" sz="2400" dirty="0" smtClean="0"/>
              <a:t>(</a:t>
            </a:r>
            <a:r>
              <a:rPr lang="en-US" altLang="zh-CN" sz="2400" dirty="0" err="1" smtClean="0"/>
              <a:t>gradient_placeholder</a:t>
            </a:r>
            <a:r>
              <a:rPr lang="en-US" altLang="zh-CN" sz="2400" dirty="0" smtClean="0"/>
              <a:t>)</a:t>
            </a:r>
          </a:p>
          <a:p>
            <a:pPr>
              <a:buNone/>
            </a:pPr>
            <a:r>
              <a:rPr lang="en-US" altLang="zh-CN" sz="2400" dirty="0" smtClean="0"/>
              <a:t>    </a:t>
            </a:r>
            <a:r>
              <a:rPr lang="en-US" altLang="zh-CN" sz="2400" dirty="0" err="1" smtClean="0"/>
              <a:t>grads_and_vars_feed.append</a:t>
            </a:r>
            <a:r>
              <a:rPr lang="en-US" altLang="zh-CN" sz="2400" dirty="0" smtClean="0"/>
              <a:t>((</a:t>
            </a:r>
            <a:r>
              <a:rPr lang="en-US" altLang="zh-CN" sz="2400" dirty="0" err="1" smtClean="0"/>
              <a:t>gradient_placeholder</a:t>
            </a:r>
            <a:r>
              <a:rPr lang="en-US" altLang="zh-CN" sz="2400" dirty="0" smtClean="0"/>
              <a:t>, variable))</a:t>
            </a:r>
          </a:p>
          <a:p>
            <a:pPr>
              <a:buNone/>
            </a:pPr>
            <a:r>
              <a:rPr lang="en-US" altLang="zh-CN" sz="2400" dirty="0" err="1" smtClean="0"/>
              <a:t>training_op</a:t>
            </a:r>
            <a:r>
              <a:rPr lang="en-US" altLang="zh-CN" sz="2400" dirty="0" smtClean="0"/>
              <a:t> = </a:t>
            </a:r>
            <a:r>
              <a:rPr lang="en-US" altLang="zh-CN" sz="2400" dirty="0" err="1" smtClean="0"/>
              <a:t>optimizer.apply_gradients</a:t>
            </a:r>
            <a:r>
              <a:rPr lang="en-US" altLang="zh-CN" sz="2400" dirty="0" smtClean="0"/>
              <a:t>(</a:t>
            </a:r>
            <a:r>
              <a:rPr lang="en-US" altLang="zh-CN" sz="2400" dirty="0" err="1" smtClean="0"/>
              <a:t>grads_and_vars_feed</a:t>
            </a:r>
            <a:r>
              <a:rPr lang="en-US" altLang="zh-CN" sz="2400" dirty="0" smtClean="0"/>
              <a:t>)</a:t>
            </a:r>
          </a:p>
          <a:p>
            <a:pPr>
              <a:buNone/>
            </a:pPr>
            <a:r>
              <a:rPr lang="en-US" altLang="zh-CN" sz="2400" dirty="0" smtClean="0"/>
              <a:t>init = </a:t>
            </a:r>
            <a:r>
              <a:rPr lang="en-US" altLang="zh-CN" sz="2400" dirty="0" err="1" smtClean="0"/>
              <a:t>tf.global_variables_initializer</a:t>
            </a:r>
            <a:r>
              <a:rPr lang="en-US" altLang="zh-CN" sz="2400" dirty="0" smtClean="0"/>
              <a:t>()</a:t>
            </a:r>
          </a:p>
          <a:p>
            <a:pPr>
              <a:buNone/>
            </a:pPr>
            <a:r>
              <a:rPr lang="en-US" altLang="zh-CN" sz="2400" dirty="0" smtClean="0"/>
              <a:t>saver = </a:t>
            </a:r>
            <a:r>
              <a:rPr lang="en-US" altLang="zh-CN" sz="2400" dirty="0" err="1" smtClean="0"/>
              <a:t>tf.train.Saver</a:t>
            </a:r>
            <a:r>
              <a:rPr lang="en-US" altLang="zh-CN" sz="2400" dirty="0" smtClean="0"/>
              <a:t>()</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b="1" dirty="0" smtClean="0"/>
              <a:t>def </a:t>
            </a:r>
            <a:r>
              <a:rPr lang="en-US" altLang="zh-CN" sz="2400" b="1" dirty="0" err="1" smtClean="0"/>
              <a:t>discount_rewards</a:t>
            </a:r>
            <a:r>
              <a:rPr lang="en-US" altLang="zh-CN" sz="2400" b="1" dirty="0" smtClean="0"/>
              <a:t>(rewards, </a:t>
            </a:r>
            <a:r>
              <a:rPr lang="en-US" altLang="zh-CN" sz="2400" b="1" dirty="0" err="1" smtClean="0"/>
              <a:t>discount_rate</a:t>
            </a:r>
            <a:r>
              <a:rPr lang="en-US" altLang="zh-CN" sz="2400" b="1" dirty="0" smtClean="0"/>
              <a:t>):</a:t>
            </a:r>
          </a:p>
          <a:p>
            <a:pPr>
              <a:buNone/>
            </a:pPr>
            <a:r>
              <a:rPr lang="en-US" altLang="zh-CN" sz="2400" dirty="0" smtClean="0"/>
              <a:t>    </a:t>
            </a:r>
            <a:r>
              <a:rPr lang="en-US" altLang="zh-CN" sz="2400" dirty="0" err="1" smtClean="0"/>
              <a:t>discounted_rewards</a:t>
            </a:r>
            <a:r>
              <a:rPr lang="en-US" altLang="zh-CN" sz="2400" dirty="0" smtClean="0"/>
              <a:t> = </a:t>
            </a:r>
            <a:r>
              <a:rPr lang="en-US" altLang="zh-CN" sz="2400" dirty="0" err="1" smtClean="0"/>
              <a:t>np.empty</a:t>
            </a:r>
            <a:r>
              <a:rPr lang="en-US" altLang="zh-CN" sz="2400" dirty="0" smtClean="0"/>
              <a:t>(</a:t>
            </a:r>
            <a:r>
              <a:rPr lang="en-US" altLang="zh-CN" sz="2400" dirty="0" err="1" smtClean="0"/>
              <a:t>len</a:t>
            </a:r>
            <a:r>
              <a:rPr lang="en-US" altLang="zh-CN" sz="2400" dirty="0" smtClean="0"/>
              <a:t>(rewards))</a:t>
            </a:r>
          </a:p>
          <a:p>
            <a:pPr>
              <a:buNone/>
            </a:pPr>
            <a:r>
              <a:rPr lang="en-US" altLang="zh-CN" sz="2400" dirty="0" smtClean="0"/>
              <a:t>    </a:t>
            </a:r>
            <a:r>
              <a:rPr lang="en-US" altLang="zh-CN" sz="2400" dirty="0" err="1" smtClean="0"/>
              <a:t>cumulative_rewards</a:t>
            </a:r>
            <a:r>
              <a:rPr lang="en-US" altLang="zh-CN" sz="2400" dirty="0" smtClean="0"/>
              <a:t> = 0</a:t>
            </a:r>
          </a:p>
          <a:p>
            <a:pPr>
              <a:buNone/>
            </a:pPr>
            <a:r>
              <a:rPr lang="en-US" altLang="zh-CN" sz="2400" b="1" dirty="0" smtClean="0"/>
              <a:t>    for step in reversed(range(</a:t>
            </a:r>
            <a:r>
              <a:rPr lang="en-US" altLang="zh-CN" sz="2400" b="1" dirty="0" err="1" smtClean="0"/>
              <a:t>len</a:t>
            </a:r>
            <a:r>
              <a:rPr lang="en-US" altLang="zh-CN" sz="2400" b="1" dirty="0" smtClean="0"/>
              <a:t>(rewards))):</a:t>
            </a:r>
          </a:p>
          <a:p>
            <a:pPr>
              <a:buNone/>
            </a:pPr>
            <a:r>
              <a:rPr lang="en-US" altLang="zh-CN" sz="2400" dirty="0" smtClean="0"/>
              <a:t>        </a:t>
            </a:r>
            <a:r>
              <a:rPr lang="en-US" altLang="zh-CN" sz="2400" dirty="0" err="1" smtClean="0"/>
              <a:t>cumulative_rewards</a:t>
            </a:r>
            <a:r>
              <a:rPr lang="en-US" altLang="zh-CN" sz="2400" dirty="0" smtClean="0"/>
              <a:t> = rewards[step] + </a:t>
            </a:r>
            <a:r>
              <a:rPr lang="en-US" altLang="zh-CN" sz="2400" dirty="0" err="1" smtClean="0"/>
              <a:t>cumulative_rewards</a:t>
            </a:r>
            <a:r>
              <a:rPr lang="en-US" altLang="zh-CN" sz="2400" dirty="0" smtClean="0"/>
              <a:t> *   </a:t>
            </a:r>
            <a:br>
              <a:rPr lang="en-US" altLang="zh-CN" sz="2400" dirty="0" smtClean="0"/>
            </a:br>
            <a:r>
              <a:rPr lang="en-US" altLang="zh-CN" sz="2400" dirty="0" smtClean="0"/>
              <a:t>                                            </a:t>
            </a:r>
            <a:r>
              <a:rPr lang="en-US" altLang="zh-CN" sz="2400" dirty="0" err="1" smtClean="0"/>
              <a:t>discount_rate</a:t>
            </a:r>
            <a:endParaRPr lang="en-US" altLang="zh-CN" sz="2400" dirty="0" smtClean="0"/>
          </a:p>
          <a:p>
            <a:pPr>
              <a:buNone/>
            </a:pPr>
            <a:r>
              <a:rPr lang="en-US" altLang="zh-CN" sz="2400" dirty="0" smtClean="0"/>
              <a:t>        </a:t>
            </a:r>
            <a:r>
              <a:rPr lang="en-US" altLang="zh-CN" sz="2400" dirty="0" err="1" smtClean="0"/>
              <a:t>discounted_rewards</a:t>
            </a:r>
            <a:r>
              <a:rPr lang="en-US" altLang="zh-CN" sz="2400" dirty="0" smtClean="0"/>
              <a:t>[step] = </a:t>
            </a:r>
            <a:r>
              <a:rPr lang="en-US" altLang="zh-CN" sz="2400" dirty="0" err="1" smtClean="0"/>
              <a:t>cumulative_rewards</a:t>
            </a:r>
            <a:endParaRPr lang="en-US" altLang="zh-CN" sz="2400" dirty="0" smtClean="0"/>
          </a:p>
          <a:p>
            <a:pPr>
              <a:buNone/>
            </a:pPr>
            <a:r>
              <a:rPr lang="en-US" altLang="zh-CN" sz="2400" b="1" dirty="0" smtClean="0"/>
              <a:t>    return </a:t>
            </a:r>
            <a:r>
              <a:rPr lang="en-US" altLang="zh-CN" sz="2400" b="1" dirty="0" err="1" smtClean="0"/>
              <a:t>discounted_rewards</a:t>
            </a:r>
            <a:endParaRPr lang="en-US" altLang="zh-CN" sz="2400" b="1" dirty="0" smtClean="0"/>
          </a:p>
          <a:p>
            <a:pPr>
              <a:buNone/>
            </a:pPr>
            <a:r>
              <a:rPr lang="en-US" altLang="zh-CN" sz="2400" b="1" dirty="0" smtClean="0"/>
              <a:t>def </a:t>
            </a:r>
            <a:r>
              <a:rPr lang="en-US" altLang="zh-CN" sz="2400" b="1" dirty="0" err="1" smtClean="0"/>
              <a:t>discount_and_normalize_rewards</a:t>
            </a:r>
            <a:r>
              <a:rPr lang="en-US" altLang="zh-CN" sz="2400" b="1" dirty="0" smtClean="0"/>
              <a:t>(</a:t>
            </a:r>
            <a:r>
              <a:rPr lang="en-US" altLang="zh-CN" sz="2400" b="1" dirty="0" err="1" smtClean="0"/>
              <a:t>all_rewards</a:t>
            </a:r>
            <a:r>
              <a:rPr lang="en-US" altLang="zh-CN" sz="2400" b="1" dirty="0" smtClean="0"/>
              <a:t>, </a:t>
            </a:r>
            <a:r>
              <a:rPr lang="en-US" altLang="zh-CN" sz="2400" b="1" dirty="0" err="1" smtClean="0"/>
              <a:t>discount_rate</a:t>
            </a:r>
            <a:r>
              <a:rPr lang="en-US" altLang="zh-CN" sz="2400" b="1" dirty="0" smtClean="0"/>
              <a:t>):</a:t>
            </a:r>
          </a:p>
          <a:p>
            <a:pPr>
              <a:buNone/>
            </a:pPr>
            <a:r>
              <a:rPr lang="en-US" altLang="zh-CN" sz="2400" dirty="0" smtClean="0"/>
              <a:t>    </a:t>
            </a:r>
            <a:r>
              <a:rPr lang="en-US" altLang="zh-CN" sz="2400" dirty="0" err="1" smtClean="0"/>
              <a:t>all_discounted_rewards</a:t>
            </a:r>
            <a:r>
              <a:rPr lang="en-US" altLang="zh-CN" sz="2400" dirty="0" smtClean="0"/>
              <a:t> = [</a:t>
            </a:r>
            <a:r>
              <a:rPr lang="en-US" altLang="zh-CN" sz="2400" dirty="0" err="1" smtClean="0"/>
              <a:t>discount_rewards</a:t>
            </a:r>
            <a:r>
              <a:rPr lang="en-US" altLang="zh-CN" sz="2400" dirty="0" smtClean="0"/>
              <a:t>(rewards) </a:t>
            </a:r>
            <a:r>
              <a:rPr lang="en-US" altLang="zh-CN" sz="2400" b="1" dirty="0" smtClean="0"/>
              <a:t>for rewards in </a:t>
            </a:r>
            <a:br>
              <a:rPr lang="en-US" altLang="zh-CN" sz="2400" b="1" dirty="0" smtClean="0"/>
            </a:br>
            <a:r>
              <a:rPr lang="en-US" altLang="zh-CN" sz="2400" b="1" dirty="0" smtClean="0"/>
              <a:t>                                                </a:t>
            </a:r>
            <a:r>
              <a:rPr lang="en-US" altLang="zh-CN" sz="2400" b="1" dirty="0" err="1" smtClean="0"/>
              <a:t>all_rewards</a:t>
            </a:r>
            <a:r>
              <a:rPr lang="en-US" altLang="zh-CN" sz="2400" b="1" dirty="0" smtClean="0"/>
              <a:t>]</a:t>
            </a:r>
          </a:p>
          <a:p>
            <a:pPr>
              <a:buNone/>
            </a:pPr>
            <a:r>
              <a:rPr lang="en-US" altLang="zh-CN" sz="2400" dirty="0" smtClean="0"/>
              <a:t>    </a:t>
            </a:r>
            <a:r>
              <a:rPr lang="en-US" altLang="zh-CN" sz="2400" dirty="0" err="1" smtClean="0"/>
              <a:t>flat_rewards</a:t>
            </a:r>
            <a:r>
              <a:rPr lang="en-US" altLang="zh-CN" sz="2400" dirty="0" smtClean="0"/>
              <a:t> = </a:t>
            </a:r>
            <a:r>
              <a:rPr lang="en-US" altLang="zh-CN" sz="2400" dirty="0" err="1" smtClean="0"/>
              <a:t>np.concatenate</a:t>
            </a:r>
            <a:r>
              <a:rPr lang="en-US" altLang="zh-CN" sz="2400" dirty="0" smtClean="0"/>
              <a:t>(</a:t>
            </a:r>
            <a:r>
              <a:rPr lang="en-US" altLang="zh-CN" sz="2400" dirty="0" err="1" smtClean="0"/>
              <a:t>all_discounted_rewards</a:t>
            </a:r>
            <a:r>
              <a:rPr lang="en-US" altLang="zh-CN" sz="2400" dirty="0" smtClean="0"/>
              <a:t>)</a:t>
            </a:r>
          </a:p>
          <a:p>
            <a:pPr>
              <a:buNone/>
            </a:pPr>
            <a:r>
              <a:rPr lang="en-US" altLang="zh-CN" sz="2400" dirty="0" smtClean="0"/>
              <a:t>    </a:t>
            </a:r>
            <a:r>
              <a:rPr lang="en-US" altLang="zh-CN" sz="2400" dirty="0" err="1" smtClean="0"/>
              <a:t>reward_mean</a:t>
            </a:r>
            <a:r>
              <a:rPr lang="en-US" altLang="zh-CN" sz="2400" dirty="0" smtClean="0"/>
              <a:t> = </a:t>
            </a:r>
            <a:r>
              <a:rPr lang="en-US" altLang="zh-CN" sz="2400" dirty="0" err="1" smtClean="0"/>
              <a:t>flat_rewards.mean</a:t>
            </a:r>
            <a:r>
              <a:rPr lang="en-US" altLang="zh-CN" sz="2400" dirty="0" smtClean="0"/>
              <a:t>()</a:t>
            </a:r>
          </a:p>
          <a:p>
            <a:pPr>
              <a:buNone/>
            </a:pPr>
            <a:r>
              <a:rPr lang="en-US" altLang="zh-CN" sz="2400" dirty="0" smtClean="0"/>
              <a:t>    </a:t>
            </a:r>
            <a:r>
              <a:rPr lang="en-US" altLang="zh-CN" sz="2400" dirty="0" err="1" smtClean="0"/>
              <a:t>reward_std</a:t>
            </a:r>
            <a:r>
              <a:rPr lang="en-US" altLang="zh-CN" sz="2400" dirty="0" smtClean="0"/>
              <a:t> = flat_rewards.std()</a:t>
            </a:r>
          </a:p>
          <a:p>
            <a:pPr>
              <a:buNone/>
            </a:pPr>
            <a:r>
              <a:rPr lang="en-US" altLang="zh-CN" sz="2400" b="1" dirty="0" smtClean="0"/>
              <a:t>    return [(</a:t>
            </a:r>
            <a:r>
              <a:rPr lang="en-US" altLang="zh-CN" sz="2400" b="1" dirty="0" err="1" smtClean="0"/>
              <a:t>discounted_rewards</a:t>
            </a:r>
            <a:r>
              <a:rPr lang="en-US" altLang="zh-CN" sz="2400" b="1" dirty="0" smtClean="0"/>
              <a:t> - </a:t>
            </a:r>
            <a:r>
              <a:rPr lang="en-US" altLang="zh-CN" sz="2400" b="1" dirty="0" err="1" smtClean="0"/>
              <a:t>reward_mean</a:t>
            </a:r>
            <a:r>
              <a:rPr lang="en-US" altLang="zh-CN" sz="2400" b="1" dirty="0" smtClean="0"/>
              <a:t>)/</a:t>
            </a:r>
            <a:r>
              <a:rPr lang="en-US" altLang="zh-CN" sz="2400" b="1" dirty="0" err="1" smtClean="0"/>
              <a:t>reward_std</a:t>
            </a:r>
            <a:r>
              <a:rPr lang="en-US" altLang="zh-CN" sz="2400" b="1" dirty="0" smtClean="0"/>
              <a:t> for </a:t>
            </a:r>
            <a:br>
              <a:rPr lang="en-US" altLang="zh-CN" sz="2400" b="1" dirty="0" smtClean="0"/>
            </a:br>
            <a:r>
              <a:rPr lang="en-US" altLang="zh-CN" sz="2400" b="1" dirty="0" smtClean="0"/>
              <a:t>             </a:t>
            </a:r>
            <a:r>
              <a:rPr lang="en-US" altLang="zh-CN" sz="2400" b="1" dirty="0" err="1" smtClean="0"/>
              <a:t>discounted_rewards</a:t>
            </a:r>
            <a:r>
              <a:rPr lang="en-US" altLang="zh-CN" sz="2400" b="1" dirty="0" smtClean="0"/>
              <a:t> in </a:t>
            </a:r>
            <a:r>
              <a:rPr lang="en-US" altLang="zh-CN" sz="2400" b="1" dirty="0" err="1" smtClean="0"/>
              <a:t>all_discounted_rewards</a:t>
            </a:r>
            <a:r>
              <a:rPr lang="en-US" altLang="zh-CN" sz="2400" b="1" dirty="0" smtClean="0"/>
              <a:t>]</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b="1" dirty="0" smtClean="0"/>
              <a:t>&gt;&gt;&gt; </a:t>
            </a:r>
            <a:r>
              <a:rPr lang="en-US" altLang="zh-CN" sz="2400" b="1" dirty="0" err="1" smtClean="0"/>
              <a:t>discount_rewards</a:t>
            </a:r>
            <a:r>
              <a:rPr lang="en-US" altLang="zh-CN" sz="2400" b="1" dirty="0" smtClean="0"/>
              <a:t>([10, 0, -50], </a:t>
            </a:r>
            <a:r>
              <a:rPr lang="en-US" altLang="zh-CN" sz="2400" b="1" dirty="0" err="1" smtClean="0"/>
              <a:t>discount_rate</a:t>
            </a:r>
            <a:r>
              <a:rPr lang="en-US" altLang="zh-CN" sz="2400" b="1" dirty="0" smtClean="0"/>
              <a:t>=0.8)</a:t>
            </a:r>
          </a:p>
          <a:p>
            <a:pPr>
              <a:buNone/>
            </a:pPr>
            <a:r>
              <a:rPr lang="en-US" altLang="zh-CN" sz="2400" dirty="0" smtClean="0"/>
              <a:t>array([-22., -40., -50.])</a:t>
            </a:r>
          </a:p>
          <a:p>
            <a:pPr>
              <a:buNone/>
            </a:pPr>
            <a:r>
              <a:rPr lang="en-US" altLang="zh-CN" sz="2400" b="1" dirty="0" smtClean="0"/>
              <a:t>&gt;&gt;&gt; </a:t>
            </a:r>
            <a:r>
              <a:rPr lang="en-US" altLang="zh-CN" sz="2400" b="1" dirty="0" err="1" smtClean="0"/>
              <a:t>discount_and_normalize_rewards</a:t>
            </a:r>
            <a:r>
              <a:rPr lang="en-US" altLang="zh-CN" sz="2400" b="1" dirty="0" smtClean="0"/>
              <a:t>([[10, 0, -50], [10, 20]], </a:t>
            </a:r>
            <a:br>
              <a:rPr lang="en-US" altLang="zh-CN" sz="2400" b="1" dirty="0" smtClean="0"/>
            </a:br>
            <a:r>
              <a:rPr lang="en-US" altLang="zh-CN" sz="2400" b="1" dirty="0" smtClean="0"/>
              <a:t>                                                                   </a:t>
            </a:r>
            <a:r>
              <a:rPr lang="en-US" altLang="zh-CN" sz="2400" b="1" dirty="0" err="1" smtClean="0"/>
              <a:t>discount_rate</a:t>
            </a:r>
            <a:r>
              <a:rPr lang="en-US" altLang="zh-CN" sz="2400" b="1" dirty="0" smtClean="0"/>
              <a:t>=0.8)</a:t>
            </a:r>
          </a:p>
          <a:p>
            <a:pPr>
              <a:buNone/>
            </a:pPr>
            <a:r>
              <a:rPr lang="en-US" altLang="zh-CN" sz="2400" dirty="0" smtClean="0"/>
              <a:t>[array([-0.28435071, -0.86597718, -1.18910299]),</a:t>
            </a:r>
          </a:p>
          <a:p>
            <a:pPr>
              <a:buNone/>
            </a:pPr>
            <a:r>
              <a:rPr lang="en-US" altLang="zh-CN" sz="2400" dirty="0" smtClean="0"/>
              <a:t>array([ 1.26665318, 1.0727777 ])]</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dirty="0" err="1" smtClean="0"/>
              <a:t>n_iterations</a:t>
            </a:r>
            <a:r>
              <a:rPr lang="en-US" altLang="zh-CN" sz="2400" dirty="0" smtClean="0"/>
              <a:t> = 250 </a:t>
            </a:r>
            <a:r>
              <a:rPr lang="en-US" altLang="zh-CN" sz="2400" i="1" dirty="0" smtClean="0"/>
              <a:t># number of training iterations</a:t>
            </a:r>
          </a:p>
          <a:p>
            <a:pPr>
              <a:buNone/>
            </a:pPr>
            <a:r>
              <a:rPr lang="en-US" altLang="zh-CN" sz="2400" dirty="0" err="1" smtClean="0"/>
              <a:t>n_max_steps</a:t>
            </a:r>
            <a:r>
              <a:rPr lang="en-US" altLang="zh-CN" sz="2400" dirty="0" smtClean="0"/>
              <a:t> = 1000 </a:t>
            </a:r>
            <a:r>
              <a:rPr lang="en-US" altLang="zh-CN" sz="2400" i="1" dirty="0" smtClean="0"/>
              <a:t># max steps per episode</a:t>
            </a:r>
          </a:p>
          <a:p>
            <a:pPr>
              <a:buNone/>
            </a:pPr>
            <a:r>
              <a:rPr lang="en-US" altLang="zh-CN" sz="2400" dirty="0" err="1" smtClean="0"/>
              <a:t>n_games_per_update</a:t>
            </a:r>
            <a:r>
              <a:rPr lang="en-US" altLang="zh-CN" sz="2400" dirty="0" smtClean="0"/>
              <a:t> = 10 </a:t>
            </a:r>
            <a:r>
              <a:rPr lang="en-US" altLang="zh-CN" sz="2400" i="1" dirty="0" smtClean="0"/>
              <a:t># train the policy every 10 episodes</a:t>
            </a:r>
          </a:p>
          <a:p>
            <a:pPr>
              <a:buNone/>
            </a:pPr>
            <a:r>
              <a:rPr lang="en-US" altLang="zh-CN" sz="2400" dirty="0" err="1" smtClean="0"/>
              <a:t>save_iterations</a:t>
            </a:r>
            <a:r>
              <a:rPr lang="en-US" altLang="zh-CN" sz="2400" dirty="0" smtClean="0"/>
              <a:t> = 10 </a:t>
            </a:r>
            <a:r>
              <a:rPr lang="en-US" altLang="zh-CN" sz="2400" i="1" dirty="0" smtClean="0"/>
              <a:t># save the model every 10 training iterations</a:t>
            </a:r>
          </a:p>
          <a:p>
            <a:pPr>
              <a:buNone/>
            </a:pPr>
            <a:r>
              <a:rPr lang="en-US" altLang="zh-CN" sz="2400" dirty="0" err="1" smtClean="0"/>
              <a:t>discount_rate</a:t>
            </a:r>
            <a:r>
              <a:rPr lang="en-US" altLang="zh-CN" sz="2400" dirty="0" smtClean="0"/>
              <a:t> = 0.95</a:t>
            </a:r>
          </a:p>
        </p:txBody>
      </p:sp>
    </p:spTree>
    <p:extLst>
      <p:ext uri="{BB962C8B-B14F-4D97-AF65-F5344CB8AC3E}">
        <p14:creationId xmlns:p14="http://schemas.microsoft.com/office/powerpoint/2010/main" val="2556623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b="1" dirty="0" smtClean="0"/>
              <a:t>with </a:t>
            </a:r>
            <a:r>
              <a:rPr lang="en-US" altLang="zh-CN" sz="2400" b="1" dirty="0" err="1" smtClean="0"/>
              <a:t>tf.Session</a:t>
            </a:r>
            <a:r>
              <a:rPr lang="en-US" altLang="zh-CN" sz="2400" b="1" dirty="0" smtClean="0"/>
              <a:t>() as </a:t>
            </a:r>
            <a:r>
              <a:rPr lang="en-US" altLang="zh-CN" sz="2400" b="1" dirty="0" err="1" smtClean="0"/>
              <a:t>sess</a:t>
            </a:r>
            <a:r>
              <a:rPr lang="en-US" altLang="zh-CN" sz="2400" b="1" dirty="0" smtClean="0"/>
              <a:t>:</a:t>
            </a:r>
            <a:r>
              <a:rPr lang="en-US" altLang="zh-CN" sz="2400" dirty="0" smtClean="0"/>
              <a:t>    </a:t>
            </a:r>
            <a:r>
              <a:rPr lang="en-US" altLang="zh-CN" sz="2400" dirty="0" err="1" smtClean="0"/>
              <a:t>init.run</a:t>
            </a:r>
            <a:r>
              <a:rPr lang="en-US" altLang="zh-CN" sz="2400" dirty="0" smtClean="0"/>
              <a:t>()</a:t>
            </a:r>
          </a:p>
          <a:p>
            <a:pPr>
              <a:buNone/>
            </a:pPr>
            <a:r>
              <a:rPr lang="en-US" altLang="zh-CN" sz="2400" b="1" dirty="0" smtClean="0"/>
              <a:t>    for iteration in range(</a:t>
            </a:r>
            <a:r>
              <a:rPr lang="en-US" altLang="zh-CN" sz="2400" b="1" dirty="0" err="1" smtClean="0"/>
              <a:t>n_iterations</a:t>
            </a:r>
            <a:r>
              <a:rPr lang="en-US" altLang="zh-CN" sz="2400" b="1" dirty="0" smtClean="0"/>
              <a:t>):</a:t>
            </a:r>
          </a:p>
          <a:p>
            <a:pPr>
              <a:buNone/>
            </a:pPr>
            <a:r>
              <a:rPr lang="en-US" altLang="zh-CN" sz="2400" dirty="0" smtClean="0"/>
              <a:t>        </a:t>
            </a:r>
            <a:r>
              <a:rPr lang="en-US" altLang="zh-CN" sz="2400" dirty="0" err="1" smtClean="0"/>
              <a:t>all_rewards</a:t>
            </a:r>
            <a:r>
              <a:rPr lang="en-US" altLang="zh-CN" sz="2400" dirty="0" smtClean="0"/>
              <a:t> = [] </a:t>
            </a:r>
            <a:r>
              <a:rPr lang="en-US" altLang="zh-CN" sz="2400" i="1" dirty="0" smtClean="0"/>
              <a:t># all sequences of raw rewards for each episode</a:t>
            </a:r>
          </a:p>
          <a:p>
            <a:pPr>
              <a:buNone/>
            </a:pPr>
            <a:r>
              <a:rPr lang="en-US" altLang="zh-CN" sz="2400" dirty="0" smtClean="0"/>
              <a:t>        </a:t>
            </a:r>
            <a:r>
              <a:rPr lang="en-US" altLang="zh-CN" sz="2400" dirty="0" err="1" smtClean="0"/>
              <a:t>all_gradients</a:t>
            </a:r>
            <a:r>
              <a:rPr lang="en-US" altLang="zh-CN" sz="2400" dirty="0" smtClean="0"/>
              <a:t> = [] </a:t>
            </a:r>
            <a:r>
              <a:rPr lang="en-US" altLang="zh-CN" sz="2400" i="1" dirty="0" smtClean="0"/>
              <a:t># gradients saved at each step of each episode</a:t>
            </a:r>
          </a:p>
          <a:p>
            <a:pPr>
              <a:buNone/>
            </a:pPr>
            <a:r>
              <a:rPr lang="en-US" altLang="zh-CN" sz="2400" b="1" dirty="0" smtClean="0"/>
              <a:t>        for game in range(</a:t>
            </a:r>
            <a:r>
              <a:rPr lang="en-US" altLang="zh-CN" sz="2400" b="1" dirty="0" err="1" smtClean="0"/>
              <a:t>n_games_per_update</a:t>
            </a:r>
            <a:r>
              <a:rPr lang="en-US" altLang="zh-CN" sz="2400" b="1" dirty="0" smtClean="0"/>
              <a:t>):</a:t>
            </a:r>
          </a:p>
          <a:p>
            <a:pPr>
              <a:buNone/>
            </a:pPr>
            <a:r>
              <a:rPr lang="en-US" altLang="zh-CN" sz="2400" dirty="0" smtClean="0"/>
              <a:t>            </a:t>
            </a:r>
            <a:r>
              <a:rPr lang="en-US" altLang="zh-CN" sz="2400" dirty="0" err="1" smtClean="0"/>
              <a:t>current_rewards</a:t>
            </a:r>
            <a:r>
              <a:rPr lang="en-US" altLang="zh-CN" sz="2400" dirty="0" smtClean="0"/>
              <a:t> = [] </a:t>
            </a:r>
            <a:r>
              <a:rPr lang="en-US" altLang="zh-CN" sz="2400" i="1" dirty="0" smtClean="0"/>
              <a:t># all raw rewards from the current episode</a:t>
            </a:r>
          </a:p>
          <a:p>
            <a:pPr>
              <a:buNone/>
            </a:pPr>
            <a:r>
              <a:rPr lang="en-US" altLang="zh-CN" sz="2400" dirty="0" smtClean="0"/>
              <a:t>            </a:t>
            </a:r>
            <a:r>
              <a:rPr lang="en-US" altLang="zh-CN" sz="2400" dirty="0" err="1" smtClean="0"/>
              <a:t>current_gradients</a:t>
            </a:r>
            <a:r>
              <a:rPr lang="en-US" altLang="zh-CN" sz="2400" dirty="0" smtClean="0"/>
              <a:t> = [] </a:t>
            </a:r>
            <a:r>
              <a:rPr lang="en-US" altLang="zh-CN" sz="2400" i="1" dirty="0" smtClean="0"/>
              <a:t># all gradients from the current episode</a:t>
            </a:r>
          </a:p>
          <a:p>
            <a:pPr>
              <a:buNone/>
            </a:pPr>
            <a:r>
              <a:rPr lang="en-US" altLang="zh-CN" sz="2400" dirty="0" smtClean="0"/>
              <a:t>            </a:t>
            </a:r>
            <a:r>
              <a:rPr lang="en-US" altLang="zh-CN" sz="2400" dirty="0" err="1" smtClean="0"/>
              <a:t>obs</a:t>
            </a:r>
            <a:r>
              <a:rPr lang="en-US" altLang="zh-CN" sz="2400" dirty="0" smtClean="0"/>
              <a:t> = </a:t>
            </a:r>
            <a:r>
              <a:rPr lang="en-US" altLang="zh-CN" sz="2400" dirty="0" err="1" smtClean="0"/>
              <a:t>env.reset</a:t>
            </a:r>
            <a:r>
              <a:rPr lang="en-US" altLang="zh-CN" sz="2400" dirty="0" smtClean="0"/>
              <a:t>()</a:t>
            </a:r>
          </a:p>
          <a:p>
            <a:pPr>
              <a:buNone/>
            </a:pPr>
            <a:r>
              <a:rPr lang="en-US" altLang="zh-CN" sz="2400" b="1" dirty="0" smtClean="0"/>
              <a:t>            for step in range(</a:t>
            </a:r>
            <a:r>
              <a:rPr lang="en-US" altLang="zh-CN" sz="2400" b="1" dirty="0" err="1" smtClean="0"/>
              <a:t>n_max_steps</a:t>
            </a:r>
            <a:r>
              <a:rPr lang="en-US" altLang="zh-CN" sz="2400" b="1" dirty="0" smtClean="0"/>
              <a:t>):</a:t>
            </a:r>
          </a:p>
          <a:p>
            <a:pPr>
              <a:buNone/>
            </a:pPr>
            <a:r>
              <a:rPr lang="en-US" altLang="zh-CN" sz="2400" dirty="0" smtClean="0"/>
              <a:t>                </a:t>
            </a:r>
            <a:r>
              <a:rPr lang="en-US" altLang="zh-CN" sz="2400" dirty="0" err="1" smtClean="0"/>
              <a:t>action_val</a:t>
            </a:r>
            <a:r>
              <a:rPr lang="en-US" altLang="zh-CN" sz="2400" dirty="0" smtClean="0"/>
              <a:t>, </a:t>
            </a:r>
            <a:r>
              <a:rPr lang="en-US" altLang="zh-CN" sz="2400" dirty="0" err="1" smtClean="0"/>
              <a:t>gradients_val</a:t>
            </a:r>
            <a:r>
              <a:rPr lang="en-US" altLang="zh-CN" sz="2400" dirty="0" smtClean="0"/>
              <a:t> = </a:t>
            </a:r>
            <a:r>
              <a:rPr lang="en-US" altLang="zh-CN" sz="2400" dirty="0" err="1" smtClean="0"/>
              <a:t>sess.run</a:t>
            </a:r>
            <a:r>
              <a:rPr lang="en-US" altLang="zh-CN" sz="2400" dirty="0" smtClean="0"/>
              <a:t>([action, gradients],</a:t>
            </a:r>
          </a:p>
          <a:p>
            <a:pPr>
              <a:buNone/>
            </a:pPr>
            <a:r>
              <a:rPr lang="en-US" altLang="zh-CN" sz="2400" dirty="0" smtClean="0"/>
              <a:t>                                      </a:t>
            </a:r>
            <a:r>
              <a:rPr lang="en-US" altLang="zh-CN" sz="2400" dirty="0" err="1" smtClean="0"/>
              <a:t>feed_dict</a:t>
            </a:r>
            <a:r>
              <a:rPr lang="en-US" altLang="zh-CN" sz="2400" dirty="0" smtClean="0"/>
              <a:t>={X: </a:t>
            </a:r>
            <a:r>
              <a:rPr lang="en-US" altLang="zh-CN" sz="2400" dirty="0" err="1" smtClean="0"/>
              <a:t>obs.reshape</a:t>
            </a:r>
            <a:r>
              <a:rPr lang="en-US" altLang="zh-CN" sz="2400" dirty="0" smtClean="0"/>
              <a:t>(1, </a:t>
            </a:r>
            <a:r>
              <a:rPr lang="en-US" altLang="zh-CN" sz="2400" dirty="0" err="1" smtClean="0"/>
              <a:t>n_inputs</a:t>
            </a:r>
            <a:r>
              <a:rPr lang="en-US" altLang="zh-CN" sz="2400" dirty="0" smtClean="0"/>
              <a:t>)}) </a:t>
            </a:r>
            <a:r>
              <a:rPr lang="en-US" altLang="zh-CN" sz="2400" i="1" dirty="0" smtClean="0"/>
              <a:t># one </a:t>
            </a:r>
            <a:r>
              <a:rPr lang="en-US" altLang="zh-CN" sz="2400" i="1" dirty="0" err="1" smtClean="0"/>
              <a:t>obs</a:t>
            </a:r>
            <a:endParaRPr lang="en-US" altLang="zh-CN" sz="2400" i="1" dirty="0" smtClean="0"/>
          </a:p>
          <a:p>
            <a:pPr>
              <a:buNone/>
            </a:pPr>
            <a:r>
              <a:rPr lang="en-US" altLang="zh-CN" sz="2400" dirty="0" smtClean="0"/>
              <a:t>                </a:t>
            </a:r>
            <a:r>
              <a:rPr lang="en-US" altLang="zh-CN" sz="2400" dirty="0" err="1" smtClean="0"/>
              <a:t>obs</a:t>
            </a:r>
            <a:r>
              <a:rPr lang="en-US" altLang="zh-CN" sz="2400" dirty="0" smtClean="0"/>
              <a:t>, reward, done, info = </a:t>
            </a:r>
            <a:r>
              <a:rPr lang="en-US" altLang="zh-CN" sz="2400" dirty="0" err="1" smtClean="0"/>
              <a:t>env.step</a:t>
            </a:r>
            <a:r>
              <a:rPr lang="en-US" altLang="zh-CN" sz="2400" dirty="0" smtClean="0"/>
              <a:t>(</a:t>
            </a:r>
            <a:r>
              <a:rPr lang="en-US" altLang="zh-CN" sz="2400" dirty="0" err="1" smtClean="0"/>
              <a:t>action_val</a:t>
            </a:r>
            <a:r>
              <a:rPr lang="en-US" altLang="zh-CN" sz="2400" dirty="0" smtClean="0"/>
              <a:t>[0][0])</a:t>
            </a:r>
          </a:p>
          <a:p>
            <a:pPr>
              <a:buNone/>
            </a:pPr>
            <a:r>
              <a:rPr lang="en-US" altLang="zh-CN" sz="2400" dirty="0" smtClean="0"/>
              <a:t>                </a:t>
            </a:r>
            <a:r>
              <a:rPr lang="en-US" altLang="zh-CN" sz="2400" dirty="0" err="1" smtClean="0"/>
              <a:t>current_rewards.append</a:t>
            </a:r>
            <a:r>
              <a:rPr lang="en-US" altLang="zh-CN" sz="2400" dirty="0" smtClean="0"/>
              <a:t>(reward)</a:t>
            </a:r>
          </a:p>
          <a:p>
            <a:pPr>
              <a:buNone/>
            </a:pPr>
            <a:r>
              <a:rPr lang="en-US" altLang="zh-CN" sz="2400" dirty="0" smtClean="0"/>
              <a:t>                </a:t>
            </a:r>
            <a:r>
              <a:rPr lang="en-US" altLang="zh-CN" sz="2400" dirty="0" err="1" smtClean="0"/>
              <a:t>current_gradients.append</a:t>
            </a:r>
            <a:r>
              <a:rPr lang="en-US" altLang="zh-CN" sz="2400" dirty="0" smtClean="0"/>
              <a:t>(</a:t>
            </a:r>
            <a:r>
              <a:rPr lang="en-US" altLang="zh-CN" sz="2400" dirty="0" err="1" smtClean="0"/>
              <a:t>gradients_val</a:t>
            </a:r>
            <a:r>
              <a:rPr lang="en-US" altLang="zh-CN" sz="2400" dirty="0" smtClean="0"/>
              <a:t>)    </a:t>
            </a:r>
            <a:br>
              <a:rPr lang="en-US" altLang="zh-CN" sz="2400" dirty="0" smtClean="0"/>
            </a:br>
            <a:r>
              <a:rPr lang="en-US" altLang="zh-CN" sz="2400" dirty="0" smtClean="0"/>
              <a:t>       </a:t>
            </a:r>
            <a:r>
              <a:rPr lang="en-US" altLang="zh-CN" sz="2400" dirty="0" err="1" smtClean="0"/>
              <a:t>all_rewards.append</a:t>
            </a:r>
            <a:r>
              <a:rPr lang="en-US" altLang="zh-CN" sz="2400" dirty="0" smtClean="0"/>
              <a:t>(</a:t>
            </a:r>
            <a:r>
              <a:rPr lang="en-US" altLang="zh-CN" sz="2400" dirty="0" err="1" smtClean="0"/>
              <a:t>current_rewards</a:t>
            </a:r>
            <a:r>
              <a:rPr lang="en-US" altLang="zh-CN" sz="2400" dirty="0" smtClean="0"/>
              <a:t>)</a:t>
            </a:r>
          </a:p>
          <a:p>
            <a:pPr>
              <a:buNone/>
            </a:pPr>
            <a:r>
              <a:rPr lang="en-US" altLang="zh-CN" sz="2400" dirty="0" smtClean="0"/>
              <a:t>            </a:t>
            </a:r>
            <a:r>
              <a:rPr lang="en-US" altLang="zh-CN" sz="2400" dirty="0" err="1" smtClean="0"/>
              <a:t>all_gradients.append</a:t>
            </a:r>
            <a:r>
              <a:rPr lang="en-US" altLang="zh-CN" sz="2400" dirty="0" smtClean="0"/>
              <a:t>(</a:t>
            </a:r>
            <a:r>
              <a:rPr lang="en-US" altLang="zh-CN" sz="2400" dirty="0" err="1" smtClean="0"/>
              <a:t>current_gradients</a:t>
            </a:r>
            <a:r>
              <a:rPr lang="en-US" altLang="zh-CN" sz="2400" dirty="0" smtClean="0"/>
              <a:t>)</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400" i="1" dirty="0" smtClean="0"/>
              <a:t>        # At this point we have run the policy for 10 episodes, and we are</a:t>
            </a:r>
          </a:p>
          <a:p>
            <a:pPr>
              <a:buNone/>
            </a:pPr>
            <a:r>
              <a:rPr lang="en-US" altLang="zh-CN" sz="2400" i="1" dirty="0" smtClean="0"/>
              <a:t>        # ready for a policy update using the algorithm described earlier.</a:t>
            </a:r>
          </a:p>
          <a:p>
            <a:pPr>
              <a:buNone/>
            </a:pPr>
            <a:r>
              <a:rPr lang="en-US" altLang="zh-CN" sz="2400" dirty="0" smtClean="0"/>
              <a:t>        </a:t>
            </a:r>
            <a:r>
              <a:rPr lang="en-US" altLang="zh-CN" sz="2400" dirty="0" err="1" smtClean="0"/>
              <a:t>all_rewards</a:t>
            </a:r>
            <a:r>
              <a:rPr lang="en-US" altLang="zh-CN" sz="2400" dirty="0" smtClean="0"/>
              <a:t> = </a:t>
            </a:r>
            <a:r>
              <a:rPr lang="en-US" altLang="zh-CN" sz="2400" dirty="0" err="1" smtClean="0"/>
              <a:t>discount_and_normalize_rewards</a:t>
            </a:r>
            <a:r>
              <a:rPr lang="en-US" altLang="zh-CN" sz="2400" dirty="0" smtClean="0"/>
              <a:t>(</a:t>
            </a:r>
            <a:r>
              <a:rPr lang="en-US" altLang="zh-CN" sz="2400" dirty="0" err="1" smtClean="0"/>
              <a:t>all_rewards</a:t>
            </a:r>
            <a:r>
              <a:rPr lang="en-US" altLang="zh-CN" sz="2400" dirty="0" smtClean="0"/>
              <a:t>)</a:t>
            </a:r>
          </a:p>
          <a:p>
            <a:pPr>
              <a:buNone/>
            </a:pPr>
            <a:r>
              <a:rPr lang="en-US" altLang="zh-CN" sz="2400" dirty="0" smtClean="0"/>
              <a:t>        </a:t>
            </a:r>
            <a:r>
              <a:rPr lang="en-US" altLang="zh-CN" sz="2400" dirty="0" err="1" smtClean="0"/>
              <a:t>feed_dict</a:t>
            </a:r>
            <a:r>
              <a:rPr lang="en-US" altLang="zh-CN" sz="2400" dirty="0" smtClean="0"/>
              <a:t> = {}</a:t>
            </a:r>
          </a:p>
          <a:p>
            <a:pPr>
              <a:buNone/>
            </a:pPr>
            <a:r>
              <a:rPr lang="en-US" altLang="zh-CN" sz="2400" b="1" dirty="0" smtClean="0"/>
              <a:t>        for </a:t>
            </a:r>
            <a:r>
              <a:rPr lang="en-US" altLang="zh-CN" sz="2400" b="1" dirty="0" err="1" smtClean="0"/>
              <a:t>var_index</a:t>
            </a:r>
            <a:r>
              <a:rPr lang="en-US" altLang="zh-CN" sz="2400" b="1" dirty="0" smtClean="0"/>
              <a:t>, </a:t>
            </a:r>
            <a:r>
              <a:rPr lang="en-US" altLang="zh-CN" sz="2400" b="1" dirty="0" err="1" smtClean="0"/>
              <a:t>grad_placeholder</a:t>
            </a:r>
            <a:r>
              <a:rPr lang="en-US" altLang="zh-CN" sz="2400" b="1" dirty="0" smtClean="0"/>
              <a:t> in </a:t>
            </a:r>
            <a:br>
              <a:rPr lang="en-US" altLang="zh-CN" sz="2400" b="1" dirty="0" smtClean="0"/>
            </a:br>
            <a:r>
              <a:rPr lang="en-US" altLang="zh-CN" sz="2400" b="1" dirty="0" smtClean="0"/>
              <a:t>                    enumerate(</a:t>
            </a:r>
            <a:r>
              <a:rPr lang="en-US" altLang="zh-CN" sz="2400" b="1" dirty="0" err="1" smtClean="0"/>
              <a:t>gradient_placeholders</a:t>
            </a:r>
            <a:r>
              <a:rPr lang="en-US" altLang="zh-CN" sz="2400" b="1" dirty="0" smtClean="0"/>
              <a:t>):</a:t>
            </a:r>
          </a:p>
          <a:p>
            <a:pPr>
              <a:buNone/>
            </a:pPr>
            <a:r>
              <a:rPr lang="en-US" altLang="zh-CN" sz="2400" i="1" dirty="0" smtClean="0"/>
              <a:t>     # multiply the gradients by the action scores, and compute the mean</a:t>
            </a:r>
          </a:p>
          <a:p>
            <a:pPr>
              <a:buNone/>
            </a:pPr>
            <a:r>
              <a:rPr lang="en-US" altLang="zh-CN" sz="2400" dirty="0" smtClean="0"/>
              <a:t>            </a:t>
            </a:r>
            <a:r>
              <a:rPr lang="en-US" altLang="zh-CN" sz="2400" dirty="0" err="1" smtClean="0"/>
              <a:t>mean_gradients</a:t>
            </a:r>
            <a:r>
              <a:rPr lang="en-US" altLang="zh-CN" sz="2400" dirty="0" smtClean="0"/>
              <a:t> = </a:t>
            </a:r>
            <a:r>
              <a:rPr lang="en-US" altLang="zh-CN" sz="2400" dirty="0" err="1" smtClean="0"/>
              <a:t>np.mean</a:t>
            </a:r>
            <a:r>
              <a:rPr lang="en-US" altLang="zh-CN" sz="2400" dirty="0" smtClean="0"/>
              <a:t>( </a:t>
            </a:r>
          </a:p>
          <a:p>
            <a:pPr>
              <a:buNone/>
            </a:pPr>
            <a:r>
              <a:rPr lang="en-US" altLang="zh-CN" sz="2400" dirty="0" smtClean="0"/>
              <a:t>                     [reward * </a:t>
            </a:r>
            <a:r>
              <a:rPr lang="en-US" altLang="zh-CN" sz="2400" dirty="0" err="1" smtClean="0"/>
              <a:t>all_gradients</a:t>
            </a:r>
            <a:r>
              <a:rPr lang="en-US" altLang="zh-CN" sz="2400" dirty="0" smtClean="0"/>
              <a:t>[</a:t>
            </a:r>
            <a:r>
              <a:rPr lang="en-US" altLang="zh-CN" sz="2400" dirty="0" err="1" smtClean="0"/>
              <a:t>game_index</a:t>
            </a:r>
            <a:r>
              <a:rPr lang="en-US" altLang="zh-CN" sz="2400" dirty="0" smtClean="0"/>
              <a:t>][step][</a:t>
            </a:r>
            <a:r>
              <a:rPr lang="en-US" altLang="zh-CN" sz="2400" dirty="0" err="1" smtClean="0"/>
              <a:t>var_index</a:t>
            </a:r>
            <a:r>
              <a:rPr lang="en-US" altLang="zh-CN" sz="2400" dirty="0" smtClean="0"/>
              <a:t>]</a:t>
            </a:r>
          </a:p>
          <a:p>
            <a:pPr>
              <a:buNone/>
            </a:pPr>
            <a:r>
              <a:rPr lang="en-US" altLang="zh-CN" sz="2400" b="1" dirty="0" smtClean="0"/>
              <a:t>                     for </a:t>
            </a:r>
            <a:r>
              <a:rPr lang="en-US" altLang="zh-CN" sz="2400" b="1" dirty="0" err="1" smtClean="0"/>
              <a:t>game_index</a:t>
            </a:r>
            <a:r>
              <a:rPr lang="en-US" altLang="zh-CN" sz="2400" b="1" dirty="0" smtClean="0"/>
              <a:t>, rewards in enumerate(</a:t>
            </a:r>
            <a:r>
              <a:rPr lang="en-US" altLang="zh-CN" sz="2400" b="1" dirty="0" err="1" smtClean="0"/>
              <a:t>all_rewards</a:t>
            </a:r>
            <a:r>
              <a:rPr lang="en-US" altLang="zh-CN" sz="2400" b="1" dirty="0" smtClean="0"/>
              <a:t>)</a:t>
            </a:r>
          </a:p>
          <a:p>
            <a:pPr>
              <a:buNone/>
            </a:pPr>
            <a:r>
              <a:rPr lang="en-US" altLang="zh-CN" sz="2400" b="1" dirty="0" smtClean="0"/>
              <a:t>                     for step, reward in enumerate(rewards)],</a:t>
            </a:r>
          </a:p>
          <a:p>
            <a:pPr>
              <a:buNone/>
            </a:pPr>
            <a:r>
              <a:rPr lang="en-US" altLang="zh-CN" sz="2400" b="1" dirty="0" smtClean="0"/>
              <a:t>                     </a:t>
            </a:r>
            <a:r>
              <a:rPr lang="en-US" altLang="zh-CN" sz="2400" dirty="0" smtClean="0"/>
              <a:t>axis=0)</a:t>
            </a:r>
          </a:p>
          <a:p>
            <a:pPr>
              <a:buNone/>
            </a:pPr>
            <a:r>
              <a:rPr lang="en-US" altLang="zh-CN" sz="2400" dirty="0" smtClean="0"/>
              <a:t>            </a:t>
            </a:r>
            <a:r>
              <a:rPr lang="en-US" altLang="zh-CN" sz="2400" dirty="0" err="1" smtClean="0"/>
              <a:t>feed_dict</a:t>
            </a:r>
            <a:r>
              <a:rPr lang="en-US" altLang="zh-CN" sz="2400" dirty="0" smtClean="0"/>
              <a:t>[</a:t>
            </a:r>
            <a:r>
              <a:rPr lang="en-US" altLang="zh-CN" sz="2400" dirty="0" err="1" smtClean="0"/>
              <a:t>grad_placeholder</a:t>
            </a:r>
            <a:r>
              <a:rPr lang="en-US" altLang="zh-CN" sz="2400" dirty="0" smtClean="0"/>
              <a:t>] = </a:t>
            </a:r>
            <a:r>
              <a:rPr lang="en-US" altLang="zh-CN" sz="2400" dirty="0" err="1" smtClean="0"/>
              <a:t>mean_gradients</a:t>
            </a:r>
            <a:endParaRPr lang="en-US" altLang="zh-CN" sz="2400" dirty="0" smtClean="0"/>
          </a:p>
          <a:p>
            <a:pPr>
              <a:buNone/>
            </a:pPr>
            <a:r>
              <a:rPr lang="en-US" altLang="zh-CN" sz="2400" dirty="0" smtClean="0"/>
              <a:t>        </a:t>
            </a:r>
            <a:r>
              <a:rPr lang="en-US" altLang="zh-CN" sz="2400" dirty="0" err="1" smtClean="0"/>
              <a:t>sess.run</a:t>
            </a:r>
            <a:r>
              <a:rPr lang="en-US" altLang="zh-CN" sz="2400" dirty="0" smtClean="0"/>
              <a:t>(</a:t>
            </a:r>
            <a:r>
              <a:rPr lang="en-US" altLang="zh-CN" sz="2400" dirty="0" err="1" smtClean="0"/>
              <a:t>training_op</a:t>
            </a:r>
            <a:r>
              <a:rPr lang="en-US" altLang="zh-CN" sz="2400" dirty="0" smtClean="0"/>
              <a:t>, </a:t>
            </a:r>
            <a:r>
              <a:rPr lang="en-US" altLang="zh-CN" sz="2400" dirty="0" err="1" smtClean="0"/>
              <a:t>feed_dict</a:t>
            </a:r>
            <a:r>
              <a:rPr lang="en-US" altLang="zh-CN" sz="2400" dirty="0" smtClean="0"/>
              <a:t>=</a:t>
            </a:r>
            <a:r>
              <a:rPr lang="en-US" altLang="zh-CN" sz="2400" dirty="0" err="1" smtClean="0"/>
              <a:t>feed_dict</a:t>
            </a:r>
            <a:r>
              <a:rPr lang="en-US" altLang="zh-CN" sz="2400" dirty="0" smtClean="0"/>
              <a:t>)</a:t>
            </a:r>
          </a:p>
          <a:p>
            <a:pPr>
              <a:buNone/>
            </a:pPr>
            <a:r>
              <a:rPr lang="en-US" altLang="zh-CN" sz="2400" b="1" dirty="0" smtClean="0"/>
              <a:t>        if iteration % </a:t>
            </a:r>
            <a:r>
              <a:rPr lang="en-US" altLang="zh-CN" sz="2400" b="1" dirty="0" err="1" smtClean="0"/>
              <a:t>save_iterations</a:t>
            </a:r>
            <a:r>
              <a:rPr lang="en-US" altLang="zh-CN" sz="2400" b="1" dirty="0" smtClean="0"/>
              <a:t> == 0:</a:t>
            </a:r>
          </a:p>
          <a:p>
            <a:pPr>
              <a:buNone/>
            </a:pPr>
            <a:r>
              <a:rPr lang="en-US" altLang="zh-CN" sz="2400" dirty="0" smtClean="0"/>
              <a:t>            </a:t>
            </a:r>
            <a:r>
              <a:rPr lang="en-US" altLang="zh-CN" sz="2400" dirty="0" err="1" smtClean="0"/>
              <a:t>saver.save</a:t>
            </a:r>
            <a:r>
              <a:rPr lang="en-US" altLang="zh-CN" sz="2400" dirty="0" smtClean="0"/>
              <a:t>(</a:t>
            </a:r>
            <a:r>
              <a:rPr lang="en-US" altLang="zh-CN" sz="2400" dirty="0" err="1" smtClean="0"/>
              <a:t>sess</a:t>
            </a:r>
            <a:r>
              <a:rPr lang="en-US" altLang="zh-CN" sz="2400" dirty="0" smtClean="0"/>
              <a:t>, "./</a:t>
            </a:r>
            <a:r>
              <a:rPr lang="en-US" altLang="zh-CN" sz="2400" dirty="0" err="1" smtClean="0"/>
              <a:t>my_policy_net_pg.ckpt</a:t>
            </a:r>
            <a:r>
              <a:rPr lang="en-US" altLang="zh-CN" sz="2400" dirty="0" smtClean="0"/>
              <a:t>")</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to Optimize Rewards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In Reinforcement Learning, a software </a:t>
            </a:r>
            <a:r>
              <a:rPr lang="en-US" altLang="zh-CN" i="1" dirty="0" smtClean="0"/>
              <a:t>agent makes observations and takes actions </a:t>
            </a:r>
            <a:r>
              <a:rPr lang="en-US" altLang="zh-CN" dirty="0" smtClean="0"/>
              <a:t>within an </a:t>
            </a:r>
            <a:r>
              <a:rPr lang="en-US" altLang="zh-CN" i="1" dirty="0" smtClean="0"/>
              <a:t>environment, and in return it receives rewards. Its objective is to learn to act </a:t>
            </a:r>
            <a:r>
              <a:rPr lang="en-US" altLang="zh-CN" dirty="0" smtClean="0"/>
              <a:t>in a way that will maximize its expected long-term rewards. If you don’t mind a bit of anthropomorphism, you can think of positive rewards as pleasure, and negative rewards as </a:t>
            </a:r>
            <a:r>
              <a:rPr lang="en-US" altLang="zh-CN" dirty="0" smtClean="0"/>
              <a:t>pain. </a:t>
            </a:r>
            <a:r>
              <a:rPr lang="en-US" altLang="zh-CN" dirty="0" smtClean="0"/>
              <a:t>In short, the agent acts in the environment and learns by trial and error to maximize its pleasure and minimize its pain.</a:t>
            </a:r>
            <a:endParaRPr lang="zh-CN" altLang="en-US" sz="2800" b="1" dirty="0"/>
          </a:p>
        </p:txBody>
      </p:sp>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Policy Gradients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We will now look at another popular family of algorithms. Whereas PG algorithms directly try to optimize the policy to increase rewards, the algorithms we will look at now are less direct: the agent learns to estimate the expected sum of discounted future rewards for each state, or the expected sum of discounted future rewards for each action in each state, then uses this knowledge to decide how to act. To understand these algorithms, we must first introduce </a:t>
            </a:r>
            <a:r>
              <a:rPr lang="en-US" altLang="zh-CN" sz="2800" i="1" dirty="0" smtClean="0"/>
              <a:t>Markov decision processes (MDP).</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In the early 20th century, the mathematician </a:t>
            </a:r>
            <a:r>
              <a:rPr lang="en-US" altLang="zh-CN" sz="2800" dirty="0" err="1" smtClean="0"/>
              <a:t>Andrey</a:t>
            </a:r>
            <a:r>
              <a:rPr lang="en-US" altLang="zh-CN" sz="2800" dirty="0" smtClean="0"/>
              <a:t> Markov studied stochastic processes with no memory, called </a:t>
            </a:r>
            <a:r>
              <a:rPr lang="en-US" altLang="zh-CN" sz="2800" i="1" dirty="0" smtClean="0"/>
              <a:t>Markov chains. Such a process has a fixed number of </a:t>
            </a:r>
            <a:r>
              <a:rPr lang="en-US" altLang="zh-CN" sz="2800" dirty="0" smtClean="0"/>
              <a:t>states, and it randomly evolves from one state to another at each step. The probability for it to evolve from a state </a:t>
            </a:r>
            <a:r>
              <a:rPr lang="en-US" altLang="zh-CN" sz="2800" i="1" dirty="0" smtClean="0"/>
              <a:t>s to a state s′ is fixed, and it depends only on the pair (</a:t>
            </a:r>
            <a:r>
              <a:rPr lang="en-US" altLang="zh-CN" sz="2800" i="1" dirty="0" err="1" smtClean="0"/>
              <a:t>s,s</a:t>
            </a:r>
            <a:r>
              <a:rPr lang="en-US" altLang="zh-CN" sz="2800" i="1" dirty="0" smtClean="0"/>
              <a:t>′), </a:t>
            </a:r>
            <a:r>
              <a:rPr lang="en-US" altLang="zh-CN" sz="2800" dirty="0" smtClean="0"/>
              <a:t>not on past states (the system has no memory).</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In the early 20th century, the mathematician </a:t>
            </a:r>
            <a:r>
              <a:rPr lang="en-US" altLang="zh-CN" sz="2800" dirty="0" err="1" smtClean="0"/>
              <a:t>Andrey</a:t>
            </a:r>
            <a:r>
              <a:rPr lang="en-US" altLang="zh-CN" sz="2800" dirty="0" smtClean="0"/>
              <a:t> Markov studied stochastic processes with no memory, called </a:t>
            </a:r>
            <a:r>
              <a:rPr lang="en-US" altLang="zh-CN" sz="2800" i="1" dirty="0" smtClean="0"/>
              <a:t>Markov chains. Such a process has a fixed number of </a:t>
            </a:r>
            <a:r>
              <a:rPr lang="en-US" altLang="zh-CN" sz="2800" dirty="0" smtClean="0"/>
              <a:t>states, and it randomly evolves from one state to another at each step. The probability for it to evolve from a state </a:t>
            </a:r>
            <a:r>
              <a:rPr lang="en-US" altLang="zh-CN" sz="2800" i="1" dirty="0" smtClean="0"/>
              <a:t>s to a state s′ is fixed, and it depends only on the pair (</a:t>
            </a:r>
            <a:r>
              <a:rPr lang="en-US" altLang="zh-CN" sz="2800" i="1" dirty="0" err="1" smtClean="0"/>
              <a:t>s,s</a:t>
            </a:r>
            <a:r>
              <a:rPr lang="en-US" altLang="zh-CN" sz="2800" i="1" smtClean="0"/>
              <a:t>′), </a:t>
            </a:r>
            <a:r>
              <a:rPr lang="en-US" altLang="zh-CN" sz="2800" smtClean="0"/>
              <a:t>not </a:t>
            </a:r>
            <a:r>
              <a:rPr lang="en-US" altLang="zh-CN" sz="2800" dirty="0" smtClean="0"/>
              <a:t>on past states (the system has no memory).</a:t>
            </a:r>
            <a:endParaRPr lang="zh-CN" altLang="en-US" sz="2800" b="1" dirty="0"/>
          </a:p>
        </p:txBody>
      </p:sp>
      <p:pic>
        <p:nvPicPr>
          <p:cNvPr id="38914" name="Picture 2"/>
          <p:cNvPicPr>
            <a:picLocks noChangeAspect="1" noChangeArrowheads="1"/>
          </p:cNvPicPr>
          <p:nvPr/>
        </p:nvPicPr>
        <p:blipFill>
          <a:blip r:embed="rId2"/>
          <a:srcRect/>
          <a:stretch>
            <a:fillRect/>
          </a:stretch>
        </p:blipFill>
        <p:spPr bwMode="auto">
          <a:xfrm>
            <a:off x="0" y="1285860"/>
            <a:ext cx="9144000" cy="5564653"/>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Markov decision processes were first described in the 1950s by Richard Bellman. They resemble Markov chains but with a twist: at each step, an agent can choose one of several possible actions, and the transition probabilities depend on the chosen action. Moreover, some state transitions return some reward (positive or negative), and the agent’s goal is to find a policy that will maximize rewards over time.</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sz="2800" dirty="0" smtClean="0"/>
              <a:t>Markov decision processes were first described in the 1950s by Richard Bellman. They resemble Markov chains but with a twist: at each step, an agent can choose one of several possible actions, and the transition probabilities depend on the chosen action. Moreover, some state transitions return some reward (positive or negative), and the agent’s goal is to find a policy that will maximize rewards over time.</a:t>
            </a:r>
            <a:endParaRPr lang="zh-CN" altLang="en-US" sz="2800" b="1" dirty="0"/>
          </a:p>
        </p:txBody>
      </p:sp>
      <p:pic>
        <p:nvPicPr>
          <p:cNvPr id="39938" name="Picture 2"/>
          <p:cNvPicPr>
            <a:picLocks noChangeAspect="1" noChangeArrowheads="1"/>
          </p:cNvPicPr>
          <p:nvPr/>
        </p:nvPicPr>
        <p:blipFill>
          <a:blip r:embed="rId2"/>
          <a:srcRect/>
          <a:stretch>
            <a:fillRect/>
          </a:stretch>
        </p:blipFill>
        <p:spPr bwMode="auto">
          <a:xfrm>
            <a:off x="0" y="1142984"/>
            <a:ext cx="9144000" cy="4823460"/>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Bellman found a way to estimate the </a:t>
            </a:r>
            <a:r>
              <a:rPr lang="en-US" altLang="zh-CN" sz="2800" i="1" dirty="0" smtClean="0"/>
              <a:t>optimal state value of any state s, noted V*(s), </a:t>
            </a:r>
            <a:r>
              <a:rPr lang="en-US" altLang="zh-CN" sz="2800" dirty="0" smtClean="0"/>
              <a:t>which is the sum of all discounted future rewards the agent can expect on average after it reaches a state </a:t>
            </a:r>
            <a:r>
              <a:rPr lang="en-US" altLang="zh-CN" sz="2800" i="1" dirty="0" smtClean="0"/>
              <a:t>s, assuming it acts optimally. He showed that if the agent acts </a:t>
            </a:r>
            <a:r>
              <a:rPr lang="en-US" altLang="zh-CN" sz="2800" dirty="0" smtClean="0"/>
              <a:t>optimally, then the </a:t>
            </a:r>
            <a:r>
              <a:rPr lang="en-US" altLang="zh-CN" sz="2800" i="1" dirty="0" smtClean="0"/>
              <a:t>Bellman Optimality Equation applies (see Equation 16-1). This </a:t>
            </a:r>
            <a:r>
              <a:rPr lang="en-US" altLang="zh-CN" sz="2800" dirty="0" smtClean="0"/>
              <a:t>recursive equation says that if the agent acts optimally, then the optimal value of the current state is equal to the reward it will get on average after taking one optimal action, plus the expected optimal value of all possible next states that this action can lead to.</a:t>
            </a:r>
            <a:endParaRPr lang="zh-CN" altLang="en-US" sz="2800" b="1" dirty="0"/>
          </a:p>
        </p:txBody>
      </p:sp>
      <p:pic>
        <p:nvPicPr>
          <p:cNvPr id="40962" name="Picture 2"/>
          <p:cNvPicPr>
            <a:picLocks noChangeAspect="1" noChangeArrowheads="1"/>
          </p:cNvPicPr>
          <p:nvPr/>
        </p:nvPicPr>
        <p:blipFill>
          <a:blip r:embed="rId2"/>
          <a:srcRect/>
          <a:stretch>
            <a:fillRect/>
          </a:stretch>
        </p:blipFill>
        <p:spPr bwMode="auto">
          <a:xfrm>
            <a:off x="1285852" y="5715016"/>
            <a:ext cx="6754823" cy="985839"/>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This equation leads directly to an algorithm that can precisely estimate the optimal state value of every possible state: you first initialize all the state value estimates to zero, and then you iteratively update them using the </a:t>
            </a:r>
            <a:r>
              <a:rPr lang="en-US" altLang="zh-CN" sz="2800" i="1" dirty="0" smtClean="0"/>
              <a:t>Value Iteration algorithm (see </a:t>
            </a:r>
            <a:r>
              <a:rPr lang="en-US" altLang="zh-CN" sz="2800" dirty="0" smtClean="0"/>
              <a:t>Equation 16-2). A remarkable result is that, given enough time, these estimates are guaranteed to converge to the optimal state values, corresponding to the optimal policy.</a:t>
            </a:r>
            <a:endParaRPr lang="zh-CN" altLang="en-US" sz="2800" b="1" dirty="0"/>
          </a:p>
        </p:txBody>
      </p:sp>
      <p:pic>
        <p:nvPicPr>
          <p:cNvPr id="41986" name="Picture 2"/>
          <p:cNvPicPr>
            <a:picLocks noChangeAspect="1" noChangeArrowheads="1"/>
          </p:cNvPicPr>
          <p:nvPr/>
        </p:nvPicPr>
        <p:blipFill>
          <a:blip r:embed="rId2"/>
          <a:srcRect/>
          <a:stretch>
            <a:fillRect/>
          </a:stretch>
        </p:blipFill>
        <p:spPr bwMode="auto">
          <a:xfrm>
            <a:off x="857224" y="4857760"/>
            <a:ext cx="7286676" cy="1243166"/>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Knowing the optimal state values can be useful, in particular to evaluate a policy, but it does not tell the agent explicitly what to do. Luckily, Bellman found a very similar algorithm to estimate the optimal </a:t>
            </a:r>
            <a:r>
              <a:rPr lang="en-US" altLang="zh-CN" sz="2800" i="1" dirty="0" smtClean="0"/>
              <a:t>state-action values, generally called Q-Values. The </a:t>
            </a:r>
            <a:r>
              <a:rPr lang="en-US" altLang="zh-CN" sz="2800" dirty="0" smtClean="0"/>
              <a:t>optimal Q-Value of the state-action pair (</a:t>
            </a:r>
            <a:r>
              <a:rPr lang="en-US" altLang="zh-CN" sz="2800" i="1" dirty="0" err="1" smtClean="0"/>
              <a:t>s,a</a:t>
            </a:r>
            <a:r>
              <a:rPr lang="en-US" altLang="zh-CN" sz="2800" i="1" dirty="0" smtClean="0"/>
              <a:t>), noted Q*(</a:t>
            </a:r>
            <a:r>
              <a:rPr lang="en-US" altLang="zh-CN" sz="2800" i="1" dirty="0" err="1" smtClean="0"/>
              <a:t>s,a</a:t>
            </a:r>
            <a:r>
              <a:rPr lang="en-US" altLang="zh-CN" sz="2800" i="1" dirty="0" smtClean="0"/>
              <a:t>), is the sum of discounted </a:t>
            </a:r>
            <a:r>
              <a:rPr lang="en-US" altLang="zh-CN" sz="2800" dirty="0" smtClean="0"/>
              <a:t>future rewards the agent can expect on average after it reaches the state </a:t>
            </a:r>
            <a:r>
              <a:rPr lang="en-US" altLang="zh-CN" sz="2800" i="1" dirty="0" smtClean="0"/>
              <a:t>s and chooses </a:t>
            </a:r>
            <a:r>
              <a:rPr lang="en-US" altLang="zh-CN" sz="2800" dirty="0" smtClean="0"/>
              <a:t>action </a:t>
            </a:r>
            <a:r>
              <a:rPr lang="en-US" altLang="zh-CN" sz="2800" i="1" dirty="0" smtClean="0"/>
              <a:t>a, but before it sees the outcome of this action, assuming it acts optimally after </a:t>
            </a:r>
            <a:r>
              <a:rPr lang="en-US" altLang="zh-CN" sz="2800" dirty="0" smtClean="0"/>
              <a:t>that action.</a:t>
            </a:r>
            <a:endParaRPr lang="zh-CN" altLang="en-US" sz="2800" b="1" dirty="0"/>
          </a:p>
        </p:txBody>
      </p:sp>
      <p:pic>
        <p:nvPicPr>
          <p:cNvPr id="43010" name="Picture 2"/>
          <p:cNvPicPr>
            <a:picLocks noChangeAspect="1" noChangeArrowheads="1"/>
          </p:cNvPicPr>
          <p:nvPr/>
        </p:nvPicPr>
        <p:blipFill>
          <a:blip r:embed="rId2"/>
          <a:srcRect/>
          <a:stretch>
            <a:fillRect/>
          </a:stretch>
        </p:blipFill>
        <p:spPr bwMode="auto">
          <a:xfrm>
            <a:off x="357158" y="5506277"/>
            <a:ext cx="8501090" cy="1208871"/>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dirty="0" smtClean="0"/>
              <a:t>Markov Decision Processes</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pPr>
              <a:buNone/>
            </a:pPr>
            <a:r>
              <a:rPr lang="en-US" altLang="zh-CN" sz="2400" dirty="0" err="1" smtClean="0"/>
              <a:t>nan</a:t>
            </a:r>
            <a:r>
              <a:rPr lang="en-US" altLang="zh-CN" sz="2400" dirty="0" smtClean="0"/>
              <a:t>=np.nan </a:t>
            </a:r>
            <a:r>
              <a:rPr lang="en-US" altLang="zh-CN" sz="2400" i="1" dirty="0" smtClean="0"/>
              <a:t># represents impossible actions</a:t>
            </a:r>
          </a:p>
          <a:p>
            <a:pPr>
              <a:buNone/>
            </a:pPr>
            <a:r>
              <a:rPr lang="en-US" altLang="zh-CN" sz="2400" dirty="0" smtClean="0"/>
              <a:t>T = </a:t>
            </a:r>
            <a:r>
              <a:rPr lang="en-US" altLang="zh-CN" sz="2400" dirty="0" err="1" smtClean="0"/>
              <a:t>np.array</a:t>
            </a:r>
            <a:r>
              <a:rPr lang="en-US" altLang="zh-CN" sz="2400" dirty="0" smtClean="0"/>
              <a:t>([ </a:t>
            </a:r>
            <a:r>
              <a:rPr lang="en-US" altLang="zh-CN" sz="2400" i="1" dirty="0" smtClean="0"/>
              <a:t># shape=[s, a, s']</a:t>
            </a:r>
          </a:p>
          <a:p>
            <a:pPr>
              <a:buNone/>
            </a:pPr>
            <a:r>
              <a:rPr lang="en-US" altLang="zh-CN" sz="2400" dirty="0" smtClean="0"/>
              <a:t>[[0.7, 0.3, 0.0], [1.0, 0.0, 0.0], [0.8, 0.2, 0.0]],</a:t>
            </a:r>
          </a:p>
          <a:p>
            <a:pPr>
              <a:buNone/>
            </a:pPr>
            <a:r>
              <a:rPr lang="fi-FI" altLang="zh-CN" sz="2400" dirty="0" smtClean="0"/>
              <a:t>[[0.0, 1.0, 0.0], [nan, nan, nan], [0.0, 0.0, 1.0]],</a:t>
            </a:r>
          </a:p>
          <a:p>
            <a:pPr>
              <a:buNone/>
            </a:pPr>
            <a:r>
              <a:rPr lang="fi-FI" altLang="zh-CN" sz="2400" dirty="0" smtClean="0"/>
              <a:t>[[nan, nan, nan], [0.8, 0.1, 0.1], [nan, nan, nan]],</a:t>
            </a:r>
          </a:p>
          <a:p>
            <a:pPr>
              <a:buNone/>
            </a:pPr>
            <a:r>
              <a:rPr lang="en-US" altLang="zh-CN" sz="2400" dirty="0" smtClean="0"/>
              <a:t>])</a:t>
            </a:r>
          </a:p>
          <a:p>
            <a:pPr>
              <a:buNone/>
            </a:pPr>
            <a:r>
              <a:rPr lang="en-US" altLang="zh-CN" sz="2400" dirty="0" smtClean="0"/>
              <a:t>R = </a:t>
            </a:r>
            <a:r>
              <a:rPr lang="en-US" altLang="zh-CN" sz="2400" dirty="0" err="1" smtClean="0"/>
              <a:t>np.array</a:t>
            </a:r>
            <a:r>
              <a:rPr lang="en-US" altLang="zh-CN" sz="2400" dirty="0" smtClean="0"/>
              <a:t>([ </a:t>
            </a:r>
            <a:r>
              <a:rPr lang="en-US" altLang="zh-CN" sz="2400" i="1" dirty="0" smtClean="0"/>
              <a:t># shape=[s, a, s']</a:t>
            </a:r>
          </a:p>
          <a:p>
            <a:pPr>
              <a:buNone/>
            </a:pPr>
            <a:r>
              <a:rPr lang="en-US" altLang="zh-CN" sz="2400" dirty="0" smtClean="0"/>
              <a:t>[[10., 0.0, 0.0], [0.0, 0.0, 0.0], [0.0, 0.0, 0.0]],</a:t>
            </a:r>
          </a:p>
          <a:p>
            <a:pPr>
              <a:buNone/>
            </a:pPr>
            <a:r>
              <a:rPr lang="fi-FI" altLang="zh-CN" sz="2400" dirty="0" smtClean="0"/>
              <a:t>[[10., 0.0, 0.0], [nan, nan, nan], [0.0, 0.0, -50.]],</a:t>
            </a:r>
          </a:p>
          <a:p>
            <a:pPr>
              <a:buNone/>
            </a:pPr>
            <a:r>
              <a:rPr lang="fi-FI" altLang="zh-CN" sz="2400" dirty="0" smtClean="0"/>
              <a:t>[[nan, nan, nan], [40., 0.0, 0.0], [nan, nan, nan]],</a:t>
            </a:r>
          </a:p>
          <a:p>
            <a:pPr>
              <a:buNone/>
            </a:pPr>
            <a:r>
              <a:rPr lang="en-US" altLang="zh-CN" sz="2400" dirty="0" smtClean="0"/>
              <a:t>])</a:t>
            </a:r>
          </a:p>
          <a:p>
            <a:pPr>
              <a:buNone/>
            </a:pPr>
            <a:r>
              <a:rPr lang="fr-FR" altLang="zh-CN" sz="2400" dirty="0" smtClean="0"/>
              <a:t>possible_actions = [[0, 1, 2], [0, 2], [1]]</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2852"/>
            <a:ext cx="9036496" cy="5926986"/>
          </a:xfrm>
        </p:spPr>
        <p:txBody>
          <a:bodyPr>
            <a:noAutofit/>
          </a:bodyPr>
          <a:lstStyle/>
          <a:p>
            <a:pPr>
              <a:buNone/>
            </a:pPr>
            <a:r>
              <a:rPr lang="en-US" altLang="zh-CN" sz="2400" dirty="0" smtClean="0"/>
              <a:t>Q = </a:t>
            </a:r>
            <a:r>
              <a:rPr lang="en-US" altLang="zh-CN" sz="2400" dirty="0" err="1" smtClean="0"/>
              <a:t>np.full</a:t>
            </a:r>
            <a:r>
              <a:rPr lang="en-US" altLang="zh-CN" sz="2400" dirty="0" smtClean="0"/>
              <a:t>((3, 3), -np.inf) </a:t>
            </a:r>
            <a:r>
              <a:rPr lang="en-US" altLang="zh-CN" sz="2400" i="1" dirty="0" smtClean="0"/>
              <a:t># -</a:t>
            </a:r>
            <a:r>
              <a:rPr lang="en-US" altLang="zh-CN" sz="2400" i="1" dirty="0" err="1" smtClean="0"/>
              <a:t>inf</a:t>
            </a:r>
            <a:r>
              <a:rPr lang="en-US" altLang="zh-CN" sz="2400" i="1" dirty="0" smtClean="0"/>
              <a:t> for impossible actions</a:t>
            </a:r>
          </a:p>
          <a:p>
            <a:pPr>
              <a:buNone/>
            </a:pPr>
            <a:r>
              <a:rPr lang="en-US" altLang="zh-CN" sz="2400" b="1" dirty="0" smtClean="0"/>
              <a:t>for state, actions in enumerate(</a:t>
            </a:r>
            <a:r>
              <a:rPr lang="en-US" altLang="zh-CN" sz="2400" b="1" dirty="0" err="1" smtClean="0"/>
              <a:t>possible_actions</a:t>
            </a:r>
            <a:r>
              <a:rPr lang="en-US" altLang="zh-CN" sz="2400" b="1" dirty="0" smtClean="0"/>
              <a:t>):</a:t>
            </a:r>
          </a:p>
          <a:p>
            <a:pPr>
              <a:buNone/>
            </a:pPr>
            <a:r>
              <a:rPr lang="en-US" altLang="zh-CN" sz="2400" dirty="0" smtClean="0"/>
              <a:t>    Q[state, actions] = 0.0 </a:t>
            </a:r>
            <a:r>
              <a:rPr lang="en-US" altLang="zh-CN" sz="2400" i="1" dirty="0" smtClean="0"/>
              <a:t># Initial value = 0.0, for all possible actions</a:t>
            </a:r>
          </a:p>
          <a:p>
            <a:pPr>
              <a:buNone/>
            </a:pPr>
            <a:r>
              <a:rPr lang="en-US" altLang="zh-CN" sz="2400" dirty="0" err="1" smtClean="0"/>
              <a:t>learning_rate</a:t>
            </a:r>
            <a:r>
              <a:rPr lang="en-US" altLang="zh-CN" sz="2400" dirty="0" smtClean="0"/>
              <a:t> = 0.01</a:t>
            </a:r>
          </a:p>
          <a:p>
            <a:pPr>
              <a:buNone/>
            </a:pPr>
            <a:r>
              <a:rPr lang="en-US" altLang="zh-CN" sz="2400" dirty="0" err="1" smtClean="0"/>
              <a:t>discount_rate</a:t>
            </a:r>
            <a:r>
              <a:rPr lang="en-US" altLang="zh-CN" sz="2400" dirty="0" smtClean="0"/>
              <a:t> = 0.95</a:t>
            </a:r>
          </a:p>
          <a:p>
            <a:pPr>
              <a:buNone/>
            </a:pPr>
            <a:r>
              <a:rPr lang="en-US" altLang="zh-CN" sz="2400" dirty="0" err="1" smtClean="0"/>
              <a:t>n_iterations</a:t>
            </a:r>
            <a:r>
              <a:rPr lang="en-US" altLang="zh-CN" sz="2400" dirty="0" smtClean="0"/>
              <a:t> = 100</a:t>
            </a:r>
          </a:p>
          <a:p>
            <a:pPr>
              <a:buNone/>
            </a:pPr>
            <a:r>
              <a:rPr lang="en-US" altLang="zh-CN" sz="2400" b="1" dirty="0" smtClean="0"/>
              <a:t>for iteration in range(</a:t>
            </a:r>
            <a:r>
              <a:rPr lang="en-US" altLang="zh-CN" sz="2400" b="1" dirty="0" err="1" smtClean="0"/>
              <a:t>n_iterations</a:t>
            </a:r>
            <a:r>
              <a:rPr lang="en-US" altLang="zh-CN" sz="2400" b="1" dirty="0" smtClean="0"/>
              <a:t>):</a:t>
            </a:r>
          </a:p>
          <a:p>
            <a:pPr>
              <a:buNone/>
            </a:pPr>
            <a:r>
              <a:rPr lang="en-US" altLang="zh-CN" sz="2400" dirty="0" smtClean="0"/>
              <a:t>    </a:t>
            </a:r>
            <a:r>
              <a:rPr lang="en-US" altLang="zh-CN" sz="2400" dirty="0" err="1" smtClean="0"/>
              <a:t>Q_prev</a:t>
            </a:r>
            <a:r>
              <a:rPr lang="en-US" altLang="zh-CN" sz="2400" dirty="0" smtClean="0"/>
              <a:t> = </a:t>
            </a:r>
            <a:r>
              <a:rPr lang="en-US" altLang="zh-CN" sz="2400" dirty="0" err="1" smtClean="0"/>
              <a:t>Q.copy</a:t>
            </a:r>
            <a:r>
              <a:rPr lang="en-US" altLang="zh-CN" sz="2400" dirty="0" smtClean="0"/>
              <a:t>()</a:t>
            </a:r>
          </a:p>
          <a:p>
            <a:pPr>
              <a:buNone/>
            </a:pPr>
            <a:r>
              <a:rPr lang="en-US" altLang="zh-CN" sz="2400" b="1" dirty="0" smtClean="0"/>
              <a:t>    for s in range(3):</a:t>
            </a:r>
          </a:p>
          <a:p>
            <a:pPr>
              <a:buNone/>
            </a:pPr>
            <a:r>
              <a:rPr lang="en-US" altLang="zh-CN" sz="2400" b="1" dirty="0" smtClean="0"/>
              <a:t>        for a in </a:t>
            </a:r>
            <a:r>
              <a:rPr lang="en-US" altLang="zh-CN" sz="2400" b="1" dirty="0" err="1" smtClean="0"/>
              <a:t>possible_actions</a:t>
            </a:r>
            <a:r>
              <a:rPr lang="en-US" altLang="zh-CN" sz="2400" b="1" dirty="0" smtClean="0"/>
              <a:t>[s]:</a:t>
            </a:r>
          </a:p>
          <a:p>
            <a:pPr>
              <a:buNone/>
            </a:pPr>
            <a:r>
              <a:rPr lang="en-US" altLang="zh-CN" sz="2400" dirty="0" smtClean="0"/>
              <a:t>            Q[s, a] = np.sum([</a:t>
            </a:r>
          </a:p>
          <a:p>
            <a:pPr>
              <a:buNone/>
            </a:pPr>
            <a:r>
              <a:rPr lang="en-US" altLang="zh-CN" sz="2400" dirty="0" smtClean="0"/>
              <a:t>                T[s, a, sp] * (R[s, a, sp] + </a:t>
            </a:r>
            <a:r>
              <a:rPr lang="en-US" altLang="zh-CN" sz="2400" dirty="0" err="1" smtClean="0"/>
              <a:t>discount_rate</a:t>
            </a:r>
            <a:r>
              <a:rPr lang="en-US" altLang="zh-CN" sz="2400" dirty="0" smtClean="0"/>
              <a:t> * np.max(</a:t>
            </a:r>
            <a:r>
              <a:rPr lang="en-US" altLang="zh-CN" sz="2400" dirty="0" err="1" smtClean="0"/>
              <a:t>Q_prev</a:t>
            </a:r>
            <a:r>
              <a:rPr lang="en-US" altLang="zh-CN" sz="2400" dirty="0" smtClean="0"/>
              <a:t>[sp]))</a:t>
            </a:r>
          </a:p>
          <a:p>
            <a:pPr>
              <a:buNone/>
            </a:pPr>
            <a:r>
              <a:rPr lang="en-US" altLang="zh-CN" sz="2400" b="1" dirty="0" smtClean="0"/>
              <a:t>                for sp in range(3)</a:t>
            </a:r>
          </a:p>
          <a:p>
            <a:pPr>
              <a:buNone/>
            </a:pPr>
            <a:r>
              <a:rPr lang="en-US" altLang="zh-CN" sz="2400" dirty="0" smtClean="0"/>
              <a:t>            ])</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Policy Search</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The algorithm used by the software agent to determine its actions is called its </a:t>
            </a:r>
            <a:r>
              <a:rPr lang="en-US" altLang="zh-CN" i="1" dirty="0" smtClean="0"/>
              <a:t>policy. </a:t>
            </a:r>
            <a:r>
              <a:rPr lang="en-US" altLang="zh-CN" dirty="0" smtClean="0"/>
              <a:t>For example, the policy could be a neural network taking observations as inputs and outputting the action to take.</a:t>
            </a:r>
            <a:endParaRPr lang="zh-CN" altLang="en-US" sz="2800" b="1" dirty="0"/>
          </a:p>
        </p:txBody>
      </p:sp>
      <p:pic>
        <p:nvPicPr>
          <p:cNvPr id="33794" name="Picture 2"/>
          <p:cNvPicPr>
            <a:picLocks noChangeAspect="1" noChangeArrowheads="1"/>
          </p:cNvPicPr>
          <p:nvPr/>
        </p:nvPicPr>
        <p:blipFill>
          <a:blip r:embed="rId2"/>
          <a:srcRect/>
          <a:stretch>
            <a:fillRect/>
          </a:stretch>
        </p:blipFill>
        <p:spPr bwMode="auto">
          <a:xfrm>
            <a:off x="285720" y="3786190"/>
            <a:ext cx="8660798" cy="3071810"/>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2852"/>
            <a:ext cx="9036496" cy="5926986"/>
          </a:xfrm>
        </p:spPr>
        <p:txBody>
          <a:bodyPr>
            <a:noAutofit/>
          </a:bodyPr>
          <a:lstStyle/>
          <a:p>
            <a:pPr>
              <a:buNone/>
            </a:pPr>
            <a:r>
              <a:rPr lang="en-US" altLang="zh-CN" sz="2400" b="1" dirty="0" smtClean="0"/>
              <a:t>&gt;&gt;&gt; Q</a:t>
            </a:r>
          </a:p>
          <a:p>
            <a:pPr>
              <a:buNone/>
            </a:pPr>
            <a:r>
              <a:rPr lang="en-US" altLang="zh-CN" sz="2400" dirty="0" smtClean="0"/>
              <a:t>array([[ 21.89498982, 20.80024033, 16.86353093],</a:t>
            </a:r>
          </a:p>
          <a:p>
            <a:pPr>
              <a:buNone/>
            </a:pPr>
            <a:r>
              <a:rPr lang="en-US" altLang="zh-CN" sz="2400" dirty="0" smtClean="0"/>
              <a:t>[ 1.11669335, -</a:t>
            </a:r>
            <a:r>
              <a:rPr lang="en-US" altLang="zh-CN" sz="2400" dirty="0" err="1" smtClean="0"/>
              <a:t>inf</a:t>
            </a:r>
            <a:r>
              <a:rPr lang="en-US" altLang="zh-CN" sz="2400" dirty="0" smtClean="0"/>
              <a:t>, 1.17573546],</a:t>
            </a:r>
          </a:p>
          <a:p>
            <a:pPr>
              <a:buNone/>
            </a:pPr>
            <a:r>
              <a:rPr lang="en-US" altLang="zh-CN" sz="2400" dirty="0" smtClean="0"/>
              <a:t>[ -</a:t>
            </a:r>
            <a:r>
              <a:rPr lang="en-US" altLang="zh-CN" sz="2400" dirty="0" err="1" smtClean="0"/>
              <a:t>inf</a:t>
            </a:r>
            <a:r>
              <a:rPr lang="en-US" altLang="zh-CN" sz="2400" dirty="0" smtClean="0"/>
              <a:t>, 53.86946068, -</a:t>
            </a:r>
            <a:r>
              <a:rPr lang="en-US" altLang="zh-CN" sz="2400" dirty="0" err="1" smtClean="0"/>
              <a:t>inf</a:t>
            </a:r>
            <a:r>
              <a:rPr lang="en-US" altLang="zh-CN" sz="2400" dirty="0" smtClean="0"/>
              <a:t>]])</a:t>
            </a:r>
          </a:p>
          <a:p>
            <a:pPr>
              <a:buNone/>
            </a:pPr>
            <a:r>
              <a:rPr lang="en-US" altLang="zh-CN" sz="2400" b="1" dirty="0" smtClean="0"/>
              <a:t>&gt;&gt;&gt; </a:t>
            </a:r>
            <a:r>
              <a:rPr lang="en-US" altLang="zh-CN" sz="2400" b="1" dirty="0" err="1" smtClean="0"/>
              <a:t>np.argmax</a:t>
            </a:r>
            <a:r>
              <a:rPr lang="en-US" altLang="zh-CN" sz="2400" b="1" dirty="0" smtClean="0"/>
              <a:t>(Q, axis=1) </a:t>
            </a:r>
            <a:r>
              <a:rPr lang="en-US" altLang="zh-CN" sz="2400" b="1" i="1" dirty="0" smtClean="0"/>
              <a:t># optimal action for each state</a:t>
            </a:r>
          </a:p>
          <a:p>
            <a:pPr>
              <a:buNone/>
            </a:pPr>
            <a:r>
              <a:rPr lang="en-US" altLang="zh-CN" sz="2400" dirty="0" smtClean="0"/>
              <a:t>array([0, 2, 1])</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3200" dirty="0" smtClean="0"/>
              <a:t>Temporal Difference Learning and Q-Learning</a:t>
            </a:r>
            <a:endParaRPr lang="zh-CN" altLang="en-US" sz="3200" dirty="0"/>
          </a:p>
        </p:txBody>
      </p:sp>
      <p:sp>
        <p:nvSpPr>
          <p:cNvPr id="3" name="内容占位符 2"/>
          <p:cNvSpPr>
            <a:spLocks noGrp="1"/>
          </p:cNvSpPr>
          <p:nvPr>
            <p:ph idx="1"/>
          </p:nvPr>
        </p:nvSpPr>
        <p:spPr>
          <a:xfrm>
            <a:off x="107504" y="928670"/>
            <a:ext cx="9036496" cy="5141168"/>
          </a:xfrm>
        </p:spPr>
        <p:txBody>
          <a:bodyPr>
            <a:noAutofit/>
          </a:bodyPr>
          <a:lstStyle/>
          <a:p>
            <a:r>
              <a:rPr lang="en-US" altLang="zh-CN" dirty="0" smtClean="0"/>
              <a:t>Reinforcement Learning problems with discrete actions can often be modeled as Markov decision processes, but the agent initially has no idea what the transition probabilities are (it does not know </a:t>
            </a:r>
            <a:r>
              <a:rPr lang="en-US" altLang="zh-CN" i="1" dirty="0" smtClean="0"/>
              <a:t>T(s, a, s′)), and it does not know what the rewards </a:t>
            </a:r>
            <a:r>
              <a:rPr lang="en-US" altLang="zh-CN" dirty="0" smtClean="0"/>
              <a:t>are going to be either (it does not know </a:t>
            </a:r>
            <a:r>
              <a:rPr lang="en-US" altLang="zh-CN" i="1" dirty="0" smtClean="0"/>
              <a:t>R(s, a, s′)). It must experience each state and </a:t>
            </a:r>
            <a:r>
              <a:rPr lang="en-US" altLang="zh-CN" dirty="0" smtClean="0"/>
              <a:t>each transition at least once to know the rewards, and it must experience them multiple times if it is to have a reasonable estimate of the transition probabilities.</a:t>
            </a:r>
            <a:endParaRPr lang="zh-CN" altLang="en-US" b="1" dirty="0"/>
          </a:p>
        </p:txBody>
      </p:sp>
    </p:spTree>
    <p:extLst>
      <p:ext uri="{BB962C8B-B14F-4D97-AF65-F5344CB8AC3E}">
        <p14:creationId xmlns:p14="http://schemas.microsoft.com/office/powerpoint/2010/main" val="2556623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3200" dirty="0" smtClean="0"/>
              <a:t>Temporal Difference Learning and Q-Learning</a:t>
            </a:r>
            <a:endParaRPr lang="zh-CN" altLang="en-US" sz="3200" dirty="0"/>
          </a:p>
        </p:txBody>
      </p:sp>
      <p:sp>
        <p:nvSpPr>
          <p:cNvPr id="3" name="内容占位符 2"/>
          <p:cNvSpPr>
            <a:spLocks noGrp="1"/>
          </p:cNvSpPr>
          <p:nvPr>
            <p:ph idx="1"/>
          </p:nvPr>
        </p:nvSpPr>
        <p:spPr>
          <a:xfrm>
            <a:off x="107504" y="928670"/>
            <a:ext cx="9036496" cy="5141168"/>
          </a:xfrm>
        </p:spPr>
        <p:txBody>
          <a:bodyPr>
            <a:noAutofit/>
          </a:bodyPr>
          <a:lstStyle/>
          <a:p>
            <a:r>
              <a:rPr lang="en-US" altLang="zh-CN" dirty="0" smtClean="0"/>
              <a:t>The </a:t>
            </a:r>
            <a:r>
              <a:rPr lang="en-US" altLang="zh-CN" i="1" dirty="0" smtClean="0"/>
              <a:t>Temporal Difference Learning (TD Learning) algorithm is very similar to the </a:t>
            </a:r>
            <a:r>
              <a:rPr lang="en-US" altLang="zh-CN" dirty="0" smtClean="0"/>
              <a:t>Value Iteration algorithm, but tweaked to take into account the fact that the agent has only partial knowledge of the MDP. In general we assume that the agent initially knows only the possible states and actions, and nothing more. The agent uses an </a:t>
            </a:r>
            <a:r>
              <a:rPr lang="en-US" altLang="zh-CN" i="1" dirty="0" smtClean="0"/>
              <a:t>exploration policy—for example, a purely random policy—to explore the MDP, and as </a:t>
            </a:r>
            <a:r>
              <a:rPr lang="en-US" altLang="zh-CN" dirty="0" smtClean="0"/>
              <a:t>it progresses the TD Learning algorithm updates the estimates of the state values based on the transitions and rewards that are actually observed.</a:t>
            </a:r>
            <a:endParaRPr lang="zh-CN" altLang="en-US" b="1" dirty="0"/>
          </a:p>
        </p:txBody>
      </p:sp>
    </p:spTree>
    <p:extLst>
      <p:ext uri="{BB962C8B-B14F-4D97-AF65-F5344CB8AC3E}">
        <p14:creationId xmlns:p14="http://schemas.microsoft.com/office/powerpoint/2010/main" val="2556623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3200" dirty="0" smtClean="0"/>
              <a:t>Temporal Difference Learning and Q-Learning</a:t>
            </a:r>
            <a:endParaRPr lang="zh-CN" altLang="en-US" sz="3200" dirty="0"/>
          </a:p>
        </p:txBody>
      </p:sp>
      <p:sp>
        <p:nvSpPr>
          <p:cNvPr id="3" name="内容占位符 2"/>
          <p:cNvSpPr>
            <a:spLocks noGrp="1"/>
          </p:cNvSpPr>
          <p:nvPr>
            <p:ph idx="1"/>
          </p:nvPr>
        </p:nvSpPr>
        <p:spPr>
          <a:xfrm>
            <a:off x="107504" y="928670"/>
            <a:ext cx="9036496" cy="5141168"/>
          </a:xfrm>
        </p:spPr>
        <p:txBody>
          <a:bodyPr>
            <a:noAutofit/>
          </a:bodyPr>
          <a:lstStyle/>
          <a:p>
            <a:r>
              <a:rPr lang="en-US" altLang="zh-CN" dirty="0" smtClean="0"/>
              <a:t>For each state </a:t>
            </a:r>
            <a:r>
              <a:rPr lang="en-US" altLang="zh-CN" i="1" dirty="0" smtClean="0"/>
              <a:t>s, this algorithm simply keeps track of a running average of the immediate </a:t>
            </a:r>
            <a:r>
              <a:rPr lang="en-US" altLang="zh-CN" dirty="0" smtClean="0"/>
              <a:t>rewards the agent gets upon leaving that state, plus the rewards it expects to get later (assuming it acts optimally).</a:t>
            </a:r>
            <a:endParaRPr lang="zh-CN" altLang="en-US" b="1" dirty="0"/>
          </a:p>
        </p:txBody>
      </p:sp>
      <p:pic>
        <p:nvPicPr>
          <p:cNvPr id="44034" name="Picture 2"/>
          <p:cNvPicPr>
            <a:picLocks noChangeAspect="1" noChangeArrowheads="1"/>
          </p:cNvPicPr>
          <p:nvPr/>
        </p:nvPicPr>
        <p:blipFill>
          <a:blip r:embed="rId2"/>
          <a:srcRect/>
          <a:stretch>
            <a:fillRect/>
          </a:stretch>
        </p:blipFill>
        <p:spPr bwMode="auto">
          <a:xfrm>
            <a:off x="928662" y="3714752"/>
            <a:ext cx="6572296" cy="1654894"/>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3200" dirty="0" smtClean="0"/>
              <a:t>Temporal Difference Learning and Q-Learning</a:t>
            </a:r>
            <a:endParaRPr lang="zh-CN" altLang="en-US" sz="3200" dirty="0"/>
          </a:p>
        </p:txBody>
      </p:sp>
      <p:sp>
        <p:nvSpPr>
          <p:cNvPr id="3" name="内容占位符 2"/>
          <p:cNvSpPr>
            <a:spLocks noGrp="1"/>
          </p:cNvSpPr>
          <p:nvPr>
            <p:ph idx="1"/>
          </p:nvPr>
        </p:nvSpPr>
        <p:spPr>
          <a:xfrm>
            <a:off x="107504" y="928670"/>
            <a:ext cx="9036496" cy="5141168"/>
          </a:xfrm>
        </p:spPr>
        <p:txBody>
          <a:bodyPr>
            <a:noAutofit/>
          </a:bodyPr>
          <a:lstStyle/>
          <a:p>
            <a:r>
              <a:rPr lang="en-US" altLang="zh-CN" dirty="0" smtClean="0"/>
              <a:t>Similarly, the Q-Learning algorithm is an adaptation of the Q-Value Iteration algorithm to the situation where the transition probabilities and the rewards are initially unknown (see Equation 16-5).</a:t>
            </a:r>
            <a:endParaRPr lang="zh-CN" altLang="en-US" b="1" dirty="0"/>
          </a:p>
        </p:txBody>
      </p:sp>
      <p:pic>
        <p:nvPicPr>
          <p:cNvPr id="45058" name="Picture 2"/>
          <p:cNvPicPr>
            <a:picLocks noChangeAspect="1" noChangeArrowheads="1"/>
          </p:cNvPicPr>
          <p:nvPr/>
        </p:nvPicPr>
        <p:blipFill>
          <a:blip r:embed="rId2"/>
          <a:srcRect/>
          <a:stretch>
            <a:fillRect/>
          </a:stretch>
        </p:blipFill>
        <p:spPr bwMode="auto">
          <a:xfrm>
            <a:off x="928661" y="3714752"/>
            <a:ext cx="6957925" cy="1357322"/>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38"/>
            <a:ext cx="9036496" cy="6929438"/>
          </a:xfrm>
        </p:spPr>
        <p:txBody>
          <a:bodyPr>
            <a:noAutofit/>
          </a:bodyPr>
          <a:lstStyle/>
          <a:p>
            <a:pPr>
              <a:buNone/>
            </a:pPr>
            <a:r>
              <a:rPr lang="en-US" altLang="zh-CN" sz="2400" b="1" dirty="0" smtClean="0"/>
              <a:t>import </a:t>
            </a:r>
            <a:r>
              <a:rPr lang="en-US" altLang="zh-CN" sz="2400" b="1" dirty="0" err="1" smtClean="0"/>
              <a:t>numpy.random</a:t>
            </a:r>
            <a:r>
              <a:rPr lang="en-US" altLang="zh-CN" sz="2400" b="1" dirty="0" smtClean="0"/>
              <a:t> as </a:t>
            </a:r>
            <a:r>
              <a:rPr lang="en-US" altLang="zh-CN" sz="2400" b="1" dirty="0" err="1" smtClean="0"/>
              <a:t>rnd</a:t>
            </a:r>
            <a:endParaRPr lang="en-US" altLang="zh-CN" sz="2400" b="1" dirty="0" smtClean="0"/>
          </a:p>
          <a:p>
            <a:pPr>
              <a:buNone/>
            </a:pPr>
            <a:r>
              <a:rPr lang="en-US" altLang="zh-CN" sz="2400" dirty="0" smtClean="0"/>
              <a:t>learning_rate0 = 0.05</a:t>
            </a:r>
          </a:p>
          <a:p>
            <a:pPr>
              <a:buNone/>
            </a:pPr>
            <a:r>
              <a:rPr lang="en-US" altLang="zh-CN" sz="2400" dirty="0" err="1" smtClean="0"/>
              <a:t>learning_rate_decay</a:t>
            </a:r>
            <a:r>
              <a:rPr lang="en-US" altLang="zh-CN" sz="2400" dirty="0" smtClean="0"/>
              <a:t> = 0.1</a:t>
            </a:r>
          </a:p>
          <a:p>
            <a:pPr>
              <a:buNone/>
            </a:pPr>
            <a:r>
              <a:rPr lang="en-US" altLang="zh-CN" sz="2400" dirty="0" err="1" smtClean="0"/>
              <a:t>n_iterations</a:t>
            </a:r>
            <a:r>
              <a:rPr lang="en-US" altLang="zh-CN" sz="2400" dirty="0" smtClean="0"/>
              <a:t> = 20000</a:t>
            </a:r>
          </a:p>
          <a:p>
            <a:pPr>
              <a:buNone/>
            </a:pPr>
            <a:r>
              <a:rPr lang="en-US" altLang="zh-CN" sz="2400" dirty="0" smtClean="0"/>
              <a:t>s = 0 </a:t>
            </a:r>
            <a:r>
              <a:rPr lang="en-US" altLang="zh-CN" sz="2400" i="1" dirty="0" smtClean="0"/>
              <a:t># start in state 0</a:t>
            </a:r>
          </a:p>
          <a:p>
            <a:pPr>
              <a:buNone/>
            </a:pPr>
            <a:r>
              <a:rPr lang="en-US" altLang="zh-CN" sz="2400" dirty="0" smtClean="0"/>
              <a:t>Q = </a:t>
            </a:r>
            <a:r>
              <a:rPr lang="en-US" altLang="zh-CN" sz="2400" dirty="0" err="1" smtClean="0"/>
              <a:t>np.full</a:t>
            </a:r>
            <a:r>
              <a:rPr lang="en-US" altLang="zh-CN" sz="2400" dirty="0" smtClean="0"/>
              <a:t>((3, 3), -np.inf) </a:t>
            </a:r>
            <a:r>
              <a:rPr lang="en-US" altLang="zh-CN" sz="2400" i="1" dirty="0" smtClean="0"/>
              <a:t># -</a:t>
            </a:r>
            <a:r>
              <a:rPr lang="en-US" altLang="zh-CN" sz="2400" i="1" dirty="0" err="1" smtClean="0"/>
              <a:t>inf</a:t>
            </a:r>
            <a:r>
              <a:rPr lang="en-US" altLang="zh-CN" sz="2400" i="1" dirty="0" smtClean="0"/>
              <a:t> for impossible actions</a:t>
            </a:r>
          </a:p>
          <a:p>
            <a:pPr>
              <a:buNone/>
            </a:pPr>
            <a:r>
              <a:rPr lang="en-US" altLang="zh-CN" sz="2400" b="1" dirty="0" smtClean="0"/>
              <a:t>for state, actions in enumerate(</a:t>
            </a:r>
            <a:r>
              <a:rPr lang="en-US" altLang="zh-CN" sz="2400" b="1" dirty="0" err="1" smtClean="0"/>
              <a:t>possible_actions</a:t>
            </a:r>
            <a:r>
              <a:rPr lang="en-US" altLang="zh-CN" sz="2400" b="1" dirty="0" smtClean="0"/>
              <a:t>):</a:t>
            </a:r>
          </a:p>
          <a:p>
            <a:pPr>
              <a:buNone/>
            </a:pPr>
            <a:r>
              <a:rPr lang="en-US" altLang="zh-CN" sz="2400" dirty="0" smtClean="0"/>
              <a:t>    Q[state, actions] = 0.0 </a:t>
            </a:r>
            <a:r>
              <a:rPr lang="en-US" altLang="zh-CN" sz="2400" i="1" dirty="0" smtClean="0"/>
              <a:t># Initial value = 0.0, for all possible actions</a:t>
            </a:r>
          </a:p>
          <a:p>
            <a:pPr>
              <a:buNone/>
            </a:pPr>
            <a:r>
              <a:rPr lang="en-US" altLang="zh-CN" sz="2400" b="1" dirty="0" smtClean="0"/>
              <a:t>for iteration in range(</a:t>
            </a:r>
            <a:r>
              <a:rPr lang="en-US" altLang="zh-CN" sz="2400" b="1" dirty="0" err="1" smtClean="0"/>
              <a:t>n_iterations</a:t>
            </a:r>
            <a:r>
              <a:rPr lang="en-US" altLang="zh-CN" sz="2400" b="1" dirty="0" smtClean="0"/>
              <a:t>):</a:t>
            </a:r>
          </a:p>
          <a:p>
            <a:pPr>
              <a:buNone/>
            </a:pPr>
            <a:r>
              <a:rPr lang="en-US" altLang="zh-CN" sz="2400" dirty="0" smtClean="0"/>
              <a:t>    a = </a:t>
            </a:r>
            <a:r>
              <a:rPr lang="en-US" altLang="zh-CN" sz="2400" dirty="0" err="1" smtClean="0"/>
              <a:t>rnd.choice</a:t>
            </a:r>
            <a:r>
              <a:rPr lang="en-US" altLang="zh-CN" sz="2400" dirty="0" smtClean="0"/>
              <a:t>(</a:t>
            </a:r>
            <a:r>
              <a:rPr lang="en-US" altLang="zh-CN" sz="2400" dirty="0" err="1" smtClean="0"/>
              <a:t>possible_actions</a:t>
            </a:r>
            <a:r>
              <a:rPr lang="en-US" altLang="zh-CN" sz="2400" dirty="0" smtClean="0"/>
              <a:t>[s]) </a:t>
            </a:r>
            <a:r>
              <a:rPr lang="en-US" altLang="zh-CN" sz="2400" i="1" dirty="0" smtClean="0"/>
              <a:t># choose an action (randomly)</a:t>
            </a:r>
          </a:p>
          <a:p>
            <a:pPr>
              <a:buNone/>
            </a:pPr>
            <a:r>
              <a:rPr lang="en-US" altLang="zh-CN" sz="2400" dirty="0" smtClean="0"/>
              <a:t>    sp = </a:t>
            </a:r>
            <a:r>
              <a:rPr lang="en-US" altLang="zh-CN" sz="2400" dirty="0" err="1" smtClean="0"/>
              <a:t>rnd.choice</a:t>
            </a:r>
            <a:r>
              <a:rPr lang="en-US" altLang="zh-CN" sz="2400" dirty="0" smtClean="0"/>
              <a:t>(range(3), p=T[s, a]) </a:t>
            </a:r>
            <a:r>
              <a:rPr lang="en-US" altLang="zh-CN" sz="2400" i="1" dirty="0" smtClean="0"/>
              <a:t># pick next state using T[s, a]</a:t>
            </a:r>
          </a:p>
          <a:p>
            <a:pPr>
              <a:buNone/>
            </a:pPr>
            <a:r>
              <a:rPr lang="en-US" altLang="zh-CN" sz="2400" dirty="0" smtClean="0"/>
              <a:t>    reward = R[s, a, sp]</a:t>
            </a:r>
          </a:p>
          <a:p>
            <a:pPr>
              <a:buNone/>
            </a:pPr>
            <a:r>
              <a:rPr lang="en-US" altLang="zh-CN" sz="2400" dirty="0" smtClean="0"/>
              <a:t>    </a:t>
            </a:r>
            <a:r>
              <a:rPr lang="en-US" altLang="zh-CN" sz="2400" dirty="0" err="1" smtClean="0"/>
              <a:t>learning_rate</a:t>
            </a:r>
            <a:r>
              <a:rPr lang="en-US" altLang="zh-CN" sz="2400" dirty="0" smtClean="0"/>
              <a:t> = learning_rate0 / (1 + iteration * </a:t>
            </a:r>
            <a:r>
              <a:rPr lang="en-US" altLang="zh-CN" sz="2400" dirty="0" err="1" smtClean="0"/>
              <a:t>learning_rate_decay</a:t>
            </a:r>
            <a:r>
              <a:rPr lang="en-US" altLang="zh-CN" sz="2400" dirty="0" smtClean="0"/>
              <a:t>)</a:t>
            </a:r>
          </a:p>
          <a:p>
            <a:pPr>
              <a:buNone/>
            </a:pPr>
            <a:r>
              <a:rPr lang="en-US" altLang="zh-CN" sz="2400" dirty="0" smtClean="0"/>
              <a:t>    Q[s, a] = </a:t>
            </a:r>
            <a:r>
              <a:rPr lang="en-US" altLang="zh-CN" sz="2400" dirty="0" err="1" smtClean="0"/>
              <a:t>learning_rate</a:t>
            </a:r>
            <a:r>
              <a:rPr lang="en-US" altLang="zh-CN" sz="2400" dirty="0" smtClean="0"/>
              <a:t> * Q[s, a] + (1 - </a:t>
            </a:r>
            <a:r>
              <a:rPr lang="en-US" altLang="zh-CN" sz="2400" dirty="0" err="1" smtClean="0"/>
              <a:t>learning_rate</a:t>
            </a:r>
            <a:r>
              <a:rPr lang="en-US" altLang="zh-CN" sz="2400" dirty="0" smtClean="0"/>
              <a:t>) * (</a:t>
            </a:r>
          </a:p>
          <a:p>
            <a:pPr>
              <a:buNone/>
            </a:pPr>
            <a:r>
              <a:rPr lang="en-US" altLang="zh-CN" sz="2400" dirty="0" smtClean="0"/>
              <a:t>            reward + </a:t>
            </a:r>
            <a:r>
              <a:rPr lang="en-US" altLang="zh-CN" sz="2400" dirty="0" err="1" smtClean="0"/>
              <a:t>discount_rate</a:t>
            </a:r>
            <a:r>
              <a:rPr lang="en-US" altLang="zh-CN" sz="2400" dirty="0" smtClean="0"/>
              <a:t> * np.max(Q[sp]))</a:t>
            </a:r>
          </a:p>
          <a:p>
            <a:pPr>
              <a:buNone/>
            </a:pPr>
            <a:r>
              <a:rPr lang="en-US" altLang="zh-CN" sz="2400" dirty="0" smtClean="0"/>
              <a:t>    s = sp </a:t>
            </a:r>
            <a:r>
              <a:rPr lang="en-US" altLang="zh-CN" sz="2400" i="1" dirty="0" smtClean="0"/>
              <a:t># move to next state</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dirty="0" smtClean="0"/>
              <a:t>Exploration Policies</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Of course Q-Learning can work only if the exploration policy explores the MDP thoroughly enough. Although a purely random policy is guaranteed to eventually visit every state and every transition many times, it may take an extremely long time to do so. Therefore, a better option is to use the </a:t>
            </a:r>
            <a:r>
              <a:rPr lang="en-US" altLang="zh-CN" sz="2800" i="1" dirty="0" smtClean="0"/>
              <a:t>ε-greedy policy: at each step it acts </a:t>
            </a:r>
            <a:r>
              <a:rPr lang="en-US" altLang="zh-CN" sz="2800" dirty="0" smtClean="0"/>
              <a:t>randomly with probability ε, or greedily with probability 1-ε. The advantage of the ε-greedy policy is that it will spend more and more time exploring the interesting parts of the environment, as the Q-Value estimates get better and better, while still spending some time visiting unknown regions of the MDP. It is quite common to start with a high value for ε (e.g., 1.0) and then gradually reduce it (e.g., down to 0.05).</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mtClean="0"/>
              <a:t>Exploration Policies</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Alternatively, rather than relying on chance for exploration, another approach is to encourage the exploration policy to try actions that it has not tried much before. This can be implemented as a bonus added to the Q-Value estimates, as shown in Equation 16-6.</a:t>
            </a:r>
          </a:p>
          <a:p>
            <a:endParaRPr lang="en-US" altLang="zh-CN" sz="2800" b="1" dirty="0" smtClean="0"/>
          </a:p>
          <a:p>
            <a:endParaRPr lang="en-US" altLang="zh-CN" sz="2800" b="1" dirty="0" smtClean="0"/>
          </a:p>
          <a:p>
            <a:endParaRPr lang="en-US" altLang="zh-CN" sz="2800" b="1" dirty="0" smtClean="0"/>
          </a:p>
          <a:p>
            <a:endParaRPr lang="en-US" altLang="zh-CN" sz="2800" b="1" dirty="0" smtClean="0"/>
          </a:p>
          <a:p>
            <a:r>
              <a:rPr lang="en-US" altLang="zh-CN" sz="2800" i="1" dirty="0" smtClean="0"/>
              <a:t>f(q, n) is an exploration function, such as f(q, n) = q + K/(1 + n), where K is a </a:t>
            </a:r>
            <a:r>
              <a:rPr lang="en-US" altLang="zh-CN" sz="2800" dirty="0" smtClean="0"/>
              <a:t>curiosity </a:t>
            </a:r>
            <a:r>
              <a:rPr lang="en-US" altLang="zh-CN" sz="2800" dirty="0" err="1" smtClean="0"/>
              <a:t>hyperparameter</a:t>
            </a:r>
            <a:r>
              <a:rPr lang="en-US" altLang="zh-CN" sz="2800" dirty="0" smtClean="0"/>
              <a:t> that measures how much the agent is attracted to </a:t>
            </a:r>
            <a:r>
              <a:rPr lang="en-US" altLang="zh-CN" sz="2800" dirty="0" err="1" smtClean="0"/>
              <a:t>to</a:t>
            </a:r>
            <a:r>
              <a:rPr lang="en-US" altLang="zh-CN" sz="2800" dirty="0" smtClean="0"/>
              <a:t> the unknown.</a:t>
            </a:r>
            <a:endParaRPr lang="zh-CN" altLang="en-US" sz="2800" b="1" dirty="0"/>
          </a:p>
        </p:txBody>
      </p:sp>
      <p:pic>
        <p:nvPicPr>
          <p:cNvPr id="46082" name="Picture 2"/>
          <p:cNvPicPr>
            <a:picLocks noChangeAspect="1" noChangeArrowheads="1"/>
          </p:cNvPicPr>
          <p:nvPr/>
        </p:nvPicPr>
        <p:blipFill>
          <a:blip r:embed="rId2"/>
          <a:srcRect/>
          <a:stretch>
            <a:fillRect/>
          </a:stretch>
        </p:blipFill>
        <p:spPr bwMode="auto">
          <a:xfrm>
            <a:off x="928662" y="3571876"/>
            <a:ext cx="7286676" cy="1304883"/>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dirty="0" smtClean="0"/>
              <a:t>Approximate Q-Learning</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The main problem with Q-Learning is that it does not scale well to large (or even medium) MDPs with many states and actions. Consider trying to use Q-Learning to train an agent to play Ms. Pac-Man. There are over 250 pellets that Ms. Pac-Man can eat, each of which can be present or absent (i.e., already eaten). So the number of possible states is greater than 2</a:t>
            </a:r>
            <a:r>
              <a:rPr lang="en-US" altLang="zh-CN" sz="2800" baseline="30000" dirty="0" smtClean="0"/>
              <a:t>250</a:t>
            </a:r>
            <a:r>
              <a:rPr lang="en-US" altLang="zh-CN" sz="2800" dirty="0" smtClean="0"/>
              <a:t> ≈ 10</a:t>
            </a:r>
            <a:r>
              <a:rPr lang="en-US" altLang="zh-CN" sz="2800" baseline="30000" dirty="0" smtClean="0"/>
              <a:t>75</a:t>
            </a:r>
            <a:r>
              <a:rPr lang="en-US" altLang="zh-CN" sz="2800" dirty="0" smtClean="0"/>
              <a:t> (and that’s considering the possible states only of the pellets). This is way more than atoms in the observable universe, so there’s absolutely no way you can keep track of an estimate for every single Q-Value.</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dirty="0" smtClean="0"/>
              <a:t>Approximate Q-Learning</a:t>
            </a:r>
            <a:endParaRPr lang="zh-CN" altLang="en-US"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The solution is to find a function that approximates the Q-Values using a manageable number of parameters. This is called </a:t>
            </a:r>
            <a:r>
              <a:rPr lang="en-US" altLang="zh-CN" sz="2800" i="1" dirty="0" smtClean="0"/>
              <a:t>Approximate Q-Learning. For years it was recommended </a:t>
            </a:r>
            <a:r>
              <a:rPr lang="en-US" altLang="zh-CN" sz="2800" dirty="0" smtClean="0"/>
              <a:t>to use linear combinations of hand-crafted features extracted from the state (e.g., distance of the closest ghosts, their directions, and so on) to estimate </a:t>
            </a:r>
            <a:r>
              <a:rPr lang="en-US" altLang="zh-CN" sz="2800" dirty="0" err="1" smtClean="0"/>
              <a:t>Qvalues</a:t>
            </a:r>
            <a:r>
              <a:rPr lang="en-US" altLang="zh-CN" sz="2800" dirty="0" smtClean="0"/>
              <a:t>, but </a:t>
            </a:r>
            <a:r>
              <a:rPr lang="en-US" altLang="zh-CN" sz="2800" dirty="0" err="1" smtClean="0"/>
              <a:t>DeepMind</a:t>
            </a:r>
            <a:r>
              <a:rPr lang="en-US" altLang="zh-CN" sz="2800" dirty="0" smtClean="0"/>
              <a:t> showed that using deep neural networks can work much better, especially for complex problems, and it does not require any feature engineering. A DNN used to estimate Q-Values is called a </a:t>
            </a:r>
            <a:r>
              <a:rPr lang="en-US" altLang="zh-CN" sz="2800" i="1" dirty="0" smtClean="0"/>
              <a:t>deep Q-network (DQN), and using a </a:t>
            </a:r>
            <a:r>
              <a:rPr lang="en-US" altLang="zh-CN" sz="2800" dirty="0" smtClean="0"/>
              <a:t>DQN for Approximate Q-Learning is called </a:t>
            </a:r>
            <a:r>
              <a:rPr lang="en-US" altLang="zh-CN" sz="2800" i="1" dirty="0" smtClean="0"/>
              <a:t>Deep Q-Learning.</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Policy Search</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The policy can be any algorithm and it does not even have to be deterministic. For example, consider a robotic vacuum cleaner whose reward is the amount of dust it picks up in 30 minutes. Its policy could be to move forward with some probability </a:t>
            </a:r>
            <a:r>
              <a:rPr lang="en-US" altLang="zh-CN" i="1" dirty="0" smtClean="0"/>
              <a:t>p every second, or randomly rotate left or right with probability 1 – p. The rotation angle would be a random angle between –r and +r. Since this policy </a:t>
            </a:r>
            <a:r>
              <a:rPr lang="en-US" altLang="zh-CN" dirty="0" smtClean="0"/>
              <a:t>involves some randomness, it is called a </a:t>
            </a:r>
            <a:r>
              <a:rPr lang="en-US" altLang="zh-CN" i="1" dirty="0" smtClean="0"/>
              <a:t>stochastic policy. </a:t>
            </a:r>
            <a:endParaRPr lang="zh-CN" altLang="en-US" sz="2800" b="1" dirty="0"/>
          </a:p>
        </p:txBody>
      </p:sp>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2800" b="1" dirty="0" smtClean="0"/>
              <a:t>Learning to Play Ms. Pac-Man Using Deep Q-Learning</a:t>
            </a:r>
            <a:endParaRPr lang="zh-CN" altLang="en-US" sz="2800" b="1" dirty="0"/>
          </a:p>
        </p:txBody>
      </p:sp>
      <p:sp>
        <p:nvSpPr>
          <p:cNvPr id="3" name="内容占位符 2"/>
          <p:cNvSpPr>
            <a:spLocks noGrp="1"/>
          </p:cNvSpPr>
          <p:nvPr>
            <p:ph idx="1"/>
          </p:nvPr>
        </p:nvSpPr>
        <p:spPr>
          <a:xfrm>
            <a:off x="107504" y="928670"/>
            <a:ext cx="9036496" cy="5141168"/>
          </a:xfrm>
        </p:spPr>
        <p:txBody>
          <a:bodyPr>
            <a:noAutofit/>
          </a:bodyPr>
          <a:lstStyle/>
          <a:p>
            <a:r>
              <a:rPr lang="en-US" altLang="zh-CN" sz="2800" dirty="0" smtClean="0"/>
              <a:t>Since we will be using an Atari environment, we must first install </a:t>
            </a:r>
            <a:r>
              <a:rPr lang="en-US" altLang="zh-CN" sz="2800" dirty="0" err="1" smtClean="0"/>
              <a:t>OpenAI</a:t>
            </a:r>
            <a:r>
              <a:rPr lang="en-US" altLang="zh-CN" sz="2800" dirty="0" smtClean="0"/>
              <a:t> gym’s Atari dependencies. While we’re at it, we will also install dependencies for other </a:t>
            </a:r>
            <a:r>
              <a:rPr lang="en-US" altLang="zh-CN" sz="2800" dirty="0" err="1" smtClean="0"/>
              <a:t>OpenAI</a:t>
            </a:r>
            <a:r>
              <a:rPr lang="en-US" altLang="zh-CN" sz="2800" dirty="0" smtClean="0"/>
              <a:t> gym environments that you may want to play with. On </a:t>
            </a:r>
            <a:r>
              <a:rPr lang="en-US" altLang="zh-CN" sz="2800" dirty="0" err="1" smtClean="0"/>
              <a:t>macOS</a:t>
            </a:r>
            <a:r>
              <a:rPr lang="en-US" altLang="zh-CN" sz="2800" dirty="0" smtClean="0"/>
              <a:t>, assuming you have installed Homebrew, you need to run:</a:t>
            </a:r>
          </a:p>
          <a:p>
            <a:endParaRPr lang="en-US" altLang="zh-CN" sz="2800" dirty="0" smtClean="0"/>
          </a:p>
          <a:p>
            <a:pPr>
              <a:buNone/>
            </a:pPr>
            <a:r>
              <a:rPr lang="en-US" altLang="zh-CN" sz="2800" dirty="0" smtClean="0"/>
              <a:t>$ brew install </a:t>
            </a:r>
            <a:r>
              <a:rPr lang="en-US" altLang="zh-CN" sz="2800" dirty="0" err="1" smtClean="0"/>
              <a:t>cmake</a:t>
            </a:r>
            <a:r>
              <a:rPr lang="en-US" altLang="zh-CN" sz="2800" dirty="0" smtClean="0"/>
              <a:t> boost </a:t>
            </a:r>
            <a:r>
              <a:rPr lang="en-US" altLang="zh-CN" sz="2800" dirty="0" err="1" smtClean="0"/>
              <a:t>boost</a:t>
            </a:r>
            <a:r>
              <a:rPr lang="en-US" altLang="zh-CN" sz="2800" dirty="0" smtClean="0"/>
              <a:t>-python sdl2 swig </a:t>
            </a:r>
            <a:r>
              <a:rPr lang="en-US" altLang="zh-CN" sz="2800" dirty="0" err="1" smtClean="0"/>
              <a:t>wget</a:t>
            </a:r>
            <a:endParaRPr lang="en-US" altLang="zh-CN" sz="2800" dirty="0" smtClean="0"/>
          </a:p>
          <a:p>
            <a:pPr>
              <a:buNone/>
            </a:pPr>
            <a:r>
              <a:rPr lang="en-US" altLang="zh-CN" sz="2800" dirty="0" smtClean="0"/>
              <a:t>$ apt-get install -y python3-numpy python3-dev </a:t>
            </a:r>
            <a:r>
              <a:rPr lang="en-US" altLang="zh-CN" sz="2800" dirty="0" err="1" smtClean="0"/>
              <a:t>cmake</a:t>
            </a:r>
            <a:r>
              <a:rPr lang="en-US" altLang="zh-CN" sz="2800" dirty="0" smtClean="0"/>
              <a:t> zlib1g-dev </a:t>
            </a:r>
            <a:r>
              <a:rPr lang="en-US" altLang="zh-CN" sz="2800" dirty="0" err="1" smtClean="0"/>
              <a:t>libjpeg</a:t>
            </a:r>
            <a:r>
              <a:rPr lang="en-US" altLang="zh-CN" sz="2800" dirty="0" smtClean="0"/>
              <a:t>-dev </a:t>
            </a:r>
            <a:r>
              <a:rPr lang="en-US" altLang="zh-CN" sz="2800" dirty="0" err="1" smtClean="0"/>
              <a:t>xvfb</a:t>
            </a:r>
            <a:r>
              <a:rPr lang="en-US" altLang="zh-CN" sz="2800" dirty="0" smtClean="0"/>
              <a:t> </a:t>
            </a:r>
            <a:r>
              <a:rPr lang="en-US" altLang="zh-CN" sz="2800" dirty="0" err="1" smtClean="0"/>
              <a:t>libav</a:t>
            </a:r>
            <a:r>
              <a:rPr lang="en-US" altLang="zh-CN" sz="2800" dirty="0" smtClean="0"/>
              <a:t>-tools </a:t>
            </a:r>
            <a:r>
              <a:rPr lang="en-US" altLang="zh-CN" sz="2800" dirty="0" err="1" smtClean="0"/>
              <a:t>xorg</a:t>
            </a:r>
            <a:r>
              <a:rPr lang="en-US" altLang="zh-CN" sz="2800" dirty="0" smtClean="0"/>
              <a:t>-dev python3-opengl </a:t>
            </a:r>
            <a:r>
              <a:rPr lang="en-US" altLang="zh-CN" sz="2800" dirty="0" err="1" smtClean="0"/>
              <a:t>libboost</a:t>
            </a:r>
            <a:r>
              <a:rPr lang="en-US" altLang="zh-CN" sz="2800" dirty="0" smtClean="0"/>
              <a:t>-all-dev libsdl2-dev swig</a:t>
            </a:r>
          </a:p>
          <a:p>
            <a:pPr>
              <a:buNone/>
            </a:pPr>
            <a:r>
              <a:rPr lang="en-US" altLang="zh-CN" sz="2800" dirty="0" smtClean="0"/>
              <a:t>$ pip3 install --upgrade 'gym[all]'</a:t>
            </a:r>
            <a:endParaRPr lang="zh-CN" altLang="en-US" sz="2800" b="1" dirty="0"/>
          </a:p>
        </p:txBody>
      </p:sp>
    </p:spTree>
    <p:extLst>
      <p:ext uri="{BB962C8B-B14F-4D97-AF65-F5344CB8AC3E}">
        <p14:creationId xmlns:p14="http://schemas.microsoft.com/office/powerpoint/2010/main" val="2556623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2800" b="1" dirty="0" smtClean="0"/>
              <a:t>Learning to Play Ms. Pac-Man Using Deep Q-Learning</a:t>
            </a:r>
            <a:endParaRPr lang="zh-CN" altLang="en-US" sz="2800" b="1" dirty="0"/>
          </a:p>
        </p:txBody>
      </p:sp>
      <p:sp>
        <p:nvSpPr>
          <p:cNvPr id="3" name="内容占位符 2"/>
          <p:cNvSpPr>
            <a:spLocks noGrp="1"/>
          </p:cNvSpPr>
          <p:nvPr>
            <p:ph idx="1"/>
          </p:nvPr>
        </p:nvSpPr>
        <p:spPr>
          <a:xfrm>
            <a:off x="107504" y="928670"/>
            <a:ext cx="9036496" cy="5141168"/>
          </a:xfrm>
        </p:spPr>
        <p:txBody>
          <a:bodyPr>
            <a:noAutofit/>
          </a:bodyPr>
          <a:lstStyle/>
          <a:p>
            <a:pPr>
              <a:buNone/>
            </a:pPr>
            <a:r>
              <a:rPr lang="en-US" altLang="zh-CN" sz="2400" b="1" dirty="0" smtClean="0"/>
              <a:t>&gt;&gt;&gt; </a:t>
            </a:r>
            <a:r>
              <a:rPr lang="en-US" altLang="zh-CN" sz="2400" b="1" dirty="0" err="1" smtClean="0"/>
              <a:t>env</a:t>
            </a:r>
            <a:r>
              <a:rPr lang="en-US" altLang="zh-CN" sz="2400" b="1" dirty="0" smtClean="0"/>
              <a:t> = </a:t>
            </a:r>
            <a:r>
              <a:rPr lang="en-US" altLang="zh-CN" sz="2400" b="1" dirty="0" err="1" smtClean="0"/>
              <a:t>gym.make</a:t>
            </a:r>
            <a:r>
              <a:rPr lang="en-US" altLang="zh-CN" sz="2400" b="1" dirty="0" smtClean="0"/>
              <a:t>("MsPacman-v0")</a:t>
            </a:r>
          </a:p>
          <a:p>
            <a:pPr>
              <a:buNone/>
            </a:pPr>
            <a:r>
              <a:rPr lang="en-US" altLang="zh-CN" sz="2400" b="1" dirty="0" smtClean="0"/>
              <a:t>&gt;&gt;&gt; </a:t>
            </a:r>
            <a:r>
              <a:rPr lang="en-US" altLang="zh-CN" sz="2400" b="1" dirty="0" err="1" smtClean="0"/>
              <a:t>obs</a:t>
            </a:r>
            <a:r>
              <a:rPr lang="en-US" altLang="zh-CN" sz="2400" b="1" dirty="0" smtClean="0"/>
              <a:t> = </a:t>
            </a:r>
            <a:r>
              <a:rPr lang="en-US" altLang="zh-CN" sz="2400" b="1" dirty="0" err="1" smtClean="0"/>
              <a:t>env.reset</a:t>
            </a:r>
            <a:r>
              <a:rPr lang="en-US" altLang="zh-CN" sz="2400" b="1" dirty="0" smtClean="0"/>
              <a:t>()</a:t>
            </a:r>
          </a:p>
          <a:p>
            <a:pPr>
              <a:buNone/>
            </a:pPr>
            <a:r>
              <a:rPr lang="en-US" altLang="zh-CN" sz="2400" b="1" dirty="0" smtClean="0"/>
              <a:t>&gt;&gt;&gt; </a:t>
            </a:r>
            <a:r>
              <a:rPr lang="en-US" altLang="zh-CN" sz="2400" b="1" dirty="0" err="1" smtClean="0"/>
              <a:t>obs.shape</a:t>
            </a:r>
            <a:r>
              <a:rPr lang="en-US" altLang="zh-CN" sz="2400" b="1" dirty="0" smtClean="0"/>
              <a:t> </a:t>
            </a:r>
            <a:r>
              <a:rPr lang="en-US" altLang="zh-CN" sz="2400" b="1" i="1" dirty="0" smtClean="0"/>
              <a:t># [height, width, channels]</a:t>
            </a:r>
          </a:p>
          <a:p>
            <a:pPr>
              <a:buNone/>
            </a:pPr>
            <a:r>
              <a:rPr lang="en-US" altLang="zh-CN" sz="2400" dirty="0" smtClean="0"/>
              <a:t>(210, 160, 3)</a:t>
            </a:r>
          </a:p>
          <a:p>
            <a:pPr>
              <a:buNone/>
            </a:pPr>
            <a:r>
              <a:rPr lang="en-US" altLang="zh-CN" sz="2400" b="1" dirty="0" smtClean="0"/>
              <a:t>&gt;&gt;&gt; </a:t>
            </a:r>
            <a:r>
              <a:rPr lang="en-US" altLang="zh-CN" sz="2400" b="1" dirty="0" err="1" smtClean="0"/>
              <a:t>env.action_space</a:t>
            </a:r>
            <a:endParaRPr lang="en-US" altLang="zh-CN" sz="2400" b="1" dirty="0" smtClean="0"/>
          </a:p>
          <a:p>
            <a:pPr>
              <a:buNone/>
            </a:pPr>
            <a:r>
              <a:rPr lang="en-US" altLang="zh-CN" sz="2400" dirty="0" smtClean="0"/>
              <a:t>Discrete(9)</a:t>
            </a:r>
          </a:p>
          <a:p>
            <a:pPr>
              <a:buNone/>
            </a:pPr>
            <a:endParaRPr lang="en-US" altLang="zh-CN" sz="1050" b="1" dirty="0" smtClean="0"/>
          </a:p>
          <a:p>
            <a:pPr>
              <a:buNone/>
            </a:pPr>
            <a:r>
              <a:rPr lang="en-US" altLang="zh-CN" sz="2400" dirty="0" err="1" smtClean="0"/>
              <a:t>mspacman_color</a:t>
            </a:r>
            <a:r>
              <a:rPr lang="en-US" altLang="zh-CN" sz="2400" dirty="0" smtClean="0"/>
              <a:t> = </a:t>
            </a:r>
            <a:r>
              <a:rPr lang="en-US" altLang="zh-CN" sz="2400" dirty="0" err="1" smtClean="0"/>
              <a:t>np.array</a:t>
            </a:r>
            <a:r>
              <a:rPr lang="en-US" altLang="zh-CN" sz="2400" dirty="0" smtClean="0"/>
              <a:t>([210, 164, 74]).mean()</a:t>
            </a:r>
          </a:p>
          <a:p>
            <a:pPr>
              <a:buNone/>
            </a:pPr>
            <a:r>
              <a:rPr lang="en-US" altLang="zh-CN" sz="2400" b="1" dirty="0" smtClean="0"/>
              <a:t>def </a:t>
            </a:r>
            <a:r>
              <a:rPr lang="en-US" altLang="zh-CN" sz="2400" b="1" dirty="0" err="1" smtClean="0"/>
              <a:t>preprocess_observation</a:t>
            </a:r>
            <a:r>
              <a:rPr lang="en-US" altLang="zh-CN" sz="2400" b="1" dirty="0" smtClean="0"/>
              <a:t>(</a:t>
            </a:r>
            <a:r>
              <a:rPr lang="en-US" altLang="zh-CN" sz="2400" b="1" dirty="0" err="1" smtClean="0"/>
              <a:t>obs</a:t>
            </a:r>
            <a:r>
              <a:rPr lang="en-US" altLang="zh-CN" sz="2400" b="1" dirty="0" smtClean="0"/>
              <a:t>):</a:t>
            </a:r>
          </a:p>
          <a:p>
            <a:pPr>
              <a:buNone/>
            </a:pPr>
            <a:r>
              <a:rPr lang="en-US" altLang="zh-CN" sz="2400" dirty="0" smtClean="0"/>
              <a:t>    </a:t>
            </a:r>
            <a:r>
              <a:rPr lang="en-US" altLang="zh-CN" sz="2400" dirty="0" err="1" smtClean="0"/>
              <a:t>img</a:t>
            </a:r>
            <a:r>
              <a:rPr lang="en-US" altLang="zh-CN" sz="2400" dirty="0" smtClean="0"/>
              <a:t> = </a:t>
            </a:r>
            <a:r>
              <a:rPr lang="en-US" altLang="zh-CN" sz="2400" dirty="0" err="1" smtClean="0"/>
              <a:t>obs</a:t>
            </a:r>
            <a:r>
              <a:rPr lang="en-US" altLang="zh-CN" sz="2400" dirty="0" smtClean="0"/>
              <a:t>[1:176:2, ::2] </a:t>
            </a:r>
            <a:r>
              <a:rPr lang="en-US" altLang="zh-CN" sz="2400" i="1" dirty="0" smtClean="0"/>
              <a:t># crop and downsize</a:t>
            </a:r>
          </a:p>
          <a:p>
            <a:pPr>
              <a:buNone/>
            </a:pPr>
            <a:r>
              <a:rPr lang="en-US" altLang="zh-CN" sz="2400" dirty="0" smtClean="0"/>
              <a:t>    </a:t>
            </a:r>
            <a:r>
              <a:rPr lang="en-US" altLang="zh-CN" sz="2400" dirty="0" err="1" smtClean="0"/>
              <a:t>img</a:t>
            </a:r>
            <a:r>
              <a:rPr lang="en-US" altLang="zh-CN" sz="2400" dirty="0" smtClean="0"/>
              <a:t> = </a:t>
            </a:r>
            <a:r>
              <a:rPr lang="en-US" altLang="zh-CN" sz="2400" dirty="0" err="1" smtClean="0"/>
              <a:t>img.mean</a:t>
            </a:r>
            <a:r>
              <a:rPr lang="en-US" altLang="zh-CN" sz="2400" dirty="0" smtClean="0"/>
              <a:t>(axis=2) </a:t>
            </a:r>
            <a:r>
              <a:rPr lang="en-US" altLang="zh-CN" sz="2400" i="1" dirty="0" smtClean="0"/>
              <a:t># to </a:t>
            </a:r>
            <a:r>
              <a:rPr lang="en-US" altLang="zh-CN" sz="2400" i="1" dirty="0" err="1" smtClean="0"/>
              <a:t>greyscale</a:t>
            </a:r>
            <a:endParaRPr lang="en-US" altLang="zh-CN" sz="2400" i="1" dirty="0" smtClean="0"/>
          </a:p>
          <a:p>
            <a:pPr>
              <a:buNone/>
            </a:pPr>
            <a:r>
              <a:rPr lang="en-US" altLang="zh-CN" sz="2400" dirty="0" smtClean="0"/>
              <a:t>    </a:t>
            </a:r>
            <a:r>
              <a:rPr lang="en-US" altLang="zh-CN" sz="2400" dirty="0" err="1" smtClean="0"/>
              <a:t>img</a:t>
            </a:r>
            <a:r>
              <a:rPr lang="en-US" altLang="zh-CN" sz="2400" dirty="0" smtClean="0"/>
              <a:t>[</a:t>
            </a:r>
            <a:r>
              <a:rPr lang="en-US" altLang="zh-CN" sz="2400" dirty="0" err="1" smtClean="0"/>
              <a:t>img</a:t>
            </a:r>
            <a:r>
              <a:rPr lang="en-US" altLang="zh-CN" sz="2400" dirty="0" smtClean="0"/>
              <a:t>==</a:t>
            </a:r>
            <a:r>
              <a:rPr lang="en-US" altLang="zh-CN" sz="2400" dirty="0" err="1" smtClean="0"/>
              <a:t>mspacman_color</a:t>
            </a:r>
            <a:r>
              <a:rPr lang="en-US" altLang="zh-CN" sz="2400" dirty="0" smtClean="0"/>
              <a:t>] = 0 </a:t>
            </a:r>
            <a:r>
              <a:rPr lang="en-US" altLang="zh-CN" sz="2400" i="1" dirty="0" smtClean="0"/>
              <a:t># improve contrast</a:t>
            </a:r>
          </a:p>
          <a:p>
            <a:pPr>
              <a:buNone/>
            </a:pPr>
            <a:r>
              <a:rPr lang="en-US" altLang="zh-CN" sz="2400" dirty="0" smtClean="0"/>
              <a:t>    </a:t>
            </a:r>
            <a:r>
              <a:rPr lang="en-US" altLang="zh-CN" sz="2400" dirty="0" err="1" smtClean="0"/>
              <a:t>img</a:t>
            </a:r>
            <a:r>
              <a:rPr lang="en-US" altLang="zh-CN" sz="2400" dirty="0" smtClean="0"/>
              <a:t> = (</a:t>
            </a:r>
            <a:r>
              <a:rPr lang="en-US" altLang="zh-CN" sz="2400" dirty="0" err="1" smtClean="0"/>
              <a:t>img</a:t>
            </a:r>
            <a:r>
              <a:rPr lang="en-US" altLang="zh-CN" sz="2400" dirty="0" smtClean="0"/>
              <a:t> - 128) / 128 - 1 </a:t>
            </a:r>
            <a:r>
              <a:rPr lang="en-US" altLang="zh-CN" sz="2400" i="1" dirty="0" smtClean="0"/>
              <a:t># normalize from -1. to 1.</a:t>
            </a:r>
          </a:p>
          <a:p>
            <a:pPr>
              <a:buNone/>
            </a:pPr>
            <a:r>
              <a:rPr lang="en-US" altLang="zh-CN" sz="2400" b="1" dirty="0" smtClean="0"/>
              <a:t>    return </a:t>
            </a:r>
            <a:r>
              <a:rPr lang="en-US" altLang="zh-CN" sz="2400" b="1" dirty="0" err="1" smtClean="0"/>
              <a:t>img.reshape</a:t>
            </a:r>
            <a:r>
              <a:rPr lang="en-US" altLang="zh-CN" sz="2400" b="1" dirty="0" smtClean="0"/>
              <a:t>(88, 80, 1)</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2800" b="1" dirty="0" smtClean="0"/>
              <a:t>Learning to Play Ms. Pac-Man Using Deep Q-Learning</a:t>
            </a:r>
            <a:endParaRPr lang="zh-CN" altLang="en-US" sz="2800" b="1" dirty="0"/>
          </a:p>
        </p:txBody>
      </p:sp>
      <p:sp>
        <p:nvSpPr>
          <p:cNvPr id="3" name="内容占位符 2"/>
          <p:cNvSpPr>
            <a:spLocks noGrp="1"/>
          </p:cNvSpPr>
          <p:nvPr>
            <p:ph idx="1"/>
          </p:nvPr>
        </p:nvSpPr>
        <p:spPr>
          <a:xfrm>
            <a:off x="107504" y="928670"/>
            <a:ext cx="9036496" cy="5141168"/>
          </a:xfrm>
        </p:spPr>
        <p:txBody>
          <a:bodyPr>
            <a:noAutofit/>
          </a:bodyPr>
          <a:lstStyle/>
          <a:p>
            <a:pPr>
              <a:buNone/>
            </a:pPr>
            <a:r>
              <a:rPr lang="en-US" altLang="zh-CN" sz="2400" b="1" dirty="0" smtClean="0"/>
              <a:t>&gt;&gt;&gt; </a:t>
            </a:r>
            <a:r>
              <a:rPr lang="en-US" altLang="zh-CN" sz="2400" b="1" dirty="0" err="1" smtClean="0"/>
              <a:t>env</a:t>
            </a:r>
            <a:r>
              <a:rPr lang="en-US" altLang="zh-CN" sz="2400" b="1" dirty="0" smtClean="0"/>
              <a:t> = </a:t>
            </a:r>
            <a:r>
              <a:rPr lang="en-US" altLang="zh-CN" sz="2400" b="1" dirty="0" err="1" smtClean="0"/>
              <a:t>gym.make</a:t>
            </a:r>
            <a:r>
              <a:rPr lang="en-US" altLang="zh-CN" sz="2400" b="1" dirty="0" smtClean="0"/>
              <a:t>("MsPacman-v0")</a:t>
            </a:r>
          </a:p>
          <a:p>
            <a:pPr>
              <a:buNone/>
            </a:pPr>
            <a:r>
              <a:rPr lang="en-US" altLang="zh-CN" sz="2400" b="1" dirty="0" smtClean="0"/>
              <a:t>&gt;&gt;&gt; </a:t>
            </a:r>
            <a:r>
              <a:rPr lang="en-US" altLang="zh-CN" sz="2400" b="1" dirty="0" err="1" smtClean="0"/>
              <a:t>obs</a:t>
            </a:r>
            <a:r>
              <a:rPr lang="en-US" altLang="zh-CN" sz="2400" b="1" dirty="0" smtClean="0"/>
              <a:t> = </a:t>
            </a:r>
            <a:r>
              <a:rPr lang="en-US" altLang="zh-CN" sz="2400" b="1" dirty="0" err="1" smtClean="0"/>
              <a:t>env.reset</a:t>
            </a:r>
            <a:r>
              <a:rPr lang="en-US" altLang="zh-CN" sz="2400" b="1" dirty="0" smtClean="0"/>
              <a:t>()</a:t>
            </a:r>
          </a:p>
          <a:p>
            <a:pPr>
              <a:buNone/>
            </a:pPr>
            <a:r>
              <a:rPr lang="en-US" altLang="zh-CN" sz="2400" b="1" dirty="0" smtClean="0"/>
              <a:t>&gt;&gt;&gt; </a:t>
            </a:r>
            <a:r>
              <a:rPr lang="en-US" altLang="zh-CN" sz="2400" b="1" dirty="0" err="1" smtClean="0"/>
              <a:t>obs.shape</a:t>
            </a:r>
            <a:r>
              <a:rPr lang="en-US" altLang="zh-CN" sz="2400" b="1" dirty="0" smtClean="0"/>
              <a:t> </a:t>
            </a:r>
            <a:r>
              <a:rPr lang="en-US" altLang="zh-CN" sz="2400" b="1" i="1" dirty="0" smtClean="0"/>
              <a:t># [height, width, channels]</a:t>
            </a:r>
          </a:p>
          <a:p>
            <a:pPr>
              <a:buNone/>
            </a:pPr>
            <a:r>
              <a:rPr lang="en-US" altLang="zh-CN" sz="2400" dirty="0" smtClean="0"/>
              <a:t>(210, 160, 3)</a:t>
            </a:r>
          </a:p>
          <a:p>
            <a:pPr>
              <a:buNone/>
            </a:pPr>
            <a:r>
              <a:rPr lang="en-US" altLang="zh-CN" sz="2400" b="1" dirty="0" smtClean="0"/>
              <a:t>&gt;&gt;&gt; </a:t>
            </a:r>
            <a:r>
              <a:rPr lang="en-US" altLang="zh-CN" sz="2400" b="1" dirty="0" err="1" smtClean="0"/>
              <a:t>env.action_space</a:t>
            </a:r>
            <a:endParaRPr lang="en-US" altLang="zh-CN" sz="2400" b="1" dirty="0" smtClean="0"/>
          </a:p>
          <a:p>
            <a:pPr>
              <a:buNone/>
            </a:pPr>
            <a:r>
              <a:rPr lang="en-US" altLang="zh-CN" sz="2400" dirty="0" smtClean="0"/>
              <a:t>Discrete(9)</a:t>
            </a:r>
          </a:p>
          <a:p>
            <a:pPr>
              <a:buNone/>
            </a:pPr>
            <a:endParaRPr lang="en-US" altLang="zh-CN" sz="1050" b="1" dirty="0" smtClean="0"/>
          </a:p>
          <a:p>
            <a:pPr>
              <a:buNone/>
            </a:pPr>
            <a:r>
              <a:rPr lang="en-US" altLang="zh-CN" sz="2400" dirty="0" err="1" smtClean="0"/>
              <a:t>mspacman_color</a:t>
            </a:r>
            <a:r>
              <a:rPr lang="en-US" altLang="zh-CN" sz="2400" dirty="0" smtClean="0"/>
              <a:t> = </a:t>
            </a:r>
            <a:r>
              <a:rPr lang="en-US" altLang="zh-CN" sz="2400" dirty="0" err="1" smtClean="0"/>
              <a:t>np.array</a:t>
            </a:r>
            <a:r>
              <a:rPr lang="en-US" altLang="zh-CN" sz="2400" dirty="0" smtClean="0"/>
              <a:t>([210, 164, 74]).mean()</a:t>
            </a:r>
          </a:p>
          <a:p>
            <a:pPr>
              <a:buNone/>
            </a:pPr>
            <a:r>
              <a:rPr lang="en-US" altLang="zh-CN" sz="2400" b="1" dirty="0" smtClean="0"/>
              <a:t>def </a:t>
            </a:r>
            <a:r>
              <a:rPr lang="en-US" altLang="zh-CN" sz="2400" b="1" dirty="0" err="1" smtClean="0"/>
              <a:t>preprocess_observation</a:t>
            </a:r>
            <a:r>
              <a:rPr lang="en-US" altLang="zh-CN" sz="2400" b="1" dirty="0" smtClean="0"/>
              <a:t>(</a:t>
            </a:r>
            <a:r>
              <a:rPr lang="en-US" altLang="zh-CN" sz="2400" b="1" dirty="0" err="1" smtClean="0"/>
              <a:t>obs</a:t>
            </a:r>
            <a:r>
              <a:rPr lang="en-US" altLang="zh-CN" sz="2400" b="1" dirty="0" smtClean="0"/>
              <a:t>):</a:t>
            </a:r>
          </a:p>
          <a:p>
            <a:pPr>
              <a:buNone/>
            </a:pPr>
            <a:r>
              <a:rPr lang="en-US" altLang="zh-CN" sz="2400" dirty="0" smtClean="0"/>
              <a:t>    </a:t>
            </a:r>
            <a:r>
              <a:rPr lang="en-US" altLang="zh-CN" sz="2400" dirty="0" err="1" smtClean="0"/>
              <a:t>img</a:t>
            </a:r>
            <a:r>
              <a:rPr lang="en-US" altLang="zh-CN" sz="2400" dirty="0" smtClean="0"/>
              <a:t> = </a:t>
            </a:r>
            <a:r>
              <a:rPr lang="en-US" altLang="zh-CN" sz="2400" dirty="0" err="1" smtClean="0"/>
              <a:t>obs</a:t>
            </a:r>
            <a:r>
              <a:rPr lang="en-US" altLang="zh-CN" sz="2400" dirty="0" smtClean="0"/>
              <a:t>[1:176:2, ::2] </a:t>
            </a:r>
            <a:r>
              <a:rPr lang="en-US" altLang="zh-CN" sz="2400" i="1" dirty="0" smtClean="0"/>
              <a:t># crop and downsize</a:t>
            </a:r>
          </a:p>
          <a:p>
            <a:pPr>
              <a:buNone/>
            </a:pPr>
            <a:r>
              <a:rPr lang="en-US" altLang="zh-CN" sz="2400" dirty="0" smtClean="0"/>
              <a:t>    </a:t>
            </a:r>
            <a:r>
              <a:rPr lang="en-US" altLang="zh-CN" sz="2400" dirty="0" err="1" smtClean="0"/>
              <a:t>img</a:t>
            </a:r>
            <a:r>
              <a:rPr lang="en-US" altLang="zh-CN" sz="2400" dirty="0" smtClean="0"/>
              <a:t> = </a:t>
            </a:r>
            <a:r>
              <a:rPr lang="en-US" altLang="zh-CN" sz="2400" dirty="0" err="1" smtClean="0"/>
              <a:t>img.mean</a:t>
            </a:r>
            <a:r>
              <a:rPr lang="en-US" altLang="zh-CN" sz="2400" dirty="0" smtClean="0"/>
              <a:t>(axis=2) </a:t>
            </a:r>
            <a:r>
              <a:rPr lang="en-US" altLang="zh-CN" sz="2400" i="1" dirty="0" smtClean="0"/>
              <a:t># to </a:t>
            </a:r>
            <a:r>
              <a:rPr lang="en-US" altLang="zh-CN" sz="2400" i="1" dirty="0" err="1" smtClean="0"/>
              <a:t>greyscale</a:t>
            </a:r>
            <a:endParaRPr lang="en-US" altLang="zh-CN" sz="2400" i="1" dirty="0" smtClean="0"/>
          </a:p>
          <a:p>
            <a:pPr>
              <a:buNone/>
            </a:pPr>
            <a:r>
              <a:rPr lang="en-US" altLang="zh-CN" sz="2400" dirty="0" smtClean="0"/>
              <a:t>    </a:t>
            </a:r>
            <a:r>
              <a:rPr lang="en-US" altLang="zh-CN" sz="2400" dirty="0" err="1" smtClean="0"/>
              <a:t>img</a:t>
            </a:r>
            <a:r>
              <a:rPr lang="en-US" altLang="zh-CN" sz="2400" dirty="0" smtClean="0"/>
              <a:t>[</a:t>
            </a:r>
            <a:r>
              <a:rPr lang="en-US" altLang="zh-CN" sz="2400" dirty="0" err="1" smtClean="0"/>
              <a:t>img</a:t>
            </a:r>
            <a:r>
              <a:rPr lang="en-US" altLang="zh-CN" sz="2400" dirty="0" smtClean="0"/>
              <a:t>==</a:t>
            </a:r>
            <a:r>
              <a:rPr lang="en-US" altLang="zh-CN" sz="2400" dirty="0" err="1" smtClean="0"/>
              <a:t>mspacman_color</a:t>
            </a:r>
            <a:r>
              <a:rPr lang="en-US" altLang="zh-CN" sz="2400" dirty="0" smtClean="0"/>
              <a:t>] = 0 </a:t>
            </a:r>
            <a:r>
              <a:rPr lang="en-US" altLang="zh-CN" sz="2400" i="1" dirty="0" smtClean="0"/>
              <a:t># improve contrast</a:t>
            </a:r>
          </a:p>
          <a:p>
            <a:pPr>
              <a:buNone/>
            </a:pPr>
            <a:r>
              <a:rPr lang="en-US" altLang="zh-CN" sz="2400" dirty="0" smtClean="0"/>
              <a:t>    </a:t>
            </a:r>
            <a:r>
              <a:rPr lang="en-US" altLang="zh-CN" sz="2400" dirty="0" err="1" smtClean="0"/>
              <a:t>img</a:t>
            </a:r>
            <a:r>
              <a:rPr lang="en-US" altLang="zh-CN" sz="2400" dirty="0" smtClean="0"/>
              <a:t> = (</a:t>
            </a:r>
            <a:r>
              <a:rPr lang="en-US" altLang="zh-CN" sz="2400" dirty="0" err="1" smtClean="0"/>
              <a:t>img</a:t>
            </a:r>
            <a:r>
              <a:rPr lang="en-US" altLang="zh-CN" sz="2400" dirty="0" smtClean="0"/>
              <a:t> - 128) / 128 - 1 </a:t>
            </a:r>
            <a:r>
              <a:rPr lang="en-US" altLang="zh-CN" sz="2400" i="1" dirty="0" smtClean="0"/>
              <a:t># normalize from -1. to 1.</a:t>
            </a:r>
          </a:p>
          <a:p>
            <a:pPr>
              <a:buNone/>
            </a:pPr>
            <a:r>
              <a:rPr lang="en-US" altLang="zh-CN" sz="2400" b="1" smtClean="0"/>
              <a:t>    return </a:t>
            </a:r>
            <a:r>
              <a:rPr lang="en-US" altLang="zh-CN" sz="2400" b="1" dirty="0" err="1" smtClean="0"/>
              <a:t>img.reshape</a:t>
            </a:r>
            <a:r>
              <a:rPr lang="en-US" altLang="zh-CN" sz="2400" b="1" dirty="0" smtClean="0"/>
              <a:t>(88, 80, 1)</a:t>
            </a:r>
            <a:endParaRPr lang="zh-CN" altLang="en-US" sz="2400" b="1" dirty="0"/>
          </a:p>
        </p:txBody>
      </p:sp>
      <p:pic>
        <p:nvPicPr>
          <p:cNvPr id="47106" name="Picture 2"/>
          <p:cNvPicPr>
            <a:picLocks noChangeAspect="1" noChangeArrowheads="1"/>
          </p:cNvPicPr>
          <p:nvPr/>
        </p:nvPicPr>
        <p:blipFill>
          <a:blip r:embed="rId2"/>
          <a:srcRect/>
          <a:stretch>
            <a:fillRect/>
          </a:stretch>
        </p:blipFill>
        <p:spPr bwMode="auto">
          <a:xfrm>
            <a:off x="0" y="928670"/>
            <a:ext cx="9144000" cy="5865962"/>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8229600" cy="1143000"/>
          </a:xfrm>
        </p:spPr>
        <p:txBody>
          <a:bodyPr>
            <a:noAutofit/>
          </a:bodyPr>
          <a:lstStyle/>
          <a:p>
            <a:r>
              <a:rPr lang="en-US" altLang="zh-CN" sz="2800" b="1" dirty="0" smtClean="0"/>
              <a:t>Learning to Play Ms. Pac-Man Using Deep Q-Learning</a:t>
            </a:r>
            <a:endParaRPr lang="zh-CN" altLang="en-US" sz="2800" b="1" dirty="0"/>
          </a:p>
        </p:txBody>
      </p:sp>
      <p:sp>
        <p:nvSpPr>
          <p:cNvPr id="3" name="内容占位符 2"/>
          <p:cNvSpPr>
            <a:spLocks noGrp="1"/>
          </p:cNvSpPr>
          <p:nvPr>
            <p:ph idx="1"/>
          </p:nvPr>
        </p:nvSpPr>
        <p:spPr>
          <a:xfrm>
            <a:off x="107504" y="928670"/>
            <a:ext cx="9036496" cy="5141168"/>
          </a:xfrm>
        </p:spPr>
        <p:txBody>
          <a:bodyPr>
            <a:noAutofit/>
          </a:bodyPr>
          <a:lstStyle/>
          <a:p>
            <a:r>
              <a:rPr lang="en-US" altLang="zh-CN" dirty="0" smtClean="0"/>
              <a:t>Next, let’s create the DQN. It could just take a state-action pair (</a:t>
            </a:r>
            <a:r>
              <a:rPr lang="en-US" altLang="zh-CN" i="1" dirty="0" err="1" smtClean="0"/>
              <a:t>s,a</a:t>
            </a:r>
            <a:r>
              <a:rPr lang="en-US" altLang="zh-CN" i="1" dirty="0" smtClean="0"/>
              <a:t>) as input, and output </a:t>
            </a:r>
            <a:r>
              <a:rPr lang="en-US" altLang="zh-CN" dirty="0" smtClean="0"/>
              <a:t>an estimate of the corresponding Q-Value </a:t>
            </a:r>
            <a:r>
              <a:rPr lang="en-US" altLang="zh-CN" i="1" dirty="0" smtClean="0"/>
              <a:t>Q(</a:t>
            </a:r>
            <a:r>
              <a:rPr lang="en-US" altLang="zh-CN" i="1" dirty="0" err="1" smtClean="0"/>
              <a:t>s,a</a:t>
            </a:r>
            <a:r>
              <a:rPr lang="en-US" altLang="zh-CN" i="1" dirty="0" smtClean="0"/>
              <a:t>), but since the actions are discrete </a:t>
            </a:r>
            <a:r>
              <a:rPr lang="en-US" altLang="zh-CN" dirty="0" smtClean="0"/>
              <a:t>it is more convenient to use a neural network that takes only a state </a:t>
            </a:r>
            <a:r>
              <a:rPr lang="en-US" altLang="zh-CN" i="1" dirty="0" smtClean="0"/>
              <a:t>s as input </a:t>
            </a:r>
            <a:r>
              <a:rPr lang="en-US" altLang="zh-CN" dirty="0" smtClean="0"/>
              <a:t>and outputs one Q-Value estimate per action. The DQN will be composed of three </a:t>
            </a:r>
            <a:r>
              <a:rPr lang="en-US" altLang="zh-CN" dirty="0" err="1" smtClean="0"/>
              <a:t>convolutional</a:t>
            </a:r>
            <a:r>
              <a:rPr lang="en-US" altLang="zh-CN" dirty="0" smtClean="0"/>
              <a:t> layers, followed by two fully connected layers, including the output layer (see Figure 16-10).</a:t>
            </a:r>
            <a:endParaRPr lang="zh-CN" altLang="en-US" b="1" dirty="0"/>
          </a:p>
        </p:txBody>
      </p:sp>
    </p:spTree>
    <p:extLst>
      <p:ext uri="{BB962C8B-B14F-4D97-AF65-F5344CB8AC3E}">
        <p14:creationId xmlns:p14="http://schemas.microsoft.com/office/powerpoint/2010/main" val="2556623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1357290" y="0"/>
            <a:ext cx="6256672" cy="6858000"/>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069838"/>
          </a:xfrm>
        </p:spPr>
        <p:txBody>
          <a:bodyPr>
            <a:noAutofit/>
          </a:bodyPr>
          <a:lstStyle/>
          <a:p>
            <a:pPr>
              <a:buNone/>
            </a:pPr>
            <a:r>
              <a:rPr lang="en-US" altLang="zh-CN" sz="2400" b="1" dirty="0" smtClean="0"/>
              <a:t>from </a:t>
            </a:r>
            <a:r>
              <a:rPr lang="en-US" altLang="zh-CN" sz="2400" b="1" dirty="0" err="1" smtClean="0"/>
              <a:t>tensorflow.contrib.layers</a:t>
            </a:r>
            <a:r>
              <a:rPr lang="en-US" altLang="zh-CN" sz="2400" b="1" dirty="0" smtClean="0"/>
              <a:t> import convolution2d, </a:t>
            </a:r>
            <a:r>
              <a:rPr lang="en-US" altLang="zh-CN" sz="2400" b="1" dirty="0" err="1" smtClean="0"/>
              <a:t>fully_connected</a:t>
            </a:r>
            <a:endParaRPr lang="en-US" altLang="zh-CN" sz="2400" b="1" dirty="0" smtClean="0"/>
          </a:p>
          <a:p>
            <a:pPr>
              <a:buNone/>
            </a:pPr>
            <a:r>
              <a:rPr lang="en-US" altLang="zh-CN" sz="2400" dirty="0" err="1" smtClean="0"/>
              <a:t>input_height</a:t>
            </a:r>
            <a:r>
              <a:rPr lang="en-US" altLang="zh-CN" sz="2400" dirty="0" smtClean="0"/>
              <a:t> = 88</a:t>
            </a:r>
          </a:p>
          <a:p>
            <a:pPr>
              <a:buNone/>
            </a:pPr>
            <a:r>
              <a:rPr lang="en-US" altLang="zh-CN" sz="2400" dirty="0" err="1" smtClean="0"/>
              <a:t>input_width</a:t>
            </a:r>
            <a:r>
              <a:rPr lang="en-US" altLang="zh-CN" sz="2400" dirty="0" smtClean="0"/>
              <a:t> = 80</a:t>
            </a:r>
          </a:p>
          <a:p>
            <a:pPr>
              <a:buNone/>
            </a:pPr>
            <a:r>
              <a:rPr lang="en-US" altLang="zh-CN" sz="2400" dirty="0" err="1" smtClean="0"/>
              <a:t>input_channels</a:t>
            </a:r>
            <a:r>
              <a:rPr lang="en-US" altLang="zh-CN" sz="2400" dirty="0" smtClean="0"/>
              <a:t> = 1</a:t>
            </a:r>
          </a:p>
          <a:p>
            <a:pPr>
              <a:buNone/>
            </a:pPr>
            <a:r>
              <a:rPr lang="en-US" altLang="zh-CN" sz="2400" dirty="0" err="1" smtClean="0"/>
              <a:t>conv_n_maps</a:t>
            </a:r>
            <a:r>
              <a:rPr lang="en-US" altLang="zh-CN" sz="2400" dirty="0" smtClean="0"/>
              <a:t> = [32, 64, 64]</a:t>
            </a:r>
          </a:p>
          <a:p>
            <a:pPr>
              <a:buNone/>
            </a:pPr>
            <a:r>
              <a:rPr lang="en-US" altLang="zh-CN" sz="2400" dirty="0" err="1" smtClean="0"/>
              <a:t>conv_kernel_sizes</a:t>
            </a:r>
            <a:r>
              <a:rPr lang="en-US" altLang="zh-CN" sz="2400" dirty="0" smtClean="0"/>
              <a:t> = [(8,8), (4,4), (3,3)]</a:t>
            </a:r>
          </a:p>
          <a:p>
            <a:pPr>
              <a:buNone/>
            </a:pPr>
            <a:r>
              <a:rPr lang="en-US" altLang="zh-CN" sz="2400" dirty="0" err="1" smtClean="0"/>
              <a:t>conv_strides</a:t>
            </a:r>
            <a:r>
              <a:rPr lang="en-US" altLang="zh-CN" sz="2400" dirty="0" smtClean="0"/>
              <a:t> = [4, 2, 1]</a:t>
            </a:r>
          </a:p>
          <a:p>
            <a:pPr>
              <a:buNone/>
            </a:pPr>
            <a:r>
              <a:rPr lang="en-US" altLang="zh-CN" sz="2400" dirty="0" err="1" smtClean="0"/>
              <a:t>conv_paddings</a:t>
            </a:r>
            <a:r>
              <a:rPr lang="en-US" altLang="zh-CN" sz="2400" dirty="0" smtClean="0"/>
              <a:t> = ["SAME"]*3</a:t>
            </a:r>
          </a:p>
          <a:p>
            <a:pPr>
              <a:buNone/>
            </a:pPr>
            <a:r>
              <a:rPr lang="en-US" altLang="zh-CN" sz="2400" dirty="0" err="1" smtClean="0"/>
              <a:t>conv_activation</a:t>
            </a:r>
            <a:r>
              <a:rPr lang="en-US" altLang="zh-CN" sz="2400" dirty="0" smtClean="0"/>
              <a:t> = [</a:t>
            </a:r>
            <a:r>
              <a:rPr lang="en-US" altLang="zh-CN" sz="2400" dirty="0" err="1" smtClean="0"/>
              <a:t>tf.nn.relu</a:t>
            </a:r>
            <a:r>
              <a:rPr lang="en-US" altLang="zh-CN" sz="2400" dirty="0" smtClean="0"/>
              <a:t>]*3</a:t>
            </a:r>
          </a:p>
          <a:p>
            <a:pPr>
              <a:buNone/>
            </a:pPr>
            <a:r>
              <a:rPr lang="en-US" altLang="zh-CN" sz="2400" dirty="0" err="1" smtClean="0"/>
              <a:t>n_hidden_in</a:t>
            </a:r>
            <a:r>
              <a:rPr lang="en-US" altLang="zh-CN" sz="2400" dirty="0" smtClean="0"/>
              <a:t> = 64 * 11 * 10 </a:t>
            </a:r>
            <a:r>
              <a:rPr lang="en-US" altLang="zh-CN" sz="2400" i="1" dirty="0" smtClean="0"/>
              <a:t># conv3 has 64 maps of 11x10 each</a:t>
            </a:r>
          </a:p>
          <a:p>
            <a:pPr>
              <a:buNone/>
            </a:pPr>
            <a:r>
              <a:rPr lang="en-US" altLang="zh-CN" sz="2400" dirty="0" err="1" smtClean="0"/>
              <a:t>n_hidden</a:t>
            </a:r>
            <a:r>
              <a:rPr lang="en-US" altLang="zh-CN" sz="2400" dirty="0" smtClean="0"/>
              <a:t> = 512</a:t>
            </a:r>
          </a:p>
          <a:p>
            <a:pPr>
              <a:buNone/>
            </a:pPr>
            <a:r>
              <a:rPr lang="en-US" altLang="zh-CN" sz="2400" dirty="0" err="1" smtClean="0"/>
              <a:t>hidden_activation</a:t>
            </a:r>
            <a:r>
              <a:rPr lang="en-US" altLang="zh-CN" sz="2400" dirty="0" smtClean="0"/>
              <a:t> = </a:t>
            </a:r>
            <a:r>
              <a:rPr lang="en-US" altLang="zh-CN" sz="2400" dirty="0" err="1" smtClean="0"/>
              <a:t>tf.nn.relu</a:t>
            </a:r>
            <a:endParaRPr lang="en-US" altLang="zh-CN" sz="2400" dirty="0" smtClean="0"/>
          </a:p>
          <a:p>
            <a:pPr>
              <a:buNone/>
            </a:pPr>
            <a:r>
              <a:rPr lang="en-US" altLang="zh-CN" sz="2400" dirty="0" err="1" smtClean="0"/>
              <a:t>n_outputs</a:t>
            </a:r>
            <a:r>
              <a:rPr lang="en-US" altLang="zh-CN" sz="2400" dirty="0" smtClean="0"/>
              <a:t> = </a:t>
            </a:r>
            <a:r>
              <a:rPr lang="en-US" altLang="zh-CN" sz="2400" dirty="0" err="1" smtClean="0"/>
              <a:t>env.action_space.n</a:t>
            </a:r>
            <a:r>
              <a:rPr lang="en-US" altLang="zh-CN" sz="2400" dirty="0" smtClean="0"/>
              <a:t> </a:t>
            </a:r>
            <a:r>
              <a:rPr lang="en-US" altLang="zh-CN" sz="2400" i="1" dirty="0" smtClean="0"/>
              <a:t># 9 discrete actions are available</a:t>
            </a:r>
          </a:p>
          <a:p>
            <a:pPr>
              <a:buNone/>
            </a:pPr>
            <a:r>
              <a:rPr lang="en-US" altLang="zh-CN" sz="2400" dirty="0" err="1" smtClean="0"/>
              <a:t>initializer</a:t>
            </a:r>
            <a:r>
              <a:rPr lang="en-US" altLang="zh-CN" sz="2400" dirty="0" smtClean="0"/>
              <a:t> = </a:t>
            </a:r>
            <a:r>
              <a:rPr lang="en-US" altLang="zh-CN" sz="2400" dirty="0" err="1" smtClean="0"/>
              <a:t>tf.contrib.layers.variance_scaling_initializer</a:t>
            </a:r>
            <a:r>
              <a:rPr lang="en-US" altLang="zh-CN" sz="2400" dirty="0" smtClean="0"/>
              <a:t>()</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000" dirty="0" smtClean="0"/>
              <a:t>def </a:t>
            </a:r>
            <a:r>
              <a:rPr lang="en-US" altLang="zh-CN" sz="2000" dirty="0" err="1" smtClean="0"/>
              <a:t>q_network</a:t>
            </a:r>
            <a:r>
              <a:rPr lang="en-US" altLang="zh-CN" sz="2000" dirty="0" smtClean="0"/>
              <a:t>(</a:t>
            </a:r>
            <a:r>
              <a:rPr lang="en-US" altLang="zh-CN" sz="2000" dirty="0" err="1" smtClean="0"/>
              <a:t>X_state</a:t>
            </a:r>
            <a:r>
              <a:rPr lang="en-US" altLang="zh-CN" sz="2000" dirty="0" smtClean="0"/>
              <a:t>, scope):</a:t>
            </a:r>
          </a:p>
          <a:p>
            <a:pPr>
              <a:buNone/>
            </a:pPr>
            <a:r>
              <a:rPr lang="en-US" altLang="zh-CN" sz="2000" dirty="0" smtClean="0"/>
              <a:t>    </a:t>
            </a:r>
            <a:r>
              <a:rPr lang="en-US" altLang="zh-CN" sz="2000" dirty="0" err="1" smtClean="0"/>
              <a:t>prev_layer</a:t>
            </a:r>
            <a:r>
              <a:rPr lang="en-US" altLang="zh-CN" sz="2000" dirty="0" smtClean="0"/>
              <a:t> = </a:t>
            </a:r>
            <a:r>
              <a:rPr lang="en-US" altLang="zh-CN" sz="2000" dirty="0" err="1" smtClean="0"/>
              <a:t>X_state</a:t>
            </a:r>
            <a:endParaRPr lang="en-US" altLang="zh-CN" sz="2000" dirty="0" smtClean="0"/>
          </a:p>
          <a:p>
            <a:pPr>
              <a:buNone/>
            </a:pPr>
            <a:r>
              <a:rPr lang="en-US" altLang="zh-CN" sz="2000" dirty="0" smtClean="0"/>
              <a:t>    </a:t>
            </a:r>
            <a:r>
              <a:rPr lang="en-US" altLang="zh-CN" sz="2000" dirty="0" err="1" smtClean="0"/>
              <a:t>conv_layers</a:t>
            </a:r>
            <a:r>
              <a:rPr lang="en-US" altLang="zh-CN" sz="2000" dirty="0" smtClean="0"/>
              <a:t> = []</a:t>
            </a:r>
          </a:p>
          <a:p>
            <a:pPr>
              <a:buNone/>
            </a:pPr>
            <a:r>
              <a:rPr lang="en-US" altLang="zh-CN" sz="2000" dirty="0" smtClean="0"/>
              <a:t>    with </a:t>
            </a:r>
            <a:r>
              <a:rPr lang="en-US" altLang="zh-CN" sz="2000" dirty="0" err="1" smtClean="0"/>
              <a:t>tf.variable_scope</a:t>
            </a:r>
            <a:r>
              <a:rPr lang="en-US" altLang="zh-CN" sz="2000" dirty="0" smtClean="0"/>
              <a:t>(scope) as scope:</a:t>
            </a:r>
          </a:p>
          <a:p>
            <a:pPr>
              <a:buNone/>
            </a:pPr>
            <a:r>
              <a:rPr lang="en-US" altLang="zh-CN" sz="2000" dirty="0" smtClean="0"/>
              <a:t>        for </a:t>
            </a:r>
            <a:r>
              <a:rPr lang="en-US" altLang="zh-CN" sz="2000" dirty="0" err="1" smtClean="0"/>
              <a:t>n_maps</a:t>
            </a:r>
            <a:r>
              <a:rPr lang="en-US" altLang="zh-CN" sz="2000" dirty="0" smtClean="0"/>
              <a:t>, </a:t>
            </a:r>
            <a:r>
              <a:rPr lang="en-US" altLang="zh-CN" sz="2000" dirty="0" err="1" smtClean="0"/>
              <a:t>kernel_size</a:t>
            </a:r>
            <a:r>
              <a:rPr lang="en-US" altLang="zh-CN" sz="2000" dirty="0" smtClean="0"/>
              <a:t>, stride, padding, activation in zip( </a:t>
            </a:r>
            <a:r>
              <a:rPr lang="en-US" altLang="zh-CN" sz="2000" dirty="0" err="1" smtClean="0"/>
              <a:t>conv_n_maps</a:t>
            </a:r>
            <a:r>
              <a:rPr lang="en-US" altLang="zh-CN" sz="2000" dirty="0" smtClean="0"/>
              <a:t>, </a:t>
            </a:r>
            <a:br>
              <a:rPr lang="en-US" altLang="zh-CN" sz="2000" dirty="0" smtClean="0"/>
            </a:br>
            <a:r>
              <a:rPr lang="en-US" altLang="zh-CN" sz="2000" dirty="0" smtClean="0"/>
              <a:t>                  </a:t>
            </a:r>
            <a:r>
              <a:rPr lang="en-US" altLang="zh-CN" sz="2000" dirty="0" err="1" smtClean="0"/>
              <a:t>conv_kernel_sizes</a:t>
            </a:r>
            <a:r>
              <a:rPr lang="en-US" altLang="zh-CN" sz="2000" dirty="0" smtClean="0"/>
              <a:t>, </a:t>
            </a:r>
            <a:r>
              <a:rPr lang="en-US" altLang="zh-CN" sz="2000" dirty="0" err="1" smtClean="0"/>
              <a:t>conv_strides,conv_paddings</a:t>
            </a:r>
            <a:r>
              <a:rPr lang="en-US" altLang="zh-CN" sz="2000" dirty="0" smtClean="0"/>
              <a:t>, </a:t>
            </a:r>
            <a:r>
              <a:rPr lang="en-US" altLang="zh-CN" sz="2000" dirty="0" err="1" smtClean="0"/>
              <a:t>conv_activation</a:t>
            </a:r>
            <a:r>
              <a:rPr lang="en-US" altLang="zh-CN" sz="2000" dirty="0" smtClean="0"/>
              <a:t>):</a:t>
            </a:r>
          </a:p>
          <a:p>
            <a:pPr>
              <a:buNone/>
            </a:pPr>
            <a:r>
              <a:rPr lang="en-US" altLang="zh-CN" sz="2000" dirty="0" smtClean="0"/>
              <a:t>            </a:t>
            </a:r>
            <a:r>
              <a:rPr lang="en-US" altLang="zh-CN" sz="2000" dirty="0" err="1" smtClean="0"/>
              <a:t>prev_layer</a:t>
            </a:r>
            <a:r>
              <a:rPr lang="en-US" altLang="zh-CN" sz="2000" dirty="0" smtClean="0"/>
              <a:t> = convolution2d( </a:t>
            </a:r>
            <a:r>
              <a:rPr lang="en-US" altLang="zh-CN" sz="2000" dirty="0" err="1" smtClean="0"/>
              <a:t>prev_layer</a:t>
            </a:r>
            <a:r>
              <a:rPr lang="en-US" altLang="zh-CN" sz="2000" dirty="0" smtClean="0"/>
              <a:t>, </a:t>
            </a:r>
            <a:r>
              <a:rPr lang="en-US" altLang="zh-CN" sz="2000" dirty="0" err="1" smtClean="0"/>
              <a:t>num_outputs</a:t>
            </a:r>
            <a:r>
              <a:rPr lang="en-US" altLang="zh-CN" sz="2000" dirty="0" smtClean="0"/>
              <a:t>=</a:t>
            </a:r>
            <a:r>
              <a:rPr lang="en-US" altLang="zh-CN" sz="2000" dirty="0" err="1" smtClean="0"/>
              <a:t>n_maps</a:t>
            </a:r>
            <a:r>
              <a:rPr lang="en-US" altLang="zh-CN" sz="2000" dirty="0" smtClean="0"/>
              <a:t>,   </a:t>
            </a:r>
            <a:br>
              <a:rPr lang="en-US" altLang="zh-CN" sz="2000" dirty="0" smtClean="0"/>
            </a:br>
            <a:r>
              <a:rPr lang="en-US" altLang="zh-CN" sz="2000" dirty="0" smtClean="0"/>
              <a:t>                  </a:t>
            </a:r>
            <a:r>
              <a:rPr lang="en-US" altLang="zh-CN" sz="2000" dirty="0" err="1" smtClean="0"/>
              <a:t>kernel_size</a:t>
            </a:r>
            <a:r>
              <a:rPr lang="en-US" altLang="zh-CN" sz="2000" dirty="0" smtClean="0"/>
              <a:t>=</a:t>
            </a:r>
            <a:r>
              <a:rPr lang="en-US" altLang="zh-CN" sz="2000" dirty="0" err="1" smtClean="0"/>
              <a:t>kernel_size</a:t>
            </a:r>
            <a:r>
              <a:rPr lang="en-US" altLang="zh-CN" sz="2000" dirty="0" smtClean="0"/>
              <a:t>, stride=stride, padding=padding,  </a:t>
            </a:r>
            <a:br>
              <a:rPr lang="en-US" altLang="zh-CN" sz="2000" dirty="0" smtClean="0"/>
            </a:br>
            <a:r>
              <a:rPr lang="en-US" altLang="zh-CN" sz="2000" dirty="0" smtClean="0"/>
              <a:t>                  </a:t>
            </a:r>
            <a:r>
              <a:rPr lang="en-US" altLang="zh-CN" sz="2000" dirty="0" err="1" smtClean="0"/>
              <a:t>activation_fn</a:t>
            </a:r>
            <a:r>
              <a:rPr lang="en-US" altLang="zh-CN" sz="2000" dirty="0" smtClean="0"/>
              <a:t>=</a:t>
            </a:r>
            <a:r>
              <a:rPr lang="en-US" altLang="zh-CN" sz="2000" dirty="0" err="1" smtClean="0"/>
              <a:t>activation,weights_initializer</a:t>
            </a:r>
            <a:r>
              <a:rPr lang="en-US" altLang="zh-CN" sz="2000" dirty="0" smtClean="0"/>
              <a:t>=</a:t>
            </a:r>
            <a:r>
              <a:rPr lang="en-US" altLang="zh-CN" sz="2000" dirty="0" err="1" smtClean="0"/>
              <a:t>initializer</a:t>
            </a:r>
            <a:r>
              <a:rPr lang="en-US" altLang="zh-CN" sz="2000" dirty="0" smtClean="0"/>
              <a:t>)</a:t>
            </a:r>
          </a:p>
          <a:p>
            <a:pPr>
              <a:buNone/>
            </a:pPr>
            <a:r>
              <a:rPr lang="en-US" altLang="zh-CN" sz="2000" dirty="0" smtClean="0"/>
              <a:t>            </a:t>
            </a:r>
            <a:r>
              <a:rPr lang="en-US" altLang="zh-CN" sz="2000" dirty="0" err="1" smtClean="0"/>
              <a:t>conv_layers.append</a:t>
            </a:r>
            <a:r>
              <a:rPr lang="en-US" altLang="zh-CN" sz="2000" dirty="0" smtClean="0"/>
              <a:t>(</a:t>
            </a:r>
            <a:r>
              <a:rPr lang="en-US" altLang="zh-CN" sz="2000" dirty="0" err="1" smtClean="0"/>
              <a:t>prev_layer</a:t>
            </a:r>
            <a:r>
              <a:rPr lang="en-US" altLang="zh-CN" sz="2000" dirty="0" smtClean="0"/>
              <a:t>)</a:t>
            </a:r>
          </a:p>
          <a:p>
            <a:pPr>
              <a:buNone/>
            </a:pPr>
            <a:r>
              <a:rPr lang="en-US" altLang="zh-CN" sz="2000" dirty="0" smtClean="0"/>
              <a:t>        </a:t>
            </a:r>
            <a:r>
              <a:rPr lang="en-US" altLang="zh-CN" sz="2000" dirty="0" err="1" smtClean="0"/>
              <a:t>last_conv_layer_flat</a:t>
            </a:r>
            <a:r>
              <a:rPr lang="en-US" altLang="zh-CN" sz="2000" dirty="0" smtClean="0"/>
              <a:t> = </a:t>
            </a:r>
            <a:r>
              <a:rPr lang="en-US" altLang="zh-CN" sz="2000" dirty="0" err="1" smtClean="0"/>
              <a:t>tf.reshape</a:t>
            </a:r>
            <a:r>
              <a:rPr lang="en-US" altLang="zh-CN" sz="2000" dirty="0" smtClean="0"/>
              <a:t>(</a:t>
            </a:r>
            <a:r>
              <a:rPr lang="en-US" altLang="zh-CN" sz="2000" dirty="0" err="1" smtClean="0"/>
              <a:t>prev_layer</a:t>
            </a:r>
            <a:r>
              <a:rPr lang="en-US" altLang="zh-CN" sz="2000" dirty="0" smtClean="0"/>
              <a:t>, shape=[-1, </a:t>
            </a:r>
            <a:r>
              <a:rPr lang="en-US" altLang="zh-CN" sz="2000" dirty="0" err="1" smtClean="0"/>
              <a:t>n_hidden_in</a:t>
            </a:r>
            <a:r>
              <a:rPr lang="en-US" altLang="zh-CN" sz="2000" dirty="0" smtClean="0"/>
              <a:t>])</a:t>
            </a:r>
          </a:p>
          <a:p>
            <a:pPr>
              <a:buNone/>
            </a:pPr>
            <a:r>
              <a:rPr lang="en-US" altLang="zh-CN" sz="2000" dirty="0" smtClean="0"/>
              <a:t>        hidden = </a:t>
            </a:r>
            <a:r>
              <a:rPr lang="en-US" altLang="zh-CN" sz="2000" dirty="0" err="1" smtClean="0"/>
              <a:t>fully_connected</a:t>
            </a:r>
            <a:r>
              <a:rPr lang="en-US" altLang="zh-CN" sz="2000" dirty="0" smtClean="0"/>
              <a:t>( </a:t>
            </a:r>
            <a:r>
              <a:rPr lang="en-US" altLang="zh-CN" sz="2000" dirty="0" err="1" smtClean="0"/>
              <a:t>last_conv_layer_flat</a:t>
            </a:r>
            <a:r>
              <a:rPr lang="en-US" altLang="zh-CN" sz="2000" dirty="0" smtClean="0"/>
              <a:t>, </a:t>
            </a:r>
            <a:r>
              <a:rPr lang="en-US" altLang="zh-CN" sz="2000" dirty="0" err="1" smtClean="0"/>
              <a:t>n_hidden</a:t>
            </a:r>
            <a:r>
              <a:rPr lang="en-US" altLang="zh-CN" sz="2000" dirty="0" smtClean="0"/>
              <a:t>, </a:t>
            </a:r>
            <a:br>
              <a:rPr lang="en-US" altLang="zh-CN" sz="2000" dirty="0" smtClean="0"/>
            </a:br>
            <a:r>
              <a:rPr lang="en-US" altLang="zh-CN" sz="2000" dirty="0" smtClean="0"/>
              <a:t>                   </a:t>
            </a:r>
            <a:r>
              <a:rPr lang="en-US" altLang="zh-CN" sz="2000" dirty="0" err="1" smtClean="0"/>
              <a:t>activation_fn</a:t>
            </a:r>
            <a:r>
              <a:rPr lang="en-US" altLang="zh-CN" sz="2000" dirty="0" smtClean="0"/>
              <a:t>=</a:t>
            </a:r>
            <a:r>
              <a:rPr lang="en-US" altLang="zh-CN" sz="2000" dirty="0" err="1" smtClean="0"/>
              <a:t>hidden_activation</a:t>
            </a:r>
            <a:r>
              <a:rPr lang="en-US" altLang="zh-CN" sz="2000" dirty="0" smtClean="0"/>
              <a:t>, </a:t>
            </a:r>
            <a:r>
              <a:rPr lang="en-US" altLang="zh-CN" sz="2000" dirty="0" err="1" smtClean="0"/>
              <a:t>weights_initializer</a:t>
            </a:r>
            <a:r>
              <a:rPr lang="en-US" altLang="zh-CN" sz="2000" dirty="0" smtClean="0"/>
              <a:t>=</a:t>
            </a:r>
            <a:r>
              <a:rPr lang="en-US" altLang="zh-CN" sz="2000" dirty="0" err="1" smtClean="0"/>
              <a:t>initializer</a:t>
            </a:r>
            <a:r>
              <a:rPr lang="en-US" altLang="zh-CN" sz="2000" dirty="0" smtClean="0"/>
              <a:t>)</a:t>
            </a:r>
          </a:p>
          <a:p>
            <a:pPr>
              <a:buNone/>
            </a:pPr>
            <a:r>
              <a:rPr lang="en-US" altLang="zh-CN" sz="2000" dirty="0" smtClean="0"/>
              <a:t>        outputs = </a:t>
            </a:r>
            <a:r>
              <a:rPr lang="en-US" altLang="zh-CN" sz="2000" dirty="0" err="1" smtClean="0"/>
              <a:t>fully_connected</a:t>
            </a:r>
            <a:r>
              <a:rPr lang="en-US" altLang="zh-CN" sz="2000" dirty="0" smtClean="0"/>
              <a:t>( hidden, </a:t>
            </a:r>
            <a:r>
              <a:rPr lang="en-US" altLang="zh-CN" sz="2000" dirty="0" err="1" smtClean="0"/>
              <a:t>n_outputs</a:t>
            </a:r>
            <a:r>
              <a:rPr lang="en-US" altLang="zh-CN" sz="2000" dirty="0" smtClean="0"/>
              <a:t>, </a:t>
            </a:r>
            <a:r>
              <a:rPr lang="en-US" altLang="zh-CN" sz="2000" dirty="0" err="1" smtClean="0"/>
              <a:t>activation_fn</a:t>
            </a:r>
            <a:r>
              <a:rPr lang="en-US" altLang="zh-CN" sz="2000" dirty="0" smtClean="0"/>
              <a:t>=None,</a:t>
            </a:r>
          </a:p>
          <a:p>
            <a:pPr>
              <a:buNone/>
            </a:pPr>
            <a:r>
              <a:rPr lang="en-US" altLang="zh-CN" sz="2000" dirty="0" smtClean="0"/>
              <a:t>                          </a:t>
            </a:r>
            <a:r>
              <a:rPr lang="en-US" altLang="zh-CN" sz="2000" dirty="0" err="1" smtClean="0"/>
              <a:t>weights_initializer</a:t>
            </a:r>
            <a:r>
              <a:rPr lang="en-US" altLang="zh-CN" sz="2000" dirty="0" smtClean="0"/>
              <a:t>=</a:t>
            </a:r>
            <a:r>
              <a:rPr lang="en-US" altLang="zh-CN" sz="2000" dirty="0" err="1" smtClean="0"/>
              <a:t>initializer</a:t>
            </a:r>
            <a:r>
              <a:rPr lang="en-US" altLang="zh-CN" sz="2000" dirty="0" smtClean="0"/>
              <a:t>)</a:t>
            </a:r>
          </a:p>
          <a:p>
            <a:pPr>
              <a:buNone/>
            </a:pPr>
            <a:r>
              <a:rPr lang="en-US" altLang="zh-CN" sz="2000" dirty="0" smtClean="0"/>
              <a:t>    </a:t>
            </a:r>
            <a:r>
              <a:rPr lang="en-US" altLang="zh-CN" sz="2000" dirty="0" err="1" smtClean="0"/>
              <a:t>trainable_vars</a:t>
            </a:r>
            <a:r>
              <a:rPr lang="en-US" altLang="zh-CN" sz="2000" dirty="0" smtClean="0"/>
              <a:t> = </a:t>
            </a:r>
            <a:r>
              <a:rPr lang="en-US" altLang="zh-CN" sz="2000" dirty="0" err="1" smtClean="0"/>
              <a:t>tf.get_collection</a:t>
            </a:r>
            <a:r>
              <a:rPr lang="en-US" altLang="zh-CN" sz="2000" dirty="0" smtClean="0"/>
              <a:t>(</a:t>
            </a:r>
            <a:r>
              <a:rPr lang="en-US" altLang="zh-CN" sz="2000" dirty="0" err="1" smtClean="0"/>
              <a:t>tf.GraphKeys.TRAINABLE_VARIABLES</a:t>
            </a:r>
            <a:r>
              <a:rPr lang="en-US" altLang="zh-CN" sz="2000" dirty="0" smtClean="0"/>
              <a:t>, </a:t>
            </a:r>
            <a:br>
              <a:rPr lang="en-US" altLang="zh-CN" sz="2000" dirty="0" smtClean="0"/>
            </a:br>
            <a:r>
              <a:rPr lang="en-US" altLang="zh-CN" sz="2000" dirty="0" smtClean="0"/>
              <a:t>                            scope=scope.name)</a:t>
            </a:r>
          </a:p>
          <a:p>
            <a:pPr>
              <a:buNone/>
            </a:pPr>
            <a:r>
              <a:rPr lang="en-US" altLang="zh-CN" sz="2000" dirty="0" smtClean="0"/>
              <a:t>    </a:t>
            </a:r>
            <a:r>
              <a:rPr lang="en-US" altLang="zh-CN" sz="2000" dirty="0" err="1" smtClean="0"/>
              <a:t>trainable_vars_by_name</a:t>
            </a:r>
            <a:r>
              <a:rPr lang="en-US" altLang="zh-CN" sz="2000" dirty="0" smtClean="0"/>
              <a:t> = {var.name[</a:t>
            </a:r>
            <a:r>
              <a:rPr lang="en-US" altLang="zh-CN" sz="2000" dirty="0" err="1" smtClean="0"/>
              <a:t>len</a:t>
            </a:r>
            <a:r>
              <a:rPr lang="en-US" altLang="zh-CN" sz="2000" dirty="0" smtClean="0"/>
              <a:t>(scope.name):]: </a:t>
            </a:r>
            <a:r>
              <a:rPr lang="en-US" altLang="zh-CN" sz="2000" dirty="0" err="1" smtClean="0"/>
              <a:t>var</a:t>
            </a:r>
            <a:r>
              <a:rPr lang="en-US" altLang="zh-CN" sz="2000" dirty="0" smtClean="0"/>
              <a:t> for </a:t>
            </a:r>
            <a:r>
              <a:rPr lang="en-US" altLang="zh-CN" sz="2000" dirty="0" err="1" smtClean="0"/>
              <a:t>var</a:t>
            </a:r>
            <a:r>
              <a:rPr lang="en-US" altLang="zh-CN" sz="2000" dirty="0" smtClean="0"/>
              <a:t> in </a:t>
            </a:r>
            <a:br>
              <a:rPr lang="en-US" altLang="zh-CN" sz="2000" dirty="0" smtClean="0"/>
            </a:br>
            <a:r>
              <a:rPr lang="en-US" altLang="zh-CN" sz="2000" dirty="0" smtClean="0"/>
              <a:t>                            </a:t>
            </a:r>
            <a:r>
              <a:rPr lang="en-US" altLang="zh-CN" sz="2000" dirty="0" err="1" smtClean="0"/>
              <a:t>trainable_vars</a:t>
            </a:r>
            <a:r>
              <a:rPr lang="en-US" altLang="zh-CN" sz="2000" dirty="0" smtClean="0"/>
              <a:t>}</a:t>
            </a:r>
          </a:p>
          <a:p>
            <a:pPr>
              <a:buNone/>
            </a:pPr>
            <a:r>
              <a:rPr lang="en-US" altLang="zh-CN" sz="2000" dirty="0" smtClean="0"/>
              <a:t>    return outputs, </a:t>
            </a:r>
            <a:r>
              <a:rPr lang="en-US" altLang="zh-CN" sz="2000" dirty="0" err="1" smtClean="0"/>
              <a:t>trainable_vars_by_name</a:t>
            </a:r>
            <a:endParaRPr lang="zh-CN" altLang="en-US" sz="2000" dirty="0"/>
          </a:p>
        </p:txBody>
      </p:sp>
    </p:spTree>
    <p:extLst>
      <p:ext uri="{BB962C8B-B14F-4D97-AF65-F5344CB8AC3E}">
        <p14:creationId xmlns:p14="http://schemas.microsoft.com/office/powerpoint/2010/main" val="2556623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71462"/>
            <a:ext cx="9036496" cy="6858000"/>
          </a:xfrm>
        </p:spPr>
        <p:txBody>
          <a:bodyPr>
            <a:noAutofit/>
          </a:bodyPr>
          <a:lstStyle/>
          <a:p>
            <a:pPr>
              <a:buNone/>
            </a:pPr>
            <a:r>
              <a:rPr lang="en-US" altLang="zh-CN" sz="2000" b="1" dirty="0" smtClean="0"/>
              <a:t>&gt;&gt;&gt; </a:t>
            </a:r>
            <a:r>
              <a:rPr lang="en-US" altLang="zh-CN" sz="2000" b="1" dirty="0" err="1" smtClean="0"/>
              <a:t>trainable_vars_by_name</a:t>
            </a:r>
            <a:endParaRPr lang="en-US" altLang="zh-CN" sz="2000" b="1" dirty="0" smtClean="0"/>
          </a:p>
          <a:p>
            <a:pPr>
              <a:buNone/>
            </a:pPr>
            <a:r>
              <a:rPr lang="en-US" altLang="zh-CN" sz="2000" dirty="0" smtClean="0"/>
              <a:t>{'/</a:t>
            </a:r>
            <a:r>
              <a:rPr lang="en-US" altLang="zh-CN" sz="2000" dirty="0" err="1" smtClean="0"/>
              <a:t>Conv</a:t>
            </a:r>
            <a:r>
              <a:rPr lang="en-US" altLang="zh-CN" sz="2000" dirty="0" smtClean="0"/>
              <a:t>/biases:0': &lt;</a:t>
            </a:r>
            <a:r>
              <a:rPr lang="en-US" altLang="zh-CN" sz="2000" dirty="0" err="1" smtClean="0"/>
              <a:t>tensorflow.python.ops.variables.Variable</a:t>
            </a:r>
            <a:r>
              <a:rPr lang="en-US" altLang="zh-CN" sz="2000" dirty="0" smtClean="0"/>
              <a:t> at 0x121cf7b50&gt;,</a:t>
            </a:r>
          </a:p>
          <a:p>
            <a:pPr>
              <a:buNone/>
            </a:pPr>
            <a:r>
              <a:rPr lang="en-US" altLang="zh-CN" sz="2000" dirty="0" smtClean="0"/>
              <a:t>'/</a:t>
            </a:r>
            <a:r>
              <a:rPr lang="en-US" altLang="zh-CN" sz="2000" dirty="0" err="1" smtClean="0"/>
              <a:t>Conv</a:t>
            </a:r>
            <a:r>
              <a:rPr lang="en-US" altLang="zh-CN" sz="2000" dirty="0" smtClean="0"/>
              <a:t>/weights:0': &lt;</a:t>
            </a:r>
            <a:r>
              <a:rPr lang="en-US" altLang="zh-CN" sz="2000" dirty="0" err="1" smtClean="0"/>
              <a:t>tensorflow.python.ops.variables.Variable</a:t>
            </a:r>
            <a:r>
              <a:rPr lang="en-US" altLang="zh-CN" sz="2000" dirty="0" smtClean="0"/>
              <a:t>...&gt;,</a:t>
            </a:r>
          </a:p>
          <a:p>
            <a:pPr>
              <a:buNone/>
            </a:pPr>
            <a:r>
              <a:rPr lang="en-US" altLang="zh-CN" sz="2000" dirty="0" smtClean="0"/>
              <a:t>'/Conv_1/biases:0': &lt;</a:t>
            </a:r>
            <a:r>
              <a:rPr lang="en-US" altLang="zh-CN" sz="2000" dirty="0" err="1" smtClean="0"/>
              <a:t>tensorflow.python.ops.variables.Variable</a:t>
            </a:r>
            <a:r>
              <a:rPr lang="en-US" altLang="zh-CN" sz="2000" dirty="0" smtClean="0"/>
              <a:t>...&gt;,</a:t>
            </a:r>
          </a:p>
          <a:p>
            <a:pPr>
              <a:buNone/>
            </a:pPr>
            <a:r>
              <a:rPr lang="en-US" altLang="zh-CN" sz="2000" dirty="0" smtClean="0"/>
              <a:t>'/Conv_1/weights:0': &lt;</a:t>
            </a:r>
            <a:r>
              <a:rPr lang="en-US" altLang="zh-CN" sz="2000" dirty="0" err="1" smtClean="0"/>
              <a:t>tensorflow.python.ops.variables.Variable</a:t>
            </a:r>
            <a:r>
              <a:rPr lang="en-US" altLang="zh-CN" sz="2000" dirty="0" smtClean="0"/>
              <a:t>...&gt;,</a:t>
            </a:r>
          </a:p>
          <a:p>
            <a:pPr>
              <a:buNone/>
            </a:pPr>
            <a:r>
              <a:rPr lang="en-US" altLang="zh-CN" sz="2000" dirty="0" smtClean="0"/>
              <a:t>'/Conv_2/biases:0': &lt;</a:t>
            </a:r>
            <a:r>
              <a:rPr lang="en-US" altLang="zh-CN" sz="2000" dirty="0" err="1" smtClean="0"/>
              <a:t>tensorflow.python.ops.variables.Variable</a:t>
            </a:r>
            <a:r>
              <a:rPr lang="en-US" altLang="zh-CN" sz="2000" dirty="0" smtClean="0"/>
              <a:t>...&gt;,</a:t>
            </a:r>
          </a:p>
          <a:p>
            <a:pPr>
              <a:buNone/>
            </a:pPr>
            <a:r>
              <a:rPr lang="en-US" altLang="zh-CN" sz="2000" dirty="0" smtClean="0"/>
              <a:t>'/Conv_2/weights:0': &lt;</a:t>
            </a:r>
            <a:r>
              <a:rPr lang="en-US" altLang="zh-CN" sz="2000" dirty="0" err="1" smtClean="0"/>
              <a:t>tensorflow.python.ops.variables.Variable</a:t>
            </a:r>
            <a:r>
              <a:rPr lang="en-US" altLang="zh-CN" sz="2000" dirty="0" smtClean="0"/>
              <a:t>...&gt;,</a:t>
            </a:r>
          </a:p>
          <a:p>
            <a:pPr>
              <a:buNone/>
            </a:pPr>
            <a:r>
              <a:rPr lang="en-US" altLang="zh-CN" sz="2000" dirty="0" smtClean="0"/>
              <a:t>'/</a:t>
            </a:r>
            <a:r>
              <a:rPr lang="en-US" altLang="zh-CN" sz="2000" dirty="0" err="1" smtClean="0"/>
              <a:t>fully_connected</a:t>
            </a:r>
            <a:r>
              <a:rPr lang="en-US" altLang="zh-CN" sz="2000" dirty="0" smtClean="0"/>
              <a:t>/biases:0': &lt;</a:t>
            </a:r>
            <a:r>
              <a:rPr lang="en-US" altLang="zh-CN" sz="2000" dirty="0" err="1" smtClean="0"/>
              <a:t>tensorflow.python.ops.variables.Variable</a:t>
            </a:r>
            <a:r>
              <a:rPr lang="en-US" altLang="zh-CN" sz="2000" dirty="0" smtClean="0"/>
              <a:t>...&gt;,</a:t>
            </a:r>
          </a:p>
          <a:p>
            <a:pPr>
              <a:buNone/>
            </a:pPr>
            <a:r>
              <a:rPr lang="en-US" altLang="zh-CN" sz="2000" dirty="0" smtClean="0"/>
              <a:t>'/</a:t>
            </a:r>
            <a:r>
              <a:rPr lang="en-US" altLang="zh-CN" sz="2000" dirty="0" err="1" smtClean="0"/>
              <a:t>fully_connected</a:t>
            </a:r>
            <a:r>
              <a:rPr lang="en-US" altLang="zh-CN" sz="2000" dirty="0" smtClean="0"/>
              <a:t>/weights:0': &lt;</a:t>
            </a:r>
            <a:r>
              <a:rPr lang="en-US" altLang="zh-CN" sz="2000" dirty="0" err="1" smtClean="0"/>
              <a:t>tensorflow.python.ops.variables.Variable</a:t>
            </a:r>
            <a:r>
              <a:rPr lang="en-US" altLang="zh-CN" sz="2000" dirty="0" smtClean="0"/>
              <a:t>...&gt;,</a:t>
            </a:r>
          </a:p>
          <a:p>
            <a:pPr>
              <a:buNone/>
            </a:pPr>
            <a:r>
              <a:rPr lang="en-US" altLang="zh-CN" sz="2000" dirty="0" smtClean="0"/>
              <a:t>'/fully_connected_1/biases:0': &lt;</a:t>
            </a:r>
            <a:r>
              <a:rPr lang="en-US" altLang="zh-CN" sz="2000" dirty="0" err="1" smtClean="0"/>
              <a:t>tensorflow.python.ops.variables.Variable</a:t>
            </a:r>
            <a:r>
              <a:rPr lang="en-US" altLang="zh-CN" sz="2000" dirty="0" smtClean="0"/>
              <a:t>...&gt;,</a:t>
            </a:r>
          </a:p>
          <a:p>
            <a:pPr>
              <a:buNone/>
            </a:pPr>
            <a:r>
              <a:rPr lang="en-US" altLang="zh-CN" sz="2000" dirty="0" smtClean="0"/>
              <a:t>'/fully_connected_1/weights:0': &lt;</a:t>
            </a:r>
            <a:r>
              <a:rPr lang="en-US" altLang="zh-CN" sz="2000" dirty="0" err="1" smtClean="0"/>
              <a:t>tensorflow.python.ops.variables.Variable</a:t>
            </a:r>
            <a:r>
              <a:rPr lang="en-US" altLang="zh-CN" sz="2000" dirty="0" smtClean="0"/>
              <a:t>...&gt;}</a:t>
            </a:r>
            <a:endParaRPr lang="zh-CN" altLang="en-US" sz="2000" dirty="0"/>
          </a:p>
        </p:txBody>
      </p:sp>
    </p:spTree>
    <p:extLst>
      <p:ext uri="{BB962C8B-B14F-4D97-AF65-F5344CB8AC3E}">
        <p14:creationId xmlns:p14="http://schemas.microsoft.com/office/powerpoint/2010/main" val="2556623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57166"/>
            <a:ext cx="9036496" cy="6429372"/>
          </a:xfrm>
        </p:spPr>
        <p:txBody>
          <a:bodyPr>
            <a:noAutofit/>
          </a:bodyPr>
          <a:lstStyle/>
          <a:p>
            <a:pPr>
              <a:buNone/>
            </a:pPr>
            <a:r>
              <a:rPr lang="en-US" altLang="zh-CN" sz="2400" dirty="0" err="1" smtClean="0"/>
              <a:t>X_state</a:t>
            </a:r>
            <a:r>
              <a:rPr lang="en-US" altLang="zh-CN" sz="2400" dirty="0" smtClean="0"/>
              <a:t> = </a:t>
            </a:r>
            <a:r>
              <a:rPr lang="en-US" altLang="zh-CN" sz="2400" dirty="0" err="1" smtClean="0"/>
              <a:t>tf.placeholder</a:t>
            </a:r>
            <a:r>
              <a:rPr lang="en-US" altLang="zh-CN" sz="2400" dirty="0" smtClean="0"/>
              <a:t>(tf.float32, shape=[None, </a:t>
            </a:r>
            <a:r>
              <a:rPr lang="en-US" altLang="zh-CN" sz="2400" dirty="0" err="1" smtClean="0"/>
              <a:t>input_height</a:t>
            </a:r>
            <a:r>
              <a:rPr lang="en-US" altLang="zh-CN" sz="2400" dirty="0" smtClean="0"/>
              <a:t>, </a:t>
            </a:r>
            <a:br>
              <a:rPr lang="en-US" altLang="zh-CN" sz="2400" dirty="0" smtClean="0"/>
            </a:br>
            <a:r>
              <a:rPr lang="en-US" altLang="zh-CN" sz="2400" dirty="0" smtClean="0"/>
              <a:t>                                       </a:t>
            </a:r>
            <a:r>
              <a:rPr lang="en-US" altLang="zh-CN" sz="2400" dirty="0" err="1" smtClean="0"/>
              <a:t>input_width</a:t>
            </a:r>
            <a:r>
              <a:rPr lang="en-US" altLang="zh-CN" sz="2400" dirty="0" smtClean="0"/>
              <a:t>, </a:t>
            </a:r>
            <a:r>
              <a:rPr lang="en-US" altLang="zh-CN" sz="2400" dirty="0" err="1" smtClean="0"/>
              <a:t>input_channels</a:t>
            </a:r>
            <a:r>
              <a:rPr lang="en-US" altLang="zh-CN" sz="2400" dirty="0" smtClean="0"/>
              <a:t>])</a:t>
            </a:r>
          </a:p>
          <a:p>
            <a:pPr>
              <a:buNone/>
            </a:pPr>
            <a:r>
              <a:rPr lang="en-US" altLang="zh-CN" sz="2000" b="1" dirty="0" err="1" smtClean="0"/>
              <a:t>actor_q_values</a:t>
            </a:r>
            <a:r>
              <a:rPr lang="en-US" altLang="zh-CN" sz="2000" b="1" dirty="0" smtClean="0"/>
              <a:t>, </a:t>
            </a:r>
            <a:r>
              <a:rPr lang="en-US" altLang="zh-CN" sz="2000" b="1" dirty="0" err="1" smtClean="0"/>
              <a:t>actor_vars</a:t>
            </a:r>
            <a:r>
              <a:rPr lang="en-US" altLang="zh-CN" sz="2000" b="1" dirty="0" smtClean="0"/>
              <a:t> = </a:t>
            </a:r>
            <a:r>
              <a:rPr lang="en-US" altLang="zh-CN" sz="2000" b="1" dirty="0" err="1" smtClean="0"/>
              <a:t>q_network</a:t>
            </a:r>
            <a:r>
              <a:rPr lang="en-US" altLang="zh-CN" sz="2000" b="1" dirty="0" smtClean="0"/>
              <a:t>(</a:t>
            </a:r>
            <a:r>
              <a:rPr lang="en-US" altLang="zh-CN" sz="2000" b="1" dirty="0" err="1" smtClean="0"/>
              <a:t>X_state</a:t>
            </a:r>
            <a:r>
              <a:rPr lang="en-US" altLang="zh-CN" sz="2000" b="1" dirty="0" smtClean="0"/>
              <a:t>, scope="</a:t>
            </a:r>
            <a:r>
              <a:rPr lang="en-US" altLang="zh-CN" sz="2000" b="1" dirty="0" err="1" smtClean="0"/>
              <a:t>q_networks</a:t>
            </a:r>
            <a:r>
              <a:rPr lang="en-US" altLang="zh-CN" sz="2000" b="1" dirty="0" smtClean="0"/>
              <a:t>/actor")</a:t>
            </a:r>
          </a:p>
          <a:p>
            <a:pPr>
              <a:buNone/>
            </a:pPr>
            <a:r>
              <a:rPr lang="en-US" altLang="zh-CN" sz="2000" b="1" dirty="0" err="1" smtClean="0"/>
              <a:t>critic_q_values</a:t>
            </a:r>
            <a:r>
              <a:rPr lang="en-US" altLang="zh-CN" sz="2000" b="1" dirty="0" smtClean="0"/>
              <a:t>, </a:t>
            </a:r>
            <a:r>
              <a:rPr lang="en-US" altLang="zh-CN" sz="2000" b="1" dirty="0" err="1" smtClean="0"/>
              <a:t>critic_vars</a:t>
            </a:r>
            <a:r>
              <a:rPr lang="en-US" altLang="zh-CN" sz="2000" b="1" dirty="0" smtClean="0"/>
              <a:t> = </a:t>
            </a:r>
            <a:r>
              <a:rPr lang="en-US" altLang="zh-CN" sz="2000" b="1" dirty="0" err="1" smtClean="0"/>
              <a:t>q_network</a:t>
            </a:r>
            <a:r>
              <a:rPr lang="en-US" altLang="zh-CN" sz="2000" b="1" dirty="0" smtClean="0"/>
              <a:t>(</a:t>
            </a:r>
            <a:r>
              <a:rPr lang="en-US" altLang="zh-CN" sz="2000" b="1" dirty="0" err="1" smtClean="0"/>
              <a:t>X_state</a:t>
            </a:r>
            <a:r>
              <a:rPr lang="en-US" altLang="zh-CN" sz="2000" b="1" dirty="0" smtClean="0"/>
              <a:t>, scope="</a:t>
            </a:r>
            <a:r>
              <a:rPr lang="en-US" altLang="zh-CN" sz="2000" b="1" dirty="0" err="1" smtClean="0"/>
              <a:t>q_networks</a:t>
            </a:r>
            <a:r>
              <a:rPr lang="en-US" altLang="zh-CN" sz="2000" b="1" dirty="0" smtClean="0"/>
              <a:t>/critic")</a:t>
            </a:r>
          </a:p>
          <a:p>
            <a:pPr>
              <a:buNone/>
            </a:pPr>
            <a:r>
              <a:rPr lang="en-US" altLang="zh-CN" sz="2400" dirty="0" err="1" smtClean="0"/>
              <a:t>copy_ops</a:t>
            </a:r>
            <a:r>
              <a:rPr lang="en-US" altLang="zh-CN" sz="2400" dirty="0" smtClean="0"/>
              <a:t> = [</a:t>
            </a:r>
            <a:r>
              <a:rPr lang="en-US" altLang="zh-CN" sz="2400" dirty="0" err="1" smtClean="0"/>
              <a:t>actor_var.assign</a:t>
            </a:r>
            <a:r>
              <a:rPr lang="en-US" altLang="zh-CN" sz="2400" dirty="0" smtClean="0"/>
              <a:t>(</a:t>
            </a:r>
            <a:r>
              <a:rPr lang="en-US" altLang="zh-CN" sz="2400" dirty="0" err="1" smtClean="0"/>
              <a:t>critic_vars</a:t>
            </a:r>
            <a:r>
              <a:rPr lang="en-US" altLang="zh-CN" sz="2400" dirty="0" smtClean="0"/>
              <a:t>[</a:t>
            </a:r>
            <a:r>
              <a:rPr lang="en-US" altLang="zh-CN" sz="2400" dirty="0" err="1" smtClean="0"/>
              <a:t>var_name</a:t>
            </a:r>
            <a:r>
              <a:rPr lang="en-US" altLang="zh-CN" sz="2400" dirty="0" smtClean="0"/>
              <a:t>])</a:t>
            </a:r>
          </a:p>
          <a:p>
            <a:pPr>
              <a:buNone/>
            </a:pPr>
            <a:r>
              <a:rPr lang="en-US" altLang="zh-CN" sz="2400" b="1" dirty="0" smtClean="0"/>
              <a:t>                       for </a:t>
            </a:r>
            <a:r>
              <a:rPr lang="en-US" altLang="zh-CN" sz="2400" b="1" dirty="0" err="1" smtClean="0"/>
              <a:t>var_name</a:t>
            </a:r>
            <a:r>
              <a:rPr lang="en-US" altLang="zh-CN" sz="2400" b="1" dirty="0" smtClean="0"/>
              <a:t>, </a:t>
            </a:r>
            <a:r>
              <a:rPr lang="en-US" altLang="zh-CN" sz="2400" b="1" dirty="0" err="1" smtClean="0"/>
              <a:t>actor_var</a:t>
            </a:r>
            <a:r>
              <a:rPr lang="en-US" altLang="zh-CN" sz="2400" b="1" dirty="0" smtClean="0"/>
              <a:t> in </a:t>
            </a:r>
            <a:r>
              <a:rPr lang="en-US" altLang="zh-CN" sz="2400" b="1" dirty="0" err="1" smtClean="0"/>
              <a:t>actor_vars.items</a:t>
            </a:r>
            <a:r>
              <a:rPr lang="en-US" altLang="zh-CN" sz="2400" b="1" dirty="0" smtClean="0"/>
              <a:t>()]</a:t>
            </a:r>
          </a:p>
          <a:p>
            <a:pPr>
              <a:buNone/>
            </a:pPr>
            <a:r>
              <a:rPr lang="en-US" altLang="zh-CN" sz="2400" dirty="0" err="1" smtClean="0"/>
              <a:t>copy_critic_to_actor</a:t>
            </a:r>
            <a:r>
              <a:rPr lang="en-US" altLang="zh-CN" sz="2400" dirty="0" smtClean="0"/>
              <a:t> = </a:t>
            </a:r>
            <a:r>
              <a:rPr lang="en-US" altLang="zh-CN" sz="2400" dirty="0" err="1" smtClean="0"/>
              <a:t>tf.group</a:t>
            </a:r>
            <a:r>
              <a:rPr lang="en-US" altLang="zh-CN" sz="2400" dirty="0" smtClean="0"/>
              <a:t>(*</a:t>
            </a:r>
            <a:r>
              <a:rPr lang="en-US" altLang="zh-CN" sz="2400" dirty="0" err="1" smtClean="0"/>
              <a:t>copy_ops</a:t>
            </a:r>
            <a:r>
              <a:rPr lang="en-US" altLang="zh-CN" sz="2400" dirty="0" smtClean="0"/>
              <a:t>)</a:t>
            </a:r>
            <a:endParaRPr lang="zh-CN" altLang="en-US" sz="2400" dirty="0"/>
          </a:p>
        </p:txBody>
      </p:sp>
      <p:pic>
        <p:nvPicPr>
          <p:cNvPr id="49154" name="Picture 2"/>
          <p:cNvPicPr>
            <a:picLocks noChangeAspect="1" noChangeArrowheads="1"/>
          </p:cNvPicPr>
          <p:nvPr/>
        </p:nvPicPr>
        <p:blipFill>
          <a:blip r:embed="rId2"/>
          <a:srcRect/>
          <a:stretch>
            <a:fillRect/>
          </a:stretch>
        </p:blipFill>
        <p:spPr bwMode="auto">
          <a:xfrm>
            <a:off x="1000100" y="3571876"/>
            <a:ext cx="6429420" cy="2549356"/>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57166"/>
            <a:ext cx="9036496" cy="6429372"/>
          </a:xfrm>
        </p:spPr>
        <p:txBody>
          <a:bodyPr>
            <a:noAutofit/>
          </a:bodyPr>
          <a:lstStyle/>
          <a:p>
            <a:pPr>
              <a:buNone/>
            </a:pPr>
            <a:r>
              <a:rPr lang="en-US" altLang="zh-CN" sz="2400" dirty="0" err="1" smtClean="0"/>
              <a:t>X_action</a:t>
            </a:r>
            <a:r>
              <a:rPr lang="en-US" altLang="zh-CN" sz="2400" dirty="0" smtClean="0"/>
              <a:t> = </a:t>
            </a:r>
            <a:r>
              <a:rPr lang="en-US" altLang="zh-CN" sz="2400" dirty="0" err="1" smtClean="0"/>
              <a:t>tf.placeholder</a:t>
            </a:r>
            <a:r>
              <a:rPr lang="en-US" altLang="zh-CN" sz="2400" dirty="0" smtClean="0"/>
              <a:t>(tf.int32, shape=[None])</a:t>
            </a:r>
          </a:p>
          <a:p>
            <a:pPr>
              <a:buNone/>
            </a:pPr>
            <a:r>
              <a:rPr lang="en-US" altLang="zh-CN" sz="2400" dirty="0" err="1" smtClean="0"/>
              <a:t>q_value</a:t>
            </a:r>
            <a:r>
              <a:rPr lang="en-US" altLang="zh-CN" sz="2400" dirty="0" smtClean="0"/>
              <a:t> = </a:t>
            </a:r>
            <a:r>
              <a:rPr lang="en-US" altLang="zh-CN" sz="2400" dirty="0" err="1" smtClean="0"/>
              <a:t>tf.reduce_sum</a:t>
            </a:r>
            <a:r>
              <a:rPr lang="en-US" altLang="zh-CN" sz="2400" dirty="0" smtClean="0"/>
              <a:t>(</a:t>
            </a:r>
            <a:r>
              <a:rPr lang="en-US" altLang="zh-CN" sz="2400" dirty="0" err="1" smtClean="0"/>
              <a:t>critic_q_values</a:t>
            </a:r>
            <a:r>
              <a:rPr lang="en-US" altLang="zh-CN" sz="2400" dirty="0" smtClean="0"/>
              <a:t> * </a:t>
            </a:r>
            <a:r>
              <a:rPr lang="en-US" altLang="zh-CN" sz="2400" dirty="0" err="1" smtClean="0"/>
              <a:t>tf.one_hot</a:t>
            </a:r>
            <a:r>
              <a:rPr lang="en-US" altLang="zh-CN" sz="2400" dirty="0" smtClean="0"/>
              <a:t>(</a:t>
            </a:r>
            <a:r>
              <a:rPr lang="en-US" altLang="zh-CN" sz="2400" dirty="0" err="1" smtClean="0"/>
              <a:t>X_action</a:t>
            </a:r>
            <a:r>
              <a:rPr lang="en-US" altLang="zh-CN" sz="2400" dirty="0" smtClean="0"/>
              <a:t>, </a:t>
            </a:r>
            <a:br>
              <a:rPr lang="en-US" altLang="zh-CN" sz="2400" dirty="0" smtClean="0"/>
            </a:br>
            <a:r>
              <a:rPr lang="en-US" altLang="zh-CN" sz="2400" dirty="0" smtClean="0"/>
              <a:t>                                          </a:t>
            </a:r>
            <a:r>
              <a:rPr lang="en-US" altLang="zh-CN" sz="2400" dirty="0" err="1" smtClean="0"/>
              <a:t>n_outputs</a:t>
            </a:r>
            <a:r>
              <a:rPr lang="en-US" altLang="zh-CN" sz="2400" dirty="0" smtClean="0"/>
              <a:t>), axis=1, </a:t>
            </a:r>
            <a:r>
              <a:rPr lang="en-US" altLang="zh-CN" sz="2400" dirty="0" err="1" smtClean="0"/>
              <a:t>keep_dims</a:t>
            </a:r>
            <a:r>
              <a:rPr lang="en-US" altLang="zh-CN" sz="2400" dirty="0" smtClean="0"/>
              <a:t>=True)</a:t>
            </a:r>
          </a:p>
          <a:p>
            <a:pPr>
              <a:buNone/>
            </a:pPr>
            <a:endParaRPr lang="en-US" altLang="zh-CN" sz="2400" dirty="0" smtClean="0"/>
          </a:p>
          <a:p>
            <a:pPr>
              <a:buNone/>
            </a:pPr>
            <a:r>
              <a:rPr lang="en-US" altLang="zh-CN" sz="2400" dirty="0" smtClean="0"/>
              <a:t>y = </a:t>
            </a:r>
            <a:r>
              <a:rPr lang="en-US" altLang="zh-CN" sz="2400" dirty="0" err="1" smtClean="0"/>
              <a:t>tf.placeholder</a:t>
            </a:r>
            <a:r>
              <a:rPr lang="en-US" altLang="zh-CN" sz="2400" dirty="0" smtClean="0"/>
              <a:t>(tf.float32, shape=[None, 1])</a:t>
            </a:r>
          </a:p>
          <a:p>
            <a:pPr>
              <a:buNone/>
            </a:pPr>
            <a:r>
              <a:rPr lang="en-US" altLang="zh-CN" sz="2400" dirty="0" smtClean="0"/>
              <a:t>cost = </a:t>
            </a:r>
            <a:r>
              <a:rPr lang="en-US" altLang="zh-CN" sz="2400" dirty="0" err="1" smtClean="0"/>
              <a:t>tf.reduce_mean</a:t>
            </a:r>
            <a:r>
              <a:rPr lang="en-US" altLang="zh-CN" sz="2400" dirty="0" smtClean="0"/>
              <a:t>(</a:t>
            </a:r>
            <a:r>
              <a:rPr lang="en-US" altLang="zh-CN" sz="2400" dirty="0" err="1" smtClean="0"/>
              <a:t>tf.square</a:t>
            </a:r>
            <a:r>
              <a:rPr lang="en-US" altLang="zh-CN" sz="2400" dirty="0" smtClean="0"/>
              <a:t>(y - </a:t>
            </a:r>
            <a:r>
              <a:rPr lang="en-US" altLang="zh-CN" sz="2400" dirty="0" err="1" smtClean="0"/>
              <a:t>q_value</a:t>
            </a:r>
            <a:r>
              <a:rPr lang="en-US" altLang="zh-CN" sz="2400" dirty="0" smtClean="0"/>
              <a:t>))</a:t>
            </a:r>
          </a:p>
          <a:p>
            <a:pPr>
              <a:buNone/>
            </a:pPr>
            <a:r>
              <a:rPr lang="en-US" altLang="zh-CN" sz="2400" dirty="0" err="1" smtClean="0"/>
              <a:t>global_step</a:t>
            </a:r>
            <a:r>
              <a:rPr lang="en-US" altLang="zh-CN" sz="2400" dirty="0" smtClean="0"/>
              <a:t> = </a:t>
            </a:r>
            <a:r>
              <a:rPr lang="en-US" altLang="zh-CN" sz="2400" dirty="0" err="1" smtClean="0"/>
              <a:t>tf.Variable</a:t>
            </a:r>
            <a:r>
              <a:rPr lang="en-US" altLang="zh-CN" sz="2400" dirty="0" smtClean="0"/>
              <a:t>(0, trainable=False, name='</a:t>
            </a:r>
            <a:r>
              <a:rPr lang="en-US" altLang="zh-CN" sz="2400" dirty="0" err="1" smtClean="0"/>
              <a:t>global_step</a:t>
            </a:r>
            <a:r>
              <a:rPr lang="en-US" altLang="zh-CN" sz="2400" dirty="0" smtClean="0"/>
              <a:t>')</a:t>
            </a:r>
          </a:p>
          <a:p>
            <a:pPr>
              <a:buNone/>
            </a:pPr>
            <a:r>
              <a:rPr lang="en-US" altLang="zh-CN" sz="2400" dirty="0" smtClean="0"/>
              <a:t>optimizer = </a:t>
            </a:r>
            <a:r>
              <a:rPr lang="en-US" altLang="zh-CN" sz="2400" dirty="0" err="1" smtClean="0"/>
              <a:t>tf.train.AdamOptimizer</a:t>
            </a:r>
            <a:r>
              <a:rPr lang="en-US" altLang="zh-CN" sz="2400" dirty="0" smtClean="0"/>
              <a:t>(</a:t>
            </a:r>
            <a:r>
              <a:rPr lang="en-US" altLang="zh-CN" sz="2400" dirty="0" err="1" smtClean="0"/>
              <a:t>learning_rate</a:t>
            </a:r>
            <a:r>
              <a:rPr lang="en-US" altLang="zh-CN" sz="2400" dirty="0" smtClean="0"/>
              <a:t>)</a:t>
            </a:r>
          </a:p>
          <a:p>
            <a:pPr>
              <a:buNone/>
            </a:pPr>
            <a:r>
              <a:rPr lang="en-US" altLang="zh-CN" sz="2400" dirty="0" err="1" smtClean="0"/>
              <a:t>training_op</a:t>
            </a:r>
            <a:r>
              <a:rPr lang="en-US" altLang="zh-CN" sz="2400" dirty="0" smtClean="0"/>
              <a:t> = </a:t>
            </a:r>
            <a:r>
              <a:rPr lang="en-US" altLang="zh-CN" sz="2400" dirty="0" err="1" smtClean="0"/>
              <a:t>optimizer.minimize</a:t>
            </a:r>
            <a:r>
              <a:rPr lang="en-US" altLang="zh-CN" sz="2400" dirty="0" smtClean="0"/>
              <a:t>(cost, </a:t>
            </a:r>
            <a:r>
              <a:rPr lang="en-US" altLang="zh-CN" sz="2400" dirty="0" err="1" smtClean="0"/>
              <a:t>global_step</a:t>
            </a:r>
            <a:r>
              <a:rPr lang="en-US" altLang="zh-CN" sz="2400" dirty="0" smtClean="0"/>
              <a:t>=</a:t>
            </a:r>
            <a:r>
              <a:rPr lang="en-US" altLang="zh-CN" sz="2400" dirty="0" err="1" smtClean="0"/>
              <a:t>global_step</a:t>
            </a:r>
            <a:r>
              <a:rPr lang="en-US" altLang="zh-CN" sz="2400" dirty="0" smtClean="0"/>
              <a:t>)</a:t>
            </a:r>
          </a:p>
          <a:p>
            <a:pPr>
              <a:buNone/>
            </a:pPr>
            <a:endParaRPr lang="en-US" altLang="zh-CN" sz="2400" dirty="0" smtClean="0"/>
          </a:p>
          <a:p>
            <a:pPr>
              <a:buNone/>
            </a:pPr>
            <a:r>
              <a:rPr lang="en-US" altLang="zh-CN" sz="2400" dirty="0" smtClean="0"/>
              <a:t>init = </a:t>
            </a:r>
            <a:r>
              <a:rPr lang="en-US" altLang="zh-CN" sz="2400" dirty="0" err="1" smtClean="0"/>
              <a:t>tf.global_variables_initializer</a:t>
            </a:r>
            <a:r>
              <a:rPr lang="en-US" altLang="zh-CN" sz="2400" dirty="0" smtClean="0"/>
              <a:t>()</a:t>
            </a:r>
          </a:p>
          <a:p>
            <a:pPr>
              <a:buNone/>
            </a:pPr>
            <a:r>
              <a:rPr lang="en-US" altLang="zh-CN" sz="2400" dirty="0" smtClean="0"/>
              <a:t>saver = </a:t>
            </a:r>
            <a:r>
              <a:rPr lang="en-US" altLang="zh-CN" sz="2400" dirty="0" err="1" smtClean="0"/>
              <a:t>tf.train.Saver</a:t>
            </a:r>
            <a:r>
              <a:rPr lang="en-US" altLang="zh-CN" sz="2400" dirty="0" smtClean="0"/>
              <a:t>()</a:t>
            </a:r>
          </a:p>
          <a:p>
            <a:pPr>
              <a:buNone/>
            </a:pPr>
            <a:endParaRPr lang="en-US" altLang="zh-CN" sz="2400" dirty="0" smtClean="0"/>
          </a:p>
          <a:p>
            <a:pPr>
              <a:buNone/>
            </a:pPr>
            <a:endParaRPr lang="zh-CN" altLang="en-US" sz="2400" dirty="0"/>
          </a:p>
        </p:txBody>
      </p:sp>
    </p:spTree>
    <p:extLst>
      <p:ext uri="{BB962C8B-B14F-4D97-AF65-F5344CB8AC3E}">
        <p14:creationId xmlns:p14="http://schemas.microsoft.com/office/powerpoint/2010/main" val="255662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Policy Search</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How would you train such a robot? There are just two </a:t>
            </a:r>
            <a:r>
              <a:rPr lang="en-US" altLang="zh-CN" i="1" dirty="0" smtClean="0"/>
              <a:t>policy parameters you can </a:t>
            </a:r>
            <a:r>
              <a:rPr lang="en-US" altLang="zh-CN" dirty="0" smtClean="0"/>
              <a:t>tweak: the probability </a:t>
            </a:r>
            <a:r>
              <a:rPr lang="en-US" altLang="zh-CN" b="1" i="1" dirty="0" smtClean="0"/>
              <a:t>p</a:t>
            </a:r>
            <a:r>
              <a:rPr lang="en-US" altLang="zh-CN" i="1" dirty="0" smtClean="0"/>
              <a:t> and the angle range </a:t>
            </a:r>
            <a:r>
              <a:rPr lang="en-US" altLang="zh-CN" b="1" i="1" dirty="0" smtClean="0"/>
              <a:t>r</a:t>
            </a:r>
            <a:r>
              <a:rPr lang="en-US" altLang="zh-CN" i="1" dirty="0" smtClean="0"/>
              <a:t>. One possible learning algorithm could </a:t>
            </a:r>
            <a:r>
              <a:rPr lang="en-US" altLang="zh-CN" dirty="0" smtClean="0"/>
              <a:t>be to try out many different values for these parameters, and pick the combination that performs best. This is an example of </a:t>
            </a:r>
            <a:r>
              <a:rPr lang="en-US" altLang="zh-CN" i="1" dirty="0" smtClean="0"/>
              <a:t>policy search, in this case </a:t>
            </a:r>
            <a:r>
              <a:rPr lang="en-US" altLang="zh-CN" dirty="0" smtClean="0"/>
              <a:t>using a brute force approach. However, when the </a:t>
            </a:r>
            <a:r>
              <a:rPr lang="en-US" altLang="zh-CN" i="1" dirty="0" smtClean="0"/>
              <a:t>policy space is too large (which is </a:t>
            </a:r>
            <a:r>
              <a:rPr lang="en-US" altLang="zh-CN" dirty="0" smtClean="0"/>
              <a:t>generally the case), finding a good set of parameters this way is like searching for a needle in a gigantic haystack.</a:t>
            </a:r>
            <a:endParaRPr lang="zh-CN" altLang="en-US" sz="2800" b="1" dirty="0"/>
          </a:p>
        </p:txBody>
      </p:sp>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57166"/>
            <a:ext cx="9036496" cy="6429372"/>
          </a:xfrm>
        </p:spPr>
        <p:txBody>
          <a:bodyPr>
            <a:noAutofit/>
          </a:bodyPr>
          <a:lstStyle/>
          <a:p>
            <a:pPr>
              <a:buNone/>
            </a:pPr>
            <a:r>
              <a:rPr lang="en-US" altLang="zh-CN" sz="2400" b="1" dirty="0" smtClean="0"/>
              <a:t>from collections import </a:t>
            </a:r>
            <a:r>
              <a:rPr lang="en-US" altLang="zh-CN" sz="2400" b="1" dirty="0" err="1" smtClean="0"/>
              <a:t>deque</a:t>
            </a:r>
            <a:endParaRPr lang="en-US" altLang="zh-CN" sz="2400" b="1" dirty="0" smtClean="0"/>
          </a:p>
          <a:p>
            <a:pPr>
              <a:buNone/>
            </a:pPr>
            <a:r>
              <a:rPr lang="en-US" altLang="zh-CN" sz="2400" dirty="0" err="1" smtClean="0"/>
              <a:t>replay_memory_size</a:t>
            </a:r>
            <a:r>
              <a:rPr lang="en-US" altLang="zh-CN" sz="2400" dirty="0" smtClean="0"/>
              <a:t> = 10000</a:t>
            </a:r>
          </a:p>
          <a:p>
            <a:pPr>
              <a:buNone/>
            </a:pPr>
            <a:r>
              <a:rPr lang="en-US" altLang="zh-CN" sz="2400" dirty="0" err="1" smtClean="0"/>
              <a:t>replay_memory</a:t>
            </a:r>
            <a:r>
              <a:rPr lang="en-US" altLang="zh-CN" sz="2400" dirty="0" smtClean="0"/>
              <a:t> = </a:t>
            </a:r>
            <a:r>
              <a:rPr lang="en-US" altLang="zh-CN" sz="2400" dirty="0" err="1" smtClean="0"/>
              <a:t>deque</a:t>
            </a:r>
            <a:r>
              <a:rPr lang="en-US" altLang="zh-CN" sz="2400" dirty="0" smtClean="0"/>
              <a:t>([], </a:t>
            </a:r>
            <a:r>
              <a:rPr lang="en-US" altLang="zh-CN" sz="2400" dirty="0" err="1" smtClean="0"/>
              <a:t>maxlen</a:t>
            </a:r>
            <a:r>
              <a:rPr lang="en-US" altLang="zh-CN" sz="2400" dirty="0" smtClean="0"/>
              <a:t>=</a:t>
            </a:r>
            <a:r>
              <a:rPr lang="en-US" altLang="zh-CN" sz="2400" dirty="0" err="1" smtClean="0"/>
              <a:t>replay_memory_size</a:t>
            </a:r>
            <a:r>
              <a:rPr lang="en-US" altLang="zh-CN" sz="2400" dirty="0" smtClean="0"/>
              <a:t>)</a:t>
            </a:r>
          </a:p>
          <a:p>
            <a:pPr>
              <a:buNone/>
            </a:pPr>
            <a:r>
              <a:rPr lang="en-US" altLang="zh-CN" sz="2400" b="1" dirty="0" smtClean="0"/>
              <a:t>def </a:t>
            </a:r>
            <a:r>
              <a:rPr lang="en-US" altLang="zh-CN" sz="2400" b="1" dirty="0" err="1" smtClean="0"/>
              <a:t>sample_memories</a:t>
            </a:r>
            <a:r>
              <a:rPr lang="en-US" altLang="zh-CN" sz="2400" b="1" dirty="0" smtClean="0"/>
              <a:t>(</a:t>
            </a:r>
            <a:r>
              <a:rPr lang="en-US" altLang="zh-CN" sz="2400" b="1" dirty="0" err="1" smtClean="0"/>
              <a:t>batch_size</a:t>
            </a:r>
            <a:r>
              <a:rPr lang="en-US" altLang="zh-CN" sz="2400" b="1" dirty="0" smtClean="0"/>
              <a:t>):</a:t>
            </a:r>
          </a:p>
          <a:p>
            <a:pPr>
              <a:buNone/>
            </a:pPr>
            <a:r>
              <a:rPr lang="en-US" altLang="zh-CN" sz="2400" dirty="0" smtClean="0"/>
              <a:t>    indices = </a:t>
            </a:r>
            <a:r>
              <a:rPr lang="en-US" altLang="zh-CN" sz="2400" dirty="0" err="1" smtClean="0"/>
              <a:t>rnd.permutation</a:t>
            </a:r>
            <a:r>
              <a:rPr lang="en-US" altLang="zh-CN" sz="2400" dirty="0" smtClean="0"/>
              <a:t>(</a:t>
            </a:r>
            <a:r>
              <a:rPr lang="en-US" altLang="zh-CN" sz="2400" dirty="0" err="1" smtClean="0"/>
              <a:t>len</a:t>
            </a:r>
            <a:r>
              <a:rPr lang="en-US" altLang="zh-CN" sz="2400" dirty="0" smtClean="0"/>
              <a:t>(</a:t>
            </a:r>
            <a:r>
              <a:rPr lang="en-US" altLang="zh-CN" sz="2400" dirty="0" err="1" smtClean="0"/>
              <a:t>replay_memory</a:t>
            </a:r>
            <a:r>
              <a:rPr lang="en-US" altLang="zh-CN" sz="2400" dirty="0" smtClean="0"/>
              <a:t>))[:</a:t>
            </a:r>
            <a:r>
              <a:rPr lang="en-US" altLang="zh-CN" sz="2400" dirty="0" err="1" smtClean="0"/>
              <a:t>batch_size</a:t>
            </a:r>
            <a:r>
              <a:rPr lang="en-US" altLang="zh-CN" sz="2400" dirty="0" smtClean="0"/>
              <a:t>]</a:t>
            </a:r>
          </a:p>
          <a:p>
            <a:pPr>
              <a:buNone/>
            </a:pPr>
            <a:r>
              <a:rPr lang="en-US" altLang="zh-CN" sz="2400" dirty="0" smtClean="0"/>
              <a:t>    cols = [[], [], [], [], []] </a:t>
            </a:r>
            <a:r>
              <a:rPr lang="en-US" altLang="zh-CN" sz="2400" i="1" dirty="0" smtClean="0"/>
              <a:t># state, action, reward, </a:t>
            </a:r>
            <a:r>
              <a:rPr lang="en-US" altLang="zh-CN" sz="2400" i="1" dirty="0" err="1" smtClean="0"/>
              <a:t>next_state</a:t>
            </a:r>
            <a:r>
              <a:rPr lang="en-US" altLang="zh-CN" sz="2400" i="1" dirty="0" smtClean="0"/>
              <a:t>, continue</a:t>
            </a:r>
          </a:p>
          <a:p>
            <a:pPr>
              <a:buNone/>
            </a:pPr>
            <a:r>
              <a:rPr lang="en-US" altLang="zh-CN" sz="2400" b="1" dirty="0" smtClean="0"/>
              <a:t>    for </a:t>
            </a:r>
            <a:r>
              <a:rPr lang="en-US" altLang="zh-CN" sz="2400" b="1" dirty="0" err="1" smtClean="0"/>
              <a:t>idx</a:t>
            </a:r>
            <a:r>
              <a:rPr lang="en-US" altLang="zh-CN" sz="2400" b="1" dirty="0" smtClean="0"/>
              <a:t> in indices:</a:t>
            </a:r>
          </a:p>
          <a:p>
            <a:pPr>
              <a:buNone/>
            </a:pPr>
            <a:r>
              <a:rPr lang="en-US" altLang="zh-CN" sz="2400" dirty="0" smtClean="0"/>
              <a:t>        memory = </a:t>
            </a:r>
            <a:r>
              <a:rPr lang="en-US" altLang="zh-CN" sz="2400" dirty="0" err="1" smtClean="0"/>
              <a:t>replay_memory</a:t>
            </a:r>
            <a:r>
              <a:rPr lang="en-US" altLang="zh-CN" sz="2400" dirty="0" smtClean="0"/>
              <a:t>[</a:t>
            </a:r>
            <a:r>
              <a:rPr lang="en-US" altLang="zh-CN" sz="2400" dirty="0" err="1" smtClean="0"/>
              <a:t>idx</a:t>
            </a:r>
            <a:r>
              <a:rPr lang="en-US" altLang="zh-CN" sz="2400" dirty="0" smtClean="0"/>
              <a:t>]</a:t>
            </a:r>
          </a:p>
          <a:p>
            <a:pPr>
              <a:buNone/>
            </a:pPr>
            <a:r>
              <a:rPr lang="en-US" altLang="zh-CN" sz="2400" b="1" dirty="0" smtClean="0"/>
              <a:t>        for </a:t>
            </a:r>
            <a:r>
              <a:rPr lang="en-US" altLang="zh-CN" sz="2400" b="1" dirty="0" err="1" smtClean="0"/>
              <a:t>col</a:t>
            </a:r>
            <a:r>
              <a:rPr lang="en-US" altLang="zh-CN" sz="2400" b="1" dirty="0" smtClean="0"/>
              <a:t>, value in zip(cols, memory):</a:t>
            </a:r>
          </a:p>
          <a:p>
            <a:pPr>
              <a:buNone/>
            </a:pPr>
            <a:r>
              <a:rPr lang="en-US" altLang="zh-CN" sz="2400" dirty="0" smtClean="0"/>
              <a:t>            </a:t>
            </a:r>
            <a:r>
              <a:rPr lang="en-US" altLang="zh-CN" sz="2400" dirty="0" err="1" smtClean="0"/>
              <a:t>col.append</a:t>
            </a:r>
            <a:r>
              <a:rPr lang="en-US" altLang="zh-CN" sz="2400" dirty="0" smtClean="0"/>
              <a:t>(value)</a:t>
            </a:r>
          </a:p>
          <a:p>
            <a:pPr>
              <a:buNone/>
            </a:pPr>
            <a:r>
              <a:rPr lang="en-US" altLang="zh-CN" sz="2400" dirty="0" smtClean="0"/>
              <a:t>    cols = [</a:t>
            </a:r>
            <a:r>
              <a:rPr lang="en-US" altLang="zh-CN" sz="2400" dirty="0" err="1" smtClean="0"/>
              <a:t>np.array</a:t>
            </a:r>
            <a:r>
              <a:rPr lang="en-US" altLang="zh-CN" sz="2400" dirty="0" smtClean="0"/>
              <a:t>(</a:t>
            </a:r>
            <a:r>
              <a:rPr lang="en-US" altLang="zh-CN" sz="2400" dirty="0" err="1" smtClean="0"/>
              <a:t>col</a:t>
            </a:r>
            <a:r>
              <a:rPr lang="en-US" altLang="zh-CN" sz="2400" dirty="0" smtClean="0"/>
              <a:t>) </a:t>
            </a:r>
            <a:r>
              <a:rPr lang="en-US" altLang="zh-CN" sz="2400" b="1" dirty="0" smtClean="0"/>
              <a:t>for </a:t>
            </a:r>
            <a:r>
              <a:rPr lang="en-US" altLang="zh-CN" sz="2400" b="1" dirty="0" err="1" smtClean="0"/>
              <a:t>col</a:t>
            </a:r>
            <a:r>
              <a:rPr lang="en-US" altLang="zh-CN" sz="2400" b="1" dirty="0" smtClean="0"/>
              <a:t> in cols]</a:t>
            </a:r>
          </a:p>
          <a:p>
            <a:pPr>
              <a:buNone/>
            </a:pPr>
            <a:r>
              <a:rPr lang="en-US" altLang="zh-CN" sz="2400" b="1" dirty="0" smtClean="0"/>
              <a:t>    return (cols[0], cols[1], cols[2].reshape(-1, 1), cols[3], </a:t>
            </a:r>
            <a:br>
              <a:rPr lang="en-US" altLang="zh-CN" sz="2400" b="1" dirty="0" smtClean="0"/>
            </a:br>
            <a:r>
              <a:rPr lang="en-US" altLang="zh-CN" sz="2400" b="1" dirty="0" smtClean="0"/>
              <a:t>             cols[4].reshape(-1, 1))</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57166"/>
            <a:ext cx="9036496" cy="6429372"/>
          </a:xfrm>
        </p:spPr>
        <p:txBody>
          <a:bodyPr>
            <a:noAutofit/>
          </a:bodyPr>
          <a:lstStyle/>
          <a:p>
            <a:pPr>
              <a:buNone/>
            </a:pPr>
            <a:r>
              <a:rPr lang="en-US" altLang="zh-CN" sz="2400" dirty="0" err="1" smtClean="0"/>
              <a:t>eps_min</a:t>
            </a:r>
            <a:r>
              <a:rPr lang="en-US" altLang="zh-CN" sz="2400" dirty="0" smtClean="0"/>
              <a:t> = 0.05</a:t>
            </a:r>
          </a:p>
          <a:p>
            <a:pPr>
              <a:buNone/>
            </a:pPr>
            <a:r>
              <a:rPr lang="en-US" altLang="zh-CN" sz="2400" dirty="0" err="1" smtClean="0"/>
              <a:t>eps_max</a:t>
            </a:r>
            <a:r>
              <a:rPr lang="en-US" altLang="zh-CN" sz="2400" dirty="0" smtClean="0"/>
              <a:t> = 1.0</a:t>
            </a:r>
          </a:p>
          <a:p>
            <a:pPr>
              <a:buNone/>
            </a:pPr>
            <a:r>
              <a:rPr lang="en-US" altLang="zh-CN" sz="2400" dirty="0" err="1" smtClean="0"/>
              <a:t>eps_decay_steps</a:t>
            </a:r>
            <a:r>
              <a:rPr lang="en-US" altLang="zh-CN" sz="2400" dirty="0" smtClean="0"/>
              <a:t> = 50000</a:t>
            </a:r>
          </a:p>
          <a:p>
            <a:pPr>
              <a:buNone/>
            </a:pPr>
            <a:endParaRPr lang="en-US" altLang="zh-CN" sz="2400" b="1" dirty="0" smtClean="0"/>
          </a:p>
          <a:p>
            <a:pPr>
              <a:buNone/>
            </a:pPr>
            <a:r>
              <a:rPr lang="en-US" altLang="zh-CN" sz="2400" b="1" dirty="0" smtClean="0"/>
              <a:t>def </a:t>
            </a:r>
            <a:r>
              <a:rPr lang="en-US" altLang="zh-CN" sz="2400" b="1" dirty="0" err="1" smtClean="0"/>
              <a:t>epsilon_greedy</a:t>
            </a:r>
            <a:r>
              <a:rPr lang="en-US" altLang="zh-CN" sz="2400" b="1" dirty="0" smtClean="0"/>
              <a:t>(</a:t>
            </a:r>
            <a:r>
              <a:rPr lang="en-US" altLang="zh-CN" sz="2400" b="1" dirty="0" err="1" smtClean="0"/>
              <a:t>q_values</a:t>
            </a:r>
            <a:r>
              <a:rPr lang="en-US" altLang="zh-CN" sz="2400" b="1" dirty="0" smtClean="0"/>
              <a:t>, step):</a:t>
            </a:r>
          </a:p>
          <a:p>
            <a:pPr>
              <a:buNone/>
            </a:pPr>
            <a:r>
              <a:rPr lang="en-US" altLang="zh-CN" sz="2400" dirty="0" smtClean="0"/>
              <a:t>    epsilon = max(</a:t>
            </a:r>
            <a:r>
              <a:rPr lang="en-US" altLang="zh-CN" sz="2400" dirty="0" err="1" smtClean="0"/>
              <a:t>eps_min</a:t>
            </a:r>
            <a:r>
              <a:rPr lang="en-US" altLang="zh-CN" sz="2400" dirty="0" smtClean="0"/>
              <a:t>, </a:t>
            </a:r>
            <a:r>
              <a:rPr lang="en-US" altLang="zh-CN" sz="2400" dirty="0" err="1" smtClean="0"/>
              <a:t>eps_max</a:t>
            </a:r>
            <a:r>
              <a:rPr lang="en-US" altLang="zh-CN" sz="2400" dirty="0" smtClean="0"/>
              <a:t> - (</a:t>
            </a:r>
            <a:r>
              <a:rPr lang="en-US" altLang="zh-CN" sz="2400" dirty="0" err="1" smtClean="0"/>
              <a:t>eps_max-eps_min</a:t>
            </a:r>
            <a:r>
              <a:rPr lang="en-US" altLang="zh-CN" sz="2400" dirty="0" smtClean="0"/>
              <a:t>) * </a:t>
            </a:r>
            <a:br>
              <a:rPr lang="en-US" altLang="zh-CN" sz="2400" dirty="0" smtClean="0"/>
            </a:br>
            <a:r>
              <a:rPr lang="en-US" altLang="zh-CN" sz="2400" dirty="0" smtClean="0"/>
              <a:t>                         step/</a:t>
            </a:r>
            <a:r>
              <a:rPr lang="en-US" altLang="zh-CN" sz="2400" dirty="0" err="1" smtClean="0"/>
              <a:t>eps_decay_steps</a:t>
            </a:r>
            <a:r>
              <a:rPr lang="en-US" altLang="zh-CN" sz="2400" dirty="0" smtClean="0"/>
              <a:t>)</a:t>
            </a:r>
          </a:p>
          <a:p>
            <a:pPr>
              <a:buNone/>
            </a:pPr>
            <a:r>
              <a:rPr lang="en-US" altLang="zh-CN" sz="2400" b="1" dirty="0" smtClean="0"/>
              <a:t>    if </a:t>
            </a:r>
            <a:r>
              <a:rPr lang="en-US" altLang="zh-CN" sz="2400" b="1" dirty="0" err="1" smtClean="0"/>
              <a:t>rnd.rand</a:t>
            </a:r>
            <a:r>
              <a:rPr lang="en-US" altLang="zh-CN" sz="2400" b="1" dirty="0" smtClean="0"/>
              <a:t>() &lt; epsilon:</a:t>
            </a:r>
          </a:p>
          <a:p>
            <a:pPr>
              <a:buNone/>
            </a:pPr>
            <a:r>
              <a:rPr lang="en-US" altLang="zh-CN" sz="2400" b="1" dirty="0" smtClean="0"/>
              <a:t>        return </a:t>
            </a:r>
            <a:r>
              <a:rPr lang="en-US" altLang="zh-CN" sz="2400" b="1" dirty="0" err="1" smtClean="0"/>
              <a:t>rnd.randint</a:t>
            </a:r>
            <a:r>
              <a:rPr lang="en-US" altLang="zh-CN" sz="2400" b="1" dirty="0" smtClean="0"/>
              <a:t>(</a:t>
            </a:r>
            <a:r>
              <a:rPr lang="en-US" altLang="zh-CN" sz="2400" b="1" dirty="0" err="1" smtClean="0"/>
              <a:t>n_outputs</a:t>
            </a:r>
            <a:r>
              <a:rPr lang="en-US" altLang="zh-CN" sz="2400" b="1" dirty="0" smtClean="0"/>
              <a:t>) </a:t>
            </a:r>
            <a:r>
              <a:rPr lang="en-US" altLang="zh-CN" sz="2400" b="1" i="1" dirty="0" smtClean="0"/>
              <a:t># random action</a:t>
            </a:r>
          </a:p>
          <a:p>
            <a:pPr>
              <a:buNone/>
            </a:pPr>
            <a:r>
              <a:rPr lang="en-US" altLang="zh-CN" sz="2400" b="1" dirty="0" smtClean="0"/>
              <a:t>    else:</a:t>
            </a:r>
          </a:p>
          <a:p>
            <a:pPr>
              <a:buNone/>
            </a:pPr>
            <a:r>
              <a:rPr lang="en-US" altLang="zh-CN" sz="2400" b="1" dirty="0" smtClean="0"/>
              <a:t>        return </a:t>
            </a:r>
            <a:r>
              <a:rPr lang="en-US" altLang="zh-CN" sz="2400" b="1" dirty="0" err="1" smtClean="0"/>
              <a:t>np.argmax</a:t>
            </a:r>
            <a:r>
              <a:rPr lang="en-US" altLang="zh-CN" sz="2400" b="1" dirty="0" smtClean="0"/>
              <a:t>(</a:t>
            </a:r>
            <a:r>
              <a:rPr lang="en-US" altLang="zh-CN" sz="2400" b="1" dirty="0" err="1" smtClean="0"/>
              <a:t>q_values</a:t>
            </a:r>
            <a:r>
              <a:rPr lang="en-US" altLang="zh-CN" sz="2400" b="1" dirty="0" smtClean="0"/>
              <a:t>) </a:t>
            </a:r>
            <a:r>
              <a:rPr lang="en-US" altLang="zh-CN" sz="2400" b="1" i="1" dirty="0" smtClean="0"/>
              <a:t># optimal action</a:t>
            </a:r>
          </a:p>
          <a:p>
            <a:pPr>
              <a:buNone/>
            </a:pPr>
            <a:endParaRPr lang="en-US" altLang="zh-CN" sz="2400" b="1" i="1" dirty="0" smtClean="0"/>
          </a:p>
          <a:p>
            <a:pPr>
              <a:buNone/>
            </a:pP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357166"/>
            <a:ext cx="9036496" cy="6429372"/>
          </a:xfrm>
        </p:spPr>
        <p:txBody>
          <a:bodyPr>
            <a:noAutofit/>
          </a:bodyPr>
          <a:lstStyle/>
          <a:p>
            <a:pPr>
              <a:buNone/>
            </a:pPr>
            <a:r>
              <a:rPr lang="en-US" altLang="zh-CN" sz="2400" dirty="0" err="1" smtClean="0"/>
              <a:t>n_steps</a:t>
            </a:r>
            <a:r>
              <a:rPr lang="en-US" altLang="zh-CN" sz="2400" dirty="0" smtClean="0"/>
              <a:t> = 100000 </a:t>
            </a:r>
            <a:r>
              <a:rPr lang="en-US" altLang="zh-CN" sz="2400" i="1" dirty="0" smtClean="0"/>
              <a:t># total number of training steps</a:t>
            </a:r>
          </a:p>
          <a:p>
            <a:pPr>
              <a:buNone/>
            </a:pPr>
            <a:r>
              <a:rPr lang="en-US" altLang="zh-CN" sz="2400" dirty="0" err="1" smtClean="0"/>
              <a:t>training_start</a:t>
            </a:r>
            <a:r>
              <a:rPr lang="en-US" altLang="zh-CN" sz="2400" dirty="0" smtClean="0"/>
              <a:t> = 1000 </a:t>
            </a:r>
            <a:r>
              <a:rPr lang="en-US" altLang="zh-CN" sz="2400" i="1" dirty="0" smtClean="0"/>
              <a:t># start training after 1,000 game iterations</a:t>
            </a:r>
          </a:p>
          <a:p>
            <a:pPr>
              <a:buNone/>
            </a:pPr>
            <a:r>
              <a:rPr lang="en-US" altLang="zh-CN" sz="2400" dirty="0" err="1" smtClean="0"/>
              <a:t>training_interval</a:t>
            </a:r>
            <a:r>
              <a:rPr lang="en-US" altLang="zh-CN" sz="2400" dirty="0" smtClean="0"/>
              <a:t> = 3 </a:t>
            </a:r>
            <a:r>
              <a:rPr lang="en-US" altLang="zh-CN" sz="2400" i="1" dirty="0" smtClean="0"/>
              <a:t># run a training step every 3 game iterations</a:t>
            </a:r>
          </a:p>
          <a:p>
            <a:pPr>
              <a:buNone/>
            </a:pPr>
            <a:r>
              <a:rPr lang="en-US" altLang="zh-CN" sz="2400" dirty="0" err="1" smtClean="0"/>
              <a:t>save_steps</a:t>
            </a:r>
            <a:r>
              <a:rPr lang="en-US" altLang="zh-CN" sz="2400" dirty="0" smtClean="0"/>
              <a:t> = 50 </a:t>
            </a:r>
            <a:r>
              <a:rPr lang="en-US" altLang="zh-CN" sz="2400" i="1" dirty="0" smtClean="0"/>
              <a:t># save the model every 50 training steps</a:t>
            </a:r>
          </a:p>
          <a:p>
            <a:pPr>
              <a:buNone/>
            </a:pPr>
            <a:r>
              <a:rPr lang="en-US" altLang="zh-CN" sz="2400" dirty="0" err="1" smtClean="0"/>
              <a:t>copy_steps</a:t>
            </a:r>
            <a:r>
              <a:rPr lang="en-US" altLang="zh-CN" sz="2400" dirty="0" smtClean="0"/>
              <a:t> = 25 </a:t>
            </a:r>
            <a:r>
              <a:rPr lang="en-US" altLang="zh-CN" sz="2400" i="1" dirty="0" smtClean="0"/>
              <a:t># copy the critic to the actor every 25 training steps</a:t>
            </a:r>
          </a:p>
          <a:p>
            <a:pPr>
              <a:buNone/>
            </a:pPr>
            <a:r>
              <a:rPr lang="en-US" altLang="zh-CN" sz="2400" dirty="0" err="1" smtClean="0"/>
              <a:t>discount_rate</a:t>
            </a:r>
            <a:r>
              <a:rPr lang="en-US" altLang="zh-CN" sz="2400" dirty="0" smtClean="0"/>
              <a:t> = 0.95</a:t>
            </a:r>
          </a:p>
          <a:p>
            <a:pPr>
              <a:buNone/>
            </a:pPr>
            <a:r>
              <a:rPr lang="en-US" altLang="zh-CN" sz="2400" dirty="0" err="1" smtClean="0"/>
              <a:t>skip_start</a:t>
            </a:r>
            <a:r>
              <a:rPr lang="en-US" altLang="zh-CN" sz="2400" dirty="0" smtClean="0"/>
              <a:t> = 90 </a:t>
            </a:r>
            <a:r>
              <a:rPr lang="en-US" altLang="zh-CN" sz="2400" i="1" dirty="0" smtClean="0"/>
              <a:t># skip the start of every game (it's just waiting time)</a:t>
            </a:r>
          </a:p>
          <a:p>
            <a:pPr>
              <a:buNone/>
            </a:pPr>
            <a:r>
              <a:rPr lang="en-US" altLang="zh-CN" sz="2400" dirty="0" err="1" smtClean="0"/>
              <a:t>batch_size</a:t>
            </a:r>
            <a:r>
              <a:rPr lang="en-US" altLang="zh-CN" sz="2400" dirty="0" smtClean="0"/>
              <a:t> = 50</a:t>
            </a:r>
          </a:p>
          <a:p>
            <a:pPr>
              <a:buNone/>
            </a:pPr>
            <a:r>
              <a:rPr lang="en-US" altLang="zh-CN" sz="2400" dirty="0" smtClean="0"/>
              <a:t>iteration = 0 </a:t>
            </a:r>
            <a:r>
              <a:rPr lang="en-US" altLang="zh-CN" sz="2400" i="1" dirty="0" smtClean="0"/>
              <a:t># game iterations</a:t>
            </a:r>
          </a:p>
          <a:p>
            <a:pPr>
              <a:buNone/>
            </a:pPr>
            <a:r>
              <a:rPr lang="en-US" altLang="zh-CN" sz="2400" dirty="0" err="1" smtClean="0"/>
              <a:t>checkpoint_path</a:t>
            </a:r>
            <a:r>
              <a:rPr lang="en-US" altLang="zh-CN" sz="2400" dirty="0" smtClean="0"/>
              <a:t> = "./</a:t>
            </a:r>
            <a:r>
              <a:rPr lang="en-US" altLang="zh-CN" sz="2400" dirty="0" err="1" smtClean="0"/>
              <a:t>my_dqn.ckpt</a:t>
            </a:r>
            <a:r>
              <a:rPr lang="en-US" altLang="zh-CN" sz="2400" dirty="0" smtClean="0"/>
              <a:t>"</a:t>
            </a:r>
          </a:p>
          <a:p>
            <a:pPr>
              <a:buNone/>
            </a:pPr>
            <a:r>
              <a:rPr lang="en-US" altLang="zh-CN" sz="2400" dirty="0" smtClean="0"/>
              <a:t>done = True </a:t>
            </a:r>
            <a:r>
              <a:rPr lang="en-US" altLang="zh-CN" sz="2400" i="1" dirty="0" smtClean="0"/>
              <a:t># </a:t>
            </a:r>
            <a:r>
              <a:rPr lang="en-US" altLang="zh-CN" sz="2400" i="1" dirty="0" err="1" smtClean="0"/>
              <a:t>env</a:t>
            </a:r>
            <a:r>
              <a:rPr lang="en-US" altLang="zh-CN" sz="2400" i="1" dirty="0" smtClean="0"/>
              <a:t> needs to be reset</a:t>
            </a:r>
            <a:endParaRPr lang="zh-CN" altLang="en-US" sz="2400" b="1" dirty="0"/>
          </a:p>
        </p:txBody>
      </p:sp>
    </p:spTree>
    <p:extLst>
      <p:ext uri="{BB962C8B-B14F-4D97-AF65-F5344CB8AC3E}">
        <p14:creationId xmlns:p14="http://schemas.microsoft.com/office/powerpoint/2010/main" val="2556623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786538"/>
          </a:xfrm>
        </p:spPr>
        <p:txBody>
          <a:bodyPr>
            <a:noAutofit/>
          </a:bodyPr>
          <a:lstStyle/>
          <a:p>
            <a:pPr>
              <a:buNone/>
            </a:pPr>
            <a:r>
              <a:rPr lang="en-US" altLang="zh-CN" sz="2400" i="1" dirty="0" smtClean="0"/>
              <a:t>        # Actor plays</a:t>
            </a:r>
          </a:p>
          <a:p>
            <a:pPr>
              <a:buNone/>
            </a:pPr>
            <a:r>
              <a:rPr lang="en-US" altLang="zh-CN" sz="2400" dirty="0" smtClean="0"/>
              <a:t>        </a:t>
            </a:r>
            <a:r>
              <a:rPr lang="en-US" altLang="zh-CN" sz="2400" dirty="0" err="1" smtClean="0"/>
              <a:t>obs</a:t>
            </a:r>
            <a:r>
              <a:rPr lang="en-US" altLang="zh-CN" sz="2400" dirty="0" smtClean="0"/>
              <a:t>, reward, done, info = </a:t>
            </a:r>
            <a:r>
              <a:rPr lang="en-US" altLang="zh-CN" sz="2400" dirty="0" err="1" smtClean="0"/>
              <a:t>env.step</a:t>
            </a:r>
            <a:r>
              <a:rPr lang="en-US" altLang="zh-CN" sz="2400" dirty="0" smtClean="0"/>
              <a:t>(action)</a:t>
            </a:r>
          </a:p>
          <a:p>
            <a:pPr>
              <a:buNone/>
            </a:pPr>
            <a:r>
              <a:rPr lang="en-US" altLang="zh-CN" sz="2400" dirty="0" smtClean="0"/>
              <a:t>        </a:t>
            </a:r>
            <a:r>
              <a:rPr lang="en-US" altLang="zh-CN" sz="2400" dirty="0" err="1" smtClean="0"/>
              <a:t>next_state</a:t>
            </a:r>
            <a:r>
              <a:rPr lang="en-US" altLang="zh-CN" sz="2400" dirty="0" smtClean="0"/>
              <a:t> = </a:t>
            </a:r>
            <a:r>
              <a:rPr lang="en-US" altLang="zh-CN" sz="2400" dirty="0" err="1" smtClean="0"/>
              <a:t>preprocess_observation</a:t>
            </a:r>
            <a:r>
              <a:rPr lang="en-US" altLang="zh-CN" sz="2400" dirty="0" smtClean="0"/>
              <a:t>(</a:t>
            </a:r>
            <a:r>
              <a:rPr lang="en-US" altLang="zh-CN" sz="2400" dirty="0" err="1" smtClean="0"/>
              <a:t>obs</a:t>
            </a:r>
            <a:r>
              <a:rPr lang="en-US" altLang="zh-CN" sz="2400" dirty="0" smtClean="0"/>
              <a:t>)</a:t>
            </a:r>
          </a:p>
          <a:p>
            <a:pPr>
              <a:buNone/>
            </a:pPr>
            <a:r>
              <a:rPr lang="en-US" altLang="zh-CN" sz="2400" i="1" dirty="0" smtClean="0"/>
              <a:t>        # Let's memorize what just happened</a:t>
            </a:r>
          </a:p>
          <a:p>
            <a:pPr>
              <a:buNone/>
            </a:pPr>
            <a:r>
              <a:rPr lang="en-US" altLang="zh-CN" sz="2400" dirty="0" smtClean="0"/>
              <a:t>        </a:t>
            </a:r>
            <a:r>
              <a:rPr lang="en-US" altLang="zh-CN" sz="2400" dirty="0" err="1" smtClean="0"/>
              <a:t>replay_memory.append</a:t>
            </a:r>
            <a:r>
              <a:rPr lang="en-US" altLang="zh-CN" sz="2400" dirty="0" smtClean="0"/>
              <a:t>((state, action, reward, </a:t>
            </a:r>
            <a:r>
              <a:rPr lang="en-US" altLang="zh-CN" sz="2400" dirty="0" err="1" smtClean="0"/>
              <a:t>next_state</a:t>
            </a:r>
            <a:r>
              <a:rPr lang="en-US" altLang="zh-CN" sz="2400" dirty="0" smtClean="0"/>
              <a:t>, 1.0 – </a:t>
            </a:r>
            <a:br>
              <a:rPr lang="en-US" altLang="zh-CN" sz="2400" dirty="0" smtClean="0"/>
            </a:br>
            <a:r>
              <a:rPr lang="en-US" altLang="zh-CN" sz="2400" dirty="0" smtClean="0"/>
              <a:t>                                                 done))</a:t>
            </a:r>
          </a:p>
          <a:p>
            <a:pPr>
              <a:buNone/>
            </a:pPr>
            <a:r>
              <a:rPr lang="en-US" altLang="zh-CN" sz="2400" dirty="0" smtClean="0"/>
              <a:t>        state = </a:t>
            </a:r>
            <a:r>
              <a:rPr lang="en-US" altLang="zh-CN" sz="2400" dirty="0" err="1" smtClean="0"/>
              <a:t>next_state</a:t>
            </a:r>
            <a:endParaRPr lang="en-US" altLang="zh-CN" sz="2400" dirty="0" smtClean="0"/>
          </a:p>
          <a:p>
            <a:pPr>
              <a:buNone/>
            </a:pPr>
            <a:r>
              <a:rPr lang="en-US" altLang="zh-CN" sz="2400" dirty="0" smtClean="0"/>
              <a:t>        if iteration &lt; </a:t>
            </a:r>
            <a:r>
              <a:rPr lang="en-US" altLang="zh-CN" sz="2400" dirty="0" err="1" smtClean="0"/>
              <a:t>training_start</a:t>
            </a:r>
            <a:r>
              <a:rPr lang="en-US" altLang="zh-CN" sz="2400" dirty="0" smtClean="0"/>
              <a:t> or iteration % </a:t>
            </a:r>
            <a:r>
              <a:rPr lang="en-US" altLang="zh-CN" sz="2400" dirty="0" err="1" smtClean="0"/>
              <a:t>training_interval</a:t>
            </a:r>
            <a:r>
              <a:rPr lang="en-US" altLang="zh-CN" sz="2400" dirty="0" smtClean="0"/>
              <a:t> != 0:</a:t>
            </a:r>
          </a:p>
          <a:p>
            <a:pPr>
              <a:buNone/>
            </a:pPr>
            <a:r>
              <a:rPr lang="en-US" altLang="zh-CN" sz="2400" dirty="0" smtClean="0"/>
              <a:t>            continue</a:t>
            </a:r>
            <a:endParaRPr lang="zh-CN" altLang="en-US" sz="2400" dirty="0"/>
          </a:p>
        </p:txBody>
      </p:sp>
    </p:spTree>
    <p:extLst>
      <p:ext uri="{BB962C8B-B14F-4D97-AF65-F5344CB8AC3E}">
        <p14:creationId xmlns:p14="http://schemas.microsoft.com/office/powerpoint/2010/main" val="2556623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786538"/>
          </a:xfrm>
        </p:spPr>
        <p:txBody>
          <a:bodyPr>
            <a:noAutofit/>
          </a:bodyPr>
          <a:lstStyle/>
          <a:p>
            <a:pPr>
              <a:buNone/>
            </a:pPr>
            <a:r>
              <a:rPr lang="en-US" altLang="zh-CN" sz="2400" i="1" dirty="0" smtClean="0"/>
              <a:t>        # Critic learns</a:t>
            </a:r>
          </a:p>
          <a:p>
            <a:pPr>
              <a:buNone/>
            </a:pPr>
            <a:r>
              <a:rPr lang="en-US" altLang="zh-CN" sz="2400" dirty="0" smtClean="0"/>
              <a:t>        </a:t>
            </a:r>
            <a:r>
              <a:rPr lang="en-US" altLang="zh-CN" sz="2400" dirty="0" err="1" smtClean="0"/>
              <a:t>X_state_val</a:t>
            </a:r>
            <a:r>
              <a:rPr lang="en-US" altLang="zh-CN" sz="2400" dirty="0" smtClean="0"/>
              <a:t>, </a:t>
            </a:r>
            <a:r>
              <a:rPr lang="en-US" altLang="zh-CN" sz="2400" dirty="0" err="1" smtClean="0"/>
              <a:t>X_action_val</a:t>
            </a:r>
            <a:r>
              <a:rPr lang="en-US" altLang="zh-CN" sz="2400" dirty="0" smtClean="0"/>
              <a:t>, rewards, </a:t>
            </a:r>
            <a:r>
              <a:rPr lang="en-US" altLang="zh-CN" sz="2400" dirty="0" err="1" smtClean="0"/>
              <a:t>X_next_state_val</a:t>
            </a:r>
            <a:r>
              <a:rPr lang="en-US" altLang="zh-CN" sz="2400" dirty="0" smtClean="0"/>
              <a:t>, continues = (</a:t>
            </a:r>
          </a:p>
          <a:p>
            <a:pPr>
              <a:buNone/>
            </a:pPr>
            <a:r>
              <a:rPr lang="en-US" altLang="zh-CN" sz="2400" dirty="0" smtClean="0"/>
              <a:t>                                                                         </a:t>
            </a:r>
            <a:r>
              <a:rPr lang="en-US" altLang="zh-CN" sz="2400" dirty="0" err="1" smtClean="0"/>
              <a:t>sample_memories</a:t>
            </a:r>
            <a:r>
              <a:rPr lang="en-US" altLang="zh-CN" sz="2400" dirty="0" smtClean="0"/>
              <a:t>(</a:t>
            </a:r>
            <a:r>
              <a:rPr lang="en-US" altLang="zh-CN" sz="2400" dirty="0" err="1" smtClean="0"/>
              <a:t>batch_size</a:t>
            </a:r>
            <a:r>
              <a:rPr lang="en-US" altLang="zh-CN" sz="2400" dirty="0" smtClean="0"/>
              <a:t>))</a:t>
            </a:r>
          </a:p>
          <a:p>
            <a:pPr>
              <a:buNone/>
            </a:pPr>
            <a:r>
              <a:rPr lang="en-US" altLang="zh-CN" sz="2400" dirty="0" smtClean="0"/>
              <a:t>        </a:t>
            </a:r>
            <a:r>
              <a:rPr lang="en-US" altLang="zh-CN" sz="2400" dirty="0" err="1" smtClean="0"/>
              <a:t>next_q_values</a:t>
            </a:r>
            <a:r>
              <a:rPr lang="en-US" altLang="zh-CN" sz="2400" dirty="0" smtClean="0"/>
              <a:t> = </a:t>
            </a:r>
            <a:r>
              <a:rPr lang="en-US" altLang="zh-CN" sz="2400" dirty="0" err="1" smtClean="0"/>
              <a:t>actor_q_values.eval</a:t>
            </a:r>
            <a:r>
              <a:rPr lang="en-US" altLang="zh-CN" sz="2400" dirty="0" smtClean="0"/>
              <a:t>( </a:t>
            </a:r>
            <a:r>
              <a:rPr lang="en-US" altLang="zh-CN" sz="2400" dirty="0" err="1" smtClean="0"/>
              <a:t>feed_dict</a:t>
            </a:r>
            <a:r>
              <a:rPr lang="en-US" altLang="zh-CN" sz="2400" dirty="0" smtClean="0"/>
              <a:t>={</a:t>
            </a:r>
            <a:r>
              <a:rPr lang="en-US" altLang="zh-CN" sz="2400" dirty="0" err="1" smtClean="0"/>
              <a:t>X_state</a:t>
            </a:r>
            <a:r>
              <a:rPr lang="en-US" altLang="zh-CN" sz="2400" dirty="0" smtClean="0"/>
              <a:t>: </a:t>
            </a:r>
            <a:br>
              <a:rPr lang="en-US" altLang="zh-CN" sz="2400" dirty="0" smtClean="0"/>
            </a:br>
            <a:r>
              <a:rPr lang="en-US" altLang="zh-CN" sz="2400" dirty="0" smtClean="0"/>
              <a:t>                                                                        </a:t>
            </a:r>
            <a:r>
              <a:rPr lang="en-US" altLang="zh-CN" sz="2400" dirty="0" err="1" smtClean="0"/>
              <a:t>X_next_state_val</a:t>
            </a:r>
            <a:r>
              <a:rPr lang="en-US" altLang="zh-CN" sz="2400" dirty="0" smtClean="0"/>
              <a:t>})</a:t>
            </a:r>
          </a:p>
          <a:p>
            <a:pPr>
              <a:buNone/>
            </a:pPr>
            <a:r>
              <a:rPr lang="en-US" altLang="zh-CN" sz="2400" dirty="0" smtClean="0"/>
              <a:t>        </a:t>
            </a:r>
            <a:r>
              <a:rPr lang="en-US" altLang="zh-CN" sz="2400" dirty="0" err="1" smtClean="0"/>
              <a:t>max_next_q_values</a:t>
            </a:r>
            <a:r>
              <a:rPr lang="en-US" altLang="zh-CN" sz="2400" dirty="0" smtClean="0"/>
              <a:t> = np.max(</a:t>
            </a:r>
            <a:r>
              <a:rPr lang="en-US" altLang="zh-CN" sz="2400" dirty="0" err="1" smtClean="0"/>
              <a:t>next_q_values</a:t>
            </a:r>
            <a:r>
              <a:rPr lang="en-US" altLang="zh-CN" sz="2400" dirty="0" smtClean="0"/>
              <a:t>, axis=1, </a:t>
            </a:r>
            <a:br>
              <a:rPr lang="en-US" altLang="zh-CN" sz="2400" dirty="0" smtClean="0"/>
            </a:br>
            <a:r>
              <a:rPr lang="en-US" altLang="zh-CN" sz="2400" dirty="0" smtClean="0"/>
              <a:t>                                                           </a:t>
            </a:r>
            <a:r>
              <a:rPr lang="en-US" altLang="zh-CN" sz="2400" dirty="0" err="1" smtClean="0"/>
              <a:t>keepdims</a:t>
            </a:r>
            <a:r>
              <a:rPr lang="en-US" altLang="zh-CN" sz="2400" dirty="0" smtClean="0"/>
              <a:t>=True)</a:t>
            </a:r>
          </a:p>
          <a:p>
            <a:pPr>
              <a:buNone/>
            </a:pPr>
            <a:r>
              <a:rPr lang="en-US" altLang="zh-CN" sz="2400" dirty="0" smtClean="0"/>
              <a:t>        </a:t>
            </a:r>
            <a:r>
              <a:rPr lang="en-US" altLang="zh-CN" sz="2400" dirty="0" err="1" smtClean="0"/>
              <a:t>y_val</a:t>
            </a:r>
            <a:r>
              <a:rPr lang="en-US" altLang="zh-CN" sz="2400" dirty="0" smtClean="0"/>
              <a:t> = rewards + continues * </a:t>
            </a:r>
            <a:r>
              <a:rPr lang="en-US" altLang="zh-CN" sz="2400" dirty="0" err="1" smtClean="0"/>
              <a:t>discount_rate</a:t>
            </a:r>
            <a:r>
              <a:rPr lang="en-US" altLang="zh-CN" sz="2400" dirty="0" smtClean="0"/>
              <a:t> * </a:t>
            </a:r>
            <a:r>
              <a:rPr lang="en-US" altLang="zh-CN" sz="2400" dirty="0" err="1" smtClean="0"/>
              <a:t>max_next_q_values</a:t>
            </a:r>
            <a:endParaRPr lang="en-US" altLang="zh-CN" sz="2400" dirty="0" smtClean="0"/>
          </a:p>
          <a:p>
            <a:pPr>
              <a:buNone/>
            </a:pPr>
            <a:r>
              <a:rPr lang="en-US" altLang="zh-CN" sz="2400" dirty="0" smtClean="0"/>
              <a:t>        training_op.run(</a:t>
            </a:r>
            <a:r>
              <a:rPr lang="en-US" altLang="zh-CN" sz="2400" dirty="0" err="1" smtClean="0"/>
              <a:t>feed_dict</a:t>
            </a:r>
            <a:r>
              <a:rPr lang="en-US" altLang="zh-CN" sz="2400" dirty="0" smtClean="0"/>
              <a:t>={</a:t>
            </a:r>
            <a:r>
              <a:rPr lang="en-US" altLang="zh-CN" sz="2400" dirty="0" err="1" smtClean="0"/>
              <a:t>X_state</a:t>
            </a:r>
            <a:r>
              <a:rPr lang="en-US" altLang="zh-CN" sz="2400" dirty="0" smtClean="0"/>
              <a:t>: </a:t>
            </a:r>
            <a:r>
              <a:rPr lang="en-US" altLang="zh-CN" sz="2400" dirty="0" err="1" smtClean="0"/>
              <a:t>X_state_val</a:t>
            </a:r>
            <a:r>
              <a:rPr lang="en-US" altLang="zh-CN" sz="2400" dirty="0" smtClean="0"/>
              <a:t>,</a:t>
            </a:r>
          </a:p>
          <a:p>
            <a:pPr>
              <a:buNone/>
            </a:pPr>
            <a:r>
              <a:rPr lang="en-US" altLang="zh-CN" sz="2400" dirty="0" smtClean="0"/>
              <a:t>                                                          </a:t>
            </a:r>
            <a:r>
              <a:rPr lang="en-US" altLang="zh-CN" sz="2400" dirty="0" err="1" smtClean="0"/>
              <a:t>X_action</a:t>
            </a:r>
            <a:r>
              <a:rPr lang="en-US" altLang="zh-CN" sz="2400" dirty="0" smtClean="0"/>
              <a:t>: </a:t>
            </a:r>
            <a:r>
              <a:rPr lang="en-US" altLang="zh-CN" sz="2400" dirty="0" err="1" smtClean="0"/>
              <a:t>X_action_val</a:t>
            </a:r>
            <a:r>
              <a:rPr lang="en-US" altLang="zh-CN" sz="2400" dirty="0" smtClean="0"/>
              <a:t>, y: </a:t>
            </a:r>
            <a:r>
              <a:rPr lang="en-US" altLang="zh-CN" sz="2400" dirty="0" err="1" smtClean="0"/>
              <a:t>y_val</a:t>
            </a:r>
            <a:r>
              <a:rPr lang="en-US" altLang="zh-CN" sz="2400" dirty="0" smtClean="0"/>
              <a:t>})</a:t>
            </a:r>
          </a:p>
          <a:p>
            <a:pPr>
              <a:buNone/>
            </a:pPr>
            <a:r>
              <a:rPr lang="en-US" altLang="zh-CN" sz="2400" i="1" dirty="0" smtClean="0"/>
              <a:t>        # Regularly copy critic to actor</a:t>
            </a:r>
          </a:p>
          <a:p>
            <a:pPr>
              <a:buNone/>
            </a:pPr>
            <a:r>
              <a:rPr lang="en-US" altLang="zh-CN" sz="2400" b="1" dirty="0" smtClean="0"/>
              <a:t>        if step % </a:t>
            </a:r>
            <a:r>
              <a:rPr lang="en-US" altLang="zh-CN" sz="2400" b="1" dirty="0" err="1" smtClean="0"/>
              <a:t>copy_steps</a:t>
            </a:r>
            <a:r>
              <a:rPr lang="en-US" altLang="zh-CN" sz="2400" b="1" dirty="0" smtClean="0"/>
              <a:t> == 0:</a:t>
            </a:r>
          </a:p>
          <a:p>
            <a:pPr>
              <a:buNone/>
            </a:pPr>
            <a:r>
              <a:rPr lang="en-US" altLang="zh-CN" sz="2400" dirty="0" smtClean="0"/>
              <a:t>            copy_critic_to_actor.run()</a:t>
            </a:r>
          </a:p>
          <a:p>
            <a:pPr>
              <a:buNone/>
            </a:pPr>
            <a:r>
              <a:rPr lang="en-US" altLang="zh-CN" sz="2400" i="1" dirty="0" smtClean="0"/>
              <a:t>        # And save regularly</a:t>
            </a:r>
          </a:p>
          <a:p>
            <a:pPr>
              <a:buNone/>
            </a:pPr>
            <a:r>
              <a:rPr lang="en-US" altLang="zh-CN" sz="2400" b="1" dirty="0" smtClean="0"/>
              <a:t>        if step % </a:t>
            </a:r>
            <a:r>
              <a:rPr lang="en-US" altLang="zh-CN" sz="2400" b="1" dirty="0" err="1" smtClean="0"/>
              <a:t>save_steps</a:t>
            </a:r>
            <a:r>
              <a:rPr lang="en-US" altLang="zh-CN" sz="2400" b="1" dirty="0" smtClean="0"/>
              <a:t> == 0:</a:t>
            </a:r>
          </a:p>
          <a:p>
            <a:pPr>
              <a:buNone/>
            </a:pPr>
            <a:r>
              <a:rPr lang="en-US" altLang="zh-CN" sz="2400" dirty="0" smtClean="0"/>
              <a:t>            </a:t>
            </a:r>
            <a:r>
              <a:rPr lang="en-US" altLang="zh-CN" sz="2400" dirty="0" err="1" smtClean="0"/>
              <a:t>saver.save</a:t>
            </a:r>
            <a:r>
              <a:rPr lang="en-US" altLang="zh-CN" sz="2400" dirty="0" smtClean="0"/>
              <a:t>(</a:t>
            </a:r>
            <a:r>
              <a:rPr lang="en-US" altLang="zh-CN" sz="2400" dirty="0" err="1" smtClean="0"/>
              <a:t>sess</a:t>
            </a:r>
            <a:r>
              <a:rPr lang="en-US" altLang="zh-CN" sz="2400" dirty="0" smtClean="0"/>
              <a:t>, </a:t>
            </a:r>
            <a:r>
              <a:rPr lang="en-US" altLang="zh-CN" sz="2400" dirty="0" err="1" smtClean="0"/>
              <a:t>checkpoint_path</a:t>
            </a:r>
            <a:r>
              <a:rPr lang="en-US" altLang="zh-CN" sz="2400" dirty="0" smtClean="0"/>
              <a:t>)</a:t>
            </a:r>
            <a:endParaRPr lang="zh-CN" altLang="en-US" sz="2400" dirty="0"/>
          </a:p>
        </p:txBody>
      </p:sp>
    </p:spTree>
    <p:extLst>
      <p:ext uri="{BB962C8B-B14F-4D97-AF65-F5344CB8AC3E}">
        <p14:creationId xmlns:p14="http://schemas.microsoft.com/office/powerpoint/2010/main" val="25566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Policy Search</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endParaRPr lang="zh-CN" altLang="en-US" sz="2800" b="1" dirty="0"/>
          </a:p>
        </p:txBody>
      </p:sp>
      <p:pic>
        <p:nvPicPr>
          <p:cNvPr id="34818" name="Picture 2"/>
          <p:cNvPicPr>
            <a:picLocks noChangeAspect="1" noChangeArrowheads="1"/>
          </p:cNvPicPr>
          <p:nvPr/>
        </p:nvPicPr>
        <p:blipFill>
          <a:blip r:embed="rId2"/>
          <a:srcRect/>
          <a:stretch>
            <a:fillRect/>
          </a:stretch>
        </p:blipFill>
        <p:spPr bwMode="auto">
          <a:xfrm>
            <a:off x="0" y="1285860"/>
            <a:ext cx="9144000" cy="4430364"/>
          </a:xfrm>
          <a:prstGeom prst="rect">
            <a:avLst/>
          </a:prstGeom>
          <a:noFill/>
          <a:ln w="9525">
            <a:noFill/>
            <a:miter lim="800000"/>
            <a:headEnd/>
            <a:tailEnd/>
          </a:ln>
          <a:effectLst/>
        </p:spPr>
      </p:pic>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Policy Search</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another approach is to use optimization techniques, by evaluating the gradients of the rewards with regards to the policy parameters, then tweaking these parameters by following the gradient toward higher rewards (</a:t>
            </a:r>
            <a:r>
              <a:rPr lang="en-US" altLang="zh-CN" i="1" dirty="0" smtClean="0"/>
              <a:t>gradient ascent). This approach is </a:t>
            </a:r>
            <a:r>
              <a:rPr lang="en-US" altLang="zh-CN" dirty="0" smtClean="0"/>
              <a:t>called </a:t>
            </a:r>
            <a:r>
              <a:rPr lang="en-US" altLang="zh-CN" i="1" dirty="0" smtClean="0"/>
              <a:t>policy gradients (PG).</a:t>
            </a:r>
          </a:p>
          <a:p>
            <a:r>
              <a:rPr lang="en-US" altLang="zh-CN" dirty="0" smtClean="0"/>
              <a:t>We will implement a popular PG algorithm using </a:t>
            </a:r>
            <a:r>
              <a:rPr lang="en-US" altLang="zh-CN" dirty="0" err="1" smtClean="0"/>
              <a:t>TensorFlow</a:t>
            </a:r>
            <a:r>
              <a:rPr lang="en-US" altLang="zh-CN" dirty="0" smtClean="0"/>
              <a:t>, but before we do we need to create an environment for the agent to live in, so it’s time to introduce </a:t>
            </a:r>
            <a:r>
              <a:rPr lang="en-US" altLang="zh-CN" dirty="0" err="1" smtClean="0"/>
              <a:t>OpenAI</a:t>
            </a:r>
            <a:r>
              <a:rPr lang="en-US" altLang="zh-CN" dirty="0" smtClean="0"/>
              <a:t> gym.</a:t>
            </a:r>
            <a:endParaRPr lang="zh-CN" altLang="en-US" b="1" dirty="0"/>
          </a:p>
        </p:txBody>
      </p:sp>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a:t>
            </a:r>
            <a:r>
              <a:rPr lang="en-US" altLang="zh-CN" dirty="0" err="1" smtClean="0"/>
              <a:t>OpenAI</a:t>
            </a:r>
            <a:r>
              <a:rPr lang="en-US" altLang="zh-CN" dirty="0" smtClean="0"/>
              <a:t> Gym</a:t>
            </a:r>
            <a:endParaRPr lang="zh-CN" altLang="en-US" dirty="0"/>
          </a:p>
        </p:txBody>
      </p:sp>
      <p:sp>
        <p:nvSpPr>
          <p:cNvPr id="3" name="内容占位符 2"/>
          <p:cNvSpPr>
            <a:spLocks noGrp="1"/>
          </p:cNvSpPr>
          <p:nvPr>
            <p:ph idx="1"/>
          </p:nvPr>
        </p:nvSpPr>
        <p:spPr>
          <a:xfrm>
            <a:off x="107504" y="1214422"/>
            <a:ext cx="9036496" cy="5141168"/>
          </a:xfrm>
        </p:spPr>
        <p:txBody>
          <a:bodyPr>
            <a:noAutofit/>
          </a:bodyPr>
          <a:lstStyle/>
          <a:p>
            <a:r>
              <a:rPr lang="en-US" altLang="zh-CN" dirty="0" smtClean="0"/>
              <a:t>One of the challenges of Reinforcement Learning is that in order to train an agent, you first need to have a working environment. If you want to program an agent that will learn to play an Atari game, you will need an Atari game simulator. If you want to program a walking robot, then the environment is the real world and you can directly train your robot in that environment, but this has its limits. In short, training is hard and slow in the real world, so you generally need a </a:t>
            </a:r>
            <a:r>
              <a:rPr lang="en-US" altLang="zh-CN" i="1" dirty="0" smtClean="0"/>
              <a:t>simulated environment at least to bootstrap training.</a:t>
            </a:r>
            <a:endParaRPr lang="zh-CN" altLang="en-US" b="1" dirty="0"/>
          </a:p>
        </p:txBody>
      </p:sp>
    </p:spTree>
    <p:extLst>
      <p:ext uri="{BB962C8B-B14F-4D97-AF65-F5344CB8AC3E}">
        <p14:creationId xmlns:p14="http://schemas.microsoft.com/office/powerpoint/2010/main" val="2556623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5026</TotalTime>
  <Words>5159</Words>
  <Application>Microsoft Office PowerPoint</Application>
  <PresentationFormat>全屏显示(4:3)</PresentationFormat>
  <Paragraphs>410</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Office 主题</vt:lpstr>
      <vt:lpstr>Hands-On Machine Learning with Scikit-Learn and TensorFlow </vt:lpstr>
      <vt:lpstr>CHAPTER 16</vt:lpstr>
      <vt:lpstr>Learning to Optimize Rewards</vt:lpstr>
      <vt:lpstr>Policy Search</vt:lpstr>
      <vt:lpstr>Policy Search</vt:lpstr>
      <vt:lpstr>Policy Search</vt:lpstr>
      <vt:lpstr>Policy Search</vt:lpstr>
      <vt:lpstr>Policy Search</vt:lpstr>
      <vt:lpstr>Introduction to OpenAI Gym</vt:lpstr>
      <vt:lpstr>Introduction to OpenAI Gym</vt:lpstr>
      <vt:lpstr>Introduction to OpenAI Gym</vt:lpstr>
      <vt:lpstr>Introduction to OpenAI Gym</vt:lpstr>
      <vt:lpstr>Introduction to OpenAI Gym</vt:lpstr>
      <vt:lpstr>PowerPoint 演示文稿</vt:lpstr>
      <vt:lpstr>Neural Network Policies</vt:lpstr>
      <vt:lpstr>Neural Network Policies</vt:lpstr>
      <vt:lpstr>PowerPoint 演示文稿</vt:lpstr>
      <vt:lpstr>Evaluating Actions: The Credit Assignment Problem</vt:lpstr>
      <vt:lpstr>Evaluating Actions: The Credit Assignment Problem</vt:lpstr>
      <vt:lpstr>Evaluating Actions: The Credit Assignment Problem</vt:lpstr>
      <vt:lpstr>Policy Gradients</vt:lpstr>
      <vt:lpstr>Policy Gradients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Policy Gradients</vt:lpstr>
      <vt:lpstr>Markov Decision Processes</vt:lpstr>
      <vt:lpstr>Markov Decision Processes</vt:lpstr>
      <vt:lpstr>Markov Decision Processes</vt:lpstr>
      <vt:lpstr>Markov Decision Processes</vt:lpstr>
      <vt:lpstr>Markov Decision Processes</vt:lpstr>
      <vt:lpstr>Markov Decision Processes</vt:lpstr>
      <vt:lpstr>Markov Decision Processes</vt:lpstr>
      <vt:lpstr>Markov Decision Processes</vt:lpstr>
      <vt:lpstr>PowerPoint 演示文稿</vt:lpstr>
      <vt:lpstr>PowerPoint 演示文稿</vt:lpstr>
      <vt:lpstr>Temporal Difference Learning and Q-Learning</vt:lpstr>
      <vt:lpstr>Temporal Difference Learning and Q-Learning</vt:lpstr>
      <vt:lpstr>Temporal Difference Learning and Q-Learning</vt:lpstr>
      <vt:lpstr>Temporal Difference Learning and Q-Learning</vt:lpstr>
      <vt:lpstr>PowerPoint 演示文稿</vt:lpstr>
      <vt:lpstr>Exploration Policies</vt:lpstr>
      <vt:lpstr>Exploration Policies</vt:lpstr>
      <vt:lpstr>Approximate Q-Learning</vt:lpstr>
      <vt:lpstr>Approximate Q-Learning</vt:lpstr>
      <vt:lpstr>Learning to Play Ms. Pac-Man Using Deep Q-Learning</vt:lpstr>
      <vt:lpstr>Learning to Play Ms. Pac-Man Using Deep Q-Learning</vt:lpstr>
      <vt:lpstr>Learning to Play Ms. Pac-Man Using Deep Q-Learning</vt:lpstr>
      <vt:lpstr>Learning to Play Ms. Pac-Man Using Deep Q-Learning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Machine Learning with Scikit-Learn and TensorFlow</dc:title>
  <dc:creator>David Wang</dc:creator>
  <cp:lastModifiedBy>h</cp:lastModifiedBy>
  <cp:revision>359</cp:revision>
  <dcterms:created xsi:type="dcterms:W3CDTF">2017-08-17T13:43:52Z</dcterms:created>
  <dcterms:modified xsi:type="dcterms:W3CDTF">2017-09-12T09:31:48Z</dcterms:modified>
</cp:coreProperties>
</file>