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7" r:id="rId70"/>
    <p:sldId id="328" r:id="rId71"/>
    <p:sldId id="329" r:id="rId72"/>
    <p:sldId id="330" r:id="rId73"/>
    <p:sldId id="331" r:id="rId7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0" d="100"/>
          <a:sy n="100" d="100"/>
        </p:scale>
        <p:origin x="-26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2017/10/8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2017/10/8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2017/10/8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2017/10/8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2017/10/8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2017/10/8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2017/10/8 Sunday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2017/10/8 Sunday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2017/10/8 Sunday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2017/10/8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2017/10/8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2017/10/8 Sunday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smtClean="0"/>
              <a:t>Hands-On Machine Learning with</a:t>
            </a:r>
            <a:r>
              <a:rPr lang="en-US" altLang="zh-CN" dirty="0"/>
              <a:t>	</a:t>
            </a:r>
            <a:r>
              <a:rPr lang="en-US" altLang="zh-CN" dirty="0" err="1"/>
              <a:t>Scikit</a:t>
            </a:r>
            <a:r>
              <a:rPr lang="en-US" altLang="zh-CN" dirty="0"/>
              <a:t>-Learn </a:t>
            </a:r>
            <a:r>
              <a:rPr lang="en-US" altLang="zh-CN" dirty="0" smtClean="0"/>
              <a:t>and </a:t>
            </a:r>
            <a:r>
              <a:rPr lang="en-US" altLang="zh-CN" dirty="0" err="1" smtClean="0"/>
              <a:t>TensorFlow</a:t>
            </a:r>
            <a:r>
              <a:rPr lang="en-US" altLang="zh-CN" dirty="0" smtClean="0"/>
              <a:t> </a:t>
            </a:r>
            <a:endParaRPr lang="zh-CN" altLang="en-US" dirty="0"/>
          </a:p>
        </p:txBody>
      </p:sp>
      <p:sp>
        <p:nvSpPr>
          <p:cNvPr id="3" name="副标题 2"/>
          <p:cNvSpPr>
            <a:spLocks noGrp="1"/>
          </p:cNvSpPr>
          <p:nvPr>
            <p:ph type="subTitle" idx="1"/>
          </p:nvPr>
        </p:nvSpPr>
        <p:spPr/>
        <p:txBody>
          <a:bodyPr/>
          <a:lstStyle/>
          <a:p>
            <a:r>
              <a:rPr lang="en-US" altLang="zh-CN" dirty="0"/>
              <a:t>Concepts,	</a:t>
            </a:r>
            <a:r>
              <a:rPr lang="en-US" altLang="zh-CN" dirty="0" smtClean="0"/>
              <a:t>Tools, and Techniques to Build Intelligent Systems</a:t>
            </a:r>
            <a:endParaRPr lang="en-US" altLang="zh-CN" dirty="0"/>
          </a:p>
          <a:p>
            <a:endParaRPr lang="zh-CN" altLang="en-US" dirty="0"/>
          </a:p>
        </p:txBody>
      </p:sp>
    </p:spTree>
    <p:extLst>
      <p:ext uri="{BB962C8B-B14F-4D97-AF65-F5344CB8AC3E}">
        <p14:creationId xmlns:p14="http://schemas.microsoft.com/office/powerpoint/2010/main" xmlns="" val="2854141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 a Performance Measure</a:t>
            </a:r>
            <a:endParaRPr lang="zh-CN" altLang="en-US" dirty="0"/>
          </a:p>
        </p:txBody>
      </p:sp>
      <p:sp>
        <p:nvSpPr>
          <p:cNvPr id="3" name="内容占位符 2"/>
          <p:cNvSpPr>
            <a:spLocks noGrp="1"/>
          </p:cNvSpPr>
          <p:nvPr>
            <p:ph idx="1"/>
          </p:nvPr>
        </p:nvSpPr>
        <p:spPr>
          <a:xfrm>
            <a:off x="457200" y="1600200"/>
            <a:ext cx="8686800" cy="5257800"/>
          </a:xfrm>
        </p:spPr>
        <p:txBody>
          <a:bodyPr>
            <a:normAutofit fontScale="70000" lnSpcReduction="20000"/>
          </a:bodyPr>
          <a:lstStyle/>
          <a:p>
            <a:r>
              <a:rPr lang="en-US" altLang="zh-CN" dirty="0" smtClean="0"/>
              <a:t>Computing the root of a sum of squares (RMSE) corresponds to the </a:t>
            </a:r>
            <a:r>
              <a:rPr lang="en-US" altLang="zh-CN" b="1" i="1" dirty="0" smtClean="0"/>
              <a:t>Euclidian norm</a:t>
            </a:r>
            <a:r>
              <a:rPr lang="en-US" altLang="zh-CN" i="1" dirty="0" smtClean="0"/>
              <a:t>: it is the notion of distance you are familiar with. It is also called the ℓ2 norm, noted </a:t>
            </a:r>
            <a:r>
              <a:rPr lang="en-US" altLang="zh-CN" dirty="0" smtClean="0"/>
              <a:t>|| </a:t>
            </a:r>
            <a:r>
              <a:rPr lang="zh-CN" altLang="en-US" dirty="0" smtClean="0"/>
              <a:t>・</a:t>
            </a:r>
            <a:r>
              <a:rPr lang="en-US" altLang="zh-CN" dirty="0" smtClean="0"/>
              <a:t>||</a:t>
            </a:r>
            <a:r>
              <a:rPr lang="en-US" altLang="zh-CN" i="1" baseline="-25000" dirty="0" smtClean="0"/>
              <a:t>2</a:t>
            </a:r>
            <a:r>
              <a:rPr lang="en-US" altLang="zh-CN" i="1" dirty="0" smtClean="0"/>
              <a:t> (or just </a:t>
            </a:r>
            <a:r>
              <a:rPr lang="en-US" altLang="zh-CN" dirty="0" smtClean="0"/>
              <a:t>||</a:t>
            </a:r>
            <a:r>
              <a:rPr lang="zh-CN" altLang="en-US" dirty="0" smtClean="0"/>
              <a:t>・</a:t>
            </a:r>
            <a:r>
              <a:rPr lang="en-US" altLang="zh-CN" dirty="0" smtClean="0"/>
              <a:t>||</a:t>
            </a:r>
            <a:r>
              <a:rPr lang="en-US" altLang="zh-CN" i="1" dirty="0" smtClean="0"/>
              <a:t>).</a:t>
            </a:r>
          </a:p>
          <a:p>
            <a:r>
              <a:rPr lang="en-US" altLang="zh-CN" dirty="0" smtClean="0"/>
              <a:t>Computing the sum of absolutes (MAE) corresponds to the ℓ1 </a:t>
            </a:r>
            <a:r>
              <a:rPr lang="en-US" altLang="zh-CN" i="1" dirty="0" smtClean="0"/>
              <a:t>norm, noted</a:t>
            </a:r>
            <a:r>
              <a:rPr lang="en-US" altLang="zh-CN" dirty="0" smtClean="0"/>
              <a:t> ||</a:t>
            </a:r>
            <a:r>
              <a:rPr lang="zh-CN" altLang="en-US" dirty="0" smtClean="0"/>
              <a:t>・</a:t>
            </a:r>
            <a:r>
              <a:rPr lang="en-US" altLang="zh-CN" dirty="0" smtClean="0"/>
              <a:t>||</a:t>
            </a:r>
            <a:r>
              <a:rPr lang="en-US" altLang="zh-CN" baseline="-25000" dirty="0" smtClean="0"/>
              <a:t>1</a:t>
            </a:r>
            <a:r>
              <a:rPr lang="en-US" altLang="zh-CN" i="1" dirty="0" smtClean="0"/>
              <a:t>. </a:t>
            </a:r>
            <a:r>
              <a:rPr lang="en-US" altLang="zh-CN" dirty="0" smtClean="0"/>
              <a:t>It is sometimes called the </a:t>
            </a:r>
            <a:r>
              <a:rPr lang="en-US" altLang="zh-CN" i="1" dirty="0" smtClean="0"/>
              <a:t>Manhattan norm because it measures the distance </a:t>
            </a:r>
            <a:r>
              <a:rPr lang="en-US" altLang="zh-CN" dirty="0" smtClean="0"/>
              <a:t>between two points in a city if you can only travel along orthogonal city blocks.</a:t>
            </a:r>
          </a:p>
          <a:p>
            <a:r>
              <a:rPr lang="en-US" altLang="zh-CN" dirty="0" smtClean="0"/>
              <a:t>More generally, the </a:t>
            </a:r>
            <a:r>
              <a:rPr lang="en-US" altLang="zh-CN" dirty="0" err="1" smtClean="0"/>
              <a:t>ℓ</a:t>
            </a:r>
            <a:r>
              <a:rPr lang="en-US" altLang="zh-CN" i="1" dirty="0" err="1" smtClean="0"/>
              <a:t>k</a:t>
            </a:r>
            <a:r>
              <a:rPr lang="en-US" altLang="zh-CN" i="1" dirty="0" smtClean="0"/>
              <a:t> norm of a vector v containing n elements is defined as</a:t>
            </a:r>
          </a:p>
          <a:p>
            <a:endParaRPr lang="en-US" altLang="zh-CN" b="1" i="1" dirty="0" smtClean="0"/>
          </a:p>
          <a:p>
            <a:r>
              <a:rPr lang="en-US" altLang="zh-CN" dirty="0" smtClean="0"/>
              <a:t> ℓ0 just gives the cardinality of the vector (i.e., the number of elements), and ℓ∞ gives the maximum absolute value in the vector.</a:t>
            </a:r>
          </a:p>
          <a:p>
            <a:r>
              <a:rPr lang="en-US" altLang="zh-CN" b="1" dirty="0" smtClean="0"/>
              <a:t>The higher the norm index, the more it focuses on large values and neglects small ones. </a:t>
            </a:r>
            <a:r>
              <a:rPr lang="en-US" altLang="zh-CN" dirty="0" smtClean="0"/>
              <a:t>This is why the RMSE is more sensitive to outliers than the MAE. But when outliers are exponentially rare (like in a bell-shaped curve), the RMSE performs very well and is generally preferred.</a:t>
            </a:r>
            <a:endParaRPr lang="zh-CN" altLang="en-US" dirty="0"/>
          </a:p>
        </p:txBody>
      </p:sp>
      <p:pic>
        <p:nvPicPr>
          <p:cNvPr id="5122" name="Picture 2"/>
          <p:cNvPicPr>
            <a:picLocks noChangeAspect="1" noChangeArrowheads="1"/>
          </p:cNvPicPr>
          <p:nvPr/>
        </p:nvPicPr>
        <p:blipFill>
          <a:blip r:embed="rId2"/>
          <a:srcRect/>
          <a:stretch>
            <a:fillRect/>
          </a:stretch>
        </p:blipFill>
        <p:spPr bwMode="auto">
          <a:xfrm>
            <a:off x="2428860" y="3876683"/>
            <a:ext cx="3752850" cy="695325"/>
          </a:xfrm>
          <a:prstGeom prst="rect">
            <a:avLst/>
          </a:prstGeom>
          <a:noFill/>
          <a:ln w="9525">
            <a:noFill/>
            <a:miter lim="800000"/>
            <a:headEnd/>
            <a:tailEnd/>
          </a:ln>
          <a:effectLst/>
        </p:spPr>
      </p:pic>
    </p:spTree>
    <p:extLst>
      <p:ext uri="{BB962C8B-B14F-4D97-AF65-F5344CB8AC3E}">
        <p14:creationId xmlns:p14="http://schemas.microsoft.com/office/powerpoint/2010/main" xmlns="" val="2556623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Get data</a:t>
            </a:r>
            <a:endParaRPr lang="zh-CN" altLang="en-US" dirty="0"/>
          </a:p>
        </p:txBody>
      </p:sp>
      <p:sp>
        <p:nvSpPr>
          <p:cNvPr id="3" name="内容占位符 2"/>
          <p:cNvSpPr>
            <a:spLocks noGrp="1"/>
          </p:cNvSpPr>
          <p:nvPr>
            <p:ph idx="1"/>
          </p:nvPr>
        </p:nvSpPr>
        <p:spPr>
          <a:xfrm>
            <a:off x="0" y="1214422"/>
            <a:ext cx="9144000" cy="5643578"/>
          </a:xfrm>
        </p:spPr>
        <p:txBody>
          <a:bodyPr>
            <a:normAutofit fontScale="70000" lnSpcReduction="20000"/>
          </a:bodyPr>
          <a:lstStyle/>
          <a:p>
            <a:pPr>
              <a:buNone/>
            </a:pPr>
            <a:r>
              <a:rPr lang="en-US" altLang="zh-CN" dirty="0" smtClean="0"/>
              <a:t>import </a:t>
            </a:r>
            <a:r>
              <a:rPr lang="en-US" altLang="zh-CN" dirty="0" err="1" smtClean="0"/>
              <a:t>os</a:t>
            </a:r>
            <a:endParaRPr lang="en-US" altLang="zh-CN" dirty="0" smtClean="0"/>
          </a:p>
          <a:p>
            <a:pPr>
              <a:buNone/>
            </a:pPr>
            <a:r>
              <a:rPr lang="en-US" altLang="zh-CN" dirty="0" smtClean="0"/>
              <a:t>import </a:t>
            </a:r>
            <a:r>
              <a:rPr lang="en-US" altLang="zh-CN" dirty="0" err="1" smtClean="0"/>
              <a:t>tarfile</a:t>
            </a:r>
            <a:endParaRPr lang="en-US" altLang="zh-CN" dirty="0" smtClean="0"/>
          </a:p>
          <a:p>
            <a:pPr>
              <a:buNone/>
            </a:pPr>
            <a:r>
              <a:rPr lang="en-US" altLang="zh-CN" dirty="0" smtClean="0"/>
              <a:t>from </a:t>
            </a:r>
            <a:r>
              <a:rPr lang="en-US" altLang="zh-CN" dirty="0" err="1" smtClean="0"/>
              <a:t>six.moves</a:t>
            </a:r>
            <a:r>
              <a:rPr lang="en-US" altLang="zh-CN" dirty="0" smtClean="0"/>
              <a:t> import </a:t>
            </a:r>
            <a:r>
              <a:rPr lang="en-US" altLang="zh-CN" dirty="0" err="1" smtClean="0"/>
              <a:t>urllib</a:t>
            </a:r>
            <a:endParaRPr lang="en-US" altLang="zh-CN" dirty="0" smtClean="0"/>
          </a:p>
          <a:p>
            <a:pPr>
              <a:buNone/>
            </a:pPr>
            <a:endParaRPr lang="en-US" altLang="zh-CN" dirty="0" smtClean="0"/>
          </a:p>
          <a:p>
            <a:pPr>
              <a:buNone/>
            </a:pPr>
            <a:r>
              <a:rPr lang="en-US" altLang="zh-CN" dirty="0" smtClean="0"/>
              <a:t>DOWNLOAD_ROOT = </a:t>
            </a:r>
            <a:r>
              <a:rPr lang="en-US" altLang="zh-CN" sz="2600" dirty="0" smtClean="0"/>
              <a:t>"https://raw.githubusercontent.com/ageron/handson-ml/master/"</a:t>
            </a:r>
            <a:endParaRPr lang="en-US" altLang="zh-CN" dirty="0" smtClean="0"/>
          </a:p>
          <a:p>
            <a:pPr>
              <a:buNone/>
            </a:pPr>
            <a:r>
              <a:rPr lang="en-US" altLang="zh-CN" dirty="0" smtClean="0"/>
              <a:t>HOUSING_PATH = "datasets/housing"</a:t>
            </a:r>
          </a:p>
          <a:p>
            <a:pPr>
              <a:buNone/>
            </a:pPr>
            <a:r>
              <a:rPr lang="en-US" altLang="zh-CN" dirty="0" smtClean="0"/>
              <a:t>HOUSING_URL = DOWNLOAD_ROOT + HOUSING_PATH + "/housing.tgz“</a:t>
            </a:r>
          </a:p>
          <a:p>
            <a:pPr>
              <a:buNone/>
            </a:pPr>
            <a:endParaRPr lang="en-US" altLang="zh-CN" dirty="0" smtClean="0"/>
          </a:p>
          <a:p>
            <a:pPr>
              <a:buNone/>
            </a:pPr>
            <a:r>
              <a:rPr lang="en-US" altLang="zh-CN" sz="2900" b="1" dirty="0" smtClean="0"/>
              <a:t>def</a:t>
            </a:r>
            <a:r>
              <a:rPr lang="en-US" altLang="zh-CN" b="1" dirty="0" smtClean="0"/>
              <a:t> </a:t>
            </a:r>
            <a:r>
              <a:rPr lang="en-US" altLang="zh-CN" sz="2900" b="1" dirty="0" err="1" smtClean="0"/>
              <a:t>fetch_housing_data</a:t>
            </a:r>
            <a:r>
              <a:rPr lang="en-US" altLang="zh-CN" sz="2600" b="1" dirty="0" smtClean="0"/>
              <a:t>(</a:t>
            </a:r>
            <a:r>
              <a:rPr lang="en-US" altLang="zh-CN" sz="2600" b="1" dirty="0" err="1" smtClean="0"/>
              <a:t>housing_url</a:t>
            </a:r>
            <a:r>
              <a:rPr lang="en-US" altLang="zh-CN" sz="2600" b="1" dirty="0" smtClean="0"/>
              <a:t>=HOUSING_URL, </a:t>
            </a:r>
            <a:r>
              <a:rPr lang="en-US" altLang="zh-CN" sz="2600" b="1" dirty="0" err="1" smtClean="0"/>
              <a:t>housing_path</a:t>
            </a:r>
            <a:r>
              <a:rPr lang="en-US" altLang="zh-CN" sz="2600" b="1" dirty="0" smtClean="0"/>
              <a:t>=HOUSING_PATH</a:t>
            </a:r>
            <a:r>
              <a:rPr lang="en-US" altLang="zh-CN" b="1" dirty="0" smtClean="0"/>
              <a:t>):</a:t>
            </a:r>
          </a:p>
          <a:p>
            <a:pPr>
              <a:buNone/>
            </a:pPr>
            <a:r>
              <a:rPr lang="en-US" altLang="zh-CN" dirty="0" smtClean="0"/>
              <a:t>    if not </a:t>
            </a:r>
            <a:r>
              <a:rPr lang="en-US" altLang="zh-CN" dirty="0" err="1" smtClean="0"/>
              <a:t>os.path.isdir</a:t>
            </a:r>
            <a:r>
              <a:rPr lang="en-US" altLang="zh-CN" dirty="0" smtClean="0"/>
              <a:t>(</a:t>
            </a:r>
            <a:r>
              <a:rPr lang="en-US" altLang="zh-CN" dirty="0" err="1" smtClean="0"/>
              <a:t>housing_path</a:t>
            </a:r>
            <a:r>
              <a:rPr lang="en-US" altLang="zh-CN" dirty="0" smtClean="0"/>
              <a:t>):</a:t>
            </a:r>
          </a:p>
          <a:p>
            <a:pPr>
              <a:buNone/>
            </a:pPr>
            <a:r>
              <a:rPr lang="en-US" altLang="zh-CN" dirty="0" smtClean="0"/>
              <a:t>       </a:t>
            </a:r>
            <a:r>
              <a:rPr lang="en-US" altLang="zh-CN" dirty="0" err="1" smtClean="0"/>
              <a:t>os.makedirs</a:t>
            </a:r>
            <a:r>
              <a:rPr lang="en-US" altLang="zh-CN" dirty="0" smtClean="0"/>
              <a:t>(</a:t>
            </a:r>
            <a:r>
              <a:rPr lang="en-US" altLang="zh-CN" dirty="0" err="1" smtClean="0"/>
              <a:t>housing_path</a:t>
            </a:r>
            <a:r>
              <a:rPr lang="en-US" altLang="zh-CN" dirty="0" smtClean="0"/>
              <a:t>)</a:t>
            </a:r>
          </a:p>
          <a:p>
            <a:pPr>
              <a:buNone/>
            </a:pPr>
            <a:r>
              <a:rPr lang="en-US" altLang="zh-CN" dirty="0" smtClean="0"/>
              <a:t>    </a:t>
            </a:r>
            <a:r>
              <a:rPr lang="en-US" altLang="zh-CN" dirty="0" err="1" smtClean="0"/>
              <a:t>tgz_path</a:t>
            </a:r>
            <a:r>
              <a:rPr lang="en-US" altLang="zh-CN" dirty="0" smtClean="0"/>
              <a:t> = </a:t>
            </a:r>
            <a:r>
              <a:rPr lang="en-US" altLang="zh-CN" dirty="0" err="1" smtClean="0"/>
              <a:t>os.path.join</a:t>
            </a:r>
            <a:r>
              <a:rPr lang="en-US" altLang="zh-CN" dirty="0" smtClean="0"/>
              <a:t>(</a:t>
            </a:r>
            <a:r>
              <a:rPr lang="en-US" altLang="zh-CN" dirty="0" err="1" smtClean="0"/>
              <a:t>housing_path</a:t>
            </a:r>
            <a:r>
              <a:rPr lang="en-US" altLang="zh-CN" dirty="0" smtClean="0"/>
              <a:t>, "housing.tgz")</a:t>
            </a:r>
          </a:p>
          <a:p>
            <a:pPr>
              <a:buNone/>
            </a:pPr>
            <a:r>
              <a:rPr lang="en-US" altLang="zh-CN" dirty="0" smtClean="0"/>
              <a:t>    </a:t>
            </a:r>
            <a:r>
              <a:rPr lang="en-US" altLang="zh-CN" dirty="0" err="1" smtClean="0"/>
              <a:t>urllib.request.urlretrieve</a:t>
            </a:r>
            <a:r>
              <a:rPr lang="en-US" altLang="zh-CN" dirty="0" smtClean="0"/>
              <a:t>(</a:t>
            </a:r>
            <a:r>
              <a:rPr lang="en-US" altLang="zh-CN" dirty="0" err="1" smtClean="0"/>
              <a:t>housing_url</a:t>
            </a:r>
            <a:r>
              <a:rPr lang="en-US" altLang="zh-CN" dirty="0" smtClean="0"/>
              <a:t>, </a:t>
            </a:r>
            <a:r>
              <a:rPr lang="en-US" altLang="zh-CN" dirty="0" err="1" smtClean="0"/>
              <a:t>tgz_path</a:t>
            </a:r>
            <a:r>
              <a:rPr lang="en-US" altLang="zh-CN" dirty="0" smtClean="0"/>
              <a:t>)</a:t>
            </a:r>
          </a:p>
          <a:p>
            <a:pPr>
              <a:buNone/>
            </a:pPr>
            <a:r>
              <a:rPr lang="en-US" altLang="zh-CN" dirty="0" smtClean="0"/>
              <a:t>    </a:t>
            </a:r>
            <a:r>
              <a:rPr lang="en-US" altLang="zh-CN" dirty="0" err="1" smtClean="0"/>
              <a:t>housing_tgz</a:t>
            </a:r>
            <a:r>
              <a:rPr lang="en-US" altLang="zh-CN" dirty="0" smtClean="0"/>
              <a:t> = </a:t>
            </a:r>
            <a:r>
              <a:rPr lang="en-US" altLang="zh-CN" dirty="0" err="1" smtClean="0"/>
              <a:t>tarfile.open</a:t>
            </a:r>
            <a:r>
              <a:rPr lang="en-US" altLang="zh-CN" dirty="0" smtClean="0"/>
              <a:t>(</a:t>
            </a:r>
            <a:r>
              <a:rPr lang="en-US" altLang="zh-CN" dirty="0" err="1" smtClean="0"/>
              <a:t>tgz_path</a:t>
            </a:r>
            <a:r>
              <a:rPr lang="en-US" altLang="zh-CN" dirty="0" smtClean="0"/>
              <a:t>)</a:t>
            </a:r>
          </a:p>
          <a:p>
            <a:pPr>
              <a:buNone/>
            </a:pPr>
            <a:r>
              <a:rPr lang="en-US" altLang="zh-CN" dirty="0" smtClean="0"/>
              <a:t>    </a:t>
            </a:r>
            <a:r>
              <a:rPr lang="en-US" altLang="zh-CN" dirty="0" err="1" smtClean="0"/>
              <a:t>housing_tgz.extractall</a:t>
            </a:r>
            <a:r>
              <a:rPr lang="en-US" altLang="zh-CN" dirty="0" smtClean="0"/>
              <a:t>(path=</a:t>
            </a:r>
            <a:r>
              <a:rPr lang="en-US" altLang="zh-CN" dirty="0" err="1" smtClean="0"/>
              <a:t>housing_path</a:t>
            </a:r>
            <a:r>
              <a:rPr lang="en-US" altLang="zh-CN" dirty="0" smtClean="0"/>
              <a:t>)</a:t>
            </a:r>
          </a:p>
          <a:p>
            <a:pPr>
              <a:buNone/>
            </a:pPr>
            <a:r>
              <a:rPr lang="en-US" altLang="zh-CN" dirty="0" smtClean="0"/>
              <a:t>    </a:t>
            </a:r>
            <a:r>
              <a:rPr lang="en-US" altLang="zh-CN" dirty="0" err="1" smtClean="0"/>
              <a:t>housing_tgz.close</a:t>
            </a:r>
            <a:r>
              <a:rPr lang="en-US" altLang="zh-CN" dirty="0" smtClean="0"/>
              <a:t>()</a:t>
            </a:r>
            <a:endParaRPr lang="zh-CN" altLang="en-US" dirty="0"/>
          </a:p>
        </p:txBody>
      </p:sp>
    </p:spTree>
    <p:extLst>
      <p:ext uri="{BB962C8B-B14F-4D97-AF65-F5344CB8AC3E}">
        <p14:creationId xmlns:p14="http://schemas.microsoft.com/office/powerpoint/2010/main" xmlns="" val="2556623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Load data</a:t>
            </a:r>
            <a:endParaRPr lang="zh-CN" altLang="en-US" dirty="0"/>
          </a:p>
        </p:txBody>
      </p:sp>
      <p:sp>
        <p:nvSpPr>
          <p:cNvPr id="3" name="内容占位符 2"/>
          <p:cNvSpPr>
            <a:spLocks noGrp="1"/>
          </p:cNvSpPr>
          <p:nvPr>
            <p:ph idx="1"/>
          </p:nvPr>
        </p:nvSpPr>
        <p:spPr>
          <a:xfrm>
            <a:off x="0" y="1600200"/>
            <a:ext cx="9144000" cy="5257800"/>
          </a:xfrm>
        </p:spPr>
        <p:txBody>
          <a:bodyPr>
            <a:normAutofit/>
          </a:bodyPr>
          <a:lstStyle/>
          <a:p>
            <a:pPr>
              <a:buNone/>
            </a:pPr>
            <a:r>
              <a:rPr lang="en-US" altLang="zh-CN" sz="2800" dirty="0" smtClean="0"/>
              <a:t>import pandas as pd</a:t>
            </a:r>
          </a:p>
          <a:p>
            <a:pPr>
              <a:buNone/>
            </a:pPr>
            <a:r>
              <a:rPr lang="en-US" altLang="zh-CN" sz="2800" b="1" dirty="0" smtClean="0"/>
              <a:t>def </a:t>
            </a:r>
            <a:r>
              <a:rPr lang="en-US" altLang="zh-CN" sz="2800" b="1" dirty="0" err="1" smtClean="0"/>
              <a:t>load_housing_data</a:t>
            </a:r>
            <a:r>
              <a:rPr lang="en-US" altLang="zh-CN" sz="2800" b="1" dirty="0" smtClean="0"/>
              <a:t>(</a:t>
            </a:r>
            <a:r>
              <a:rPr lang="en-US" altLang="zh-CN" sz="2800" b="1" dirty="0" err="1" smtClean="0"/>
              <a:t>housing_path</a:t>
            </a:r>
            <a:r>
              <a:rPr lang="en-US" altLang="zh-CN" sz="2800" b="1" dirty="0" smtClean="0"/>
              <a:t>=HOUSING_PATH):</a:t>
            </a:r>
          </a:p>
          <a:p>
            <a:pPr>
              <a:buNone/>
            </a:pPr>
            <a:r>
              <a:rPr lang="en-US" altLang="zh-CN" sz="2800" dirty="0" smtClean="0"/>
              <a:t>    </a:t>
            </a:r>
            <a:r>
              <a:rPr lang="en-US" altLang="zh-CN" sz="2800" dirty="0" err="1" smtClean="0"/>
              <a:t>csv_path</a:t>
            </a:r>
            <a:r>
              <a:rPr lang="en-US" altLang="zh-CN" sz="2800" dirty="0" smtClean="0"/>
              <a:t> = </a:t>
            </a:r>
            <a:r>
              <a:rPr lang="en-US" altLang="zh-CN" sz="2800" dirty="0" err="1" smtClean="0"/>
              <a:t>os.path.join</a:t>
            </a:r>
            <a:r>
              <a:rPr lang="en-US" altLang="zh-CN" sz="2800" dirty="0" smtClean="0"/>
              <a:t>(</a:t>
            </a:r>
            <a:r>
              <a:rPr lang="en-US" altLang="zh-CN" sz="2800" dirty="0" err="1" smtClean="0"/>
              <a:t>housing_path</a:t>
            </a:r>
            <a:r>
              <a:rPr lang="en-US" altLang="zh-CN" sz="2800" dirty="0" smtClean="0"/>
              <a:t>, "housing.csv")</a:t>
            </a:r>
          </a:p>
          <a:p>
            <a:pPr>
              <a:buNone/>
            </a:pPr>
            <a:r>
              <a:rPr lang="en-US" altLang="zh-CN" sz="2800" dirty="0" smtClean="0"/>
              <a:t>    return </a:t>
            </a:r>
            <a:r>
              <a:rPr lang="en-US" altLang="zh-CN" sz="2800" dirty="0" err="1" smtClean="0"/>
              <a:t>pd.read_csv</a:t>
            </a:r>
            <a:r>
              <a:rPr lang="en-US" altLang="zh-CN" sz="2800" dirty="0" smtClean="0"/>
              <a:t>(</a:t>
            </a:r>
            <a:r>
              <a:rPr lang="en-US" altLang="zh-CN" sz="2800" dirty="0" err="1" smtClean="0"/>
              <a:t>csv_path</a:t>
            </a:r>
            <a:r>
              <a:rPr lang="en-US" altLang="zh-CN" sz="2800" dirty="0" smtClean="0"/>
              <a:t>)</a:t>
            </a:r>
            <a:endParaRPr lang="zh-CN" altLang="en-US" sz="2800" dirty="0"/>
          </a:p>
        </p:txBody>
      </p:sp>
    </p:spTree>
    <p:extLst>
      <p:ext uri="{BB962C8B-B14F-4D97-AF65-F5344CB8AC3E}">
        <p14:creationId xmlns:p14="http://schemas.microsoft.com/office/powerpoint/2010/main" xmlns="" val="2556623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 y="71414"/>
            <a:ext cx="7811609" cy="2786082"/>
          </a:xfrm>
          <a:prstGeom prst="rect">
            <a:avLst/>
          </a:prstGeom>
          <a:noFill/>
          <a:ln w="9525">
            <a:noFill/>
            <a:miter lim="800000"/>
            <a:headEnd/>
            <a:tailEnd/>
          </a:ln>
          <a:effectLst/>
        </p:spPr>
      </p:pic>
      <p:pic>
        <p:nvPicPr>
          <p:cNvPr id="6147" name="Picture 3"/>
          <p:cNvPicPr>
            <a:picLocks noGrp="1" noChangeAspect="1" noChangeArrowheads="1"/>
          </p:cNvPicPr>
          <p:nvPr>
            <p:ph idx="1"/>
          </p:nvPr>
        </p:nvPicPr>
        <p:blipFill>
          <a:blip r:embed="rId3"/>
          <a:srcRect/>
          <a:stretch>
            <a:fillRect/>
          </a:stretch>
        </p:blipFill>
        <p:spPr bwMode="auto">
          <a:xfrm>
            <a:off x="-1" y="2664572"/>
            <a:ext cx="9144001" cy="4193428"/>
          </a:xfrm>
          <a:prstGeom prst="rect">
            <a:avLst/>
          </a:prstGeom>
          <a:noFill/>
          <a:ln w="9525">
            <a:noFill/>
            <a:miter lim="800000"/>
            <a:headEnd/>
            <a:tailEnd/>
          </a:ln>
          <a:effectLst/>
        </p:spPr>
      </p:pic>
    </p:spTree>
    <p:extLst>
      <p:ext uri="{BB962C8B-B14F-4D97-AF65-F5344CB8AC3E}">
        <p14:creationId xmlns:p14="http://schemas.microsoft.com/office/powerpoint/2010/main" xmlns="" val="2556623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endParaRPr lang="zh-CN" altLang="en-US" dirty="0"/>
          </a:p>
        </p:txBody>
      </p:sp>
      <p:pic>
        <p:nvPicPr>
          <p:cNvPr id="7170" name="Picture 2"/>
          <p:cNvPicPr>
            <a:picLocks noChangeAspect="1" noChangeArrowheads="1"/>
          </p:cNvPicPr>
          <p:nvPr/>
        </p:nvPicPr>
        <p:blipFill>
          <a:blip r:embed="rId2"/>
          <a:srcRect/>
          <a:stretch>
            <a:fillRect/>
          </a:stretch>
        </p:blipFill>
        <p:spPr bwMode="auto">
          <a:xfrm>
            <a:off x="0" y="571480"/>
            <a:ext cx="8982075" cy="4133850"/>
          </a:xfrm>
          <a:prstGeom prst="rect">
            <a:avLst/>
          </a:prstGeom>
          <a:noFill/>
          <a:ln w="9525">
            <a:noFill/>
            <a:miter lim="800000"/>
            <a:headEnd/>
            <a:tailEnd/>
          </a:ln>
          <a:effectLst/>
        </p:spPr>
      </p:pic>
    </p:spTree>
    <p:extLst>
      <p:ext uri="{BB962C8B-B14F-4D97-AF65-F5344CB8AC3E}">
        <p14:creationId xmlns:p14="http://schemas.microsoft.com/office/powerpoint/2010/main" xmlns="" val="2556623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None/>
            </a:pPr>
            <a:r>
              <a:rPr lang="en-US" altLang="zh-CN" dirty="0" smtClean="0"/>
              <a:t>%</a:t>
            </a:r>
            <a:r>
              <a:rPr lang="en-US" altLang="zh-CN" dirty="0" err="1" smtClean="0"/>
              <a:t>matplotlib</a:t>
            </a:r>
            <a:r>
              <a:rPr lang="en-US" altLang="zh-CN" dirty="0" smtClean="0"/>
              <a:t> inline </a:t>
            </a:r>
            <a:r>
              <a:rPr lang="en-US" altLang="zh-CN" i="1" dirty="0" smtClean="0"/>
              <a:t># only in a </a:t>
            </a:r>
            <a:r>
              <a:rPr lang="en-US" altLang="zh-CN" i="1" dirty="0" err="1" smtClean="0"/>
              <a:t>Jupyter</a:t>
            </a:r>
            <a:r>
              <a:rPr lang="en-US" altLang="zh-CN" i="1" dirty="0" smtClean="0"/>
              <a:t> notebook</a:t>
            </a:r>
          </a:p>
          <a:p>
            <a:pPr>
              <a:buNone/>
            </a:pPr>
            <a:r>
              <a:rPr lang="en-US" altLang="zh-CN" b="1" dirty="0" smtClean="0"/>
              <a:t>import </a:t>
            </a:r>
            <a:r>
              <a:rPr lang="en-US" altLang="zh-CN" b="1" dirty="0" err="1" smtClean="0"/>
              <a:t>matplotlib.pyplot</a:t>
            </a:r>
            <a:r>
              <a:rPr lang="en-US" altLang="zh-CN" b="1" dirty="0" smtClean="0"/>
              <a:t> as </a:t>
            </a:r>
            <a:r>
              <a:rPr lang="en-US" altLang="zh-CN" b="1" dirty="0" err="1" smtClean="0"/>
              <a:t>plt</a:t>
            </a:r>
            <a:endParaRPr lang="en-US" altLang="zh-CN" b="1" dirty="0" smtClean="0"/>
          </a:p>
          <a:p>
            <a:pPr>
              <a:buNone/>
            </a:pPr>
            <a:r>
              <a:rPr lang="en-US" altLang="zh-CN" dirty="0" err="1" smtClean="0"/>
              <a:t>housing.hist</a:t>
            </a:r>
            <a:r>
              <a:rPr lang="en-US" altLang="zh-CN" dirty="0" smtClean="0"/>
              <a:t>(bins=50, </a:t>
            </a:r>
            <a:r>
              <a:rPr lang="en-US" altLang="zh-CN" dirty="0" err="1" smtClean="0"/>
              <a:t>figsize</a:t>
            </a:r>
            <a:r>
              <a:rPr lang="en-US" altLang="zh-CN" dirty="0" smtClean="0"/>
              <a:t>=(20,15))</a:t>
            </a:r>
          </a:p>
          <a:p>
            <a:pPr>
              <a:buNone/>
            </a:pPr>
            <a:r>
              <a:rPr lang="en-US" altLang="zh-CN" dirty="0" err="1" smtClean="0"/>
              <a:t>plt.show</a:t>
            </a:r>
            <a:r>
              <a:rPr lang="en-US" altLang="zh-CN" dirty="0" smtClean="0"/>
              <a:t>()</a:t>
            </a:r>
            <a:endParaRPr lang="zh-CN" altLang="en-US" dirty="0"/>
          </a:p>
        </p:txBody>
      </p:sp>
      <p:sp>
        <p:nvSpPr>
          <p:cNvPr id="5" name="标题 1"/>
          <p:cNvSpPr>
            <a:spLocks noGrp="1"/>
          </p:cNvSpPr>
          <p:nvPr>
            <p:ph type="title"/>
          </p:nvPr>
        </p:nvSpPr>
        <p:spPr>
          <a:xfrm>
            <a:off x="457200" y="274638"/>
            <a:ext cx="8229600" cy="1143000"/>
          </a:xfrm>
        </p:spPr>
        <p:txBody>
          <a:bodyPr/>
          <a:lstStyle/>
          <a:p>
            <a:r>
              <a:rPr lang="en-US" altLang="zh-CN" dirty="0" smtClean="0"/>
              <a:t>Show data</a:t>
            </a:r>
            <a:endParaRPr lang="zh-CN" altLang="en-US" dirty="0"/>
          </a:p>
        </p:txBody>
      </p:sp>
    </p:spTree>
    <p:extLst>
      <p:ext uri="{BB962C8B-B14F-4D97-AF65-F5344CB8AC3E}">
        <p14:creationId xmlns:p14="http://schemas.microsoft.com/office/powerpoint/2010/main" xmlns="" val="2556623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None/>
            </a:pPr>
            <a:r>
              <a:rPr lang="en-US" altLang="zh-CN" dirty="0" smtClean="0"/>
              <a:t>%</a:t>
            </a:r>
            <a:r>
              <a:rPr lang="en-US" altLang="zh-CN" dirty="0" err="1" smtClean="0"/>
              <a:t>matplotlib</a:t>
            </a:r>
            <a:r>
              <a:rPr lang="en-US" altLang="zh-CN" dirty="0" smtClean="0"/>
              <a:t> inline </a:t>
            </a:r>
            <a:r>
              <a:rPr lang="en-US" altLang="zh-CN" i="1" dirty="0" smtClean="0"/>
              <a:t># only in a </a:t>
            </a:r>
            <a:r>
              <a:rPr lang="en-US" altLang="zh-CN" i="1" dirty="0" err="1" smtClean="0"/>
              <a:t>Jupyter</a:t>
            </a:r>
            <a:r>
              <a:rPr lang="en-US" altLang="zh-CN" i="1" dirty="0" smtClean="0"/>
              <a:t> notebook</a:t>
            </a:r>
          </a:p>
          <a:p>
            <a:pPr>
              <a:buNone/>
            </a:pPr>
            <a:r>
              <a:rPr lang="en-US" altLang="zh-CN" b="1" dirty="0" smtClean="0"/>
              <a:t>import </a:t>
            </a:r>
            <a:r>
              <a:rPr lang="en-US" altLang="zh-CN" b="1" dirty="0" err="1" smtClean="0"/>
              <a:t>matplotlib.pyplot</a:t>
            </a:r>
            <a:r>
              <a:rPr lang="en-US" altLang="zh-CN" b="1" dirty="0" smtClean="0"/>
              <a:t> as </a:t>
            </a:r>
            <a:r>
              <a:rPr lang="en-US" altLang="zh-CN" b="1" dirty="0" err="1" smtClean="0"/>
              <a:t>plt</a:t>
            </a:r>
            <a:endParaRPr lang="en-US" altLang="zh-CN" b="1" dirty="0" smtClean="0"/>
          </a:p>
          <a:p>
            <a:pPr>
              <a:buNone/>
            </a:pPr>
            <a:r>
              <a:rPr lang="en-US" altLang="zh-CN" dirty="0" err="1" smtClean="0"/>
              <a:t>housing.hist</a:t>
            </a:r>
            <a:r>
              <a:rPr lang="en-US" altLang="zh-CN" dirty="0" smtClean="0"/>
              <a:t>(bins=50, </a:t>
            </a:r>
            <a:r>
              <a:rPr lang="en-US" altLang="zh-CN" dirty="0" err="1" smtClean="0"/>
              <a:t>figsize</a:t>
            </a:r>
            <a:r>
              <a:rPr lang="en-US" altLang="zh-CN" dirty="0" smtClean="0"/>
              <a:t>=(20,15))</a:t>
            </a:r>
          </a:p>
          <a:p>
            <a:pPr>
              <a:buNone/>
            </a:pPr>
            <a:r>
              <a:rPr lang="en-US" altLang="zh-CN" dirty="0" err="1" smtClean="0"/>
              <a:t>plt.show</a:t>
            </a:r>
            <a:r>
              <a:rPr lang="en-US" altLang="zh-CN" dirty="0" smtClean="0"/>
              <a:t>()</a:t>
            </a:r>
            <a:endParaRPr lang="zh-CN" altLang="en-US" dirty="0"/>
          </a:p>
        </p:txBody>
      </p:sp>
      <p:sp>
        <p:nvSpPr>
          <p:cNvPr id="5" name="标题 1"/>
          <p:cNvSpPr>
            <a:spLocks noGrp="1"/>
          </p:cNvSpPr>
          <p:nvPr>
            <p:ph type="title"/>
          </p:nvPr>
        </p:nvSpPr>
        <p:spPr>
          <a:xfrm>
            <a:off x="457200" y="274638"/>
            <a:ext cx="8229600" cy="1143000"/>
          </a:xfrm>
        </p:spPr>
        <p:txBody>
          <a:bodyPr/>
          <a:lstStyle/>
          <a:p>
            <a:r>
              <a:rPr lang="en-US" altLang="zh-CN" dirty="0" smtClean="0"/>
              <a:t>Show data</a:t>
            </a:r>
            <a:endParaRPr lang="zh-CN" altLang="en-US" dirty="0"/>
          </a:p>
        </p:txBody>
      </p:sp>
      <p:pic>
        <p:nvPicPr>
          <p:cNvPr id="8194" name="Picture 2"/>
          <p:cNvPicPr>
            <a:picLocks noChangeAspect="1" noChangeArrowheads="1"/>
          </p:cNvPicPr>
          <p:nvPr/>
        </p:nvPicPr>
        <p:blipFill>
          <a:blip r:embed="rId2"/>
          <a:srcRect/>
          <a:stretch>
            <a:fillRect/>
          </a:stretch>
        </p:blipFill>
        <p:spPr bwMode="auto">
          <a:xfrm>
            <a:off x="38100" y="180975"/>
            <a:ext cx="9067800" cy="6496050"/>
          </a:xfrm>
          <a:prstGeom prst="rect">
            <a:avLst/>
          </a:prstGeom>
          <a:noFill/>
          <a:ln w="9525">
            <a:noFill/>
            <a:miter lim="800000"/>
            <a:headEnd/>
            <a:tailEnd/>
          </a:ln>
          <a:effectLst/>
        </p:spPr>
      </p:pic>
    </p:spTree>
    <p:extLst>
      <p:ext uri="{BB962C8B-B14F-4D97-AF65-F5344CB8AC3E}">
        <p14:creationId xmlns:p14="http://schemas.microsoft.com/office/powerpoint/2010/main" xmlns="" val="2556623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1600200"/>
            <a:ext cx="8686800" cy="4525963"/>
          </a:xfrm>
        </p:spPr>
        <p:txBody>
          <a:bodyPr>
            <a:normAutofit/>
          </a:bodyPr>
          <a:lstStyle/>
          <a:p>
            <a:pPr>
              <a:buNone/>
            </a:pPr>
            <a:r>
              <a:rPr lang="en-US" altLang="zh-CN" sz="2800" dirty="0" smtClean="0"/>
              <a:t>import </a:t>
            </a:r>
            <a:r>
              <a:rPr lang="en-US" altLang="zh-CN" sz="2800" dirty="0" err="1" smtClean="0"/>
              <a:t>numpy</a:t>
            </a:r>
            <a:r>
              <a:rPr lang="en-US" altLang="zh-CN" sz="2800" dirty="0" smtClean="0"/>
              <a:t> as </a:t>
            </a:r>
            <a:r>
              <a:rPr lang="en-US" altLang="zh-CN" sz="2800" dirty="0" err="1" smtClean="0"/>
              <a:t>np</a:t>
            </a:r>
            <a:endParaRPr lang="en-US" altLang="zh-CN" sz="2800" dirty="0" smtClean="0"/>
          </a:p>
          <a:p>
            <a:pPr>
              <a:buNone/>
            </a:pPr>
            <a:r>
              <a:rPr lang="en-US" altLang="zh-CN" sz="2800" dirty="0" smtClean="0"/>
              <a:t>def </a:t>
            </a:r>
            <a:r>
              <a:rPr lang="en-US" altLang="zh-CN" sz="2800" dirty="0" err="1" smtClean="0"/>
              <a:t>split_train_test</a:t>
            </a:r>
            <a:r>
              <a:rPr lang="en-US" altLang="zh-CN" sz="2800" dirty="0" smtClean="0"/>
              <a:t>(data, </a:t>
            </a:r>
            <a:r>
              <a:rPr lang="en-US" altLang="zh-CN" sz="2800" dirty="0" err="1" smtClean="0"/>
              <a:t>test_ratio</a:t>
            </a:r>
            <a:r>
              <a:rPr lang="en-US" altLang="zh-CN" sz="2800" dirty="0" smtClean="0"/>
              <a:t>):</a:t>
            </a:r>
          </a:p>
          <a:p>
            <a:pPr>
              <a:buNone/>
            </a:pPr>
            <a:r>
              <a:rPr lang="en-US" altLang="zh-CN" sz="2800" dirty="0" smtClean="0"/>
              <a:t>    </a:t>
            </a:r>
            <a:r>
              <a:rPr lang="en-US" altLang="zh-CN" sz="2800" dirty="0" err="1" smtClean="0"/>
              <a:t>shuffled_indices</a:t>
            </a:r>
            <a:r>
              <a:rPr lang="en-US" altLang="zh-CN" sz="2800" dirty="0" smtClean="0"/>
              <a:t> = </a:t>
            </a:r>
            <a:r>
              <a:rPr lang="en-US" altLang="zh-CN" sz="2800" dirty="0" err="1" smtClean="0"/>
              <a:t>np.random.permutation</a:t>
            </a:r>
            <a:r>
              <a:rPr lang="en-US" altLang="zh-CN" sz="2800" dirty="0" smtClean="0"/>
              <a:t>(</a:t>
            </a:r>
            <a:r>
              <a:rPr lang="en-US" altLang="zh-CN" sz="2800" dirty="0" err="1" smtClean="0"/>
              <a:t>len</a:t>
            </a:r>
            <a:r>
              <a:rPr lang="en-US" altLang="zh-CN" sz="2800" dirty="0" smtClean="0"/>
              <a:t>(data))</a:t>
            </a:r>
          </a:p>
          <a:p>
            <a:pPr>
              <a:buNone/>
            </a:pPr>
            <a:r>
              <a:rPr lang="en-US" altLang="zh-CN" sz="2800" dirty="0" smtClean="0"/>
              <a:t>    </a:t>
            </a:r>
            <a:r>
              <a:rPr lang="en-US" altLang="zh-CN" sz="2800" dirty="0" err="1" smtClean="0"/>
              <a:t>test_set_size</a:t>
            </a:r>
            <a:r>
              <a:rPr lang="en-US" altLang="zh-CN" sz="2800" dirty="0" smtClean="0"/>
              <a:t> = </a:t>
            </a:r>
            <a:r>
              <a:rPr lang="en-US" altLang="zh-CN" sz="2800" dirty="0" err="1" smtClean="0"/>
              <a:t>int</a:t>
            </a:r>
            <a:r>
              <a:rPr lang="en-US" altLang="zh-CN" sz="2800" dirty="0" smtClean="0"/>
              <a:t>(</a:t>
            </a:r>
            <a:r>
              <a:rPr lang="en-US" altLang="zh-CN" sz="2800" dirty="0" err="1" smtClean="0"/>
              <a:t>len</a:t>
            </a:r>
            <a:r>
              <a:rPr lang="en-US" altLang="zh-CN" sz="2800" dirty="0" smtClean="0"/>
              <a:t>(data) * </a:t>
            </a:r>
            <a:r>
              <a:rPr lang="en-US" altLang="zh-CN" sz="2800" dirty="0" err="1" smtClean="0"/>
              <a:t>test_ratio</a:t>
            </a:r>
            <a:r>
              <a:rPr lang="en-US" altLang="zh-CN" sz="2800" dirty="0" smtClean="0"/>
              <a:t>)</a:t>
            </a:r>
          </a:p>
          <a:p>
            <a:pPr>
              <a:buNone/>
            </a:pPr>
            <a:r>
              <a:rPr lang="en-US" altLang="zh-CN" sz="2800" dirty="0" smtClean="0"/>
              <a:t>    </a:t>
            </a:r>
            <a:r>
              <a:rPr lang="en-US" altLang="zh-CN" sz="2800" dirty="0" err="1" smtClean="0"/>
              <a:t>test_indices</a:t>
            </a:r>
            <a:r>
              <a:rPr lang="en-US" altLang="zh-CN" sz="2800" dirty="0" smtClean="0"/>
              <a:t> = </a:t>
            </a:r>
            <a:r>
              <a:rPr lang="en-US" altLang="zh-CN" sz="2800" dirty="0" err="1" smtClean="0"/>
              <a:t>shuffled_indices</a:t>
            </a:r>
            <a:r>
              <a:rPr lang="en-US" altLang="zh-CN" sz="2800" dirty="0" smtClean="0"/>
              <a:t>[:</a:t>
            </a:r>
            <a:r>
              <a:rPr lang="en-US" altLang="zh-CN" sz="2800" dirty="0" err="1" smtClean="0"/>
              <a:t>test_set_size</a:t>
            </a:r>
            <a:r>
              <a:rPr lang="en-US" altLang="zh-CN" sz="2800" dirty="0" smtClean="0"/>
              <a:t>]</a:t>
            </a:r>
          </a:p>
          <a:p>
            <a:pPr>
              <a:buNone/>
            </a:pPr>
            <a:r>
              <a:rPr lang="en-US" altLang="zh-CN" sz="2800" dirty="0" smtClean="0"/>
              <a:t>    </a:t>
            </a:r>
            <a:r>
              <a:rPr lang="en-US" altLang="zh-CN" sz="2800" dirty="0" err="1" smtClean="0"/>
              <a:t>train_indices</a:t>
            </a:r>
            <a:r>
              <a:rPr lang="en-US" altLang="zh-CN" sz="2800" dirty="0" smtClean="0"/>
              <a:t> = </a:t>
            </a:r>
            <a:r>
              <a:rPr lang="en-US" altLang="zh-CN" sz="2800" dirty="0" err="1" smtClean="0"/>
              <a:t>shuffled_indices</a:t>
            </a:r>
            <a:r>
              <a:rPr lang="en-US" altLang="zh-CN" sz="2800" dirty="0" smtClean="0"/>
              <a:t>[</a:t>
            </a:r>
            <a:r>
              <a:rPr lang="en-US" altLang="zh-CN" sz="2800" dirty="0" err="1" smtClean="0"/>
              <a:t>test_set_size</a:t>
            </a:r>
            <a:r>
              <a:rPr lang="en-US" altLang="zh-CN" sz="2800" dirty="0" smtClean="0"/>
              <a:t>:]</a:t>
            </a:r>
          </a:p>
          <a:p>
            <a:pPr>
              <a:buNone/>
            </a:pPr>
            <a:r>
              <a:rPr lang="en-US" altLang="zh-CN" sz="2800" dirty="0" smtClean="0"/>
              <a:t>    return </a:t>
            </a:r>
            <a:r>
              <a:rPr lang="en-US" altLang="zh-CN" sz="2800" dirty="0" err="1" smtClean="0"/>
              <a:t>data.iloc</a:t>
            </a:r>
            <a:r>
              <a:rPr lang="en-US" altLang="zh-CN" sz="2800" dirty="0" smtClean="0"/>
              <a:t>[</a:t>
            </a:r>
            <a:r>
              <a:rPr lang="en-US" altLang="zh-CN" sz="2800" dirty="0" err="1" smtClean="0"/>
              <a:t>train_indices</a:t>
            </a:r>
            <a:r>
              <a:rPr lang="en-US" altLang="zh-CN" sz="2800" dirty="0" smtClean="0"/>
              <a:t>], </a:t>
            </a:r>
            <a:r>
              <a:rPr lang="en-US" altLang="zh-CN" sz="2800" dirty="0" err="1" smtClean="0"/>
              <a:t>data.iloc</a:t>
            </a:r>
            <a:r>
              <a:rPr lang="en-US" altLang="zh-CN" sz="2800" dirty="0" smtClean="0"/>
              <a:t>[</a:t>
            </a:r>
            <a:r>
              <a:rPr lang="en-US" altLang="zh-CN" sz="2800" dirty="0" err="1" smtClean="0"/>
              <a:t>test_indices</a:t>
            </a:r>
            <a:r>
              <a:rPr lang="en-US" altLang="zh-CN" sz="2800" dirty="0" smtClean="0"/>
              <a:t>]</a:t>
            </a:r>
            <a:endParaRPr lang="zh-CN" altLang="en-US" sz="2800" dirty="0"/>
          </a:p>
        </p:txBody>
      </p:sp>
      <p:sp>
        <p:nvSpPr>
          <p:cNvPr id="5" name="标题 1"/>
          <p:cNvSpPr>
            <a:spLocks noGrp="1"/>
          </p:cNvSpPr>
          <p:nvPr>
            <p:ph type="title"/>
          </p:nvPr>
        </p:nvSpPr>
        <p:spPr>
          <a:xfrm>
            <a:off x="457200" y="274638"/>
            <a:ext cx="8229600" cy="1143000"/>
          </a:xfrm>
        </p:spPr>
        <p:txBody>
          <a:bodyPr/>
          <a:lstStyle/>
          <a:p>
            <a:r>
              <a:rPr lang="en-US" altLang="zh-CN" dirty="0" smtClean="0"/>
              <a:t>Create a Test Set</a:t>
            </a:r>
            <a:endParaRPr lang="zh-CN" altLang="en-US" dirty="0"/>
          </a:p>
        </p:txBody>
      </p:sp>
    </p:spTree>
    <p:extLst>
      <p:ext uri="{BB962C8B-B14F-4D97-AF65-F5344CB8AC3E}">
        <p14:creationId xmlns:p14="http://schemas.microsoft.com/office/powerpoint/2010/main" xmlns="" val="2556623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rmAutofit/>
          </a:bodyPr>
          <a:lstStyle/>
          <a:p>
            <a:pPr marL="0" indent="0">
              <a:buNone/>
            </a:pPr>
            <a:r>
              <a:rPr lang="en-US" altLang="zh-CN" sz="2400" dirty="0"/>
              <a:t>import </a:t>
            </a:r>
            <a:r>
              <a:rPr lang="en-US" altLang="zh-CN" sz="2400" dirty="0" err="1"/>
              <a:t>hashlib</a:t>
            </a:r>
            <a:endParaRPr lang="en-US" altLang="zh-CN" sz="2400" dirty="0"/>
          </a:p>
          <a:p>
            <a:pPr marL="0" indent="0">
              <a:buNone/>
            </a:pPr>
            <a:r>
              <a:rPr lang="en-US" altLang="zh-CN" sz="2400" dirty="0" err="1"/>
              <a:t>def</a:t>
            </a:r>
            <a:r>
              <a:rPr lang="en-US" altLang="zh-CN" sz="2400" dirty="0"/>
              <a:t> </a:t>
            </a:r>
            <a:r>
              <a:rPr lang="en-US" altLang="zh-CN" sz="2400" dirty="0" err="1"/>
              <a:t>test_set_check</a:t>
            </a:r>
            <a:r>
              <a:rPr lang="en-US" altLang="zh-CN" sz="2400" dirty="0"/>
              <a:t>(identifier, </a:t>
            </a:r>
            <a:r>
              <a:rPr lang="en-US" altLang="zh-CN" sz="2400" dirty="0" err="1"/>
              <a:t>test_ratio</a:t>
            </a:r>
            <a:r>
              <a:rPr lang="en-US" altLang="zh-CN" sz="2400" dirty="0"/>
              <a:t>, hash):</a:t>
            </a:r>
          </a:p>
          <a:p>
            <a:pPr marL="0" indent="0">
              <a:buNone/>
            </a:pPr>
            <a:r>
              <a:rPr lang="en-US" altLang="zh-CN" sz="2400" dirty="0" smtClean="0"/>
              <a:t>    return </a:t>
            </a:r>
            <a:r>
              <a:rPr lang="en-US" altLang="zh-CN" sz="2400" dirty="0"/>
              <a:t>hash(np.int64(identifier)).digest()[-1] &lt; 256 * </a:t>
            </a:r>
            <a:r>
              <a:rPr lang="en-US" altLang="zh-CN" sz="2400" dirty="0" err="1"/>
              <a:t>test_ratio</a:t>
            </a:r>
            <a:endParaRPr lang="en-US" altLang="zh-CN" sz="2400" dirty="0"/>
          </a:p>
          <a:p>
            <a:pPr marL="0" indent="0">
              <a:buNone/>
            </a:pPr>
            <a:r>
              <a:rPr lang="en-US" altLang="zh-CN" sz="2400" dirty="0" err="1"/>
              <a:t>def</a:t>
            </a:r>
            <a:r>
              <a:rPr lang="en-US" altLang="zh-CN" sz="2400" dirty="0"/>
              <a:t> </a:t>
            </a:r>
            <a:r>
              <a:rPr lang="en-US" altLang="zh-CN" sz="2400" dirty="0" err="1"/>
              <a:t>split_train_test_by_id</a:t>
            </a:r>
            <a:r>
              <a:rPr lang="en-US" altLang="zh-CN" sz="2400" dirty="0"/>
              <a:t>(data, </a:t>
            </a:r>
            <a:r>
              <a:rPr lang="en-US" altLang="zh-CN" sz="2400" dirty="0" err="1"/>
              <a:t>test_ratio</a:t>
            </a:r>
            <a:r>
              <a:rPr lang="en-US" altLang="zh-CN" sz="2400" dirty="0"/>
              <a:t>, </a:t>
            </a:r>
            <a:r>
              <a:rPr lang="en-US" altLang="zh-CN" sz="2400" dirty="0" err="1"/>
              <a:t>id_column</a:t>
            </a:r>
            <a:r>
              <a:rPr lang="en-US" altLang="zh-CN" sz="2400" dirty="0"/>
              <a:t>, </a:t>
            </a:r>
            <a:r>
              <a:rPr lang="en-US" altLang="zh-CN" sz="2400" dirty="0" smtClean="0"/>
              <a:t>  </a:t>
            </a:r>
            <a:br>
              <a:rPr lang="en-US" altLang="zh-CN" sz="2400" dirty="0" smtClean="0"/>
            </a:br>
            <a:r>
              <a:rPr lang="en-US" altLang="zh-CN" sz="2400" dirty="0" smtClean="0"/>
              <a:t>                                                hash=hashlib.md5</a:t>
            </a:r>
            <a:r>
              <a:rPr lang="en-US" altLang="zh-CN" sz="2400" dirty="0"/>
              <a:t>):</a:t>
            </a:r>
          </a:p>
          <a:p>
            <a:pPr marL="0" indent="0">
              <a:buNone/>
            </a:pPr>
            <a:r>
              <a:rPr lang="en-US" altLang="zh-CN" sz="2400" dirty="0" smtClean="0"/>
              <a:t>    ids </a:t>
            </a:r>
            <a:r>
              <a:rPr lang="en-US" altLang="zh-CN" sz="2400" dirty="0"/>
              <a:t>= data[</a:t>
            </a:r>
            <a:r>
              <a:rPr lang="en-US" altLang="zh-CN" sz="2400" dirty="0" err="1"/>
              <a:t>id_column</a:t>
            </a:r>
            <a:r>
              <a:rPr lang="en-US" altLang="zh-CN" sz="2400" dirty="0"/>
              <a:t>]</a:t>
            </a:r>
          </a:p>
          <a:p>
            <a:pPr marL="0" indent="0">
              <a:buNone/>
            </a:pPr>
            <a:r>
              <a:rPr lang="en-US" altLang="zh-CN" sz="2000" dirty="0" smtClean="0"/>
              <a:t>    </a:t>
            </a:r>
            <a:r>
              <a:rPr lang="en-US" altLang="zh-CN" sz="2000" dirty="0" err="1" smtClean="0"/>
              <a:t>in_test_set</a:t>
            </a:r>
            <a:r>
              <a:rPr lang="en-US" altLang="zh-CN" sz="2000" dirty="0" smtClean="0"/>
              <a:t> </a:t>
            </a:r>
            <a:r>
              <a:rPr lang="en-US" altLang="zh-CN" sz="2000" dirty="0"/>
              <a:t>= </a:t>
            </a:r>
            <a:r>
              <a:rPr lang="en-US" altLang="zh-CN" sz="2000" dirty="0" err="1"/>
              <a:t>ids.apply</a:t>
            </a:r>
            <a:r>
              <a:rPr lang="en-US" altLang="zh-CN" sz="2000" dirty="0"/>
              <a:t>(lambda id_: </a:t>
            </a:r>
            <a:r>
              <a:rPr lang="en-US" altLang="zh-CN" sz="2000" dirty="0" err="1"/>
              <a:t>test_set_check</a:t>
            </a:r>
            <a:r>
              <a:rPr lang="en-US" altLang="zh-CN" sz="2000" dirty="0"/>
              <a:t>(id_, </a:t>
            </a:r>
            <a:r>
              <a:rPr lang="en-US" altLang="zh-CN" sz="2000" dirty="0" err="1"/>
              <a:t>test_ratio</a:t>
            </a:r>
            <a:r>
              <a:rPr lang="en-US" altLang="zh-CN" sz="2000" dirty="0"/>
              <a:t>, hash))</a:t>
            </a:r>
          </a:p>
          <a:p>
            <a:pPr marL="0" indent="0">
              <a:buNone/>
            </a:pPr>
            <a:r>
              <a:rPr lang="en-US" altLang="zh-CN" sz="2400" dirty="0" smtClean="0"/>
              <a:t>    return </a:t>
            </a:r>
            <a:r>
              <a:rPr lang="en-US" altLang="zh-CN" sz="2400" dirty="0" err="1"/>
              <a:t>data.loc</a:t>
            </a:r>
            <a:r>
              <a:rPr lang="en-US" altLang="zh-CN" sz="2400" dirty="0"/>
              <a:t>[~</a:t>
            </a:r>
            <a:r>
              <a:rPr lang="en-US" altLang="zh-CN" sz="2400" dirty="0" err="1"/>
              <a:t>in_test_set</a:t>
            </a:r>
            <a:r>
              <a:rPr lang="en-US" altLang="zh-CN" sz="2400" dirty="0"/>
              <a:t>], </a:t>
            </a:r>
            <a:r>
              <a:rPr lang="en-US" altLang="zh-CN" sz="2400" dirty="0" err="1"/>
              <a:t>data.loc</a:t>
            </a:r>
            <a:r>
              <a:rPr lang="en-US" altLang="zh-CN" sz="2400" dirty="0"/>
              <a:t>[</a:t>
            </a:r>
            <a:r>
              <a:rPr lang="en-US" altLang="zh-CN" sz="2400" dirty="0" err="1"/>
              <a:t>in_test_set</a:t>
            </a:r>
            <a:r>
              <a:rPr lang="en-US" altLang="zh-CN" sz="2400" dirty="0"/>
              <a:t>]</a:t>
            </a:r>
            <a:endParaRPr lang="zh-CN" altLang="en-US" sz="2400" dirty="0"/>
          </a:p>
        </p:txBody>
      </p:sp>
      <p:sp>
        <p:nvSpPr>
          <p:cNvPr id="5" name="标题 1"/>
          <p:cNvSpPr>
            <a:spLocks noGrp="1"/>
          </p:cNvSpPr>
          <p:nvPr>
            <p:ph type="title"/>
          </p:nvPr>
        </p:nvSpPr>
        <p:spPr>
          <a:xfrm>
            <a:off x="457200" y="274638"/>
            <a:ext cx="8229600" cy="1143000"/>
          </a:xfrm>
        </p:spPr>
        <p:txBody>
          <a:bodyPr/>
          <a:lstStyle/>
          <a:p>
            <a:r>
              <a:rPr lang="en-US" altLang="zh-CN" dirty="0" smtClean="0"/>
              <a:t>Create a Test Set</a:t>
            </a:r>
            <a:endParaRPr lang="zh-CN" altLang="en-US" dirty="0"/>
          </a:p>
        </p:txBody>
      </p:sp>
    </p:spTree>
    <p:extLst>
      <p:ext uri="{BB962C8B-B14F-4D97-AF65-F5344CB8AC3E}">
        <p14:creationId xmlns:p14="http://schemas.microsoft.com/office/powerpoint/2010/main" xmlns="" val="2691517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dirty="0"/>
              <a:t>So far we have considered purely random sampling methods. This is generally fine </a:t>
            </a:r>
            <a:r>
              <a:rPr lang="en-US" altLang="zh-CN" dirty="0" smtClean="0"/>
              <a:t>if your </a:t>
            </a:r>
            <a:r>
              <a:rPr lang="en-US" altLang="zh-CN" dirty="0"/>
              <a:t>dataset is large enough (especially relative to the number of attributes), but if </a:t>
            </a:r>
            <a:r>
              <a:rPr lang="en-US" altLang="zh-CN" dirty="0" smtClean="0"/>
              <a:t>it is </a:t>
            </a:r>
            <a:r>
              <a:rPr lang="en-US" altLang="zh-CN" dirty="0"/>
              <a:t>not, you run the risk of introducing a significant sampling bias. When a </a:t>
            </a:r>
            <a:r>
              <a:rPr lang="en-US" altLang="zh-CN" dirty="0" smtClean="0"/>
              <a:t>survey company </a:t>
            </a:r>
            <a:r>
              <a:rPr lang="en-US" altLang="zh-CN" dirty="0"/>
              <a:t>decides to call 1,000 people to ask them a few questions, they don’t just </a:t>
            </a:r>
            <a:r>
              <a:rPr lang="en-US" altLang="zh-CN" dirty="0" smtClean="0"/>
              <a:t>pick 1,000 </a:t>
            </a:r>
            <a:r>
              <a:rPr lang="en-US" altLang="zh-CN" dirty="0"/>
              <a:t>people randomly in a phone booth. They try to ensure that these 1,000 </a:t>
            </a:r>
            <a:r>
              <a:rPr lang="en-US" altLang="zh-CN" dirty="0" smtClean="0"/>
              <a:t>people are </a:t>
            </a:r>
            <a:r>
              <a:rPr lang="en-US" altLang="zh-CN" dirty="0"/>
              <a:t>representative of the whole population.</a:t>
            </a:r>
            <a:endParaRPr lang="zh-CN" altLang="en-US" dirty="0"/>
          </a:p>
        </p:txBody>
      </p:sp>
      <p:sp>
        <p:nvSpPr>
          <p:cNvPr id="5" name="标题 1"/>
          <p:cNvSpPr>
            <a:spLocks noGrp="1"/>
          </p:cNvSpPr>
          <p:nvPr>
            <p:ph type="title"/>
          </p:nvPr>
        </p:nvSpPr>
        <p:spPr>
          <a:xfrm>
            <a:off x="457200" y="274638"/>
            <a:ext cx="8229600" cy="1143000"/>
          </a:xfrm>
        </p:spPr>
        <p:txBody>
          <a:bodyPr/>
          <a:lstStyle/>
          <a:p>
            <a:r>
              <a:rPr lang="en-US" altLang="zh-CN" dirty="0" smtClean="0"/>
              <a:t>Create a Test Set</a:t>
            </a:r>
            <a:endParaRPr lang="zh-CN" altLang="en-US" dirty="0"/>
          </a:p>
        </p:txBody>
      </p:sp>
    </p:spTree>
    <p:extLst>
      <p:ext uri="{BB962C8B-B14F-4D97-AF65-F5344CB8AC3E}">
        <p14:creationId xmlns:p14="http://schemas.microsoft.com/office/powerpoint/2010/main" xmlns="" val="1329291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CHAPTER 2</a:t>
            </a:r>
            <a:endParaRPr lang="zh-CN" altLang="en-US" dirty="0"/>
          </a:p>
        </p:txBody>
      </p:sp>
      <p:sp>
        <p:nvSpPr>
          <p:cNvPr id="3" name="内容占位符 2"/>
          <p:cNvSpPr>
            <a:spLocks noGrp="1"/>
          </p:cNvSpPr>
          <p:nvPr>
            <p:ph idx="1"/>
          </p:nvPr>
        </p:nvSpPr>
        <p:spPr>
          <a:xfrm>
            <a:off x="457200" y="1600200"/>
            <a:ext cx="8686800" cy="4525963"/>
          </a:xfrm>
        </p:spPr>
        <p:txBody>
          <a:bodyPr>
            <a:normAutofit/>
          </a:bodyPr>
          <a:lstStyle/>
          <a:p>
            <a:pPr marL="0" indent="0">
              <a:buNone/>
            </a:pPr>
            <a:r>
              <a:rPr lang="en-US" altLang="zh-CN" dirty="0" smtClean="0"/>
              <a:t>End-to-End Machine Learning Project</a:t>
            </a:r>
          </a:p>
          <a:p>
            <a:r>
              <a:rPr lang="en-US" altLang="zh-CN" dirty="0" smtClean="0"/>
              <a:t>In this chapter, you will go through an example project end to end, pretending to be a recently hired data scientist in a real estate company.</a:t>
            </a:r>
            <a:endParaRPr lang="zh-CN" altLang="en-US" dirty="0"/>
          </a:p>
        </p:txBody>
      </p:sp>
    </p:spTree>
    <p:extLst>
      <p:ext uri="{BB962C8B-B14F-4D97-AF65-F5344CB8AC3E}">
        <p14:creationId xmlns:p14="http://schemas.microsoft.com/office/powerpoint/2010/main" xmlns="" val="2556623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dirty="0"/>
              <a:t>For example, the US population is </a:t>
            </a:r>
            <a:r>
              <a:rPr lang="en-US" altLang="zh-CN" dirty="0" smtClean="0"/>
              <a:t>composed of </a:t>
            </a:r>
            <a:r>
              <a:rPr lang="en-US" altLang="zh-CN" dirty="0"/>
              <a:t>51.3% female and 48.7% male, so a well-conducted survey in the US </a:t>
            </a:r>
            <a:r>
              <a:rPr lang="en-US" altLang="zh-CN" dirty="0" smtClean="0"/>
              <a:t>would try </a:t>
            </a:r>
            <a:r>
              <a:rPr lang="en-US" altLang="zh-CN" dirty="0"/>
              <a:t>to maintain this ratio in the sample: 513 female and 487 male. This is called </a:t>
            </a:r>
            <a:r>
              <a:rPr lang="en-US" altLang="zh-CN" b="1" i="1" dirty="0" smtClean="0"/>
              <a:t>stratified sampling</a:t>
            </a:r>
            <a:r>
              <a:rPr lang="en-US" altLang="zh-CN" dirty="0"/>
              <a:t>: the population is divided into homogeneous subgroups called </a:t>
            </a:r>
            <a:r>
              <a:rPr lang="en-US" altLang="zh-CN" b="1" i="1" dirty="0" smtClean="0"/>
              <a:t>strata</a:t>
            </a:r>
            <a:r>
              <a:rPr lang="en-US" altLang="zh-CN" dirty="0" smtClean="0"/>
              <a:t>, and </a:t>
            </a:r>
            <a:r>
              <a:rPr lang="en-US" altLang="zh-CN" dirty="0"/>
              <a:t>the right number of instances is sampled from each stratum to guarantee that </a:t>
            </a:r>
            <a:r>
              <a:rPr lang="en-US" altLang="zh-CN" dirty="0" smtClean="0"/>
              <a:t>the test </a:t>
            </a:r>
            <a:r>
              <a:rPr lang="en-US" altLang="zh-CN" dirty="0"/>
              <a:t>set is representative of the overall population.</a:t>
            </a:r>
            <a:endParaRPr lang="zh-CN" altLang="en-US" dirty="0"/>
          </a:p>
        </p:txBody>
      </p:sp>
      <p:sp>
        <p:nvSpPr>
          <p:cNvPr id="5" name="标题 1"/>
          <p:cNvSpPr>
            <a:spLocks noGrp="1"/>
          </p:cNvSpPr>
          <p:nvPr>
            <p:ph type="title"/>
          </p:nvPr>
        </p:nvSpPr>
        <p:spPr>
          <a:xfrm>
            <a:off x="457200" y="274638"/>
            <a:ext cx="8229600" cy="1143000"/>
          </a:xfrm>
        </p:spPr>
        <p:txBody>
          <a:bodyPr/>
          <a:lstStyle/>
          <a:p>
            <a:r>
              <a:rPr lang="en-US" altLang="zh-CN" dirty="0" smtClean="0"/>
              <a:t>Create a Test Set</a:t>
            </a:r>
            <a:endParaRPr lang="zh-CN" altLang="en-US" dirty="0"/>
          </a:p>
        </p:txBody>
      </p:sp>
    </p:spTree>
    <p:extLst>
      <p:ext uri="{BB962C8B-B14F-4D97-AF65-F5344CB8AC3E}">
        <p14:creationId xmlns:p14="http://schemas.microsoft.com/office/powerpoint/2010/main" xmlns="" val="4040730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dirty="0"/>
              <a:t>Suppose you chatted with experts who told you that the median income is a </a:t>
            </a:r>
            <a:r>
              <a:rPr lang="en-US" altLang="zh-CN" dirty="0" smtClean="0"/>
              <a:t>very important </a:t>
            </a:r>
            <a:r>
              <a:rPr lang="en-US" altLang="zh-CN" dirty="0"/>
              <a:t>attribute to predict median housing prices. You may want to ensure </a:t>
            </a:r>
            <a:r>
              <a:rPr lang="en-US" altLang="zh-CN" dirty="0" smtClean="0"/>
              <a:t>that the </a:t>
            </a:r>
            <a:r>
              <a:rPr lang="en-US" altLang="zh-CN" dirty="0"/>
              <a:t>test set is representative of the various categories of incomes in the whole </a:t>
            </a:r>
            <a:r>
              <a:rPr lang="en-US" altLang="zh-CN" dirty="0" smtClean="0"/>
              <a:t>dataset. Since </a:t>
            </a:r>
            <a:r>
              <a:rPr lang="en-US" altLang="zh-CN" dirty="0"/>
              <a:t>the median income is a continuous numerical attribute, you first need to </a:t>
            </a:r>
            <a:r>
              <a:rPr lang="en-US" altLang="zh-CN" dirty="0" smtClean="0"/>
              <a:t>create an </a:t>
            </a:r>
            <a:r>
              <a:rPr lang="en-US" altLang="zh-CN" dirty="0"/>
              <a:t>income category attribute. Let’s look at the median income histogram more </a:t>
            </a:r>
            <a:r>
              <a:rPr lang="en-US" altLang="zh-CN" dirty="0" smtClean="0"/>
              <a:t>closely.</a:t>
            </a:r>
            <a:endParaRPr lang="zh-CN" altLang="en-US" dirty="0"/>
          </a:p>
        </p:txBody>
      </p:sp>
      <p:sp>
        <p:nvSpPr>
          <p:cNvPr id="5" name="标题 1"/>
          <p:cNvSpPr>
            <a:spLocks noGrp="1"/>
          </p:cNvSpPr>
          <p:nvPr>
            <p:ph type="title"/>
          </p:nvPr>
        </p:nvSpPr>
        <p:spPr>
          <a:xfrm>
            <a:off x="457200" y="274638"/>
            <a:ext cx="8229600" cy="1143000"/>
          </a:xfrm>
        </p:spPr>
        <p:txBody>
          <a:bodyPr/>
          <a:lstStyle/>
          <a:p>
            <a:r>
              <a:rPr lang="en-US" altLang="zh-CN" dirty="0" smtClean="0"/>
              <a:t>Create a Test Set</a:t>
            </a:r>
            <a:endParaRPr lang="zh-CN" altLang="en-US" dirty="0"/>
          </a:p>
        </p:txBody>
      </p:sp>
    </p:spTree>
    <p:extLst>
      <p:ext uri="{BB962C8B-B14F-4D97-AF65-F5344CB8AC3E}">
        <p14:creationId xmlns:p14="http://schemas.microsoft.com/office/powerpoint/2010/main" xmlns="" val="1877878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dirty="0"/>
              <a:t>Suppose you chatted with experts who told you that the median income is a </a:t>
            </a:r>
            <a:r>
              <a:rPr lang="en-US" altLang="zh-CN" dirty="0" smtClean="0"/>
              <a:t>very important </a:t>
            </a:r>
            <a:r>
              <a:rPr lang="en-US" altLang="zh-CN" dirty="0"/>
              <a:t>attribute to predict median housing prices. You may want to ensure </a:t>
            </a:r>
            <a:r>
              <a:rPr lang="en-US" altLang="zh-CN" dirty="0" smtClean="0"/>
              <a:t>that the </a:t>
            </a:r>
            <a:r>
              <a:rPr lang="en-US" altLang="zh-CN" dirty="0"/>
              <a:t>test set is representative of the various categories of incomes in the whole </a:t>
            </a:r>
            <a:r>
              <a:rPr lang="en-US" altLang="zh-CN" dirty="0" smtClean="0"/>
              <a:t>dataset. Since </a:t>
            </a:r>
            <a:r>
              <a:rPr lang="en-US" altLang="zh-CN" dirty="0"/>
              <a:t>the median income is a continuous numerical attribute, you first need to </a:t>
            </a:r>
            <a:r>
              <a:rPr lang="en-US" altLang="zh-CN" dirty="0" smtClean="0"/>
              <a:t>create an </a:t>
            </a:r>
            <a:r>
              <a:rPr lang="en-US" altLang="zh-CN" dirty="0"/>
              <a:t>income category attribute. Let’s look at the median income histogram </a:t>
            </a:r>
            <a:r>
              <a:rPr lang="en-US" altLang="zh-CN"/>
              <a:t>more </a:t>
            </a:r>
            <a:r>
              <a:rPr lang="en-US" altLang="zh-CN" smtClean="0"/>
              <a:t>closely.</a:t>
            </a:r>
            <a:endParaRPr lang="zh-CN" altLang="en-US" dirty="0"/>
          </a:p>
        </p:txBody>
      </p:sp>
      <p:sp>
        <p:nvSpPr>
          <p:cNvPr id="5" name="标题 1"/>
          <p:cNvSpPr>
            <a:spLocks noGrp="1"/>
          </p:cNvSpPr>
          <p:nvPr>
            <p:ph type="title"/>
          </p:nvPr>
        </p:nvSpPr>
        <p:spPr>
          <a:xfrm>
            <a:off x="457200" y="274638"/>
            <a:ext cx="8229600" cy="1143000"/>
          </a:xfrm>
        </p:spPr>
        <p:txBody>
          <a:bodyPr/>
          <a:lstStyle/>
          <a:p>
            <a:r>
              <a:rPr lang="en-US" altLang="zh-CN" dirty="0" smtClean="0"/>
              <a:t>Create a Test Set</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7504" y="1196752"/>
            <a:ext cx="8856984" cy="5631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60971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dirty="0"/>
              <a:t>The following code creates an income </a:t>
            </a:r>
            <a:r>
              <a:rPr lang="en-US" altLang="zh-CN" dirty="0" smtClean="0"/>
              <a:t>category attribute </a:t>
            </a:r>
            <a:r>
              <a:rPr lang="en-US" altLang="zh-CN" dirty="0"/>
              <a:t>by dividing the median income by 1.5 (to limit the number of income categories</a:t>
            </a:r>
            <a:r>
              <a:rPr lang="en-US" altLang="zh-CN" dirty="0" smtClean="0"/>
              <a:t>), and </a:t>
            </a:r>
            <a:r>
              <a:rPr lang="en-US" altLang="zh-CN" dirty="0"/>
              <a:t>rounding up using ceil (to have discrete categories), and then </a:t>
            </a:r>
            <a:r>
              <a:rPr lang="en-US" altLang="zh-CN" dirty="0" smtClean="0"/>
              <a:t>merging all </a:t>
            </a:r>
            <a:r>
              <a:rPr lang="en-US" altLang="zh-CN" dirty="0"/>
              <a:t>the categories greater than 5 into category 5</a:t>
            </a:r>
            <a:r>
              <a:rPr lang="en-US" altLang="zh-CN" dirty="0" smtClean="0"/>
              <a:t>:</a:t>
            </a:r>
          </a:p>
          <a:p>
            <a:endParaRPr lang="en-US" altLang="zh-CN" dirty="0"/>
          </a:p>
          <a:p>
            <a:pPr marL="0" indent="0">
              <a:buNone/>
            </a:pPr>
            <a:r>
              <a:rPr lang="en-US" altLang="zh-CN" sz="2400" dirty="0"/>
              <a:t>housing["</a:t>
            </a:r>
            <a:r>
              <a:rPr lang="en-US" altLang="zh-CN" sz="2400" dirty="0" err="1"/>
              <a:t>income_cat</a:t>
            </a:r>
            <a:r>
              <a:rPr lang="en-US" altLang="zh-CN" sz="2400" dirty="0"/>
              <a:t>"] = </a:t>
            </a:r>
            <a:r>
              <a:rPr lang="en-US" altLang="zh-CN" sz="2400" dirty="0" err="1"/>
              <a:t>np.ceil</a:t>
            </a:r>
            <a:r>
              <a:rPr lang="en-US" altLang="zh-CN" sz="2400" dirty="0"/>
              <a:t>(housing["</a:t>
            </a:r>
            <a:r>
              <a:rPr lang="en-US" altLang="zh-CN" sz="2400" dirty="0" err="1"/>
              <a:t>median_income</a:t>
            </a:r>
            <a:r>
              <a:rPr lang="en-US" altLang="zh-CN" sz="2400" dirty="0"/>
              <a:t>"] / 1.5)</a:t>
            </a:r>
          </a:p>
          <a:p>
            <a:pPr marL="0" indent="0">
              <a:buNone/>
            </a:pPr>
            <a:r>
              <a:rPr lang="en-US" altLang="zh-CN" sz="2200" dirty="0"/>
              <a:t>housing["</a:t>
            </a:r>
            <a:r>
              <a:rPr lang="en-US" altLang="zh-CN" sz="2200" dirty="0" err="1"/>
              <a:t>income_cat</a:t>
            </a:r>
            <a:r>
              <a:rPr lang="en-US" altLang="zh-CN" sz="2200" dirty="0"/>
              <a:t>"].where(housing["</a:t>
            </a:r>
            <a:r>
              <a:rPr lang="en-US" altLang="zh-CN" sz="2200" dirty="0" err="1"/>
              <a:t>income_cat</a:t>
            </a:r>
            <a:r>
              <a:rPr lang="en-US" altLang="zh-CN" sz="2200" dirty="0"/>
              <a:t>"] </a:t>
            </a:r>
            <a:r>
              <a:rPr lang="en-US" altLang="zh-CN" sz="2200" dirty="0" smtClean="0"/>
              <a:t>&gt; </a:t>
            </a:r>
            <a:r>
              <a:rPr lang="en-US" altLang="zh-CN" sz="2200" dirty="0"/>
              <a:t>5, 5.0, </a:t>
            </a:r>
            <a:r>
              <a:rPr lang="en-US" altLang="zh-CN" sz="2200" dirty="0" err="1"/>
              <a:t>inplace</a:t>
            </a:r>
            <a:r>
              <a:rPr lang="en-US" altLang="zh-CN" sz="2200" dirty="0"/>
              <a:t>=True)</a:t>
            </a:r>
            <a:endParaRPr lang="zh-CN" altLang="en-US" sz="2200" dirty="0"/>
          </a:p>
        </p:txBody>
      </p:sp>
      <p:sp>
        <p:nvSpPr>
          <p:cNvPr id="5" name="标题 1"/>
          <p:cNvSpPr>
            <a:spLocks noGrp="1"/>
          </p:cNvSpPr>
          <p:nvPr>
            <p:ph type="title"/>
          </p:nvPr>
        </p:nvSpPr>
        <p:spPr>
          <a:xfrm>
            <a:off x="457200" y="274638"/>
            <a:ext cx="8229600" cy="1143000"/>
          </a:xfrm>
        </p:spPr>
        <p:txBody>
          <a:bodyPr/>
          <a:lstStyle/>
          <a:p>
            <a:r>
              <a:rPr lang="en-US" altLang="zh-CN" dirty="0" smtClean="0"/>
              <a:t>Create a Test Set</a:t>
            </a:r>
            <a:endParaRPr lang="zh-CN" altLang="en-US" dirty="0"/>
          </a:p>
        </p:txBody>
      </p:sp>
    </p:spTree>
    <p:extLst>
      <p:ext uri="{BB962C8B-B14F-4D97-AF65-F5344CB8AC3E}">
        <p14:creationId xmlns:p14="http://schemas.microsoft.com/office/powerpoint/2010/main" xmlns="" val="811034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dirty="0"/>
              <a:t>Now you are ready to do stratified sampling based on the income category. For </a:t>
            </a:r>
            <a:r>
              <a:rPr lang="en-US" altLang="zh-CN" dirty="0" smtClean="0"/>
              <a:t>this you </a:t>
            </a:r>
            <a:r>
              <a:rPr lang="en-US" altLang="zh-CN" dirty="0"/>
              <a:t>can use </a:t>
            </a:r>
            <a:r>
              <a:rPr lang="en-US" altLang="zh-CN" dirty="0" err="1"/>
              <a:t>Scikit-Learn’s</a:t>
            </a:r>
            <a:r>
              <a:rPr lang="en-US" altLang="zh-CN" dirty="0"/>
              <a:t> </a:t>
            </a:r>
            <a:r>
              <a:rPr lang="en-US" altLang="zh-CN" dirty="0" err="1"/>
              <a:t>StratifiedShuffleSplit</a:t>
            </a:r>
            <a:r>
              <a:rPr lang="en-US" altLang="zh-CN" dirty="0"/>
              <a:t> class</a:t>
            </a:r>
            <a:r>
              <a:rPr lang="en-US" altLang="zh-CN" dirty="0" smtClean="0"/>
              <a:t>:</a:t>
            </a:r>
          </a:p>
          <a:p>
            <a:endParaRPr lang="en-US" altLang="zh-CN" dirty="0"/>
          </a:p>
          <a:p>
            <a:pPr marL="0" indent="0">
              <a:buNone/>
            </a:pPr>
            <a:r>
              <a:rPr lang="en-US" altLang="zh-CN" sz="2400" b="1" dirty="0"/>
              <a:t>from </a:t>
            </a:r>
            <a:r>
              <a:rPr lang="en-US" altLang="zh-CN" sz="2400" b="1" dirty="0" err="1"/>
              <a:t>sklearn.model_selection</a:t>
            </a:r>
            <a:r>
              <a:rPr lang="en-US" altLang="zh-CN" sz="2400" b="1" dirty="0"/>
              <a:t> import </a:t>
            </a:r>
            <a:r>
              <a:rPr lang="en-US" altLang="zh-CN" sz="2400" dirty="0" err="1"/>
              <a:t>StratifiedShuffleSplit</a:t>
            </a:r>
            <a:endParaRPr lang="en-US" altLang="zh-CN" sz="2400" dirty="0"/>
          </a:p>
          <a:p>
            <a:pPr marL="0" indent="0">
              <a:buNone/>
            </a:pPr>
            <a:r>
              <a:rPr lang="en-US" altLang="zh-CN" sz="2400" dirty="0"/>
              <a:t>split = </a:t>
            </a:r>
            <a:r>
              <a:rPr lang="en-US" altLang="zh-CN" sz="2400" dirty="0" err="1"/>
              <a:t>StratifiedShuffleSplit</a:t>
            </a:r>
            <a:r>
              <a:rPr lang="en-US" altLang="zh-CN" sz="2400" dirty="0"/>
              <a:t>(</a:t>
            </a:r>
            <a:r>
              <a:rPr lang="en-US" altLang="zh-CN" sz="2400" dirty="0" err="1"/>
              <a:t>n_splits</a:t>
            </a:r>
            <a:r>
              <a:rPr lang="en-US" altLang="zh-CN" sz="2400" dirty="0"/>
              <a:t>=1, </a:t>
            </a:r>
            <a:r>
              <a:rPr lang="en-US" altLang="zh-CN" sz="2400" dirty="0" err="1"/>
              <a:t>test_size</a:t>
            </a:r>
            <a:r>
              <a:rPr lang="en-US" altLang="zh-CN" sz="2400" dirty="0"/>
              <a:t>=0.2, </a:t>
            </a:r>
            <a:r>
              <a:rPr lang="en-US" altLang="zh-CN" sz="2400" dirty="0" err="1"/>
              <a:t>random_state</a:t>
            </a:r>
            <a:r>
              <a:rPr lang="en-US" altLang="zh-CN" sz="2400" dirty="0"/>
              <a:t>=42)</a:t>
            </a:r>
          </a:p>
          <a:p>
            <a:pPr marL="0" indent="0">
              <a:buNone/>
            </a:pPr>
            <a:r>
              <a:rPr lang="en-US" altLang="zh-CN" sz="2400" b="1" dirty="0"/>
              <a:t>for </a:t>
            </a:r>
            <a:r>
              <a:rPr lang="en-US" altLang="zh-CN" sz="2400" dirty="0" err="1"/>
              <a:t>train_index</a:t>
            </a:r>
            <a:r>
              <a:rPr lang="en-US" altLang="zh-CN" sz="2400" dirty="0"/>
              <a:t>, </a:t>
            </a:r>
            <a:r>
              <a:rPr lang="en-US" altLang="zh-CN" sz="2400" dirty="0" err="1"/>
              <a:t>test_index</a:t>
            </a:r>
            <a:r>
              <a:rPr lang="en-US" altLang="zh-CN" sz="2400" dirty="0"/>
              <a:t> </a:t>
            </a:r>
            <a:r>
              <a:rPr lang="en-US" altLang="zh-CN" sz="2400" b="1" dirty="0"/>
              <a:t>in </a:t>
            </a:r>
            <a:r>
              <a:rPr lang="en-US" altLang="zh-CN" sz="2400" dirty="0" err="1"/>
              <a:t>split.split</a:t>
            </a:r>
            <a:r>
              <a:rPr lang="en-US" altLang="zh-CN" sz="2400" dirty="0"/>
              <a:t>(housing, housing["</a:t>
            </a:r>
            <a:r>
              <a:rPr lang="en-US" altLang="zh-CN" sz="2400" dirty="0" err="1"/>
              <a:t>income_cat</a:t>
            </a:r>
            <a:r>
              <a:rPr lang="en-US" altLang="zh-CN" sz="2400" dirty="0"/>
              <a:t>"]):</a:t>
            </a:r>
          </a:p>
          <a:p>
            <a:pPr marL="0" indent="0">
              <a:buNone/>
            </a:pPr>
            <a:r>
              <a:rPr lang="en-US" altLang="zh-CN" sz="2400" dirty="0" smtClean="0"/>
              <a:t>    </a:t>
            </a:r>
            <a:r>
              <a:rPr lang="en-US" altLang="zh-CN" sz="2400" dirty="0" err="1" smtClean="0"/>
              <a:t>strat_train_set</a:t>
            </a:r>
            <a:r>
              <a:rPr lang="en-US" altLang="zh-CN" sz="2400" dirty="0" smtClean="0"/>
              <a:t> </a:t>
            </a:r>
            <a:r>
              <a:rPr lang="en-US" altLang="zh-CN" sz="2400" dirty="0"/>
              <a:t>= </a:t>
            </a:r>
            <a:r>
              <a:rPr lang="en-US" altLang="zh-CN" sz="2400" dirty="0" err="1"/>
              <a:t>housing.loc</a:t>
            </a:r>
            <a:r>
              <a:rPr lang="en-US" altLang="zh-CN" sz="2400" dirty="0"/>
              <a:t>[</a:t>
            </a:r>
            <a:r>
              <a:rPr lang="en-US" altLang="zh-CN" sz="2400" dirty="0" err="1"/>
              <a:t>train_index</a:t>
            </a:r>
            <a:r>
              <a:rPr lang="en-US" altLang="zh-CN" sz="2400" dirty="0"/>
              <a:t>]</a:t>
            </a:r>
          </a:p>
          <a:p>
            <a:pPr marL="0" indent="0">
              <a:buNone/>
            </a:pPr>
            <a:r>
              <a:rPr lang="en-US" altLang="zh-CN" sz="2400" dirty="0" smtClean="0"/>
              <a:t>    </a:t>
            </a:r>
            <a:r>
              <a:rPr lang="en-US" altLang="zh-CN" sz="2400" dirty="0" err="1" smtClean="0"/>
              <a:t>strat_test_set</a:t>
            </a:r>
            <a:r>
              <a:rPr lang="en-US" altLang="zh-CN" sz="2400" dirty="0" smtClean="0"/>
              <a:t> </a:t>
            </a:r>
            <a:r>
              <a:rPr lang="en-US" altLang="zh-CN" sz="2400" dirty="0"/>
              <a:t>= </a:t>
            </a:r>
            <a:r>
              <a:rPr lang="en-US" altLang="zh-CN" sz="2400" dirty="0" err="1"/>
              <a:t>housing.loc</a:t>
            </a:r>
            <a:r>
              <a:rPr lang="en-US" altLang="zh-CN" sz="2400" dirty="0"/>
              <a:t>[</a:t>
            </a:r>
            <a:r>
              <a:rPr lang="en-US" altLang="zh-CN" sz="2400" dirty="0" err="1"/>
              <a:t>test_index</a:t>
            </a:r>
            <a:r>
              <a:rPr lang="en-US" altLang="zh-CN" sz="2400" dirty="0"/>
              <a:t>]</a:t>
            </a:r>
            <a:endParaRPr lang="zh-CN" altLang="en-US" sz="1800" dirty="0"/>
          </a:p>
        </p:txBody>
      </p:sp>
      <p:sp>
        <p:nvSpPr>
          <p:cNvPr id="5" name="标题 1"/>
          <p:cNvSpPr>
            <a:spLocks noGrp="1"/>
          </p:cNvSpPr>
          <p:nvPr>
            <p:ph type="title"/>
          </p:nvPr>
        </p:nvSpPr>
        <p:spPr>
          <a:xfrm>
            <a:off x="457200" y="274638"/>
            <a:ext cx="8229600" cy="1143000"/>
          </a:xfrm>
        </p:spPr>
        <p:txBody>
          <a:bodyPr/>
          <a:lstStyle/>
          <a:p>
            <a:r>
              <a:rPr lang="en-US" altLang="zh-CN" dirty="0" smtClean="0"/>
              <a:t>Create a Test Set</a:t>
            </a:r>
            <a:endParaRPr lang="zh-CN" altLang="en-US" dirty="0"/>
          </a:p>
        </p:txBody>
      </p:sp>
    </p:spTree>
    <p:extLst>
      <p:ext uri="{BB962C8B-B14F-4D97-AF65-F5344CB8AC3E}">
        <p14:creationId xmlns:p14="http://schemas.microsoft.com/office/powerpoint/2010/main" xmlns="" val="2161828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pPr marL="0" indent="0">
              <a:buNone/>
            </a:pPr>
            <a:r>
              <a:rPr lang="en-US" altLang="zh-CN" sz="2800" b="1" dirty="0"/>
              <a:t>&gt;&gt;&gt; </a:t>
            </a:r>
            <a:r>
              <a:rPr lang="en-US" altLang="zh-CN" sz="2800" dirty="0"/>
              <a:t>housing["</a:t>
            </a:r>
            <a:r>
              <a:rPr lang="en-US" altLang="zh-CN" sz="2800" dirty="0" err="1"/>
              <a:t>income_cat</a:t>
            </a:r>
            <a:r>
              <a:rPr lang="en-US" altLang="zh-CN" sz="2800" dirty="0"/>
              <a:t>"].</a:t>
            </a:r>
            <a:r>
              <a:rPr lang="en-US" altLang="zh-CN" sz="2800" dirty="0" err="1"/>
              <a:t>value_counts</a:t>
            </a:r>
            <a:r>
              <a:rPr lang="en-US" altLang="zh-CN" sz="2800" dirty="0"/>
              <a:t>() / </a:t>
            </a:r>
            <a:r>
              <a:rPr lang="en-US" altLang="zh-CN" sz="2800" dirty="0" err="1"/>
              <a:t>len</a:t>
            </a:r>
            <a:r>
              <a:rPr lang="en-US" altLang="zh-CN" sz="2800" dirty="0"/>
              <a:t>(housing)</a:t>
            </a:r>
          </a:p>
          <a:p>
            <a:pPr marL="0" indent="0">
              <a:buNone/>
            </a:pPr>
            <a:r>
              <a:rPr lang="en-US" altLang="zh-CN" sz="2800" dirty="0"/>
              <a:t>3.0 0.350581</a:t>
            </a:r>
          </a:p>
          <a:p>
            <a:pPr marL="0" indent="0">
              <a:buNone/>
            </a:pPr>
            <a:r>
              <a:rPr lang="en-US" altLang="zh-CN" sz="2800" dirty="0"/>
              <a:t>2.0 0.318847</a:t>
            </a:r>
          </a:p>
          <a:p>
            <a:pPr marL="0" indent="0">
              <a:buNone/>
            </a:pPr>
            <a:r>
              <a:rPr lang="en-US" altLang="zh-CN" sz="2800" dirty="0"/>
              <a:t>4.0 0.176308</a:t>
            </a:r>
          </a:p>
          <a:p>
            <a:pPr marL="0" indent="0">
              <a:buNone/>
            </a:pPr>
            <a:r>
              <a:rPr lang="en-US" altLang="zh-CN" sz="2800" dirty="0"/>
              <a:t>5.0 0.114438</a:t>
            </a:r>
          </a:p>
          <a:p>
            <a:pPr marL="0" indent="0">
              <a:buNone/>
            </a:pPr>
            <a:r>
              <a:rPr lang="en-US" altLang="zh-CN" sz="2800" dirty="0"/>
              <a:t>1.0 0.039826</a:t>
            </a:r>
          </a:p>
          <a:p>
            <a:pPr marL="0" indent="0">
              <a:buNone/>
            </a:pPr>
            <a:r>
              <a:rPr lang="en-US" altLang="zh-CN" sz="2800" dirty="0"/>
              <a:t>Name: </a:t>
            </a:r>
            <a:r>
              <a:rPr lang="en-US" altLang="zh-CN" sz="2800" dirty="0" err="1"/>
              <a:t>income_cat</a:t>
            </a:r>
            <a:r>
              <a:rPr lang="en-US" altLang="zh-CN" sz="2800" dirty="0"/>
              <a:t>, </a:t>
            </a:r>
            <a:r>
              <a:rPr lang="en-US" altLang="zh-CN" sz="2800" dirty="0" err="1"/>
              <a:t>dtype</a:t>
            </a:r>
            <a:r>
              <a:rPr lang="en-US" altLang="zh-CN" sz="2800" dirty="0"/>
              <a:t>: float64</a:t>
            </a:r>
            <a:endParaRPr lang="zh-CN" altLang="en-US" sz="1600" dirty="0"/>
          </a:p>
        </p:txBody>
      </p:sp>
      <p:sp>
        <p:nvSpPr>
          <p:cNvPr id="5" name="标题 1"/>
          <p:cNvSpPr>
            <a:spLocks noGrp="1"/>
          </p:cNvSpPr>
          <p:nvPr>
            <p:ph type="title"/>
          </p:nvPr>
        </p:nvSpPr>
        <p:spPr>
          <a:xfrm>
            <a:off x="457200" y="274638"/>
            <a:ext cx="8229600" cy="1143000"/>
          </a:xfrm>
        </p:spPr>
        <p:txBody>
          <a:bodyPr/>
          <a:lstStyle/>
          <a:p>
            <a:r>
              <a:rPr lang="en-US" altLang="zh-CN" dirty="0" smtClean="0"/>
              <a:t>Create a Test Set</a:t>
            </a:r>
            <a:endParaRPr lang="zh-CN" altLang="en-US" dirty="0"/>
          </a:p>
        </p:txBody>
      </p:sp>
    </p:spTree>
    <p:extLst>
      <p:ext uri="{BB962C8B-B14F-4D97-AF65-F5344CB8AC3E}">
        <p14:creationId xmlns:p14="http://schemas.microsoft.com/office/powerpoint/2010/main" xmlns="" val="3911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pPr marL="0" indent="0">
              <a:buNone/>
            </a:pPr>
            <a:r>
              <a:rPr lang="en-US" altLang="zh-CN" sz="2800" b="1" dirty="0"/>
              <a:t>&gt;&gt;&gt; </a:t>
            </a:r>
            <a:r>
              <a:rPr lang="en-US" altLang="zh-CN" sz="2800" dirty="0"/>
              <a:t>housing["</a:t>
            </a:r>
            <a:r>
              <a:rPr lang="en-US" altLang="zh-CN" sz="2800" dirty="0" err="1"/>
              <a:t>income_cat</a:t>
            </a:r>
            <a:r>
              <a:rPr lang="en-US" altLang="zh-CN" sz="2800" dirty="0"/>
              <a:t>"].</a:t>
            </a:r>
            <a:r>
              <a:rPr lang="en-US" altLang="zh-CN" sz="2800" dirty="0" err="1"/>
              <a:t>value_counts</a:t>
            </a:r>
            <a:r>
              <a:rPr lang="en-US" altLang="zh-CN" sz="2800" dirty="0"/>
              <a:t>() / </a:t>
            </a:r>
            <a:r>
              <a:rPr lang="en-US" altLang="zh-CN" sz="2800" dirty="0" err="1"/>
              <a:t>len</a:t>
            </a:r>
            <a:r>
              <a:rPr lang="en-US" altLang="zh-CN" sz="2800" dirty="0"/>
              <a:t>(housing)</a:t>
            </a:r>
          </a:p>
          <a:p>
            <a:pPr marL="0" indent="0">
              <a:buNone/>
            </a:pPr>
            <a:r>
              <a:rPr lang="en-US" altLang="zh-CN" sz="2800" dirty="0"/>
              <a:t>3.0 0.350581</a:t>
            </a:r>
          </a:p>
          <a:p>
            <a:pPr marL="0" indent="0">
              <a:buNone/>
            </a:pPr>
            <a:r>
              <a:rPr lang="en-US" altLang="zh-CN" sz="2800" dirty="0"/>
              <a:t>2.0 0.318847</a:t>
            </a:r>
          </a:p>
          <a:p>
            <a:pPr marL="0" indent="0">
              <a:buNone/>
            </a:pPr>
            <a:r>
              <a:rPr lang="en-US" altLang="zh-CN" sz="2800" dirty="0"/>
              <a:t>4.0 0.176308</a:t>
            </a:r>
          </a:p>
          <a:p>
            <a:pPr marL="0" indent="0">
              <a:buNone/>
            </a:pPr>
            <a:r>
              <a:rPr lang="en-US" altLang="zh-CN" sz="2800" dirty="0"/>
              <a:t>5.0 0.114438</a:t>
            </a:r>
          </a:p>
          <a:p>
            <a:pPr marL="0" indent="0">
              <a:buNone/>
            </a:pPr>
            <a:r>
              <a:rPr lang="en-US" altLang="zh-CN" sz="2800" dirty="0"/>
              <a:t>1.0 0.039826</a:t>
            </a:r>
          </a:p>
          <a:p>
            <a:pPr marL="0" indent="0">
              <a:buNone/>
            </a:pPr>
            <a:r>
              <a:rPr lang="en-US" altLang="zh-CN" sz="2800" dirty="0"/>
              <a:t>Name: </a:t>
            </a:r>
            <a:r>
              <a:rPr lang="en-US" altLang="zh-CN" sz="2800" dirty="0" err="1"/>
              <a:t>income_cat</a:t>
            </a:r>
            <a:r>
              <a:rPr lang="en-US" altLang="zh-CN" sz="2800" dirty="0"/>
              <a:t>, </a:t>
            </a:r>
            <a:r>
              <a:rPr lang="en-US" altLang="zh-CN" sz="2800" dirty="0" err="1"/>
              <a:t>dtype</a:t>
            </a:r>
            <a:r>
              <a:rPr lang="en-US" altLang="zh-CN" sz="2800" dirty="0"/>
              <a:t>: float64</a:t>
            </a:r>
            <a:endParaRPr lang="zh-CN" altLang="en-US" sz="1600" dirty="0"/>
          </a:p>
        </p:txBody>
      </p:sp>
      <p:sp>
        <p:nvSpPr>
          <p:cNvPr id="5" name="标题 1"/>
          <p:cNvSpPr>
            <a:spLocks noGrp="1"/>
          </p:cNvSpPr>
          <p:nvPr>
            <p:ph type="title"/>
          </p:nvPr>
        </p:nvSpPr>
        <p:spPr>
          <a:xfrm>
            <a:off x="457200" y="274638"/>
            <a:ext cx="8229600" cy="1143000"/>
          </a:xfrm>
        </p:spPr>
        <p:txBody>
          <a:bodyPr/>
          <a:lstStyle/>
          <a:p>
            <a:r>
              <a:rPr lang="en-US" altLang="zh-CN" dirty="0" smtClean="0"/>
              <a:t>Create a Test Set</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340768"/>
            <a:ext cx="9125708" cy="38164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28622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sz="2800" dirty="0"/>
              <a:t>First, make sure you have put the test set aside and you are only exploring the </a:t>
            </a:r>
            <a:r>
              <a:rPr lang="en-US" altLang="zh-CN" sz="2800" dirty="0" smtClean="0"/>
              <a:t>training set</a:t>
            </a:r>
            <a:r>
              <a:rPr lang="en-US" altLang="zh-CN" sz="2800" dirty="0"/>
              <a:t>. Also, if the training set is very large, you may want to sample an </a:t>
            </a:r>
            <a:r>
              <a:rPr lang="en-US" altLang="zh-CN" sz="2800" dirty="0" smtClean="0"/>
              <a:t>exploration set</a:t>
            </a:r>
            <a:r>
              <a:rPr lang="en-US" altLang="zh-CN" sz="2800" dirty="0"/>
              <a:t>, to make manipulations easy and fast. In our case, the set is quite small so you </a:t>
            </a:r>
            <a:r>
              <a:rPr lang="en-US" altLang="zh-CN" sz="2800" dirty="0" smtClean="0"/>
              <a:t>can just </a:t>
            </a:r>
            <a:r>
              <a:rPr lang="en-US" altLang="zh-CN" sz="2800" dirty="0"/>
              <a:t>work directly on the full set. Let’s create a copy so you can play with it </a:t>
            </a:r>
            <a:r>
              <a:rPr lang="en-US" altLang="zh-CN" sz="2800" dirty="0" smtClean="0"/>
              <a:t>without harming </a:t>
            </a:r>
            <a:r>
              <a:rPr lang="en-US" altLang="zh-CN" sz="2800" dirty="0"/>
              <a:t>the training set</a:t>
            </a:r>
            <a:r>
              <a:rPr lang="en-US" altLang="zh-CN" sz="2800" dirty="0" smtClean="0"/>
              <a:t>:</a:t>
            </a:r>
          </a:p>
          <a:p>
            <a:endParaRPr lang="en-US" altLang="zh-CN" sz="2800" dirty="0"/>
          </a:p>
          <a:p>
            <a:pPr marL="0" indent="0">
              <a:buNone/>
            </a:pPr>
            <a:r>
              <a:rPr lang="en-US" altLang="zh-CN" sz="2800" dirty="0"/>
              <a:t>housing = </a:t>
            </a:r>
            <a:r>
              <a:rPr lang="en-US" altLang="zh-CN" sz="2800" dirty="0" err="1"/>
              <a:t>strat_train_set.copy</a:t>
            </a:r>
            <a:r>
              <a:rPr lang="en-US" altLang="zh-CN" sz="2800" dirty="0"/>
              <a:t>()</a:t>
            </a:r>
            <a:endParaRPr lang="zh-CN" altLang="en-US" sz="1600" dirty="0"/>
          </a:p>
        </p:txBody>
      </p:sp>
      <p:sp>
        <p:nvSpPr>
          <p:cNvPr id="5" name="标题 1"/>
          <p:cNvSpPr>
            <a:spLocks noGrp="1"/>
          </p:cNvSpPr>
          <p:nvPr>
            <p:ph type="title"/>
          </p:nvPr>
        </p:nvSpPr>
        <p:spPr>
          <a:xfrm>
            <a:off x="457200" y="274638"/>
            <a:ext cx="8229600" cy="1143000"/>
          </a:xfrm>
        </p:spPr>
        <p:txBody>
          <a:bodyPr>
            <a:normAutofit/>
          </a:bodyPr>
          <a:lstStyle/>
          <a:p>
            <a:r>
              <a:rPr lang="en-US" altLang="zh-CN" dirty="0"/>
              <a:t>Discover and Visualize </a:t>
            </a:r>
            <a:r>
              <a:rPr lang="en-US" altLang="zh-CN" dirty="0" smtClean="0"/>
              <a:t>the data</a:t>
            </a:r>
            <a:endParaRPr lang="zh-CN" altLang="en-US" dirty="0"/>
          </a:p>
        </p:txBody>
      </p:sp>
    </p:spTree>
    <p:extLst>
      <p:ext uri="{BB962C8B-B14F-4D97-AF65-F5344CB8AC3E}">
        <p14:creationId xmlns:p14="http://schemas.microsoft.com/office/powerpoint/2010/main" xmlns="" val="667118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sz="2800" dirty="0"/>
              <a:t>Since there is geographical information (latitude and longitude), it is a good idea </a:t>
            </a:r>
            <a:r>
              <a:rPr lang="en-US" altLang="zh-CN" sz="2800" dirty="0" smtClean="0"/>
              <a:t>to create </a:t>
            </a:r>
            <a:r>
              <a:rPr lang="en-US" altLang="zh-CN" sz="2800" dirty="0"/>
              <a:t>a scatterplot of all districts to visualize the </a:t>
            </a:r>
            <a:r>
              <a:rPr lang="en-US" altLang="zh-CN" sz="2800" dirty="0" smtClean="0"/>
              <a:t>data.</a:t>
            </a:r>
          </a:p>
          <a:p>
            <a:endParaRPr lang="en-US" altLang="zh-CN" sz="2800" dirty="0" smtClean="0"/>
          </a:p>
          <a:p>
            <a:pPr marL="0" indent="0">
              <a:buNone/>
            </a:pPr>
            <a:r>
              <a:rPr lang="en-US" altLang="zh-CN" sz="2800" dirty="0" err="1"/>
              <a:t>housing.plot</a:t>
            </a:r>
            <a:r>
              <a:rPr lang="en-US" altLang="zh-CN" sz="2800" dirty="0"/>
              <a:t>(kind="scatter", x="longitude", y="latitude")</a:t>
            </a:r>
            <a:endParaRPr lang="zh-CN" altLang="en-US" sz="1600" dirty="0"/>
          </a:p>
        </p:txBody>
      </p:sp>
      <p:sp>
        <p:nvSpPr>
          <p:cNvPr id="5" name="标题 1"/>
          <p:cNvSpPr>
            <a:spLocks noGrp="1"/>
          </p:cNvSpPr>
          <p:nvPr>
            <p:ph type="title"/>
          </p:nvPr>
        </p:nvSpPr>
        <p:spPr>
          <a:xfrm>
            <a:off x="457200" y="274638"/>
            <a:ext cx="8229600" cy="1143000"/>
          </a:xfrm>
        </p:spPr>
        <p:txBody>
          <a:bodyPr>
            <a:normAutofit/>
          </a:bodyPr>
          <a:lstStyle/>
          <a:p>
            <a:r>
              <a:rPr lang="en-US" altLang="zh-CN" dirty="0"/>
              <a:t>Visualizing Geographical Data</a:t>
            </a:r>
            <a:endParaRPr lang="zh-CN" altLang="en-US" dirty="0"/>
          </a:p>
        </p:txBody>
      </p:sp>
    </p:spTree>
    <p:extLst>
      <p:ext uri="{BB962C8B-B14F-4D97-AF65-F5344CB8AC3E}">
        <p14:creationId xmlns:p14="http://schemas.microsoft.com/office/powerpoint/2010/main" xmlns="" val="3208710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sz="2800" dirty="0"/>
              <a:t>Since there is geographical information (latitude and longitude), it is a good idea </a:t>
            </a:r>
            <a:r>
              <a:rPr lang="en-US" altLang="zh-CN" sz="2800" dirty="0" smtClean="0"/>
              <a:t>to create </a:t>
            </a:r>
            <a:r>
              <a:rPr lang="en-US" altLang="zh-CN" sz="2800" dirty="0"/>
              <a:t>a scatterplot of all districts to visualize the </a:t>
            </a:r>
            <a:r>
              <a:rPr lang="en-US" altLang="zh-CN" sz="2800" dirty="0" smtClean="0"/>
              <a:t>data.</a:t>
            </a:r>
          </a:p>
          <a:p>
            <a:endParaRPr lang="en-US" altLang="zh-CN" sz="2800" dirty="0" smtClean="0"/>
          </a:p>
          <a:p>
            <a:pPr marL="0" indent="0">
              <a:buNone/>
            </a:pPr>
            <a:r>
              <a:rPr lang="en-US" altLang="zh-CN" sz="2800" dirty="0" err="1"/>
              <a:t>housing.plot</a:t>
            </a:r>
            <a:r>
              <a:rPr lang="en-US" altLang="zh-CN" sz="2800" dirty="0"/>
              <a:t>(kind="scatter", x="longitude", y="latitude")</a:t>
            </a:r>
            <a:endParaRPr lang="zh-CN" altLang="en-US" sz="1600" dirty="0"/>
          </a:p>
        </p:txBody>
      </p:sp>
      <p:sp>
        <p:nvSpPr>
          <p:cNvPr id="5" name="标题 1"/>
          <p:cNvSpPr>
            <a:spLocks noGrp="1"/>
          </p:cNvSpPr>
          <p:nvPr>
            <p:ph type="title"/>
          </p:nvPr>
        </p:nvSpPr>
        <p:spPr>
          <a:xfrm>
            <a:off x="457200" y="274638"/>
            <a:ext cx="8229600" cy="1143000"/>
          </a:xfrm>
        </p:spPr>
        <p:txBody>
          <a:bodyPr>
            <a:normAutofit/>
          </a:bodyPr>
          <a:lstStyle/>
          <a:p>
            <a:r>
              <a:rPr lang="en-US" altLang="zh-CN" dirty="0"/>
              <a:t>Visualizing Geographical Data</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38" y="1160286"/>
            <a:ext cx="9146638" cy="56977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834110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CHAPTER 2</a:t>
            </a:r>
            <a:endParaRPr lang="zh-CN" altLang="en-US" dirty="0"/>
          </a:p>
        </p:txBody>
      </p:sp>
      <p:sp>
        <p:nvSpPr>
          <p:cNvPr id="3" name="内容占位符 2"/>
          <p:cNvSpPr>
            <a:spLocks noGrp="1"/>
          </p:cNvSpPr>
          <p:nvPr>
            <p:ph idx="1"/>
          </p:nvPr>
        </p:nvSpPr>
        <p:spPr>
          <a:xfrm>
            <a:off x="457200" y="1600200"/>
            <a:ext cx="8686800" cy="4525963"/>
          </a:xfrm>
        </p:spPr>
        <p:txBody>
          <a:bodyPr>
            <a:normAutofit fontScale="92500" lnSpcReduction="20000"/>
          </a:bodyPr>
          <a:lstStyle/>
          <a:p>
            <a:pPr marL="0" indent="0">
              <a:buNone/>
            </a:pPr>
            <a:r>
              <a:rPr lang="en-US" altLang="zh-CN" dirty="0" smtClean="0"/>
              <a:t>End-to-End Machine Learning Project</a:t>
            </a:r>
          </a:p>
          <a:p>
            <a:pPr>
              <a:buNone/>
            </a:pPr>
            <a:r>
              <a:rPr lang="en-US" altLang="zh-CN" dirty="0" smtClean="0"/>
              <a:t>1. Look at the big picture.</a:t>
            </a:r>
          </a:p>
          <a:p>
            <a:pPr>
              <a:buNone/>
            </a:pPr>
            <a:r>
              <a:rPr lang="en-US" altLang="zh-CN" dirty="0" smtClean="0"/>
              <a:t>2. Get the data.</a:t>
            </a:r>
          </a:p>
          <a:p>
            <a:pPr>
              <a:buNone/>
            </a:pPr>
            <a:r>
              <a:rPr lang="en-US" altLang="zh-CN" dirty="0" smtClean="0"/>
              <a:t>3. Discover and visualize the data to gain insights.</a:t>
            </a:r>
          </a:p>
          <a:p>
            <a:pPr>
              <a:buNone/>
            </a:pPr>
            <a:r>
              <a:rPr lang="en-US" altLang="zh-CN" dirty="0" smtClean="0"/>
              <a:t>4. Prepare the data for Machine Learning algorithms.</a:t>
            </a:r>
          </a:p>
          <a:p>
            <a:pPr>
              <a:buNone/>
            </a:pPr>
            <a:r>
              <a:rPr lang="en-US" altLang="zh-CN" dirty="0" smtClean="0"/>
              <a:t>5. Select a model and train it.</a:t>
            </a:r>
          </a:p>
          <a:p>
            <a:pPr>
              <a:buNone/>
            </a:pPr>
            <a:r>
              <a:rPr lang="en-US" altLang="zh-CN" dirty="0" smtClean="0"/>
              <a:t>6. Fine-tune your model.</a:t>
            </a:r>
          </a:p>
          <a:p>
            <a:pPr>
              <a:buNone/>
            </a:pPr>
            <a:r>
              <a:rPr lang="en-US" altLang="zh-CN" dirty="0" smtClean="0"/>
              <a:t>7. Present your solution.</a:t>
            </a:r>
          </a:p>
          <a:p>
            <a:pPr>
              <a:buNone/>
            </a:pPr>
            <a:r>
              <a:rPr lang="en-US" altLang="zh-CN" dirty="0" smtClean="0"/>
              <a:t>8. Launch, monitor, and maintain your system.</a:t>
            </a:r>
            <a:endParaRPr lang="zh-CN" altLang="en-US" dirty="0"/>
          </a:p>
        </p:txBody>
      </p:sp>
    </p:spTree>
    <p:extLst>
      <p:ext uri="{BB962C8B-B14F-4D97-AF65-F5344CB8AC3E}">
        <p14:creationId xmlns:p14="http://schemas.microsoft.com/office/powerpoint/2010/main" xmlns="" val="25566232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sz="2800" dirty="0"/>
              <a:t>Setting the alpha option to 0.1 makes it much easier to visualize the </a:t>
            </a:r>
            <a:r>
              <a:rPr lang="en-US" altLang="zh-CN" sz="2800" dirty="0" smtClean="0"/>
              <a:t>places where </a:t>
            </a:r>
            <a:r>
              <a:rPr lang="en-US" altLang="zh-CN" sz="2800" dirty="0"/>
              <a:t>there is a high density of data </a:t>
            </a:r>
            <a:r>
              <a:rPr lang="en-US" altLang="zh-CN" sz="2800" dirty="0" smtClean="0"/>
              <a:t>points.</a:t>
            </a:r>
          </a:p>
          <a:p>
            <a:endParaRPr lang="en-US" altLang="zh-CN" sz="2800" dirty="0"/>
          </a:p>
          <a:p>
            <a:pPr marL="0" indent="0">
              <a:buNone/>
            </a:pPr>
            <a:r>
              <a:rPr lang="en-US" altLang="zh-CN" sz="2400" dirty="0" err="1"/>
              <a:t>housing.plot</a:t>
            </a:r>
            <a:r>
              <a:rPr lang="en-US" altLang="zh-CN" sz="2400" dirty="0"/>
              <a:t>(kind="scatter", x="longitude", y="latitude", alpha=0.1</a:t>
            </a:r>
            <a:r>
              <a:rPr lang="en-US" altLang="zh-CN" sz="2400" dirty="0" smtClean="0"/>
              <a:t>)</a:t>
            </a:r>
            <a:endParaRPr lang="en-US" altLang="zh-CN" sz="1600" dirty="0"/>
          </a:p>
        </p:txBody>
      </p:sp>
      <p:sp>
        <p:nvSpPr>
          <p:cNvPr id="5" name="标题 1"/>
          <p:cNvSpPr>
            <a:spLocks noGrp="1"/>
          </p:cNvSpPr>
          <p:nvPr>
            <p:ph type="title"/>
          </p:nvPr>
        </p:nvSpPr>
        <p:spPr>
          <a:xfrm>
            <a:off x="457200" y="274638"/>
            <a:ext cx="8229600" cy="1143000"/>
          </a:xfrm>
        </p:spPr>
        <p:txBody>
          <a:bodyPr>
            <a:normAutofit/>
          </a:bodyPr>
          <a:lstStyle/>
          <a:p>
            <a:r>
              <a:rPr lang="en-US" altLang="zh-CN" dirty="0"/>
              <a:t>Visualizing Geographical Data</a:t>
            </a:r>
            <a:endParaRPr lang="zh-CN" altLang="en-US" dirty="0"/>
          </a:p>
        </p:txBody>
      </p:sp>
    </p:spTree>
    <p:extLst>
      <p:ext uri="{BB962C8B-B14F-4D97-AF65-F5344CB8AC3E}">
        <p14:creationId xmlns:p14="http://schemas.microsoft.com/office/powerpoint/2010/main" xmlns="" val="3996315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sz="2800" dirty="0"/>
              <a:t>Setting the alpha option to 0.1 makes it much easier to visualize the </a:t>
            </a:r>
            <a:r>
              <a:rPr lang="en-US" altLang="zh-CN" sz="2800" dirty="0" smtClean="0"/>
              <a:t>places where </a:t>
            </a:r>
            <a:r>
              <a:rPr lang="en-US" altLang="zh-CN" sz="2800" dirty="0"/>
              <a:t>there is a high density of data </a:t>
            </a:r>
            <a:r>
              <a:rPr lang="en-US" altLang="zh-CN" sz="2800" dirty="0" smtClean="0"/>
              <a:t>points.</a:t>
            </a:r>
          </a:p>
          <a:p>
            <a:endParaRPr lang="en-US" altLang="zh-CN" sz="2800" dirty="0"/>
          </a:p>
          <a:p>
            <a:pPr marL="0" indent="0">
              <a:buNone/>
            </a:pPr>
            <a:r>
              <a:rPr lang="en-US" altLang="zh-CN" sz="2400" dirty="0" err="1"/>
              <a:t>housing.plot</a:t>
            </a:r>
            <a:r>
              <a:rPr lang="en-US" altLang="zh-CN" sz="2400" dirty="0"/>
              <a:t>(kind="scatter", x="longitude", y="latitude", alpha=0.1</a:t>
            </a:r>
            <a:r>
              <a:rPr lang="en-US" altLang="zh-CN" sz="2400" dirty="0" smtClean="0"/>
              <a:t>)</a:t>
            </a:r>
            <a:endParaRPr lang="en-US" altLang="zh-CN" sz="1600" dirty="0"/>
          </a:p>
        </p:txBody>
      </p:sp>
      <p:sp>
        <p:nvSpPr>
          <p:cNvPr id="5" name="标题 1"/>
          <p:cNvSpPr>
            <a:spLocks noGrp="1"/>
          </p:cNvSpPr>
          <p:nvPr>
            <p:ph type="title"/>
          </p:nvPr>
        </p:nvSpPr>
        <p:spPr>
          <a:xfrm>
            <a:off x="457200" y="274638"/>
            <a:ext cx="8229600" cy="1143000"/>
          </a:xfrm>
        </p:spPr>
        <p:txBody>
          <a:bodyPr>
            <a:normAutofit/>
          </a:bodyPr>
          <a:lstStyle/>
          <a:p>
            <a:r>
              <a:rPr lang="en-US" altLang="zh-CN" dirty="0"/>
              <a:t>Visualizing Geographical Data</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56" y="1196752"/>
            <a:ext cx="9145555" cy="5689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02157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sz="2800" dirty="0"/>
              <a:t>Now let’s look at the housing </a:t>
            </a:r>
            <a:r>
              <a:rPr lang="en-US" altLang="zh-CN" sz="2800" dirty="0" smtClean="0"/>
              <a:t>prices. </a:t>
            </a:r>
            <a:r>
              <a:rPr lang="en-US" altLang="zh-CN" sz="2800" dirty="0"/>
              <a:t>The radius of each circle </a:t>
            </a:r>
            <a:r>
              <a:rPr lang="en-US" altLang="zh-CN" sz="2800" dirty="0" smtClean="0"/>
              <a:t>represents the </a:t>
            </a:r>
            <a:r>
              <a:rPr lang="en-US" altLang="zh-CN" sz="2800" dirty="0"/>
              <a:t>district’s population (option s), and the color represents the price (option c). </a:t>
            </a:r>
            <a:r>
              <a:rPr lang="en-US" altLang="zh-CN" sz="2800" dirty="0" smtClean="0"/>
              <a:t>We will </a:t>
            </a:r>
            <a:r>
              <a:rPr lang="en-US" altLang="zh-CN" sz="2800" dirty="0"/>
              <a:t>use a predefined color map (option </a:t>
            </a:r>
            <a:r>
              <a:rPr lang="en-US" altLang="zh-CN" sz="2800" dirty="0" err="1"/>
              <a:t>cmap</a:t>
            </a:r>
            <a:r>
              <a:rPr lang="en-US" altLang="zh-CN" sz="2800" dirty="0"/>
              <a:t>) called jet, which ranges from </a:t>
            </a:r>
            <a:r>
              <a:rPr lang="en-US" altLang="zh-CN" sz="2800" dirty="0" smtClean="0"/>
              <a:t>blue (</a:t>
            </a:r>
            <a:r>
              <a:rPr lang="en-US" altLang="zh-CN" sz="2800" dirty="0"/>
              <a:t>low values) to red (high prices</a:t>
            </a:r>
            <a:r>
              <a:rPr lang="en-US" altLang="zh-CN" sz="2800" dirty="0" smtClean="0"/>
              <a:t>):</a:t>
            </a:r>
            <a:endParaRPr lang="en-US" altLang="zh-CN" sz="2800" dirty="0"/>
          </a:p>
          <a:p>
            <a:endParaRPr lang="en-US" altLang="zh-CN" sz="2800" dirty="0" smtClean="0"/>
          </a:p>
          <a:p>
            <a:pPr marL="0" indent="0">
              <a:buNone/>
            </a:pPr>
            <a:r>
              <a:rPr lang="en-US" altLang="zh-CN" sz="2400" dirty="0" err="1"/>
              <a:t>housing.plot</a:t>
            </a:r>
            <a:r>
              <a:rPr lang="en-US" altLang="zh-CN" sz="2400" dirty="0"/>
              <a:t>(kind="scatter", x="longitude", y="latitude", alpha=0.4,</a:t>
            </a:r>
          </a:p>
          <a:p>
            <a:pPr marL="0" indent="0">
              <a:buNone/>
            </a:pPr>
            <a:r>
              <a:rPr lang="en-US" altLang="zh-CN" sz="2400" dirty="0" smtClean="0"/>
              <a:t>    s=housing</a:t>
            </a:r>
            <a:r>
              <a:rPr lang="en-US" altLang="zh-CN" sz="2400" dirty="0"/>
              <a:t>["population"]/100, label="population",</a:t>
            </a:r>
          </a:p>
          <a:p>
            <a:pPr marL="0" indent="0">
              <a:buNone/>
            </a:pPr>
            <a:r>
              <a:rPr lang="en-US" altLang="zh-CN" sz="2400" dirty="0" smtClean="0"/>
              <a:t>    c</a:t>
            </a:r>
            <a:r>
              <a:rPr lang="en-US" altLang="zh-CN" sz="2400" dirty="0"/>
              <a:t>="</a:t>
            </a:r>
            <a:r>
              <a:rPr lang="en-US" altLang="zh-CN" sz="2400" dirty="0" err="1"/>
              <a:t>median_house_value</a:t>
            </a:r>
            <a:r>
              <a:rPr lang="en-US" altLang="zh-CN" sz="2400" dirty="0"/>
              <a:t>", </a:t>
            </a:r>
            <a:r>
              <a:rPr lang="en-US" altLang="zh-CN" sz="2400" dirty="0" err="1"/>
              <a:t>cmap</a:t>
            </a:r>
            <a:r>
              <a:rPr lang="en-US" altLang="zh-CN" sz="2400" dirty="0"/>
              <a:t>=</a:t>
            </a:r>
            <a:r>
              <a:rPr lang="en-US" altLang="zh-CN" sz="2400" dirty="0" err="1"/>
              <a:t>plt.get_cmap</a:t>
            </a:r>
            <a:r>
              <a:rPr lang="en-US" altLang="zh-CN" sz="2400" dirty="0"/>
              <a:t>("jet"), </a:t>
            </a:r>
            <a:r>
              <a:rPr lang="en-US" altLang="zh-CN" sz="2400" dirty="0" err="1"/>
              <a:t>colorbar</a:t>
            </a:r>
            <a:r>
              <a:rPr lang="en-US" altLang="zh-CN" sz="2400" dirty="0"/>
              <a:t>=True,</a:t>
            </a:r>
          </a:p>
          <a:p>
            <a:pPr marL="0" indent="0">
              <a:buNone/>
            </a:pPr>
            <a:r>
              <a:rPr lang="en-US" altLang="zh-CN" sz="2400" dirty="0"/>
              <a:t>)</a:t>
            </a:r>
          </a:p>
          <a:p>
            <a:pPr marL="0" indent="0">
              <a:buNone/>
            </a:pPr>
            <a:r>
              <a:rPr lang="en-US" altLang="zh-CN" sz="2400" dirty="0" err="1"/>
              <a:t>plt.legend</a:t>
            </a:r>
            <a:r>
              <a:rPr lang="en-US" altLang="zh-CN" sz="2400" dirty="0"/>
              <a:t>()</a:t>
            </a:r>
            <a:endParaRPr lang="en-US" altLang="zh-CN" sz="1600" dirty="0"/>
          </a:p>
        </p:txBody>
      </p:sp>
      <p:sp>
        <p:nvSpPr>
          <p:cNvPr id="5" name="标题 1"/>
          <p:cNvSpPr>
            <a:spLocks noGrp="1"/>
          </p:cNvSpPr>
          <p:nvPr>
            <p:ph type="title"/>
          </p:nvPr>
        </p:nvSpPr>
        <p:spPr>
          <a:xfrm>
            <a:off x="457200" y="274638"/>
            <a:ext cx="8229600" cy="1143000"/>
          </a:xfrm>
        </p:spPr>
        <p:txBody>
          <a:bodyPr>
            <a:normAutofit/>
          </a:bodyPr>
          <a:lstStyle/>
          <a:p>
            <a:r>
              <a:rPr lang="en-US" altLang="zh-CN" dirty="0"/>
              <a:t>Visualizing Geographical Data</a:t>
            </a:r>
            <a:endParaRPr lang="zh-CN" altLang="en-US" dirty="0"/>
          </a:p>
        </p:txBody>
      </p:sp>
    </p:spTree>
    <p:extLst>
      <p:ext uri="{BB962C8B-B14F-4D97-AF65-F5344CB8AC3E}">
        <p14:creationId xmlns:p14="http://schemas.microsoft.com/office/powerpoint/2010/main" xmlns="" val="121851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sz="2800" dirty="0"/>
              <a:t>Now let’s look at the housing </a:t>
            </a:r>
            <a:r>
              <a:rPr lang="en-US" altLang="zh-CN" sz="2800" dirty="0" smtClean="0"/>
              <a:t>prices. </a:t>
            </a:r>
            <a:r>
              <a:rPr lang="en-US" altLang="zh-CN" sz="2800" dirty="0"/>
              <a:t>The radius of each circle </a:t>
            </a:r>
            <a:r>
              <a:rPr lang="en-US" altLang="zh-CN" sz="2800" dirty="0" smtClean="0"/>
              <a:t>represents the </a:t>
            </a:r>
            <a:r>
              <a:rPr lang="en-US" altLang="zh-CN" sz="2800" dirty="0"/>
              <a:t>district’s population (option s), and the color represents the price (option c). </a:t>
            </a:r>
            <a:r>
              <a:rPr lang="en-US" altLang="zh-CN" sz="2800" dirty="0" smtClean="0"/>
              <a:t>We will </a:t>
            </a:r>
            <a:r>
              <a:rPr lang="en-US" altLang="zh-CN" sz="2800" dirty="0"/>
              <a:t>use a predefined color map (option </a:t>
            </a:r>
            <a:r>
              <a:rPr lang="en-US" altLang="zh-CN" sz="2800" dirty="0" err="1"/>
              <a:t>cmap</a:t>
            </a:r>
            <a:r>
              <a:rPr lang="en-US" altLang="zh-CN" sz="2800" dirty="0"/>
              <a:t>) called jet, which ranges from </a:t>
            </a:r>
            <a:r>
              <a:rPr lang="en-US" altLang="zh-CN" sz="2800" dirty="0" smtClean="0"/>
              <a:t>blue (</a:t>
            </a:r>
            <a:r>
              <a:rPr lang="en-US" altLang="zh-CN" sz="2800" dirty="0"/>
              <a:t>low values) to red (high prices</a:t>
            </a:r>
            <a:r>
              <a:rPr lang="en-US" altLang="zh-CN" sz="2800" dirty="0" smtClean="0"/>
              <a:t>):</a:t>
            </a:r>
            <a:endParaRPr lang="en-US" altLang="zh-CN" sz="2800" dirty="0"/>
          </a:p>
          <a:p>
            <a:endParaRPr lang="en-US" altLang="zh-CN" sz="2800" dirty="0" smtClean="0"/>
          </a:p>
          <a:p>
            <a:pPr marL="0" indent="0">
              <a:buNone/>
            </a:pPr>
            <a:r>
              <a:rPr lang="en-US" altLang="zh-CN" sz="2400" dirty="0" err="1"/>
              <a:t>housing.plot</a:t>
            </a:r>
            <a:r>
              <a:rPr lang="en-US" altLang="zh-CN" sz="2400" dirty="0"/>
              <a:t>(kind="scatter", x="longitude", y="latitude", alpha=0.4,</a:t>
            </a:r>
          </a:p>
          <a:p>
            <a:pPr marL="0" indent="0">
              <a:buNone/>
            </a:pPr>
            <a:r>
              <a:rPr lang="en-US" altLang="zh-CN" sz="2400" dirty="0" smtClean="0"/>
              <a:t>    s=housing</a:t>
            </a:r>
            <a:r>
              <a:rPr lang="en-US" altLang="zh-CN" sz="2400" dirty="0"/>
              <a:t>["population"]/100, label="population",</a:t>
            </a:r>
          </a:p>
          <a:p>
            <a:pPr marL="0" indent="0">
              <a:buNone/>
            </a:pPr>
            <a:r>
              <a:rPr lang="en-US" altLang="zh-CN" sz="2400" smtClean="0"/>
              <a:t>    c</a:t>
            </a:r>
            <a:r>
              <a:rPr lang="en-US" altLang="zh-CN" sz="2400" dirty="0"/>
              <a:t>="</a:t>
            </a:r>
            <a:r>
              <a:rPr lang="en-US" altLang="zh-CN" sz="2400" dirty="0" err="1"/>
              <a:t>median_house_value</a:t>
            </a:r>
            <a:r>
              <a:rPr lang="en-US" altLang="zh-CN" sz="2400" dirty="0"/>
              <a:t>", </a:t>
            </a:r>
            <a:r>
              <a:rPr lang="en-US" altLang="zh-CN" sz="2400" dirty="0" err="1"/>
              <a:t>cmap</a:t>
            </a:r>
            <a:r>
              <a:rPr lang="en-US" altLang="zh-CN" sz="2400" dirty="0"/>
              <a:t>=</a:t>
            </a:r>
            <a:r>
              <a:rPr lang="en-US" altLang="zh-CN" sz="2400" dirty="0" err="1"/>
              <a:t>plt.get_cmap</a:t>
            </a:r>
            <a:r>
              <a:rPr lang="en-US" altLang="zh-CN" sz="2400" dirty="0"/>
              <a:t>("jet"), </a:t>
            </a:r>
            <a:r>
              <a:rPr lang="en-US" altLang="zh-CN" sz="2400" dirty="0" err="1"/>
              <a:t>colorbar</a:t>
            </a:r>
            <a:r>
              <a:rPr lang="en-US" altLang="zh-CN" sz="2400" dirty="0"/>
              <a:t>=True,</a:t>
            </a:r>
          </a:p>
          <a:p>
            <a:pPr marL="0" indent="0">
              <a:buNone/>
            </a:pPr>
            <a:r>
              <a:rPr lang="en-US" altLang="zh-CN" sz="2400" dirty="0"/>
              <a:t>)</a:t>
            </a:r>
          </a:p>
          <a:p>
            <a:pPr marL="0" indent="0">
              <a:buNone/>
            </a:pPr>
            <a:r>
              <a:rPr lang="en-US" altLang="zh-CN" sz="2400" dirty="0" err="1"/>
              <a:t>plt.legend</a:t>
            </a:r>
            <a:r>
              <a:rPr lang="en-US" altLang="zh-CN" sz="2400" dirty="0"/>
              <a:t>()</a:t>
            </a:r>
            <a:endParaRPr lang="en-US" altLang="zh-CN" sz="1600" dirty="0"/>
          </a:p>
        </p:txBody>
      </p:sp>
      <p:sp>
        <p:nvSpPr>
          <p:cNvPr id="5" name="标题 1"/>
          <p:cNvSpPr>
            <a:spLocks noGrp="1"/>
          </p:cNvSpPr>
          <p:nvPr>
            <p:ph type="title"/>
          </p:nvPr>
        </p:nvSpPr>
        <p:spPr>
          <a:xfrm>
            <a:off x="457200" y="274638"/>
            <a:ext cx="8229600" cy="1143000"/>
          </a:xfrm>
        </p:spPr>
        <p:txBody>
          <a:bodyPr>
            <a:normAutofit/>
          </a:bodyPr>
          <a:lstStyle/>
          <a:p>
            <a:r>
              <a:rPr lang="en-US" altLang="zh-CN" dirty="0"/>
              <a:t>Visualizing Geographical Data</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3394" y="188639"/>
            <a:ext cx="9120606" cy="6438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5779597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sz="2800" dirty="0"/>
              <a:t>Since the dataset is not too large, you can easily compute the </a:t>
            </a:r>
            <a:r>
              <a:rPr lang="en-US" altLang="zh-CN" sz="2800" i="1" dirty="0"/>
              <a:t>standard </a:t>
            </a:r>
            <a:r>
              <a:rPr lang="en-US" altLang="zh-CN" sz="2800" i="1" dirty="0" smtClean="0"/>
              <a:t>correlation coefficient </a:t>
            </a:r>
            <a:r>
              <a:rPr lang="en-US" altLang="zh-CN" sz="2800" dirty="0"/>
              <a:t>(also called </a:t>
            </a:r>
            <a:r>
              <a:rPr lang="en-US" altLang="zh-CN" sz="2800" i="1" dirty="0"/>
              <a:t>Pearson’s r</a:t>
            </a:r>
            <a:r>
              <a:rPr lang="en-US" altLang="zh-CN" sz="2800" dirty="0"/>
              <a:t>) between every pair of attributes using the </a:t>
            </a:r>
            <a:r>
              <a:rPr lang="en-US" altLang="zh-CN" sz="2800" dirty="0" err="1"/>
              <a:t>corr</a:t>
            </a:r>
            <a:r>
              <a:rPr lang="en-US" altLang="zh-CN" sz="2800" dirty="0" smtClean="0"/>
              <a:t>() method:</a:t>
            </a:r>
          </a:p>
          <a:p>
            <a:endParaRPr lang="en-US" altLang="zh-CN" sz="2800" dirty="0"/>
          </a:p>
          <a:p>
            <a:pPr marL="0" indent="0">
              <a:buNone/>
            </a:pPr>
            <a:r>
              <a:rPr lang="en-US" altLang="zh-CN" sz="2800" dirty="0" err="1"/>
              <a:t>corr_matrix</a:t>
            </a:r>
            <a:r>
              <a:rPr lang="en-US" altLang="zh-CN" sz="2800" dirty="0"/>
              <a:t> = </a:t>
            </a:r>
            <a:r>
              <a:rPr lang="en-US" altLang="zh-CN" sz="2800" dirty="0" err="1"/>
              <a:t>housing.corr</a:t>
            </a:r>
            <a:r>
              <a:rPr lang="en-US" altLang="zh-CN" sz="2800" dirty="0"/>
              <a:t>()</a:t>
            </a:r>
            <a:endParaRPr lang="en-US" altLang="zh-CN" sz="1600" dirty="0"/>
          </a:p>
        </p:txBody>
      </p:sp>
      <p:sp>
        <p:nvSpPr>
          <p:cNvPr id="5" name="标题 1"/>
          <p:cNvSpPr>
            <a:spLocks noGrp="1"/>
          </p:cNvSpPr>
          <p:nvPr>
            <p:ph type="title"/>
          </p:nvPr>
        </p:nvSpPr>
        <p:spPr>
          <a:xfrm>
            <a:off x="457200" y="274638"/>
            <a:ext cx="8229600" cy="1143000"/>
          </a:xfrm>
        </p:spPr>
        <p:txBody>
          <a:bodyPr>
            <a:normAutofit/>
          </a:bodyPr>
          <a:lstStyle/>
          <a:p>
            <a:r>
              <a:rPr lang="en-US" altLang="zh-CN" dirty="0"/>
              <a:t>Looking for Correlations</a:t>
            </a:r>
            <a:endParaRPr lang="zh-CN" altLang="en-US" dirty="0"/>
          </a:p>
        </p:txBody>
      </p:sp>
    </p:spTree>
    <p:extLst>
      <p:ext uri="{BB962C8B-B14F-4D97-AF65-F5344CB8AC3E}">
        <p14:creationId xmlns:p14="http://schemas.microsoft.com/office/powerpoint/2010/main" xmlns="" val="3516212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pPr marL="0" indent="0">
              <a:buNone/>
            </a:pPr>
            <a:r>
              <a:rPr lang="en-US" altLang="zh-CN" sz="2400" b="1" dirty="0"/>
              <a:t>&gt;&gt;&gt; </a:t>
            </a:r>
            <a:r>
              <a:rPr lang="en-US" altLang="zh-CN" sz="2400" dirty="0" err="1"/>
              <a:t>corr_matrix</a:t>
            </a:r>
            <a:r>
              <a:rPr lang="en-US" altLang="zh-CN" sz="2400" dirty="0"/>
              <a:t>["</a:t>
            </a:r>
            <a:r>
              <a:rPr lang="en-US" altLang="zh-CN" sz="2400" dirty="0" err="1"/>
              <a:t>median_house_value</a:t>
            </a:r>
            <a:r>
              <a:rPr lang="en-US" altLang="zh-CN" sz="2400" dirty="0"/>
              <a:t>"].</a:t>
            </a:r>
            <a:r>
              <a:rPr lang="en-US" altLang="zh-CN" sz="2400" dirty="0" err="1"/>
              <a:t>sort_values</a:t>
            </a:r>
            <a:r>
              <a:rPr lang="en-US" altLang="zh-CN" sz="2400" dirty="0"/>
              <a:t>(ascending=False)</a:t>
            </a:r>
          </a:p>
          <a:p>
            <a:pPr marL="0" indent="0">
              <a:buNone/>
            </a:pPr>
            <a:r>
              <a:rPr lang="en-US" altLang="zh-CN" sz="2400" dirty="0" err="1"/>
              <a:t>median_house_value</a:t>
            </a:r>
            <a:r>
              <a:rPr lang="en-US" altLang="zh-CN" sz="2400" dirty="0"/>
              <a:t> 1.000000</a:t>
            </a:r>
          </a:p>
          <a:p>
            <a:pPr marL="0" indent="0">
              <a:buNone/>
            </a:pPr>
            <a:r>
              <a:rPr lang="en-US" altLang="zh-CN" sz="2400" dirty="0" err="1"/>
              <a:t>median_income</a:t>
            </a:r>
            <a:r>
              <a:rPr lang="en-US" altLang="zh-CN" sz="2400" dirty="0"/>
              <a:t> 0.687170</a:t>
            </a:r>
          </a:p>
          <a:p>
            <a:pPr marL="0" indent="0">
              <a:buNone/>
            </a:pPr>
            <a:r>
              <a:rPr lang="en-US" altLang="zh-CN" sz="2400" dirty="0" err="1"/>
              <a:t>total_rooms</a:t>
            </a:r>
            <a:r>
              <a:rPr lang="en-US" altLang="zh-CN" sz="2400" dirty="0"/>
              <a:t> 0.135231</a:t>
            </a:r>
          </a:p>
          <a:p>
            <a:pPr marL="0" indent="0">
              <a:buNone/>
            </a:pPr>
            <a:r>
              <a:rPr lang="en-US" altLang="zh-CN" sz="2400" dirty="0" err="1"/>
              <a:t>housing_median_age</a:t>
            </a:r>
            <a:r>
              <a:rPr lang="en-US" altLang="zh-CN" sz="2400" dirty="0"/>
              <a:t> 0.114220</a:t>
            </a:r>
          </a:p>
          <a:p>
            <a:pPr marL="0" indent="0">
              <a:buNone/>
            </a:pPr>
            <a:r>
              <a:rPr lang="en-US" altLang="zh-CN" sz="2400" dirty="0"/>
              <a:t>households 0.064702</a:t>
            </a:r>
          </a:p>
          <a:p>
            <a:pPr marL="0" indent="0">
              <a:buNone/>
            </a:pPr>
            <a:r>
              <a:rPr lang="en-US" altLang="zh-CN" sz="2400" dirty="0" err="1"/>
              <a:t>total_bedrooms</a:t>
            </a:r>
            <a:r>
              <a:rPr lang="en-US" altLang="zh-CN" sz="2400" dirty="0"/>
              <a:t> 0.047865</a:t>
            </a:r>
          </a:p>
          <a:p>
            <a:pPr marL="0" indent="0">
              <a:buNone/>
            </a:pPr>
            <a:r>
              <a:rPr lang="en-US" altLang="zh-CN" sz="2400" dirty="0"/>
              <a:t>population -0.026699</a:t>
            </a:r>
          </a:p>
          <a:p>
            <a:pPr marL="0" indent="0">
              <a:buNone/>
            </a:pPr>
            <a:r>
              <a:rPr lang="en-US" altLang="zh-CN" sz="2400" dirty="0"/>
              <a:t>longitude -0.047279</a:t>
            </a:r>
          </a:p>
          <a:p>
            <a:pPr marL="0" indent="0">
              <a:buNone/>
            </a:pPr>
            <a:r>
              <a:rPr lang="en-US" altLang="zh-CN" sz="2400" dirty="0"/>
              <a:t>latitude -0.142826</a:t>
            </a:r>
          </a:p>
          <a:p>
            <a:pPr marL="0" indent="0">
              <a:buNone/>
            </a:pPr>
            <a:r>
              <a:rPr lang="en-US" altLang="zh-CN" sz="2400" dirty="0"/>
              <a:t>Name: </a:t>
            </a:r>
            <a:r>
              <a:rPr lang="en-US" altLang="zh-CN" sz="2400" dirty="0" err="1"/>
              <a:t>median_house_value</a:t>
            </a:r>
            <a:r>
              <a:rPr lang="en-US" altLang="zh-CN" sz="2400" dirty="0"/>
              <a:t>, </a:t>
            </a:r>
            <a:r>
              <a:rPr lang="en-US" altLang="zh-CN" sz="2400" dirty="0" err="1"/>
              <a:t>dtype</a:t>
            </a:r>
            <a:r>
              <a:rPr lang="en-US" altLang="zh-CN" sz="2400" dirty="0"/>
              <a:t>: float64</a:t>
            </a:r>
            <a:endParaRPr lang="en-US" altLang="zh-CN" sz="1400" dirty="0"/>
          </a:p>
        </p:txBody>
      </p:sp>
      <p:sp>
        <p:nvSpPr>
          <p:cNvPr id="5" name="标题 1"/>
          <p:cNvSpPr>
            <a:spLocks noGrp="1"/>
          </p:cNvSpPr>
          <p:nvPr>
            <p:ph type="title"/>
          </p:nvPr>
        </p:nvSpPr>
        <p:spPr>
          <a:xfrm>
            <a:off x="457200" y="274638"/>
            <a:ext cx="8229600" cy="1143000"/>
          </a:xfrm>
        </p:spPr>
        <p:txBody>
          <a:bodyPr>
            <a:normAutofit/>
          </a:bodyPr>
          <a:lstStyle/>
          <a:p>
            <a:r>
              <a:rPr lang="en-US" altLang="zh-CN" dirty="0"/>
              <a:t>Looking for Correlations</a:t>
            </a:r>
            <a:endParaRPr lang="zh-CN" altLang="en-US" dirty="0"/>
          </a:p>
        </p:txBody>
      </p:sp>
    </p:spTree>
    <p:extLst>
      <p:ext uri="{BB962C8B-B14F-4D97-AF65-F5344CB8AC3E}">
        <p14:creationId xmlns:p14="http://schemas.microsoft.com/office/powerpoint/2010/main" xmlns="" val="795996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pPr marL="0" indent="0">
              <a:buNone/>
            </a:pPr>
            <a:r>
              <a:rPr lang="en-US" altLang="zh-CN" sz="2400" i="1" dirty="0"/>
              <a:t>Standard correlation coefficient of various datasets</a:t>
            </a:r>
            <a:endParaRPr lang="en-US" altLang="zh-CN" sz="1400" dirty="0"/>
          </a:p>
        </p:txBody>
      </p:sp>
      <p:sp>
        <p:nvSpPr>
          <p:cNvPr id="5" name="标题 1"/>
          <p:cNvSpPr>
            <a:spLocks noGrp="1"/>
          </p:cNvSpPr>
          <p:nvPr>
            <p:ph type="title"/>
          </p:nvPr>
        </p:nvSpPr>
        <p:spPr>
          <a:xfrm>
            <a:off x="457200" y="274638"/>
            <a:ext cx="8229600" cy="1143000"/>
          </a:xfrm>
        </p:spPr>
        <p:txBody>
          <a:bodyPr>
            <a:normAutofit/>
          </a:bodyPr>
          <a:lstStyle/>
          <a:p>
            <a:r>
              <a:rPr lang="en-US" altLang="zh-CN" dirty="0"/>
              <a:t>Looking for Correlations</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 y="2439111"/>
            <a:ext cx="9144000" cy="4014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509233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sz="2400" dirty="0"/>
              <a:t>Another way to check for correlation between attributes is to use </a:t>
            </a:r>
            <a:r>
              <a:rPr lang="en-US" altLang="zh-CN" sz="2400" dirty="0" smtClean="0"/>
              <a:t>Pandas’ </a:t>
            </a:r>
            <a:r>
              <a:rPr lang="en-US" altLang="zh-CN" sz="2400" dirty="0" err="1" smtClean="0"/>
              <a:t>scatter_matrix</a:t>
            </a:r>
            <a:r>
              <a:rPr lang="en-US" altLang="zh-CN" sz="2400" dirty="0" smtClean="0"/>
              <a:t> </a:t>
            </a:r>
            <a:r>
              <a:rPr lang="en-US" altLang="zh-CN" sz="2400" dirty="0"/>
              <a:t>function, which plots every numerical attribute against every </a:t>
            </a:r>
            <a:r>
              <a:rPr lang="en-US" altLang="zh-CN" sz="2400" dirty="0" smtClean="0"/>
              <a:t>other numerical </a:t>
            </a:r>
            <a:r>
              <a:rPr lang="en-US" altLang="zh-CN" sz="2400" dirty="0"/>
              <a:t>attribute</a:t>
            </a:r>
            <a:r>
              <a:rPr lang="en-US" altLang="zh-CN" sz="2400" dirty="0" smtClean="0"/>
              <a:t>.</a:t>
            </a:r>
          </a:p>
          <a:p>
            <a:endParaRPr lang="en-US" altLang="zh-CN" sz="2400" dirty="0"/>
          </a:p>
          <a:p>
            <a:pPr marL="0" indent="0">
              <a:buNone/>
            </a:pPr>
            <a:r>
              <a:rPr lang="en-US" altLang="zh-CN" sz="2400" b="1" dirty="0"/>
              <a:t>from </a:t>
            </a:r>
            <a:r>
              <a:rPr lang="en-US" altLang="zh-CN" sz="2400" b="1" dirty="0" err="1"/>
              <a:t>pandas.tools.plotting</a:t>
            </a:r>
            <a:r>
              <a:rPr lang="en-US" altLang="zh-CN" sz="2400" b="1" dirty="0"/>
              <a:t> import </a:t>
            </a:r>
            <a:r>
              <a:rPr lang="en-US" altLang="zh-CN" sz="2400" dirty="0" err="1"/>
              <a:t>scatter_matrix</a:t>
            </a:r>
            <a:endParaRPr lang="en-US" altLang="zh-CN" sz="2400" dirty="0"/>
          </a:p>
          <a:p>
            <a:pPr marL="0" indent="0">
              <a:buNone/>
            </a:pPr>
            <a:r>
              <a:rPr lang="en-US" altLang="zh-CN" sz="2400" dirty="0"/>
              <a:t>attributes = ["</a:t>
            </a:r>
            <a:r>
              <a:rPr lang="en-US" altLang="zh-CN" sz="2400" dirty="0" err="1"/>
              <a:t>median_house_value</a:t>
            </a:r>
            <a:r>
              <a:rPr lang="en-US" altLang="zh-CN" sz="2400" dirty="0"/>
              <a:t>", "</a:t>
            </a:r>
            <a:r>
              <a:rPr lang="en-US" altLang="zh-CN" sz="2400" dirty="0" err="1"/>
              <a:t>median_income</a:t>
            </a:r>
            <a:r>
              <a:rPr lang="en-US" altLang="zh-CN" sz="2400" dirty="0"/>
              <a:t>", "</a:t>
            </a:r>
            <a:r>
              <a:rPr lang="en-US" altLang="zh-CN" sz="2400" dirty="0" err="1"/>
              <a:t>total_rooms</a:t>
            </a:r>
            <a:r>
              <a:rPr lang="en-US" altLang="zh-CN" sz="2400" dirty="0"/>
              <a:t>",</a:t>
            </a:r>
          </a:p>
          <a:p>
            <a:pPr marL="0" indent="0">
              <a:buNone/>
            </a:pPr>
            <a:r>
              <a:rPr lang="en-US" altLang="zh-CN" sz="2400" dirty="0" smtClean="0"/>
              <a:t>                       "</a:t>
            </a:r>
            <a:r>
              <a:rPr lang="en-US" altLang="zh-CN" sz="2400" dirty="0" err="1"/>
              <a:t>housing_median_age</a:t>
            </a:r>
            <a:r>
              <a:rPr lang="en-US" altLang="zh-CN" sz="2400" dirty="0"/>
              <a:t>"]</a:t>
            </a:r>
          </a:p>
          <a:p>
            <a:pPr marL="0" indent="0">
              <a:buNone/>
            </a:pPr>
            <a:r>
              <a:rPr lang="en-US" altLang="zh-CN" sz="2400" dirty="0" err="1"/>
              <a:t>scatter_matrix</a:t>
            </a:r>
            <a:r>
              <a:rPr lang="en-US" altLang="zh-CN" sz="2400" dirty="0"/>
              <a:t>(housing[attributes], </a:t>
            </a:r>
            <a:r>
              <a:rPr lang="en-US" altLang="zh-CN" sz="2400" dirty="0" err="1"/>
              <a:t>figsize</a:t>
            </a:r>
            <a:r>
              <a:rPr lang="en-US" altLang="zh-CN" sz="2400" dirty="0"/>
              <a:t>=(12, 8))</a:t>
            </a:r>
            <a:endParaRPr lang="en-US" altLang="zh-CN" sz="1400" dirty="0"/>
          </a:p>
        </p:txBody>
      </p:sp>
      <p:sp>
        <p:nvSpPr>
          <p:cNvPr id="5" name="标题 1"/>
          <p:cNvSpPr>
            <a:spLocks noGrp="1"/>
          </p:cNvSpPr>
          <p:nvPr>
            <p:ph type="title"/>
          </p:nvPr>
        </p:nvSpPr>
        <p:spPr>
          <a:xfrm>
            <a:off x="457200" y="274638"/>
            <a:ext cx="8229600" cy="1143000"/>
          </a:xfrm>
        </p:spPr>
        <p:txBody>
          <a:bodyPr>
            <a:normAutofit/>
          </a:bodyPr>
          <a:lstStyle/>
          <a:p>
            <a:r>
              <a:rPr lang="en-US" altLang="zh-CN" dirty="0"/>
              <a:t>Looking for Correlations</a:t>
            </a:r>
            <a:endParaRPr lang="zh-CN" altLang="en-US" dirty="0"/>
          </a:p>
        </p:txBody>
      </p:sp>
    </p:spTree>
    <p:extLst>
      <p:ext uri="{BB962C8B-B14F-4D97-AF65-F5344CB8AC3E}">
        <p14:creationId xmlns:p14="http://schemas.microsoft.com/office/powerpoint/2010/main" xmlns="" val="571521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sz="2400" dirty="0"/>
              <a:t>Another way to check for correlation between attributes is to use </a:t>
            </a:r>
            <a:r>
              <a:rPr lang="en-US" altLang="zh-CN" sz="2400" dirty="0" smtClean="0"/>
              <a:t>Pandas’ </a:t>
            </a:r>
            <a:r>
              <a:rPr lang="en-US" altLang="zh-CN" sz="2400" dirty="0" err="1" smtClean="0"/>
              <a:t>scatter_matrix</a:t>
            </a:r>
            <a:r>
              <a:rPr lang="en-US" altLang="zh-CN" sz="2400" dirty="0" smtClean="0"/>
              <a:t> </a:t>
            </a:r>
            <a:r>
              <a:rPr lang="en-US" altLang="zh-CN" sz="2400" dirty="0"/>
              <a:t>function, which plots every numerical attribute against every </a:t>
            </a:r>
            <a:r>
              <a:rPr lang="en-US" altLang="zh-CN" sz="2400" dirty="0" smtClean="0"/>
              <a:t>other numerical </a:t>
            </a:r>
            <a:r>
              <a:rPr lang="en-US" altLang="zh-CN" sz="2400" dirty="0"/>
              <a:t>attribute</a:t>
            </a:r>
            <a:r>
              <a:rPr lang="en-US" altLang="zh-CN" sz="2400" dirty="0" smtClean="0"/>
              <a:t>.</a:t>
            </a:r>
          </a:p>
          <a:p>
            <a:endParaRPr lang="en-US" altLang="zh-CN" sz="2400" dirty="0"/>
          </a:p>
          <a:p>
            <a:pPr marL="0" indent="0">
              <a:buNone/>
            </a:pPr>
            <a:r>
              <a:rPr lang="en-US" altLang="zh-CN" sz="2400" b="1" dirty="0"/>
              <a:t>from </a:t>
            </a:r>
            <a:r>
              <a:rPr lang="en-US" altLang="zh-CN" sz="2400" b="1" dirty="0" err="1"/>
              <a:t>pandas.tools.plotting</a:t>
            </a:r>
            <a:r>
              <a:rPr lang="en-US" altLang="zh-CN" sz="2400" b="1" dirty="0"/>
              <a:t> import </a:t>
            </a:r>
            <a:r>
              <a:rPr lang="en-US" altLang="zh-CN" sz="2400" dirty="0" err="1"/>
              <a:t>scatter_matrix</a:t>
            </a:r>
            <a:endParaRPr lang="en-US" altLang="zh-CN" sz="2400" dirty="0"/>
          </a:p>
          <a:p>
            <a:pPr marL="0" indent="0">
              <a:buNone/>
            </a:pPr>
            <a:r>
              <a:rPr lang="en-US" altLang="zh-CN" sz="2400" dirty="0"/>
              <a:t>attributes = ["</a:t>
            </a:r>
            <a:r>
              <a:rPr lang="en-US" altLang="zh-CN" sz="2400" dirty="0" err="1"/>
              <a:t>median_house_value</a:t>
            </a:r>
            <a:r>
              <a:rPr lang="en-US" altLang="zh-CN" sz="2400" dirty="0"/>
              <a:t>", "</a:t>
            </a:r>
            <a:r>
              <a:rPr lang="en-US" altLang="zh-CN" sz="2400" dirty="0" err="1"/>
              <a:t>median_income</a:t>
            </a:r>
            <a:r>
              <a:rPr lang="en-US" altLang="zh-CN" sz="2400" dirty="0"/>
              <a:t>", "</a:t>
            </a:r>
            <a:r>
              <a:rPr lang="en-US" altLang="zh-CN" sz="2400" dirty="0" err="1"/>
              <a:t>total_rooms</a:t>
            </a:r>
            <a:r>
              <a:rPr lang="en-US" altLang="zh-CN" sz="2400" dirty="0"/>
              <a:t>",</a:t>
            </a:r>
          </a:p>
          <a:p>
            <a:pPr marL="0" indent="0">
              <a:buNone/>
            </a:pPr>
            <a:r>
              <a:rPr lang="en-US" altLang="zh-CN" sz="2400" smtClean="0"/>
              <a:t>                       "</a:t>
            </a:r>
            <a:r>
              <a:rPr lang="en-US" altLang="zh-CN" sz="2400" dirty="0" err="1"/>
              <a:t>housing_median_age</a:t>
            </a:r>
            <a:r>
              <a:rPr lang="en-US" altLang="zh-CN" sz="2400" dirty="0"/>
              <a:t>"]</a:t>
            </a:r>
          </a:p>
          <a:p>
            <a:pPr marL="0" indent="0">
              <a:buNone/>
            </a:pPr>
            <a:r>
              <a:rPr lang="en-US" altLang="zh-CN" sz="2400" dirty="0" err="1"/>
              <a:t>scatter_matrix</a:t>
            </a:r>
            <a:r>
              <a:rPr lang="en-US" altLang="zh-CN" sz="2400" dirty="0"/>
              <a:t>(housing[attributes], </a:t>
            </a:r>
            <a:r>
              <a:rPr lang="en-US" altLang="zh-CN" sz="2400" dirty="0" err="1"/>
              <a:t>figsize</a:t>
            </a:r>
            <a:r>
              <a:rPr lang="en-US" altLang="zh-CN" sz="2400" dirty="0"/>
              <a:t>=(12, 8))</a:t>
            </a:r>
            <a:endParaRPr lang="en-US" altLang="zh-CN" sz="1400" dirty="0"/>
          </a:p>
        </p:txBody>
      </p:sp>
      <p:sp>
        <p:nvSpPr>
          <p:cNvPr id="5" name="标题 1"/>
          <p:cNvSpPr>
            <a:spLocks noGrp="1"/>
          </p:cNvSpPr>
          <p:nvPr>
            <p:ph type="title"/>
          </p:nvPr>
        </p:nvSpPr>
        <p:spPr>
          <a:xfrm>
            <a:off x="457200" y="274638"/>
            <a:ext cx="8229600" cy="1143000"/>
          </a:xfrm>
        </p:spPr>
        <p:txBody>
          <a:bodyPr>
            <a:normAutofit/>
          </a:bodyPr>
          <a:lstStyle/>
          <a:p>
            <a:r>
              <a:rPr lang="en-US" altLang="zh-CN" dirty="0"/>
              <a:t>Looking for Correlations</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007" y="116632"/>
            <a:ext cx="9154007" cy="66093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043791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88640"/>
            <a:ext cx="9144000" cy="4525963"/>
          </a:xfrm>
        </p:spPr>
        <p:txBody>
          <a:bodyPr>
            <a:noAutofit/>
          </a:bodyPr>
          <a:lstStyle/>
          <a:p>
            <a:pPr marL="0" indent="0">
              <a:buNone/>
            </a:pPr>
            <a:r>
              <a:rPr lang="en-US" altLang="zh-CN" sz="2000" dirty="0" err="1"/>
              <a:t>housing.plot</a:t>
            </a:r>
            <a:r>
              <a:rPr lang="en-US" altLang="zh-CN" sz="2000" dirty="0"/>
              <a:t>(kind="scatter", x="</a:t>
            </a:r>
            <a:r>
              <a:rPr lang="en-US" altLang="zh-CN" sz="2000" dirty="0" err="1"/>
              <a:t>median_income</a:t>
            </a:r>
            <a:r>
              <a:rPr lang="en-US" altLang="zh-CN" sz="2000" dirty="0"/>
              <a:t>", y="</a:t>
            </a:r>
            <a:r>
              <a:rPr lang="en-US" altLang="zh-CN" sz="2000" dirty="0" err="1"/>
              <a:t>median_house_value</a:t>
            </a:r>
            <a:r>
              <a:rPr lang="en-US" altLang="zh-CN" sz="2000" dirty="0"/>
              <a:t>",</a:t>
            </a:r>
          </a:p>
          <a:p>
            <a:pPr marL="0" indent="0">
              <a:buNone/>
            </a:pPr>
            <a:r>
              <a:rPr lang="en-US" altLang="zh-CN" sz="2000" dirty="0" smtClean="0"/>
              <a:t>                        alpha=0.1</a:t>
            </a:r>
            <a:r>
              <a:rPr lang="en-US" altLang="zh-CN" sz="2000" dirty="0"/>
              <a:t>)</a:t>
            </a:r>
            <a:endParaRPr lang="en-US" altLang="zh-CN" sz="12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626" y="1207224"/>
            <a:ext cx="9137374" cy="5630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81266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Dataset</a:t>
            </a:r>
            <a:endParaRPr lang="zh-CN" altLang="en-US" dirty="0"/>
          </a:p>
        </p:txBody>
      </p:sp>
      <p:sp>
        <p:nvSpPr>
          <p:cNvPr id="3" name="内容占位符 2"/>
          <p:cNvSpPr>
            <a:spLocks noGrp="1"/>
          </p:cNvSpPr>
          <p:nvPr>
            <p:ph idx="1"/>
          </p:nvPr>
        </p:nvSpPr>
        <p:spPr>
          <a:xfrm>
            <a:off x="457200" y="1600200"/>
            <a:ext cx="8686800" cy="4525963"/>
          </a:xfrm>
        </p:spPr>
        <p:txBody>
          <a:bodyPr>
            <a:normAutofit/>
          </a:bodyPr>
          <a:lstStyle/>
          <a:p>
            <a:r>
              <a:rPr lang="en-US" altLang="zh-CN" dirty="0" smtClean="0"/>
              <a:t>we chose the California Housing Prices dataset from the </a:t>
            </a:r>
            <a:r>
              <a:rPr lang="en-US" altLang="zh-CN" dirty="0" err="1" smtClean="0"/>
              <a:t>StatLib</a:t>
            </a:r>
            <a:r>
              <a:rPr lang="en-US" altLang="zh-CN" dirty="0" smtClean="0"/>
              <a:t> repository. This dataset was based on data from the 1990 California census. It is not exactly recent, but it has many qualities for learning, so we will pretend it is recent data. </a:t>
            </a:r>
          </a:p>
          <a:p>
            <a:r>
              <a:rPr lang="en-US" altLang="zh-CN" dirty="0" smtClean="0"/>
              <a:t>We also added a categorical attribute and removed a few features for teaching purposes.</a:t>
            </a:r>
            <a:endParaRPr lang="zh-CN" altLang="en-US" dirty="0"/>
          </a:p>
        </p:txBody>
      </p:sp>
    </p:spTree>
    <p:extLst>
      <p:ext uri="{BB962C8B-B14F-4D97-AF65-F5344CB8AC3E}">
        <p14:creationId xmlns:p14="http://schemas.microsoft.com/office/powerpoint/2010/main" xmlns="" val="25566232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sz="2800" dirty="0"/>
              <a:t>One last thing </a:t>
            </a:r>
            <a:r>
              <a:rPr lang="en-US" altLang="zh-CN" sz="2800" dirty="0" smtClean="0"/>
              <a:t>is </a:t>
            </a:r>
            <a:r>
              <a:rPr lang="en-US" altLang="zh-CN" sz="2800" dirty="0"/>
              <a:t>to try out various </a:t>
            </a:r>
            <a:r>
              <a:rPr lang="en-US" altLang="zh-CN" sz="2800" b="1" dirty="0"/>
              <a:t>attribute combinations</a:t>
            </a:r>
            <a:r>
              <a:rPr lang="en-US" altLang="zh-CN" sz="2800" dirty="0"/>
              <a:t>. For example, </a:t>
            </a:r>
            <a:r>
              <a:rPr lang="en-US" altLang="zh-CN" sz="2800" dirty="0" smtClean="0"/>
              <a:t>the total </a:t>
            </a:r>
            <a:r>
              <a:rPr lang="en-US" altLang="zh-CN" sz="2800" dirty="0"/>
              <a:t>number of rooms in a district is not very useful if you don’t know how </a:t>
            </a:r>
            <a:r>
              <a:rPr lang="en-US" altLang="zh-CN" sz="2800" dirty="0" smtClean="0"/>
              <a:t>many households </a:t>
            </a:r>
            <a:r>
              <a:rPr lang="en-US" altLang="zh-CN" sz="2800" dirty="0"/>
              <a:t>there are. What you really want is the number of rooms per </a:t>
            </a:r>
            <a:r>
              <a:rPr lang="en-US" altLang="zh-CN" sz="2800" dirty="0" smtClean="0"/>
              <a:t>household. Similarly</a:t>
            </a:r>
            <a:r>
              <a:rPr lang="en-US" altLang="zh-CN" sz="2800" dirty="0"/>
              <a:t>, the total number of bedrooms by itself is not very useful: you </a:t>
            </a:r>
            <a:r>
              <a:rPr lang="en-US" altLang="zh-CN" sz="2800" dirty="0" smtClean="0"/>
              <a:t>probably want </a:t>
            </a:r>
            <a:r>
              <a:rPr lang="en-US" altLang="zh-CN" sz="2800" dirty="0"/>
              <a:t>to compare it to the number of rooms. And the population per household </a:t>
            </a:r>
            <a:r>
              <a:rPr lang="en-US" altLang="zh-CN" sz="2800" dirty="0" smtClean="0"/>
              <a:t>also seems </a:t>
            </a:r>
            <a:r>
              <a:rPr lang="en-US" altLang="zh-CN" sz="2800" dirty="0"/>
              <a:t>like an interesting attribute combination to look at. Let’s create these </a:t>
            </a:r>
            <a:r>
              <a:rPr lang="en-US" altLang="zh-CN" sz="2800" dirty="0" smtClean="0"/>
              <a:t>new attributes</a:t>
            </a:r>
            <a:r>
              <a:rPr lang="en-US" altLang="zh-CN" sz="2800" dirty="0"/>
              <a:t>:</a:t>
            </a:r>
            <a:endParaRPr lang="en-US" altLang="zh-CN" sz="1600" dirty="0"/>
          </a:p>
        </p:txBody>
      </p:sp>
      <p:sp>
        <p:nvSpPr>
          <p:cNvPr id="5" name="标题 1"/>
          <p:cNvSpPr>
            <a:spLocks noGrp="1"/>
          </p:cNvSpPr>
          <p:nvPr>
            <p:ph type="title"/>
          </p:nvPr>
        </p:nvSpPr>
        <p:spPr>
          <a:xfrm>
            <a:off x="457200" y="274638"/>
            <a:ext cx="8229600" cy="1143000"/>
          </a:xfrm>
        </p:spPr>
        <p:txBody>
          <a:bodyPr>
            <a:normAutofit fontScale="90000"/>
          </a:bodyPr>
          <a:lstStyle/>
          <a:p>
            <a:r>
              <a:rPr lang="en-US" altLang="zh-CN" dirty="0"/>
              <a:t>Experimenting with Attribute Combinations</a:t>
            </a:r>
            <a:endParaRPr lang="zh-CN" altLang="en-US" dirty="0"/>
          </a:p>
        </p:txBody>
      </p:sp>
    </p:spTree>
    <p:extLst>
      <p:ext uri="{BB962C8B-B14F-4D97-AF65-F5344CB8AC3E}">
        <p14:creationId xmlns:p14="http://schemas.microsoft.com/office/powerpoint/2010/main" xmlns="" val="23217900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0"/>
            <a:ext cx="9144000" cy="6126163"/>
          </a:xfrm>
        </p:spPr>
        <p:txBody>
          <a:bodyPr>
            <a:noAutofit/>
          </a:bodyPr>
          <a:lstStyle/>
          <a:p>
            <a:pPr marL="0" indent="0">
              <a:buNone/>
            </a:pPr>
            <a:r>
              <a:rPr lang="en-US" altLang="zh-CN" sz="2000" dirty="0"/>
              <a:t>housing["</a:t>
            </a:r>
            <a:r>
              <a:rPr lang="en-US" altLang="zh-CN" sz="2000" dirty="0" err="1"/>
              <a:t>rooms_per_household</a:t>
            </a:r>
            <a:r>
              <a:rPr lang="en-US" altLang="zh-CN" sz="2000" dirty="0"/>
              <a:t>"] = housing["</a:t>
            </a:r>
            <a:r>
              <a:rPr lang="en-US" altLang="zh-CN" sz="2000" dirty="0" err="1"/>
              <a:t>total_rooms</a:t>
            </a:r>
            <a:r>
              <a:rPr lang="en-US" altLang="zh-CN" sz="2000" dirty="0"/>
              <a:t>"]/housing["households"]</a:t>
            </a:r>
          </a:p>
          <a:p>
            <a:pPr marL="0" indent="0">
              <a:buNone/>
            </a:pPr>
            <a:r>
              <a:rPr lang="en-US" altLang="zh-CN" sz="2000" dirty="0"/>
              <a:t>housing["</a:t>
            </a:r>
            <a:r>
              <a:rPr lang="en-US" altLang="zh-CN" sz="2000" dirty="0" err="1"/>
              <a:t>bedrooms_per_room</a:t>
            </a:r>
            <a:r>
              <a:rPr lang="en-US" altLang="zh-CN" sz="2000" dirty="0"/>
              <a:t>"] = housing["</a:t>
            </a:r>
            <a:r>
              <a:rPr lang="en-US" altLang="zh-CN" sz="2000" dirty="0" err="1"/>
              <a:t>total_bedrooms</a:t>
            </a:r>
            <a:r>
              <a:rPr lang="en-US" altLang="zh-CN" sz="2000" dirty="0"/>
              <a:t>"]/housing["</a:t>
            </a:r>
            <a:r>
              <a:rPr lang="en-US" altLang="zh-CN" sz="2000" dirty="0" err="1"/>
              <a:t>total_rooms</a:t>
            </a:r>
            <a:r>
              <a:rPr lang="en-US" altLang="zh-CN" sz="2000" dirty="0"/>
              <a:t>"]</a:t>
            </a:r>
          </a:p>
          <a:p>
            <a:pPr marL="0" indent="0">
              <a:buNone/>
            </a:pPr>
            <a:r>
              <a:rPr lang="en-US" altLang="zh-CN" sz="2000" dirty="0"/>
              <a:t>housing["</a:t>
            </a:r>
            <a:r>
              <a:rPr lang="en-US" altLang="zh-CN" sz="2000" dirty="0" err="1"/>
              <a:t>population_per_household</a:t>
            </a:r>
            <a:r>
              <a:rPr lang="en-US" altLang="zh-CN" sz="2000" dirty="0"/>
              <a:t>"]=housing["</a:t>
            </a:r>
            <a:r>
              <a:rPr lang="en-US" altLang="zh-CN" sz="2000" dirty="0" smtClean="0"/>
              <a:t>population</a:t>
            </a:r>
            <a:r>
              <a:rPr lang="en-US" altLang="zh-CN" sz="2000" dirty="0"/>
              <a:t>"]/housing["households</a:t>
            </a:r>
            <a:r>
              <a:rPr lang="en-US" altLang="zh-CN" sz="2000" dirty="0" smtClean="0"/>
              <a:t>"]</a:t>
            </a:r>
          </a:p>
          <a:p>
            <a:pPr marL="0" indent="0">
              <a:buNone/>
            </a:pPr>
            <a:endParaRPr lang="en-US" altLang="zh-CN" sz="2000" b="1" dirty="0"/>
          </a:p>
          <a:p>
            <a:pPr marL="0" indent="0">
              <a:buNone/>
            </a:pPr>
            <a:r>
              <a:rPr lang="en-US" altLang="zh-CN" sz="2000" b="1" dirty="0"/>
              <a:t>&gt;&gt;&gt; </a:t>
            </a:r>
            <a:r>
              <a:rPr lang="en-US" altLang="zh-CN" sz="2000" dirty="0" err="1"/>
              <a:t>corr_matrix</a:t>
            </a:r>
            <a:r>
              <a:rPr lang="en-US" altLang="zh-CN" sz="2000" dirty="0"/>
              <a:t> = </a:t>
            </a:r>
            <a:r>
              <a:rPr lang="en-US" altLang="zh-CN" sz="2000" dirty="0" err="1"/>
              <a:t>housing.corr</a:t>
            </a:r>
            <a:r>
              <a:rPr lang="en-US" altLang="zh-CN" sz="2000" dirty="0"/>
              <a:t>()</a:t>
            </a:r>
          </a:p>
          <a:p>
            <a:pPr marL="0" indent="0">
              <a:buNone/>
            </a:pPr>
            <a:r>
              <a:rPr lang="en-US" altLang="zh-CN" sz="2000" b="1" dirty="0"/>
              <a:t>&gt;&gt;&gt; </a:t>
            </a:r>
            <a:r>
              <a:rPr lang="en-US" altLang="zh-CN" sz="2000" dirty="0" err="1"/>
              <a:t>corr_matrix</a:t>
            </a:r>
            <a:r>
              <a:rPr lang="en-US" altLang="zh-CN" sz="2000" dirty="0"/>
              <a:t>["</a:t>
            </a:r>
            <a:r>
              <a:rPr lang="en-US" altLang="zh-CN" sz="2000" dirty="0" err="1"/>
              <a:t>median_house_value</a:t>
            </a:r>
            <a:r>
              <a:rPr lang="en-US" altLang="zh-CN" sz="2000" dirty="0"/>
              <a:t>"].</a:t>
            </a:r>
            <a:r>
              <a:rPr lang="en-US" altLang="zh-CN" sz="2000" dirty="0" err="1"/>
              <a:t>sort_values</a:t>
            </a:r>
            <a:r>
              <a:rPr lang="en-US" altLang="zh-CN" sz="2000" dirty="0"/>
              <a:t>(ascending=False)</a:t>
            </a:r>
          </a:p>
          <a:p>
            <a:pPr marL="0" indent="0">
              <a:buNone/>
            </a:pPr>
            <a:r>
              <a:rPr lang="en-US" altLang="zh-CN" sz="2000" dirty="0" err="1"/>
              <a:t>median_house_value</a:t>
            </a:r>
            <a:r>
              <a:rPr lang="en-US" altLang="zh-CN" sz="2000" dirty="0"/>
              <a:t> 1.000000</a:t>
            </a:r>
          </a:p>
          <a:p>
            <a:pPr marL="0" indent="0">
              <a:buNone/>
            </a:pPr>
            <a:r>
              <a:rPr lang="en-US" altLang="zh-CN" sz="2000" dirty="0" err="1"/>
              <a:t>median_income</a:t>
            </a:r>
            <a:r>
              <a:rPr lang="en-US" altLang="zh-CN" sz="2000" dirty="0"/>
              <a:t> 0.687170</a:t>
            </a:r>
          </a:p>
          <a:p>
            <a:pPr marL="0" indent="0">
              <a:buNone/>
            </a:pPr>
            <a:r>
              <a:rPr lang="en-US" altLang="zh-CN" sz="2000" b="1" dirty="0" err="1"/>
              <a:t>rooms_per_household</a:t>
            </a:r>
            <a:r>
              <a:rPr lang="en-US" altLang="zh-CN" sz="2000" dirty="0"/>
              <a:t> 0.199343</a:t>
            </a:r>
          </a:p>
          <a:p>
            <a:pPr marL="0" indent="0">
              <a:buNone/>
            </a:pPr>
            <a:r>
              <a:rPr lang="en-US" altLang="zh-CN" sz="2000" dirty="0" err="1"/>
              <a:t>total_rooms</a:t>
            </a:r>
            <a:r>
              <a:rPr lang="en-US" altLang="zh-CN" sz="2000" dirty="0"/>
              <a:t> 0.135231</a:t>
            </a:r>
          </a:p>
          <a:p>
            <a:pPr marL="0" indent="0">
              <a:buNone/>
            </a:pPr>
            <a:r>
              <a:rPr lang="en-US" altLang="zh-CN" sz="2000" dirty="0" err="1"/>
              <a:t>housing_median_age</a:t>
            </a:r>
            <a:r>
              <a:rPr lang="en-US" altLang="zh-CN" sz="2000" dirty="0"/>
              <a:t> 0.114220</a:t>
            </a:r>
          </a:p>
          <a:p>
            <a:pPr marL="0" indent="0">
              <a:buNone/>
            </a:pPr>
            <a:r>
              <a:rPr lang="en-US" altLang="zh-CN" sz="2000" dirty="0"/>
              <a:t>households 0.064702</a:t>
            </a:r>
          </a:p>
          <a:p>
            <a:pPr marL="0" indent="0">
              <a:buNone/>
            </a:pPr>
            <a:r>
              <a:rPr lang="en-US" altLang="zh-CN" sz="2000" dirty="0" err="1"/>
              <a:t>total_bedrooms</a:t>
            </a:r>
            <a:r>
              <a:rPr lang="en-US" altLang="zh-CN" sz="2000" dirty="0"/>
              <a:t> 0.047865</a:t>
            </a:r>
          </a:p>
          <a:p>
            <a:pPr marL="0" indent="0">
              <a:buNone/>
            </a:pPr>
            <a:r>
              <a:rPr lang="en-US" altLang="zh-CN" sz="2000" b="1" dirty="0" err="1"/>
              <a:t>population_per_household</a:t>
            </a:r>
            <a:r>
              <a:rPr lang="en-US" altLang="zh-CN" sz="2000" dirty="0"/>
              <a:t> -0.021984</a:t>
            </a:r>
          </a:p>
          <a:p>
            <a:pPr marL="0" indent="0">
              <a:buNone/>
            </a:pPr>
            <a:r>
              <a:rPr lang="en-US" altLang="zh-CN" sz="2000" dirty="0"/>
              <a:t>population -0.026699</a:t>
            </a:r>
          </a:p>
          <a:p>
            <a:pPr marL="0" indent="0">
              <a:buNone/>
            </a:pPr>
            <a:r>
              <a:rPr lang="en-US" altLang="zh-CN" sz="2000" dirty="0"/>
              <a:t>longitude -0.047279</a:t>
            </a:r>
          </a:p>
          <a:p>
            <a:pPr marL="0" indent="0">
              <a:buNone/>
            </a:pPr>
            <a:r>
              <a:rPr lang="en-US" altLang="zh-CN" sz="2000" dirty="0"/>
              <a:t>latitude -0.142826</a:t>
            </a:r>
          </a:p>
          <a:p>
            <a:pPr marL="0" indent="0">
              <a:buNone/>
            </a:pPr>
            <a:r>
              <a:rPr lang="en-US" altLang="zh-CN" sz="2000" b="1" dirty="0" err="1"/>
              <a:t>bedrooms_per_room</a:t>
            </a:r>
            <a:r>
              <a:rPr lang="en-US" altLang="zh-CN" sz="2000" dirty="0"/>
              <a:t> -0.260070</a:t>
            </a:r>
          </a:p>
          <a:p>
            <a:pPr marL="0" indent="0">
              <a:buNone/>
            </a:pPr>
            <a:r>
              <a:rPr lang="en-US" altLang="zh-CN" sz="2000" dirty="0"/>
              <a:t>Name: </a:t>
            </a:r>
            <a:r>
              <a:rPr lang="en-US" altLang="zh-CN" sz="2000" dirty="0" err="1"/>
              <a:t>median_house_value</a:t>
            </a:r>
            <a:r>
              <a:rPr lang="en-US" altLang="zh-CN" sz="2000" dirty="0"/>
              <a:t>, </a:t>
            </a:r>
            <a:r>
              <a:rPr lang="en-US" altLang="zh-CN" sz="2000" dirty="0" err="1"/>
              <a:t>dtype</a:t>
            </a:r>
            <a:r>
              <a:rPr lang="en-US" altLang="zh-CN" sz="2000" dirty="0"/>
              <a:t>: float64</a:t>
            </a:r>
            <a:endParaRPr lang="en-US" altLang="zh-CN" sz="1200" b="1" dirty="0"/>
          </a:p>
        </p:txBody>
      </p:sp>
    </p:spTree>
    <p:extLst>
      <p:ext uri="{BB962C8B-B14F-4D97-AF65-F5344CB8AC3E}">
        <p14:creationId xmlns:p14="http://schemas.microsoft.com/office/powerpoint/2010/main" xmlns="" val="26373829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pPr marL="0" indent="0">
              <a:buNone/>
            </a:pPr>
            <a:r>
              <a:rPr lang="en-US" altLang="zh-CN" sz="2400" dirty="0"/>
              <a:t>housing = </a:t>
            </a:r>
            <a:r>
              <a:rPr lang="en-US" altLang="zh-CN" sz="2400" dirty="0" err="1"/>
              <a:t>strat_train_set.drop</a:t>
            </a:r>
            <a:r>
              <a:rPr lang="en-US" altLang="zh-CN" sz="2400" dirty="0"/>
              <a:t>("</a:t>
            </a:r>
            <a:r>
              <a:rPr lang="en-US" altLang="zh-CN" sz="2400" dirty="0" err="1"/>
              <a:t>median_house_value</a:t>
            </a:r>
            <a:r>
              <a:rPr lang="en-US" altLang="zh-CN" sz="2400" dirty="0"/>
              <a:t>", axis=1)</a:t>
            </a:r>
          </a:p>
          <a:p>
            <a:pPr marL="0" indent="0">
              <a:buNone/>
            </a:pPr>
            <a:r>
              <a:rPr lang="en-US" altLang="zh-CN" sz="2400" dirty="0" err="1"/>
              <a:t>housing_labels</a:t>
            </a:r>
            <a:r>
              <a:rPr lang="en-US" altLang="zh-CN" sz="2400" dirty="0"/>
              <a:t> = </a:t>
            </a:r>
            <a:r>
              <a:rPr lang="en-US" altLang="zh-CN" sz="2400" dirty="0" err="1"/>
              <a:t>strat_train_set</a:t>
            </a:r>
            <a:r>
              <a:rPr lang="en-US" altLang="zh-CN" sz="2400" dirty="0"/>
              <a:t>["</a:t>
            </a:r>
            <a:r>
              <a:rPr lang="en-US" altLang="zh-CN" sz="2400" dirty="0" err="1"/>
              <a:t>median_house_value</a:t>
            </a:r>
            <a:r>
              <a:rPr lang="en-US" altLang="zh-CN" sz="2400" dirty="0"/>
              <a:t>"].copy</a:t>
            </a:r>
            <a:r>
              <a:rPr lang="en-US" altLang="zh-CN" sz="2400" dirty="0" smtClean="0"/>
              <a:t>()</a:t>
            </a:r>
          </a:p>
          <a:p>
            <a:pPr marL="0" indent="0">
              <a:buNone/>
            </a:pPr>
            <a:endParaRPr lang="en-US" altLang="zh-CN" sz="2400" dirty="0"/>
          </a:p>
          <a:p>
            <a:pPr marL="0" indent="0">
              <a:buNone/>
            </a:pPr>
            <a:r>
              <a:rPr lang="en-US" altLang="zh-CN" sz="2400" dirty="0" err="1"/>
              <a:t>housing.dropna</a:t>
            </a:r>
            <a:r>
              <a:rPr lang="en-US" altLang="zh-CN" sz="2400" dirty="0"/>
              <a:t>(subset=["</a:t>
            </a:r>
            <a:r>
              <a:rPr lang="en-US" altLang="zh-CN" sz="2400" dirty="0" err="1"/>
              <a:t>total_bedrooms</a:t>
            </a:r>
            <a:r>
              <a:rPr lang="en-US" altLang="zh-CN" sz="2400" dirty="0"/>
              <a:t>"]) </a:t>
            </a:r>
            <a:r>
              <a:rPr lang="en-US" altLang="zh-CN" sz="2400" i="1" dirty="0"/>
              <a:t># option 1</a:t>
            </a:r>
          </a:p>
          <a:p>
            <a:pPr marL="0" indent="0">
              <a:buNone/>
            </a:pPr>
            <a:r>
              <a:rPr lang="en-US" altLang="zh-CN" sz="2400" dirty="0" err="1"/>
              <a:t>housing.drop</a:t>
            </a:r>
            <a:r>
              <a:rPr lang="en-US" altLang="zh-CN" sz="2400" dirty="0"/>
              <a:t>("</a:t>
            </a:r>
            <a:r>
              <a:rPr lang="en-US" altLang="zh-CN" sz="2400" dirty="0" err="1"/>
              <a:t>total_bedrooms</a:t>
            </a:r>
            <a:r>
              <a:rPr lang="en-US" altLang="zh-CN" sz="2400" dirty="0"/>
              <a:t>", axis=1) </a:t>
            </a:r>
            <a:r>
              <a:rPr lang="en-US" altLang="zh-CN" sz="2400" i="1" dirty="0"/>
              <a:t># option 2</a:t>
            </a:r>
          </a:p>
          <a:p>
            <a:pPr marL="0" indent="0">
              <a:buNone/>
            </a:pPr>
            <a:r>
              <a:rPr lang="en-US" altLang="zh-CN" sz="2400" dirty="0"/>
              <a:t>median = housing["</a:t>
            </a:r>
            <a:r>
              <a:rPr lang="en-US" altLang="zh-CN" sz="2400" dirty="0" err="1"/>
              <a:t>total_bedrooms</a:t>
            </a:r>
            <a:r>
              <a:rPr lang="en-US" altLang="zh-CN" sz="2400" dirty="0"/>
              <a:t>"].median()</a:t>
            </a:r>
          </a:p>
          <a:p>
            <a:pPr marL="0" indent="0">
              <a:buNone/>
            </a:pPr>
            <a:r>
              <a:rPr lang="en-US" altLang="zh-CN" sz="2400" dirty="0"/>
              <a:t>housing["</a:t>
            </a:r>
            <a:r>
              <a:rPr lang="en-US" altLang="zh-CN" sz="2400" dirty="0" err="1"/>
              <a:t>total_bedrooms</a:t>
            </a:r>
            <a:r>
              <a:rPr lang="en-US" altLang="zh-CN" sz="2400" dirty="0"/>
              <a:t>"].</a:t>
            </a:r>
            <a:r>
              <a:rPr lang="en-US" altLang="zh-CN" sz="2400" dirty="0" err="1"/>
              <a:t>fillna</a:t>
            </a:r>
            <a:r>
              <a:rPr lang="en-US" altLang="zh-CN" sz="2400" dirty="0"/>
              <a:t>(median) </a:t>
            </a:r>
            <a:r>
              <a:rPr lang="en-US" altLang="zh-CN" sz="2400" i="1" dirty="0"/>
              <a:t># option </a:t>
            </a:r>
            <a:r>
              <a:rPr lang="en-US" altLang="zh-CN" sz="2400" i="1" dirty="0" smtClean="0"/>
              <a:t>3</a:t>
            </a:r>
          </a:p>
          <a:p>
            <a:pPr marL="0" indent="0">
              <a:buNone/>
            </a:pPr>
            <a:endParaRPr lang="en-US" altLang="zh-CN" sz="2400" i="1" dirty="0"/>
          </a:p>
          <a:p>
            <a:pPr marL="0" indent="0">
              <a:buNone/>
            </a:pPr>
            <a:r>
              <a:rPr lang="en-US" altLang="zh-CN" sz="2400" b="1" dirty="0"/>
              <a:t>from </a:t>
            </a:r>
            <a:r>
              <a:rPr lang="en-US" altLang="zh-CN" sz="2400" b="1" dirty="0" err="1"/>
              <a:t>sklearn.preprocessing</a:t>
            </a:r>
            <a:r>
              <a:rPr lang="en-US" altLang="zh-CN" sz="2400" b="1" dirty="0"/>
              <a:t> import </a:t>
            </a:r>
            <a:r>
              <a:rPr lang="en-US" altLang="zh-CN" sz="2400" dirty="0"/>
              <a:t>Imputer</a:t>
            </a:r>
          </a:p>
          <a:p>
            <a:pPr marL="0" indent="0">
              <a:buNone/>
            </a:pPr>
            <a:r>
              <a:rPr lang="en-US" altLang="zh-CN" sz="2400" dirty="0"/>
              <a:t>imputer = Imputer(strategy="median</a:t>
            </a:r>
            <a:r>
              <a:rPr lang="en-US" altLang="zh-CN" sz="2400" dirty="0" smtClean="0"/>
              <a:t>")</a:t>
            </a:r>
          </a:p>
          <a:p>
            <a:pPr marL="0" indent="0">
              <a:buNone/>
            </a:pPr>
            <a:r>
              <a:rPr lang="en-US" altLang="zh-CN" sz="2400" dirty="0" err="1"/>
              <a:t>housing_num</a:t>
            </a:r>
            <a:r>
              <a:rPr lang="en-US" altLang="zh-CN" sz="2400" dirty="0"/>
              <a:t> = </a:t>
            </a:r>
            <a:r>
              <a:rPr lang="en-US" altLang="zh-CN" sz="2400" dirty="0" err="1"/>
              <a:t>housing.drop</a:t>
            </a:r>
            <a:r>
              <a:rPr lang="en-US" altLang="zh-CN" sz="2400" dirty="0"/>
              <a:t>("</a:t>
            </a:r>
            <a:r>
              <a:rPr lang="en-US" altLang="zh-CN" sz="2400" dirty="0" err="1"/>
              <a:t>ocean_proximity</a:t>
            </a:r>
            <a:r>
              <a:rPr lang="en-US" altLang="zh-CN" sz="2400" dirty="0"/>
              <a:t>", axis=1</a:t>
            </a:r>
            <a:r>
              <a:rPr lang="en-US" altLang="zh-CN" sz="2400" dirty="0" smtClean="0"/>
              <a:t>)</a:t>
            </a:r>
          </a:p>
          <a:p>
            <a:pPr marL="0" indent="0">
              <a:buNone/>
            </a:pPr>
            <a:r>
              <a:rPr lang="en-US" altLang="zh-CN" sz="2400" dirty="0" err="1"/>
              <a:t>imputer.fit</a:t>
            </a:r>
            <a:r>
              <a:rPr lang="en-US" altLang="zh-CN" sz="2400" dirty="0"/>
              <a:t>(</a:t>
            </a:r>
            <a:r>
              <a:rPr lang="en-US" altLang="zh-CN" sz="2400" dirty="0" err="1"/>
              <a:t>housing_num</a:t>
            </a:r>
            <a:r>
              <a:rPr lang="en-US" altLang="zh-CN" sz="2400" dirty="0"/>
              <a:t>)</a:t>
            </a:r>
          </a:p>
        </p:txBody>
      </p:sp>
      <p:sp>
        <p:nvSpPr>
          <p:cNvPr id="5" name="标题 1"/>
          <p:cNvSpPr>
            <a:spLocks noGrp="1"/>
          </p:cNvSpPr>
          <p:nvPr>
            <p:ph type="title"/>
          </p:nvPr>
        </p:nvSpPr>
        <p:spPr>
          <a:xfrm>
            <a:off x="457200" y="274638"/>
            <a:ext cx="8229600" cy="1143000"/>
          </a:xfrm>
        </p:spPr>
        <p:txBody>
          <a:bodyPr>
            <a:normAutofit fontScale="90000"/>
          </a:bodyPr>
          <a:lstStyle/>
          <a:p>
            <a:r>
              <a:rPr lang="en-US" altLang="zh-CN" dirty="0"/>
              <a:t>Prepare the Data for Machine Learning Algorithms</a:t>
            </a:r>
            <a:endParaRPr lang="zh-CN" altLang="en-US" dirty="0"/>
          </a:p>
        </p:txBody>
      </p:sp>
    </p:spTree>
    <p:extLst>
      <p:ext uri="{BB962C8B-B14F-4D97-AF65-F5344CB8AC3E}">
        <p14:creationId xmlns:p14="http://schemas.microsoft.com/office/powerpoint/2010/main" xmlns="" val="32483043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pPr marL="0" indent="0">
              <a:buNone/>
            </a:pPr>
            <a:r>
              <a:rPr lang="en-US" altLang="zh-CN" sz="2400" b="1" dirty="0"/>
              <a:t>&gt;&gt;&gt; </a:t>
            </a:r>
            <a:r>
              <a:rPr lang="en-US" altLang="zh-CN" sz="2400" dirty="0" err="1"/>
              <a:t>imputer.statistics</a:t>
            </a:r>
            <a:r>
              <a:rPr lang="en-US" altLang="zh-CN" sz="2400" dirty="0"/>
              <a:t>_</a:t>
            </a:r>
          </a:p>
          <a:p>
            <a:pPr marL="0" indent="0">
              <a:buNone/>
            </a:pPr>
            <a:r>
              <a:rPr lang="en-US" altLang="zh-CN" sz="2400" dirty="0"/>
              <a:t>array([ -118.51 , 34.26 , 29. , 2119. , 433. , 1164. , 408. , 3.5414])</a:t>
            </a:r>
          </a:p>
          <a:p>
            <a:pPr marL="0" indent="0">
              <a:buNone/>
            </a:pPr>
            <a:r>
              <a:rPr lang="en-US" altLang="zh-CN" sz="2400" b="1" dirty="0"/>
              <a:t>&gt;&gt;&gt; </a:t>
            </a:r>
            <a:r>
              <a:rPr lang="en-US" altLang="zh-CN" sz="2400" dirty="0" err="1"/>
              <a:t>housing_num.median</a:t>
            </a:r>
            <a:r>
              <a:rPr lang="en-US" altLang="zh-CN" sz="2400" dirty="0"/>
              <a:t>().values</a:t>
            </a:r>
          </a:p>
          <a:p>
            <a:pPr marL="0" indent="0">
              <a:buNone/>
            </a:pPr>
            <a:r>
              <a:rPr lang="en-US" altLang="zh-CN" sz="2400" dirty="0"/>
              <a:t>array([ -118.51 , 34.26 , 29. , 2119. , 433. , 1164. , 408. , 3.5414</a:t>
            </a:r>
            <a:r>
              <a:rPr lang="en-US" altLang="zh-CN" sz="2400" dirty="0" smtClean="0"/>
              <a:t>])</a:t>
            </a:r>
          </a:p>
          <a:p>
            <a:pPr marL="0" indent="0">
              <a:buNone/>
            </a:pPr>
            <a:endParaRPr lang="en-US" altLang="zh-CN" sz="2400" dirty="0"/>
          </a:p>
          <a:p>
            <a:pPr marL="0" indent="0">
              <a:buNone/>
            </a:pPr>
            <a:r>
              <a:rPr lang="en-US" altLang="zh-CN" sz="2400" dirty="0"/>
              <a:t>X = </a:t>
            </a:r>
            <a:r>
              <a:rPr lang="en-US" altLang="zh-CN" sz="2400" dirty="0" err="1"/>
              <a:t>imputer.transform</a:t>
            </a:r>
            <a:r>
              <a:rPr lang="en-US" altLang="zh-CN" sz="2400" dirty="0"/>
              <a:t>(</a:t>
            </a:r>
            <a:r>
              <a:rPr lang="en-US" altLang="zh-CN" sz="2400" dirty="0" err="1"/>
              <a:t>housing_num</a:t>
            </a:r>
            <a:r>
              <a:rPr lang="en-US" altLang="zh-CN" sz="2400" dirty="0" smtClean="0"/>
              <a:t>)</a:t>
            </a:r>
          </a:p>
          <a:p>
            <a:pPr marL="0" indent="0">
              <a:buNone/>
            </a:pPr>
            <a:endParaRPr lang="en-US" altLang="zh-CN" sz="2400" dirty="0"/>
          </a:p>
          <a:p>
            <a:pPr marL="0" indent="0">
              <a:buNone/>
            </a:pPr>
            <a:r>
              <a:rPr lang="en-US" altLang="zh-CN" sz="2400" dirty="0" err="1"/>
              <a:t>housing_tr</a:t>
            </a:r>
            <a:r>
              <a:rPr lang="en-US" altLang="zh-CN" sz="2400" dirty="0"/>
              <a:t> = </a:t>
            </a:r>
            <a:r>
              <a:rPr lang="en-US" altLang="zh-CN" sz="2400" dirty="0" err="1"/>
              <a:t>pd.DataFrame</a:t>
            </a:r>
            <a:r>
              <a:rPr lang="en-US" altLang="zh-CN" sz="2400" dirty="0"/>
              <a:t>(X, columns=</a:t>
            </a:r>
            <a:r>
              <a:rPr lang="en-US" altLang="zh-CN" sz="2400" dirty="0" err="1"/>
              <a:t>housing_num.columns</a:t>
            </a:r>
            <a:r>
              <a:rPr lang="en-US" altLang="zh-CN" sz="2400" dirty="0"/>
              <a:t>)</a:t>
            </a:r>
          </a:p>
        </p:txBody>
      </p:sp>
      <p:sp>
        <p:nvSpPr>
          <p:cNvPr id="5" name="标题 1"/>
          <p:cNvSpPr>
            <a:spLocks noGrp="1"/>
          </p:cNvSpPr>
          <p:nvPr>
            <p:ph type="title"/>
          </p:nvPr>
        </p:nvSpPr>
        <p:spPr>
          <a:xfrm>
            <a:off x="457200" y="274638"/>
            <a:ext cx="8229600" cy="1143000"/>
          </a:xfrm>
        </p:spPr>
        <p:txBody>
          <a:bodyPr>
            <a:normAutofit fontScale="90000"/>
          </a:bodyPr>
          <a:lstStyle/>
          <a:p>
            <a:r>
              <a:rPr lang="en-US" altLang="zh-CN" dirty="0"/>
              <a:t>Prepare the Data for Machine Learning Algorithms</a:t>
            </a:r>
            <a:endParaRPr lang="zh-CN" altLang="en-US" dirty="0"/>
          </a:p>
        </p:txBody>
      </p:sp>
    </p:spTree>
    <p:extLst>
      <p:ext uri="{BB962C8B-B14F-4D97-AF65-F5344CB8AC3E}">
        <p14:creationId xmlns:p14="http://schemas.microsoft.com/office/powerpoint/2010/main" xmlns="" val="32722304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sz="2400" dirty="0"/>
              <a:t>Earlier we left out the categorical attribute </a:t>
            </a:r>
            <a:r>
              <a:rPr lang="en-US" altLang="zh-CN" sz="2400" dirty="0" err="1"/>
              <a:t>ocean_proximity</a:t>
            </a:r>
            <a:r>
              <a:rPr lang="en-US" altLang="zh-CN" sz="2400" dirty="0"/>
              <a:t> because it is a </a:t>
            </a:r>
            <a:r>
              <a:rPr lang="en-US" altLang="zh-CN" sz="2400" dirty="0" smtClean="0"/>
              <a:t>text attribute </a:t>
            </a:r>
            <a:r>
              <a:rPr lang="en-US" altLang="zh-CN" sz="2400" dirty="0"/>
              <a:t>so we cannot compute its median. Most Machine Learning algorithms </a:t>
            </a:r>
            <a:r>
              <a:rPr lang="en-US" altLang="zh-CN" sz="2400" dirty="0" smtClean="0"/>
              <a:t>prefer to </a:t>
            </a:r>
            <a:r>
              <a:rPr lang="en-US" altLang="zh-CN" sz="2400" dirty="0"/>
              <a:t>work with numbers anyway, so let’s convert these text labels to numbers</a:t>
            </a:r>
            <a:r>
              <a:rPr lang="en-US" altLang="zh-CN" sz="2400" dirty="0" smtClean="0"/>
              <a:t>.</a:t>
            </a:r>
          </a:p>
          <a:p>
            <a:endParaRPr lang="en-US" altLang="zh-CN" sz="2400" dirty="0"/>
          </a:p>
          <a:p>
            <a:pPr marL="0" indent="0">
              <a:buNone/>
            </a:pPr>
            <a:r>
              <a:rPr lang="en-US" altLang="zh-CN" sz="2400" b="1" dirty="0"/>
              <a:t>&gt;&gt;&gt; from </a:t>
            </a:r>
            <a:r>
              <a:rPr lang="en-US" altLang="zh-CN" sz="2400" b="1" dirty="0" err="1"/>
              <a:t>sklearn.preprocessing</a:t>
            </a:r>
            <a:r>
              <a:rPr lang="en-US" altLang="zh-CN" sz="2400" b="1" dirty="0"/>
              <a:t> import </a:t>
            </a:r>
            <a:r>
              <a:rPr lang="en-US" altLang="zh-CN" sz="2400" dirty="0" err="1"/>
              <a:t>LabelEncoder</a:t>
            </a:r>
            <a:endParaRPr lang="en-US" altLang="zh-CN" sz="2400" dirty="0"/>
          </a:p>
          <a:p>
            <a:pPr marL="0" indent="0">
              <a:buNone/>
            </a:pPr>
            <a:r>
              <a:rPr lang="en-US" altLang="zh-CN" sz="2400" b="1" dirty="0"/>
              <a:t>&gt;&gt;&gt; </a:t>
            </a:r>
            <a:r>
              <a:rPr lang="en-US" altLang="zh-CN" sz="2400" dirty="0"/>
              <a:t>encoder = </a:t>
            </a:r>
            <a:r>
              <a:rPr lang="en-US" altLang="zh-CN" sz="2400" dirty="0" err="1"/>
              <a:t>LabelEncoder</a:t>
            </a:r>
            <a:r>
              <a:rPr lang="en-US" altLang="zh-CN" sz="2400" dirty="0"/>
              <a:t>()</a:t>
            </a:r>
          </a:p>
          <a:p>
            <a:pPr marL="0" indent="0">
              <a:buNone/>
            </a:pPr>
            <a:r>
              <a:rPr lang="en-US" altLang="zh-CN" sz="2400" b="1" dirty="0"/>
              <a:t>&gt;&gt;&gt; </a:t>
            </a:r>
            <a:r>
              <a:rPr lang="en-US" altLang="zh-CN" sz="2400" dirty="0" err="1"/>
              <a:t>housing_cat</a:t>
            </a:r>
            <a:r>
              <a:rPr lang="en-US" altLang="zh-CN" sz="2400" dirty="0"/>
              <a:t> = housing["</a:t>
            </a:r>
            <a:r>
              <a:rPr lang="en-US" altLang="zh-CN" sz="2400" dirty="0" err="1"/>
              <a:t>ocean_proximity</a:t>
            </a:r>
            <a:r>
              <a:rPr lang="en-US" altLang="zh-CN" sz="2400" dirty="0"/>
              <a:t>"]</a:t>
            </a:r>
          </a:p>
          <a:p>
            <a:pPr marL="0" indent="0">
              <a:buNone/>
            </a:pPr>
            <a:r>
              <a:rPr lang="en-US" altLang="zh-CN" sz="2400" b="1" dirty="0"/>
              <a:t>&gt;&gt;&gt; </a:t>
            </a:r>
            <a:r>
              <a:rPr lang="en-US" altLang="zh-CN" sz="2400" dirty="0" err="1"/>
              <a:t>housing_cat_encoded</a:t>
            </a:r>
            <a:r>
              <a:rPr lang="en-US" altLang="zh-CN" sz="2400" dirty="0"/>
              <a:t> = </a:t>
            </a:r>
            <a:r>
              <a:rPr lang="en-US" altLang="zh-CN" sz="2400" dirty="0" err="1"/>
              <a:t>encoder.fit_transform</a:t>
            </a:r>
            <a:r>
              <a:rPr lang="en-US" altLang="zh-CN" sz="2400" dirty="0"/>
              <a:t>(</a:t>
            </a:r>
            <a:r>
              <a:rPr lang="en-US" altLang="zh-CN" sz="2400" dirty="0" err="1"/>
              <a:t>housing_cat</a:t>
            </a:r>
            <a:r>
              <a:rPr lang="en-US" altLang="zh-CN" sz="2400" dirty="0"/>
              <a:t>)</a:t>
            </a:r>
          </a:p>
          <a:p>
            <a:pPr marL="0" indent="0">
              <a:buNone/>
            </a:pPr>
            <a:r>
              <a:rPr lang="en-US" altLang="zh-CN" sz="2400" b="1" dirty="0"/>
              <a:t>&gt;&gt;&gt; </a:t>
            </a:r>
            <a:r>
              <a:rPr lang="en-US" altLang="zh-CN" sz="2400" dirty="0" err="1"/>
              <a:t>housing_cat_encoded</a:t>
            </a:r>
            <a:endParaRPr lang="en-US" altLang="zh-CN" sz="2400" dirty="0"/>
          </a:p>
          <a:p>
            <a:pPr marL="0" indent="0">
              <a:buNone/>
            </a:pPr>
            <a:r>
              <a:rPr lang="en-US" altLang="zh-CN" sz="2400" dirty="0"/>
              <a:t>array([1, 1, 4, ..., 1, 0, 3])</a:t>
            </a:r>
          </a:p>
        </p:txBody>
      </p:sp>
      <p:sp>
        <p:nvSpPr>
          <p:cNvPr id="5" name="标题 1"/>
          <p:cNvSpPr>
            <a:spLocks noGrp="1"/>
          </p:cNvSpPr>
          <p:nvPr>
            <p:ph type="title"/>
          </p:nvPr>
        </p:nvSpPr>
        <p:spPr>
          <a:xfrm>
            <a:off x="457200" y="274638"/>
            <a:ext cx="8229600" cy="1143000"/>
          </a:xfrm>
        </p:spPr>
        <p:txBody>
          <a:bodyPr>
            <a:normAutofit fontScale="90000"/>
          </a:bodyPr>
          <a:lstStyle/>
          <a:p>
            <a:r>
              <a:rPr lang="en-US" altLang="zh-CN" dirty="0"/>
              <a:t>Handling Text and Categorical Attributes</a:t>
            </a:r>
            <a:endParaRPr lang="zh-CN" altLang="en-US" dirty="0"/>
          </a:p>
        </p:txBody>
      </p:sp>
    </p:spTree>
    <p:extLst>
      <p:ext uri="{BB962C8B-B14F-4D97-AF65-F5344CB8AC3E}">
        <p14:creationId xmlns:p14="http://schemas.microsoft.com/office/powerpoint/2010/main" xmlns="" val="40781770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pPr marL="0" indent="0">
              <a:buNone/>
            </a:pPr>
            <a:r>
              <a:rPr lang="en-US" altLang="zh-CN" sz="2400" b="1" dirty="0"/>
              <a:t>&gt;&gt;&gt; print</a:t>
            </a:r>
            <a:r>
              <a:rPr lang="en-US" altLang="zh-CN" sz="2400" dirty="0"/>
              <a:t>(</a:t>
            </a:r>
            <a:r>
              <a:rPr lang="en-US" altLang="zh-CN" sz="2400" dirty="0" err="1"/>
              <a:t>encoder.classes</a:t>
            </a:r>
            <a:r>
              <a:rPr lang="en-US" altLang="zh-CN" sz="2400" dirty="0"/>
              <a:t>_)</a:t>
            </a:r>
          </a:p>
          <a:p>
            <a:pPr marL="0" indent="0">
              <a:buNone/>
            </a:pPr>
            <a:r>
              <a:rPr lang="en-US" altLang="zh-CN" sz="2400" dirty="0"/>
              <a:t>['&lt;1H OCEAN' 'INLAND' 'ISLAND' 'NEAR BAY' 'NEAR OCEAN</a:t>
            </a:r>
            <a:r>
              <a:rPr lang="en-US" altLang="zh-CN" sz="2400" dirty="0" smtClean="0"/>
              <a:t>']</a:t>
            </a:r>
          </a:p>
          <a:p>
            <a:endParaRPr lang="en-US" altLang="zh-CN" sz="2400" dirty="0"/>
          </a:p>
          <a:p>
            <a:r>
              <a:rPr lang="en-US" altLang="zh-CN" sz="2400" dirty="0"/>
              <a:t>One issue with this representation is that ML algorithms will assume that two </a:t>
            </a:r>
            <a:r>
              <a:rPr lang="en-US" altLang="zh-CN" sz="2400" dirty="0" smtClean="0"/>
              <a:t>nearby values </a:t>
            </a:r>
            <a:r>
              <a:rPr lang="en-US" altLang="zh-CN" sz="2400" dirty="0"/>
              <a:t>are more similar than two distant values. </a:t>
            </a:r>
            <a:r>
              <a:rPr lang="en-US" altLang="zh-CN" sz="2400" dirty="0" smtClean="0"/>
              <a:t>To </a:t>
            </a:r>
            <a:r>
              <a:rPr lang="en-US" altLang="zh-CN" sz="2400" dirty="0"/>
              <a:t>fix </a:t>
            </a:r>
            <a:r>
              <a:rPr lang="en-US" altLang="zh-CN" sz="2400" dirty="0" smtClean="0"/>
              <a:t>this issue</a:t>
            </a:r>
            <a:r>
              <a:rPr lang="en-US" altLang="zh-CN" sz="2400" dirty="0"/>
              <a:t>, a common solution is to create one binary attribute per category: one </a:t>
            </a:r>
            <a:r>
              <a:rPr lang="en-US" altLang="zh-CN" sz="2400" dirty="0" smtClean="0"/>
              <a:t>attribute equal </a:t>
            </a:r>
            <a:r>
              <a:rPr lang="en-US" altLang="zh-CN" sz="2400" dirty="0"/>
              <a:t>to 1 when the category is “&lt;1H OCEAN” (and 0 otherwise), another </a:t>
            </a:r>
            <a:r>
              <a:rPr lang="en-US" altLang="zh-CN" sz="2400" dirty="0" smtClean="0"/>
              <a:t>attribute equal </a:t>
            </a:r>
            <a:r>
              <a:rPr lang="en-US" altLang="zh-CN" sz="2400" dirty="0"/>
              <a:t>to 1 when the category is “INLAND” (and 0 otherwise), and so on. This </a:t>
            </a:r>
            <a:r>
              <a:rPr lang="en-US" altLang="zh-CN" sz="2400" dirty="0" smtClean="0"/>
              <a:t>is called </a:t>
            </a:r>
            <a:r>
              <a:rPr lang="en-US" altLang="zh-CN" sz="2400" b="1" i="1" dirty="0"/>
              <a:t>one-hot </a:t>
            </a:r>
            <a:r>
              <a:rPr lang="en-US" altLang="zh-CN" sz="2400" b="1" i="1" dirty="0" smtClean="0"/>
              <a:t>encoding</a:t>
            </a:r>
            <a:r>
              <a:rPr lang="en-US" altLang="zh-CN" sz="2400" i="1" dirty="0" smtClean="0"/>
              <a:t>.</a:t>
            </a:r>
            <a:endParaRPr lang="en-US" altLang="zh-CN" sz="2400" b="1" dirty="0"/>
          </a:p>
        </p:txBody>
      </p:sp>
      <p:sp>
        <p:nvSpPr>
          <p:cNvPr id="5" name="标题 1"/>
          <p:cNvSpPr>
            <a:spLocks noGrp="1"/>
          </p:cNvSpPr>
          <p:nvPr>
            <p:ph type="title"/>
          </p:nvPr>
        </p:nvSpPr>
        <p:spPr>
          <a:xfrm>
            <a:off x="457200" y="274638"/>
            <a:ext cx="8229600" cy="1143000"/>
          </a:xfrm>
        </p:spPr>
        <p:txBody>
          <a:bodyPr>
            <a:normAutofit fontScale="90000"/>
          </a:bodyPr>
          <a:lstStyle/>
          <a:p>
            <a:r>
              <a:rPr lang="en-US" altLang="zh-CN" dirty="0"/>
              <a:t>Handling Text and Categorical Attributes</a:t>
            </a:r>
            <a:endParaRPr lang="zh-CN" altLang="en-US" dirty="0"/>
          </a:p>
        </p:txBody>
      </p:sp>
    </p:spTree>
    <p:extLst>
      <p:ext uri="{BB962C8B-B14F-4D97-AF65-F5344CB8AC3E}">
        <p14:creationId xmlns:p14="http://schemas.microsoft.com/office/powerpoint/2010/main" xmlns="" val="38500324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sz="2400" dirty="0" err="1"/>
              <a:t>Scikit</a:t>
            </a:r>
            <a:r>
              <a:rPr lang="en-US" altLang="zh-CN" sz="2400" dirty="0"/>
              <a:t>-Learn provides a </a:t>
            </a:r>
            <a:r>
              <a:rPr lang="en-US" altLang="zh-CN" sz="2400" dirty="0" err="1"/>
              <a:t>OneHotEncoder</a:t>
            </a:r>
            <a:r>
              <a:rPr lang="en-US" altLang="zh-CN" sz="2400" dirty="0"/>
              <a:t> encoder to convert integer categorical </a:t>
            </a:r>
            <a:r>
              <a:rPr lang="en-US" altLang="zh-CN" sz="2400" dirty="0" smtClean="0"/>
              <a:t>values into </a:t>
            </a:r>
            <a:r>
              <a:rPr lang="en-US" altLang="zh-CN" sz="2400" dirty="0"/>
              <a:t>one-hot vectors. Let’s encode the categories as one-hot vectors. Note </a:t>
            </a:r>
            <a:r>
              <a:rPr lang="en-US" altLang="zh-CN" sz="2400" dirty="0" smtClean="0"/>
              <a:t>that </a:t>
            </a:r>
            <a:r>
              <a:rPr lang="en-US" altLang="zh-CN" sz="2400" dirty="0" err="1" smtClean="0"/>
              <a:t>fit_transform</a:t>
            </a:r>
            <a:r>
              <a:rPr lang="en-US" altLang="zh-CN" sz="2400" dirty="0"/>
              <a:t>() expects a 2D array, but </a:t>
            </a:r>
            <a:r>
              <a:rPr lang="en-US" altLang="zh-CN" sz="2400" dirty="0" err="1"/>
              <a:t>housing_cat_encoded</a:t>
            </a:r>
            <a:r>
              <a:rPr lang="en-US" altLang="zh-CN" sz="2400" dirty="0"/>
              <a:t> is a 1D array, so </a:t>
            </a:r>
            <a:r>
              <a:rPr lang="en-US" altLang="zh-CN" sz="2400" dirty="0" smtClean="0"/>
              <a:t>we need </a:t>
            </a:r>
            <a:r>
              <a:rPr lang="en-US" altLang="zh-CN" sz="2400" dirty="0"/>
              <a:t>to reshape </a:t>
            </a:r>
            <a:r>
              <a:rPr lang="en-US" altLang="zh-CN" sz="2400" dirty="0" smtClean="0"/>
              <a:t>it:</a:t>
            </a:r>
          </a:p>
          <a:p>
            <a:endParaRPr lang="en-US" altLang="zh-CN" sz="2400" b="1" dirty="0"/>
          </a:p>
          <a:p>
            <a:pPr marL="0" indent="0">
              <a:buNone/>
            </a:pPr>
            <a:r>
              <a:rPr lang="en-US" altLang="zh-CN" sz="2400" b="1" dirty="0"/>
              <a:t>&gt;&gt;&gt; from </a:t>
            </a:r>
            <a:r>
              <a:rPr lang="en-US" altLang="zh-CN" sz="2400" b="1" dirty="0" err="1"/>
              <a:t>sklearn.preprocessing</a:t>
            </a:r>
            <a:r>
              <a:rPr lang="en-US" altLang="zh-CN" sz="2400" b="1" dirty="0"/>
              <a:t> import </a:t>
            </a:r>
            <a:r>
              <a:rPr lang="en-US" altLang="zh-CN" sz="2400" dirty="0" err="1"/>
              <a:t>OneHotEncoder</a:t>
            </a:r>
            <a:endParaRPr lang="en-US" altLang="zh-CN" sz="2400" dirty="0"/>
          </a:p>
          <a:p>
            <a:pPr marL="0" indent="0">
              <a:buNone/>
            </a:pPr>
            <a:r>
              <a:rPr lang="en-US" altLang="zh-CN" sz="2400" b="1" dirty="0"/>
              <a:t>&gt;&gt;&gt; </a:t>
            </a:r>
            <a:r>
              <a:rPr lang="en-US" altLang="zh-CN" sz="2400" dirty="0"/>
              <a:t>encoder = </a:t>
            </a:r>
            <a:r>
              <a:rPr lang="en-US" altLang="zh-CN" sz="2400" dirty="0" err="1"/>
              <a:t>OneHotEncoder</a:t>
            </a:r>
            <a:r>
              <a:rPr lang="en-US" altLang="zh-CN" sz="2400" dirty="0"/>
              <a:t>()</a:t>
            </a:r>
          </a:p>
          <a:p>
            <a:pPr marL="0" indent="0">
              <a:buNone/>
            </a:pPr>
            <a:r>
              <a:rPr lang="en-US" altLang="zh-CN" sz="2000" b="1" dirty="0"/>
              <a:t>&gt;&gt;&gt; </a:t>
            </a:r>
            <a:r>
              <a:rPr lang="en-US" altLang="zh-CN" sz="2000" dirty="0"/>
              <a:t>housing_cat_1hot = </a:t>
            </a:r>
            <a:r>
              <a:rPr lang="en-US" altLang="zh-CN" sz="2000" dirty="0" err="1"/>
              <a:t>encoder.fit_transform</a:t>
            </a:r>
            <a:r>
              <a:rPr lang="en-US" altLang="zh-CN" sz="2000" dirty="0"/>
              <a:t>(</a:t>
            </a:r>
            <a:r>
              <a:rPr lang="en-US" altLang="zh-CN" sz="2000" dirty="0" err="1"/>
              <a:t>housing_cat_encoded.reshape</a:t>
            </a:r>
            <a:r>
              <a:rPr lang="en-US" altLang="zh-CN" sz="2000" dirty="0"/>
              <a:t>(-1,1))</a:t>
            </a:r>
          </a:p>
          <a:p>
            <a:pPr marL="0" indent="0">
              <a:buNone/>
            </a:pPr>
            <a:r>
              <a:rPr lang="en-US" altLang="zh-CN" sz="2400" b="1" dirty="0"/>
              <a:t>&gt;&gt;&gt; </a:t>
            </a:r>
            <a:r>
              <a:rPr lang="en-US" altLang="zh-CN" sz="2400" dirty="0"/>
              <a:t>housing_cat_1hot</a:t>
            </a:r>
          </a:p>
          <a:p>
            <a:pPr marL="0" indent="0">
              <a:buNone/>
            </a:pPr>
            <a:r>
              <a:rPr lang="en-US" altLang="zh-CN" sz="2400" dirty="0"/>
              <a:t>&lt;16513x5 sparse matrix of type '&lt;class 'numpy.float64'&gt;'</a:t>
            </a:r>
          </a:p>
          <a:p>
            <a:pPr marL="0" indent="0">
              <a:buNone/>
            </a:pPr>
            <a:r>
              <a:rPr lang="en-US" altLang="zh-CN" sz="2400" dirty="0" smtClean="0"/>
              <a:t>              with </a:t>
            </a:r>
            <a:r>
              <a:rPr lang="en-US" altLang="zh-CN" sz="2400" dirty="0"/>
              <a:t>16513 stored elements in Compressed Sparse Row format&gt;</a:t>
            </a:r>
            <a:endParaRPr lang="en-US" altLang="zh-CN" sz="2400" b="1" dirty="0"/>
          </a:p>
        </p:txBody>
      </p:sp>
      <p:sp>
        <p:nvSpPr>
          <p:cNvPr id="5" name="标题 1"/>
          <p:cNvSpPr>
            <a:spLocks noGrp="1"/>
          </p:cNvSpPr>
          <p:nvPr>
            <p:ph type="title"/>
          </p:nvPr>
        </p:nvSpPr>
        <p:spPr>
          <a:xfrm>
            <a:off x="457200" y="274638"/>
            <a:ext cx="8229600" cy="1143000"/>
          </a:xfrm>
        </p:spPr>
        <p:txBody>
          <a:bodyPr>
            <a:normAutofit fontScale="90000"/>
          </a:bodyPr>
          <a:lstStyle/>
          <a:p>
            <a:r>
              <a:rPr lang="en-US" altLang="zh-CN" dirty="0"/>
              <a:t>Handling Text and Categorical Attributes</a:t>
            </a:r>
            <a:endParaRPr lang="zh-CN" altLang="en-US" dirty="0"/>
          </a:p>
        </p:txBody>
      </p:sp>
    </p:spTree>
    <p:extLst>
      <p:ext uri="{BB962C8B-B14F-4D97-AF65-F5344CB8AC3E}">
        <p14:creationId xmlns:p14="http://schemas.microsoft.com/office/powerpoint/2010/main" xmlns="" val="11499853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sz="2400" dirty="0"/>
              <a:t>After </a:t>
            </a:r>
            <a:r>
              <a:rPr lang="en-US" altLang="zh-CN" sz="2400" dirty="0" err="1" smtClean="0"/>
              <a:t>onehot</a:t>
            </a:r>
            <a:r>
              <a:rPr lang="en-US" altLang="zh-CN" sz="2400" dirty="0" smtClean="0"/>
              <a:t> encoding </a:t>
            </a:r>
            <a:r>
              <a:rPr lang="en-US" altLang="zh-CN" sz="2400" dirty="0"/>
              <a:t>we get a matrix with thousands of columns, and the matrix is full </a:t>
            </a:r>
            <a:r>
              <a:rPr lang="en-US" altLang="zh-CN" sz="2400" dirty="0" smtClean="0"/>
              <a:t>of zeros </a:t>
            </a:r>
            <a:r>
              <a:rPr lang="en-US" altLang="zh-CN" sz="2400" dirty="0"/>
              <a:t>except for one 1 per row. Using up tons of memory mostly to store zeros </a:t>
            </a:r>
            <a:r>
              <a:rPr lang="en-US" altLang="zh-CN" sz="2400" dirty="0" smtClean="0"/>
              <a:t>would be </a:t>
            </a:r>
            <a:r>
              <a:rPr lang="en-US" altLang="zh-CN" sz="2400" dirty="0"/>
              <a:t>very wasteful, so instead a sparse matrix only stores the location of the </a:t>
            </a:r>
            <a:r>
              <a:rPr lang="en-US" altLang="zh-CN" sz="2400" dirty="0" smtClean="0"/>
              <a:t>nonzero elements</a:t>
            </a:r>
            <a:r>
              <a:rPr lang="en-US" altLang="zh-CN" sz="2400" dirty="0"/>
              <a:t>. You can use it mostly like a normal 2D </a:t>
            </a:r>
            <a:r>
              <a:rPr lang="en-US" altLang="zh-CN" sz="2400" dirty="0" smtClean="0"/>
              <a:t>array, </a:t>
            </a:r>
            <a:r>
              <a:rPr lang="en-US" altLang="zh-CN" sz="2400" dirty="0"/>
              <a:t>but if you really want to </a:t>
            </a:r>
            <a:r>
              <a:rPr lang="en-US" altLang="zh-CN" sz="2400" dirty="0" smtClean="0"/>
              <a:t>convert it </a:t>
            </a:r>
            <a:r>
              <a:rPr lang="en-US" altLang="zh-CN" sz="2400" dirty="0"/>
              <a:t>to a (dense) </a:t>
            </a:r>
            <a:r>
              <a:rPr lang="en-US" altLang="zh-CN" sz="2400" dirty="0" err="1"/>
              <a:t>NumPy</a:t>
            </a:r>
            <a:r>
              <a:rPr lang="en-US" altLang="zh-CN" sz="2400" dirty="0"/>
              <a:t> array, just call the </a:t>
            </a:r>
            <a:r>
              <a:rPr lang="en-US" altLang="zh-CN" sz="2400" dirty="0" err="1"/>
              <a:t>toarray</a:t>
            </a:r>
            <a:r>
              <a:rPr lang="en-US" altLang="zh-CN" sz="2400" dirty="0"/>
              <a:t>() method</a:t>
            </a:r>
            <a:r>
              <a:rPr lang="en-US" altLang="zh-CN" sz="2400" dirty="0" smtClean="0"/>
              <a:t>:</a:t>
            </a:r>
          </a:p>
          <a:p>
            <a:endParaRPr lang="en-US" altLang="zh-CN" sz="2400" b="1" dirty="0"/>
          </a:p>
          <a:p>
            <a:r>
              <a:rPr lang="en-US" altLang="zh-CN" sz="2400" b="1" dirty="0"/>
              <a:t>&gt;&gt;&gt; </a:t>
            </a:r>
            <a:r>
              <a:rPr lang="en-US" altLang="zh-CN" sz="2400" dirty="0"/>
              <a:t>housing_cat_1hot.toarray()</a:t>
            </a:r>
          </a:p>
          <a:p>
            <a:r>
              <a:rPr lang="en-US" altLang="zh-CN" sz="2400" dirty="0"/>
              <a:t>array([[ 0., 1., 0., 0., 0.],</a:t>
            </a:r>
          </a:p>
          <a:p>
            <a:r>
              <a:rPr lang="en-US" altLang="zh-CN" sz="2400" dirty="0"/>
              <a:t>[ 0., 1., 0., 0., 0.],</a:t>
            </a:r>
          </a:p>
          <a:p>
            <a:r>
              <a:rPr lang="en-US" altLang="zh-CN" sz="2400" dirty="0"/>
              <a:t>[ 0., 0., 0., 0., 1.],</a:t>
            </a:r>
          </a:p>
          <a:p>
            <a:r>
              <a:rPr lang="en-US" altLang="zh-CN" sz="2400" dirty="0"/>
              <a:t>...,</a:t>
            </a:r>
          </a:p>
          <a:p>
            <a:r>
              <a:rPr lang="en-US" altLang="zh-CN" sz="2400" dirty="0"/>
              <a:t>[ 0., 1., 0., 0., 0</a:t>
            </a:r>
            <a:r>
              <a:rPr lang="en-US" altLang="zh-CN" sz="2400" dirty="0" smtClean="0"/>
              <a:t>.], …</a:t>
            </a:r>
            <a:endParaRPr lang="en-US" altLang="zh-CN" sz="2400" b="1" dirty="0"/>
          </a:p>
        </p:txBody>
      </p:sp>
      <p:sp>
        <p:nvSpPr>
          <p:cNvPr id="5" name="标题 1"/>
          <p:cNvSpPr>
            <a:spLocks noGrp="1"/>
          </p:cNvSpPr>
          <p:nvPr>
            <p:ph type="title"/>
          </p:nvPr>
        </p:nvSpPr>
        <p:spPr>
          <a:xfrm>
            <a:off x="457200" y="274638"/>
            <a:ext cx="8229600" cy="1143000"/>
          </a:xfrm>
        </p:spPr>
        <p:txBody>
          <a:bodyPr>
            <a:normAutofit fontScale="90000"/>
          </a:bodyPr>
          <a:lstStyle/>
          <a:p>
            <a:r>
              <a:rPr lang="en-US" altLang="zh-CN" dirty="0"/>
              <a:t>Handling Text and Categorical Attributes</a:t>
            </a:r>
            <a:endParaRPr lang="zh-CN" altLang="en-US" dirty="0"/>
          </a:p>
        </p:txBody>
      </p:sp>
    </p:spTree>
    <p:extLst>
      <p:ext uri="{BB962C8B-B14F-4D97-AF65-F5344CB8AC3E}">
        <p14:creationId xmlns:p14="http://schemas.microsoft.com/office/powerpoint/2010/main" xmlns="" val="9073136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sz="2400" dirty="0"/>
              <a:t>We can apply both transformations (from text categories to integer categories, </a:t>
            </a:r>
            <a:r>
              <a:rPr lang="en-US" altLang="zh-CN" sz="2400" dirty="0" smtClean="0"/>
              <a:t>then from </a:t>
            </a:r>
            <a:r>
              <a:rPr lang="en-US" altLang="zh-CN" sz="2400" dirty="0"/>
              <a:t>integer categories to one-hot vectors) in one shot using the </a:t>
            </a:r>
            <a:r>
              <a:rPr lang="en-US" altLang="zh-CN" sz="2400" dirty="0" err="1" smtClean="0"/>
              <a:t>LabelBinarizer</a:t>
            </a:r>
            <a:r>
              <a:rPr lang="en-US" altLang="zh-CN" sz="2400" dirty="0" smtClean="0"/>
              <a:t> class:</a:t>
            </a:r>
          </a:p>
          <a:p>
            <a:endParaRPr lang="en-US" altLang="zh-CN" sz="2400" b="1" dirty="0"/>
          </a:p>
          <a:p>
            <a:pPr marL="0" indent="0">
              <a:buNone/>
            </a:pPr>
            <a:r>
              <a:rPr lang="en-US" altLang="zh-CN" sz="2400" b="1" dirty="0"/>
              <a:t>&gt;&gt;&gt; from </a:t>
            </a:r>
            <a:r>
              <a:rPr lang="en-US" altLang="zh-CN" sz="2400" b="1" dirty="0" err="1"/>
              <a:t>sklearn.preprocessing</a:t>
            </a:r>
            <a:r>
              <a:rPr lang="en-US" altLang="zh-CN" sz="2400" b="1" dirty="0"/>
              <a:t> import </a:t>
            </a:r>
            <a:r>
              <a:rPr lang="en-US" altLang="zh-CN" sz="2400" dirty="0" err="1"/>
              <a:t>LabelBinarizer</a:t>
            </a:r>
            <a:endParaRPr lang="en-US" altLang="zh-CN" sz="2400" dirty="0"/>
          </a:p>
          <a:p>
            <a:pPr marL="0" indent="0">
              <a:buNone/>
            </a:pPr>
            <a:r>
              <a:rPr lang="en-US" altLang="zh-CN" sz="2400" b="1" dirty="0"/>
              <a:t>&gt;&gt;&gt; </a:t>
            </a:r>
            <a:r>
              <a:rPr lang="en-US" altLang="zh-CN" sz="2400" dirty="0"/>
              <a:t>encoder = </a:t>
            </a:r>
            <a:r>
              <a:rPr lang="en-US" altLang="zh-CN" sz="2400" dirty="0" err="1"/>
              <a:t>LabelBinarizer</a:t>
            </a:r>
            <a:r>
              <a:rPr lang="en-US" altLang="zh-CN" sz="2400" dirty="0"/>
              <a:t>()</a:t>
            </a:r>
          </a:p>
          <a:p>
            <a:pPr marL="0" indent="0">
              <a:buNone/>
            </a:pPr>
            <a:r>
              <a:rPr lang="en-US" altLang="zh-CN" sz="2400" b="1" dirty="0"/>
              <a:t>&gt;&gt;&gt; </a:t>
            </a:r>
            <a:r>
              <a:rPr lang="en-US" altLang="zh-CN" sz="2400" dirty="0"/>
              <a:t>housing_cat_1hot = </a:t>
            </a:r>
            <a:r>
              <a:rPr lang="en-US" altLang="zh-CN" sz="2400" dirty="0" err="1"/>
              <a:t>encoder.fit_transform</a:t>
            </a:r>
            <a:r>
              <a:rPr lang="en-US" altLang="zh-CN" sz="2400" dirty="0"/>
              <a:t>(</a:t>
            </a:r>
            <a:r>
              <a:rPr lang="en-US" altLang="zh-CN" sz="2400" dirty="0" err="1"/>
              <a:t>housing_cat</a:t>
            </a:r>
            <a:r>
              <a:rPr lang="en-US" altLang="zh-CN" sz="2400" dirty="0"/>
              <a:t>)</a:t>
            </a:r>
          </a:p>
          <a:p>
            <a:pPr marL="0" indent="0">
              <a:buNone/>
            </a:pPr>
            <a:r>
              <a:rPr lang="en-US" altLang="zh-CN" sz="2400" b="1" dirty="0"/>
              <a:t>&gt;&gt;&gt; </a:t>
            </a:r>
            <a:r>
              <a:rPr lang="en-US" altLang="zh-CN" sz="2400" dirty="0"/>
              <a:t>housing_cat_1hot</a:t>
            </a:r>
          </a:p>
          <a:p>
            <a:pPr marL="0" indent="0">
              <a:buNone/>
            </a:pPr>
            <a:r>
              <a:rPr lang="en-US" altLang="zh-CN" sz="2400" dirty="0"/>
              <a:t>array([[0, 1, 0, 0, 0],</a:t>
            </a:r>
          </a:p>
          <a:p>
            <a:pPr marL="0" indent="0">
              <a:buNone/>
            </a:pPr>
            <a:r>
              <a:rPr lang="en-US" altLang="zh-CN" sz="2400" dirty="0" smtClean="0"/>
              <a:t>           [</a:t>
            </a:r>
            <a:r>
              <a:rPr lang="en-US" altLang="zh-CN" sz="2400" dirty="0"/>
              <a:t>0, 1, 0, 0, 0],</a:t>
            </a:r>
          </a:p>
          <a:p>
            <a:pPr marL="0" indent="0">
              <a:buNone/>
            </a:pPr>
            <a:r>
              <a:rPr lang="en-US" altLang="zh-CN" sz="2400" dirty="0" smtClean="0"/>
              <a:t>           [</a:t>
            </a:r>
            <a:r>
              <a:rPr lang="en-US" altLang="zh-CN" sz="2400" dirty="0"/>
              <a:t>0, 0, 0, 0, 1],</a:t>
            </a:r>
          </a:p>
          <a:p>
            <a:pPr marL="0" indent="0">
              <a:buNone/>
            </a:pPr>
            <a:r>
              <a:rPr lang="en-US" altLang="zh-CN" sz="2400" dirty="0" smtClean="0"/>
              <a:t>           ...,</a:t>
            </a:r>
            <a:endParaRPr lang="en-US" altLang="zh-CN" sz="2400" dirty="0"/>
          </a:p>
        </p:txBody>
      </p:sp>
      <p:sp>
        <p:nvSpPr>
          <p:cNvPr id="5" name="标题 1"/>
          <p:cNvSpPr>
            <a:spLocks noGrp="1"/>
          </p:cNvSpPr>
          <p:nvPr>
            <p:ph type="title"/>
          </p:nvPr>
        </p:nvSpPr>
        <p:spPr>
          <a:xfrm>
            <a:off x="457200" y="274638"/>
            <a:ext cx="8229600" cy="1143000"/>
          </a:xfrm>
        </p:spPr>
        <p:txBody>
          <a:bodyPr>
            <a:normAutofit fontScale="90000"/>
          </a:bodyPr>
          <a:lstStyle/>
          <a:p>
            <a:r>
              <a:rPr lang="en-US" altLang="zh-CN" dirty="0"/>
              <a:t>Handling Text and Categorical Attributes</a:t>
            </a:r>
            <a:endParaRPr lang="zh-CN" altLang="en-US" dirty="0"/>
          </a:p>
        </p:txBody>
      </p:sp>
    </p:spTree>
    <p:extLst>
      <p:ext uri="{BB962C8B-B14F-4D97-AF65-F5344CB8AC3E}">
        <p14:creationId xmlns:p14="http://schemas.microsoft.com/office/powerpoint/2010/main" xmlns="" val="18171026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360040"/>
            <a:ext cx="9144000" cy="5661248"/>
          </a:xfrm>
        </p:spPr>
        <p:txBody>
          <a:bodyPr>
            <a:noAutofit/>
          </a:bodyPr>
          <a:lstStyle/>
          <a:p>
            <a:pPr marL="0" indent="0">
              <a:buNone/>
            </a:pPr>
            <a:r>
              <a:rPr lang="en-US" altLang="zh-CN" sz="2000" b="1" dirty="0"/>
              <a:t>from </a:t>
            </a:r>
            <a:r>
              <a:rPr lang="en-US" altLang="zh-CN" sz="2000" b="1" dirty="0" err="1"/>
              <a:t>sklearn.base</a:t>
            </a:r>
            <a:r>
              <a:rPr lang="en-US" altLang="zh-CN" sz="2000" b="1" dirty="0"/>
              <a:t> import </a:t>
            </a:r>
            <a:r>
              <a:rPr lang="en-US" altLang="zh-CN" sz="2000" dirty="0" err="1"/>
              <a:t>BaseEstimator</a:t>
            </a:r>
            <a:r>
              <a:rPr lang="en-US" altLang="zh-CN" sz="2000" dirty="0"/>
              <a:t>, </a:t>
            </a:r>
            <a:r>
              <a:rPr lang="en-US" altLang="zh-CN" sz="2000" dirty="0" err="1"/>
              <a:t>TransformerMixin</a:t>
            </a:r>
            <a:endParaRPr lang="en-US" altLang="zh-CN" sz="2000" dirty="0"/>
          </a:p>
          <a:p>
            <a:pPr marL="0" indent="0">
              <a:buNone/>
            </a:pPr>
            <a:r>
              <a:rPr lang="en-US" altLang="zh-CN" sz="2000" dirty="0" err="1"/>
              <a:t>rooms_ix</a:t>
            </a:r>
            <a:r>
              <a:rPr lang="en-US" altLang="zh-CN" sz="2000" dirty="0"/>
              <a:t>, </a:t>
            </a:r>
            <a:r>
              <a:rPr lang="en-US" altLang="zh-CN" sz="2000" dirty="0" err="1"/>
              <a:t>bedrooms_ix</a:t>
            </a:r>
            <a:r>
              <a:rPr lang="en-US" altLang="zh-CN" sz="2000" dirty="0"/>
              <a:t>, </a:t>
            </a:r>
            <a:r>
              <a:rPr lang="en-US" altLang="zh-CN" sz="2000" dirty="0" err="1"/>
              <a:t>population_ix</a:t>
            </a:r>
            <a:r>
              <a:rPr lang="en-US" altLang="zh-CN" sz="2000" dirty="0"/>
              <a:t>, </a:t>
            </a:r>
            <a:r>
              <a:rPr lang="en-US" altLang="zh-CN" sz="2000" dirty="0" err="1"/>
              <a:t>household_ix</a:t>
            </a:r>
            <a:r>
              <a:rPr lang="en-US" altLang="zh-CN" sz="2000" dirty="0"/>
              <a:t> = 3, 4, 5, 6</a:t>
            </a:r>
          </a:p>
          <a:p>
            <a:pPr marL="0" indent="0">
              <a:buNone/>
            </a:pPr>
            <a:r>
              <a:rPr lang="en-US" altLang="zh-CN" sz="2000" b="1" dirty="0"/>
              <a:t>class </a:t>
            </a:r>
            <a:r>
              <a:rPr lang="en-US" altLang="zh-CN" sz="2000" b="1" dirty="0" err="1"/>
              <a:t>CombinedAttributesAdder</a:t>
            </a:r>
            <a:r>
              <a:rPr lang="en-US" altLang="zh-CN" sz="2000" dirty="0"/>
              <a:t>(</a:t>
            </a:r>
            <a:r>
              <a:rPr lang="en-US" altLang="zh-CN" sz="2000" dirty="0" err="1"/>
              <a:t>BaseEstimator</a:t>
            </a:r>
            <a:r>
              <a:rPr lang="en-US" altLang="zh-CN" sz="2000" dirty="0"/>
              <a:t>, </a:t>
            </a:r>
            <a:r>
              <a:rPr lang="en-US" altLang="zh-CN" sz="2000" dirty="0" err="1"/>
              <a:t>TransformerMixin</a:t>
            </a:r>
            <a:r>
              <a:rPr lang="en-US" altLang="zh-CN" sz="2000" dirty="0"/>
              <a:t>):</a:t>
            </a:r>
          </a:p>
          <a:p>
            <a:pPr marL="0" indent="0">
              <a:buNone/>
            </a:pPr>
            <a:r>
              <a:rPr lang="en-US" altLang="zh-CN" sz="2000" b="1" dirty="0" smtClean="0"/>
              <a:t>    </a:t>
            </a:r>
            <a:r>
              <a:rPr lang="en-US" altLang="zh-CN" sz="2000" b="1" dirty="0" err="1" smtClean="0"/>
              <a:t>def</a:t>
            </a:r>
            <a:r>
              <a:rPr lang="en-US" altLang="zh-CN" sz="2000" b="1" dirty="0" smtClean="0"/>
              <a:t> </a:t>
            </a:r>
            <a:r>
              <a:rPr lang="en-US" altLang="zh-CN" sz="2000" b="1" dirty="0"/>
              <a:t>__</a:t>
            </a:r>
            <a:r>
              <a:rPr lang="en-US" altLang="zh-CN" sz="2000" b="1" dirty="0" err="1"/>
              <a:t>init</a:t>
            </a:r>
            <a:r>
              <a:rPr lang="en-US" altLang="zh-CN" sz="2000" b="1" dirty="0"/>
              <a:t>__</a:t>
            </a:r>
            <a:r>
              <a:rPr lang="en-US" altLang="zh-CN" sz="2000" dirty="0"/>
              <a:t>(self, </a:t>
            </a:r>
            <a:r>
              <a:rPr lang="en-US" altLang="zh-CN" sz="2000" dirty="0" err="1"/>
              <a:t>add_bedrooms_per_room</a:t>
            </a:r>
            <a:r>
              <a:rPr lang="en-US" altLang="zh-CN" sz="2000" dirty="0"/>
              <a:t> = True): </a:t>
            </a:r>
            <a:r>
              <a:rPr lang="en-US" altLang="zh-CN" sz="2000" i="1" dirty="0"/>
              <a:t># no *</a:t>
            </a:r>
            <a:r>
              <a:rPr lang="en-US" altLang="zh-CN" sz="2000" i="1" dirty="0" err="1"/>
              <a:t>args</a:t>
            </a:r>
            <a:r>
              <a:rPr lang="en-US" altLang="zh-CN" sz="2000" i="1" dirty="0"/>
              <a:t> or **</a:t>
            </a:r>
            <a:r>
              <a:rPr lang="en-US" altLang="zh-CN" sz="2000" i="1" dirty="0" err="1"/>
              <a:t>kargs</a:t>
            </a:r>
            <a:endParaRPr lang="en-US" altLang="zh-CN" sz="2000" i="1" dirty="0"/>
          </a:p>
          <a:p>
            <a:pPr marL="0" indent="0">
              <a:buNone/>
            </a:pPr>
            <a:r>
              <a:rPr lang="en-US" altLang="zh-CN" sz="2000" dirty="0" smtClean="0"/>
              <a:t>        </a:t>
            </a:r>
            <a:r>
              <a:rPr lang="en-US" altLang="zh-CN" sz="2000" dirty="0" err="1" smtClean="0"/>
              <a:t>self.add_bedrooms_per_room</a:t>
            </a:r>
            <a:r>
              <a:rPr lang="en-US" altLang="zh-CN" sz="2000" dirty="0" smtClean="0"/>
              <a:t> </a:t>
            </a:r>
            <a:r>
              <a:rPr lang="en-US" altLang="zh-CN" sz="2000" dirty="0"/>
              <a:t>= </a:t>
            </a:r>
            <a:r>
              <a:rPr lang="en-US" altLang="zh-CN" sz="2000" dirty="0" err="1"/>
              <a:t>add_bedrooms_per_room</a:t>
            </a:r>
            <a:endParaRPr lang="en-US" altLang="zh-CN" sz="2000" dirty="0"/>
          </a:p>
          <a:p>
            <a:pPr marL="0" indent="0">
              <a:buNone/>
            </a:pPr>
            <a:r>
              <a:rPr lang="en-US" altLang="zh-CN" sz="2000" b="1" dirty="0" smtClean="0"/>
              <a:t>    </a:t>
            </a:r>
            <a:r>
              <a:rPr lang="en-US" altLang="zh-CN" sz="2000" b="1" dirty="0" err="1" smtClean="0"/>
              <a:t>def</a:t>
            </a:r>
            <a:r>
              <a:rPr lang="en-US" altLang="zh-CN" sz="2000" b="1" dirty="0" smtClean="0"/>
              <a:t> </a:t>
            </a:r>
            <a:r>
              <a:rPr lang="en-US" altLang="zh-CN" sz="2000" dirty="0"/>
              <a:t>fit(self, X, y=None):</a:t>
            </a:r>
          </a:p>
          <a:p>
            <a:pPr marL="0" indent="0">
              <a:buNone/>
            </a:pPr>
            <a:r>
              <a:rPr lang="en-US" altLang="zh-CN" sz="2000" b="1" dirty="0" smtClean="0"/>
              <a:t>        return </a:t>
            </a:r>
            <a:r>
              <a:rPr lang="en-US" altLang="zh-CN" sz="2000" dirty="0"/>
              <a:t>self </a:t>
            </a:r>
            <a:r>
              <a:rPr lang="en-US" altLang="zh-CN" sz="2000" i="1" dirty="0"/>
              <a:t># nothing else to do</a:t>
            </a:r>
          </a:p>
          <a:p>
            <a:pPr marL="0" indent="0">
              <a:buNone/>
            </a:pPr>
            <a:r>
              <a:rPr lang="en-US" altLang="zh-CN" sz="2000" b="1" dirty="0" smtClean="0"/>
              <a:t>    </a:t>
            </a:r>
            <a:r>
              <a:rPr lang="en-US" altLang="zh-CN" sz="2000" b="1" dirty="0" err="1" smtClean="0"/>
              <a:t>def</a:t>
            </a:r>
            <a:r>
              <a:rPr lang="en-US" altLang="zh-CN" sz="2000" b="1" dirty="0" smtClean="0"/>
              <a:t> </a:t>
            </a:r>
            <a:r>
              <a:rPr lang="en-US" altLang="zh-CN" sz="2000" dirty="0"/>
              <a:t>transform(self, X, y=None):</a:t>
            </a:r>
          </a:p>
          <a:p>
            <a:pPr marL="0" indent="0">
              <a:buNone/>
            </a:pPr>
            <a:r>
              <a:rPr lang="en-US" altLang="zh-CN" sz="2000" dirty="0" smtClean="0"/>
              <a:t>        </a:t>
            </a:r>
            <a:r>
              <a:rPr lang="en-US" altLang="zh-CN" sz="2000" dirty="0" err="1" smtClean="0"/>
              <a:t>rooms_per_household</a:t>
            </a:r>
            <a:r>
              <a:rPr lang="en-US" altLang="zh-CN" sz="2000" dirty="0" smtClean="0"/>
              <a:t> </a:t>
            </a:r>
            <a:r>
              <a:rPr lang="en-US" altLang="zh-CN" sz="2000" dirty="0"/>
              <a:t>= X[:, </a:t>
            </a:r>
            <a:r>
              <a:rPr lang="en-US" altLang="zh-CN" sz="2000" dirty="0" err="1"/>
              <a:t>rooms_ix</a:t>
            </a:r>
            <a:r>
              <a:rPr lang="en-US" altLang="zh-CN" sz="2000" dirty="0"/>
              <a:t>] / X[:, </a:t>
            </a:r>
            <a:r>
              <a:rPr lang="en-US" altLang="zh-CN" sz="2000" dirty="0" err="1"/>
              <a:t>household_ix</a:t>
            </a:r>
            <a:r>
              <a:rPr lang="en-US" altLang="zh-CN" sz="2000" dirty="0"/>
              <a:t>]</a:t>
            </a:r>
          </a:p>
          <a:p>
            <a:pPr marL="0" indent="0">
              <a:buNone/>
            </a:pPr>
            <a:r>
              <a:rPr lang="en-US" altLang="zh-CN" sz="2000" dirty="0" smtClean="0"/>
              <a:t>        </a:t>
            </a:r>
            <a:r>
              <a:rPr lang="en-US" altLang="zh-CN" sz="2000" dirty="0" err="1" smtClean="0"/>
              <a:t>population_per_household</a:t>
            </a:r>
            <a:r>
              <a:rPr lang="en-US" altLang="zh-CN" sz="2000" dirty="0" smtClean="0"/>
              <a:t> </a:t>
            </a:r>
            <a:r>
              <a:rPr lang="en-US" altLang="zh-CN" sz="2000" dirty="0"/>
              <a:t>= X[:, </a:t>
            </a:r>
            <a:r>
              <a:rPr lang="en-US" altLang="zh-CN" sz="2000" dirty="0" err="1"/>
              <a:t>population_ix</a:t>
            </a:r>
            <a:r>
              <a:rPr lang="en-US" altLang="zh-CN" sz="2000" dirty="0"/>
              <a:t>] / X[:, </a:t>
            </a:r>
            <a:r>
              <a:rPr lang="en-US" altLang="zh-CN" sz="2000" dirty="0" err="1"/>
              <a:t>household_ix</a:t>
            </a:r>
            <a:r>
              <a:rPr lang="en-US" altLang="zh-CN" sz="2000" dirty="0"/>
              <a:t>]</a:t>
            </a:r>
          </a:p>
          <a:p>
            <a:pPr marL="0" indent="0">
              <a:buNone/>
            </a:pPr>
            <a:r>
              <a:rPr lang="en-US" altLang="zh-CN" sz="2000" b="1" dirty="0" smtClean="0"/>
              <a:t>        if </a:t>
            </a:r>
            <a:r>
              <a:rPr lang="en-US" altLang="zh-CN" sz="2000" dirty="0" err="1"/>
              <a:t>self.add_bedrooms_per_room</a:t>
            </a:r>
            <a:r>
              <a:rPr lang="en-US" altLang="zh-CN" sz="2000" dirty="0"/>
              <a:t>:</a:t>
            </a:r>
          </a:p>
          <a:p>
            <a:pPr marL="0" indent="0">
              <a:buNone/>
            </a:pPr>
            <a:r>
              <a:rPr lang="en-US" altLang="zh-CN" sz="2000" dirty="0" smtClean="0"/>
              <a:t>            </a:t>
            </a:r>
            <a:r>
              <a:rPr lang="en-US" altLang="zh-CN" sz="2000" dirty="0" err="1" smtClean="0"/>
              <a:t>bedrooms_per_room</a:t>
            </a:r>
            <a:r>
              <a:rPr lang="en-US" altLang="zh-CN" sz="2000" dirty="0" smtClean="0"/>
              <a:t> </a:t>
            </a:r>
            <a:r>
              <a:rPr lang="en-US" altLang="zh-CN" sz="2000" dirty="0"/>
              <a:t>= X[:, </a:t>
            </a:r>
            <a:r>
              <a:rPr lang="en-US" altLang="zh-CN" sz="2000" dirty="0" err="1"/>
              <a:t>bedrooms_ix</a:t>
            </a:r>
            <a:r>
              <a:rPr lang="en-US" altLang="zh-CN" sz="2000" dirty="0"/>
              <a:t>] / X[:, </a:t>
            </a:r>
            <a:r>
              <a:rPr lang="en-US" altLang="zh-CN" sz="2000" dirty="0" err="1"/>
              <a:t>rooms_ix</a:t>
            </a:r>
            <a:r>
              <a:rPr lang="en-US" altLang="zh-CN" sz="2000" dirty="0"/>
              <a:t>]</a:t>
            </a:r>
          </a:p>
          <a:p>
            <a:pPr marL="0" indent="0">
              <a:buNone/>
            </a:pPr>
            <a:r>
              <a:rPr lang="en-US" altLang="zh-CN" sz="2000" b="1" dirty="0" smtClean="0"/>
              <a:t>            </a:t>
            </a:r>
            <a:r>
              <a:rPr lang="en-US" altLang="zh-CN" sz="1600" b="1" dirty="0" smtClean="0"/>
              <a:t>return </a:t>
            </a:r>
            <a:r>
              <a:rPr lang="en-US" altLang="zh-CN" sz="1600" dirty="0" err="1"/>
              <a:t>np.c</a:t>
            </a:r>
            <a:r>
              <a:rPr lang="en-US" altLang="zh-CN" sz="1600" dirty="0"/>
              <a:t>_[X, </a:t>
            </a:r>
            <a:r>
              <a:rPr lang="en-US" altLang="zh-CN" sz="1600" dirty="0" err="1"/>
              <a:t>rooms_per_household</a:t>
            </a:r>
            <a:r>
              <a:rPr lang="en-US" altLang="zh-CN" sz="1600" dirty="0"/>
              <a:t>, </a:t>
            </a:r>
            <a:r>
              <a:rPr lang="en-US" altLang="zh-CN" sz="1600" dirty="0" err="1" smtClean="0"/>
              <a:t>population_per_household</a:t>
            </a:r>
            <a:r>
              <a:rPr lang="en-US" altLang="zh-CN" sz="1600" dirty="0" smtClean="0"/>
              <a:t>, </a:t>
            </a:r>
            <a:r>
              <a:rPr lang="en-US" altLang="zh-CN" sz="1600" dirty="0" err="1" smtClean="0"/>
              <a:t>bedrooms_per_room</a:t>
            </a:r>
            <a:r>
              <a:rPr lang="en-US" altLang="zh-CN" sz="1600" dirty="0"/>
              <a:t>]</a:t>
            </a:r>
          </a:p>
          <a:p>
            <a:pPr marL="0" indent="0">
              <a:buNone/>
            </a:pPr>
            <a:r>
              <a:rPr lang="en-US" altLang="zh-CN" sz="2000" b="1" dirty="0" smtClean="0"/>
              <a:t>        else</a:t>
            </a:r>
            <a:r>
              <a:rPr lang="en-US" altLang="zh-CN" sz="2000" dirty="0"/>
              <a:t>:</a:t>
            </a:r>
          </a:p>
          <a:p>
            <a:pPr marL="0" indent="0">
              <a:buNone/>
            </a:pPr>
            <a:r>
              <a:rPr lang="en-US" altLang="zh-CN" sz="2000" b="1" dirty="0" smtClean="0"/>
              <a:t>            return </a:t>
            </a:r>
            <a:r>
              <a:rPr lang="en-US" altLang="zh-CN" sz="2000" dirty="0" err="1"/>
              <a:t>np.c</a:t>
            </a:r>
            <a:r>
              <a:rPr lang="en-US" altLang="zh-CN" sz="2000" dirty="0"/>
              <a:t>_[X, </a:t>
            </a:r>
            <a:r>
              <a:rPr lang="en-US" altLang="zh-CN" sz="2000" dirty="0" err="1"/>
              <a:t>rooms_per_household</a:t>
            </a:r>
            <a:r>
              <a:rPr lang="en-US" altLang="zh-CN" sz="2000" dirty="0"/>
              <a:t>, </a:t>
            </a:r>
            <a:r>
              <a:rPr lang="en-US" altLang="zh-CN" sz="2000" dirty="0" err="1"/>
              <a:t>population_per_household</a:t>
            </a:r>
            <a:r>
              <a:rPr lang="en-US" altLang="zh-CN" sz="2000" dirty="0" smtClean="0"/>
              <a:t>]</a:t>
            </a:r>
          </a:p>
          <a:p>
            <a:pPr marL="0" indent="0">
              <a:buNone/>
            </a:pPr>
            <a:endParaRPr lang="en-US" altLang="zh-CN" sz="2000" dirty="0"/>
          </a:p>
          <a:p>
            <a:pPr marL="0" indent="0">
              <a:buNone/>
            </a:pPr>
            <a:r>
              <a:rPr lang="en-US" altLang="zh-CN" sz="2000" dirty="0" err="1"/>
              <a:t>attr_adder</a:t>
            </a:r>
            <a:r>
              <a:rPr lang="en-US" altLang="zh-CN" sz="2000" dirty="0"/>
              <a:t> = </a:t>
            </a:r>
            <a:r>
              <a:rPr lang="en-US" altLang="zh-CN" sz="2000" dirty="0" err="1"/>
              <a:t>CombinedAttributesAdder</a:t>
            </a:r>
            <a:r>
              <a:rPr lang="en-US" altLang="zh-CN" sz="2000" dirty="0"/>
              <a:t>(</a:t>
            </a:r>
            <a:r>
              <a:rPr lang="en-US" altLang="zh-CN" sz="2000" dirty="0" err="1"/>
              <a:t>add_bedrooms_per_room</a:t>
            </a:r>
            <a:r>
              <a:rPr lang="en-US" altLang="zh-CN" sz="2000" dirty="0"/>
              <a:t>=False)</a:t>
            </a:r>
          </a:p>
          <a:p>
            <a:pPr marL="0" indent="0">
              <a:buNone/>
            </a:pPr>
            <a:r>
              <a:rPr lang="en-US" altLang="zh-CN" sz="2000" dirty="0" err="1"/>
              <a:t>housing_extra_attribs</a:t>
            </a:r>
            <a:r>
              <a:rPr lang="en-US" altLang="zh-CN" sz="2000" dirty="0"/>
              <a:t> = </a:t>
            </a:r>
            <a:r>
              <a:rPr lang="en-US" altLang="zh-CN" sz="2000" dirty="0" err="1"/>
              <a:t>attr_adder.transform</a:t>
            </a:r>
            <a:r>
              <a:rPr lang="en-US" altLang="zh-CN" sz="2000" dirty="0"/>
              <a:t>(</a:t>
            </a:r>
            <a:r>
              <a:rPr lang="en-US" altLang="zh-CN" sz="2000" dirty="0" err="1"/>
              <a:t>housing.values</a:t>
            </a:r>
            <a:r>
              <a:rPr lang="en-US" altLang="zh-CN" sz="2000" dirty="0"/>
              <a:t>)</a:t>
            </a:r>
          </a:p>
        </p:txBody>
      </p:sp>
      <p:sp>
        <p:nvSpPr>
          <p:cNvPr id="5" name="标题 1"/>
          <p:cNvSpPr>
            <a:spLocks noGrp="1"/>
          </p:cNvSpPr>
          <p:nvPr>
            <p:ph type="title"/>
          </p:nvPr>
        </p:nvSpPr>
        <p:spPr>
          <a:xfrm>
            <a:off x="457200" y="-378296"/>
            <a:ext cx="8229600" cy="1143000"/>
          </a:xfrm>
        </p:spPr>
        <p:txBody>
          <a:bodyPr>
            <a:normAutofit/>
          </a:bodyPr>
          <a:lstStyle/>
          <a:p>
            <a:r>
              <a:rPr lang="en-US" altLang="zh-CN" dirty="0"/>
              <a:t>Custom Transformers</a:t>
            </a:r>
            <a:endParaRPr lang="zh-CN" altLang="en-US" dirty="0"/>
          </a:p>
        </p:txBody>
      </p:sp>
    </p:spTree>
    <p:extLst>
      <p:ext uri="{BB962C8B-B14F-4D97-AF65-F5344CB8AC3E}">
        <p14:creationId xmlns:p14="http://schemas.microsoft.com/office/powerpoint/2010/main" xmlns="" val="3026623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Dataset</a:t>
            </a:r>
            <a:endParaRPr lang="zh-CN" altLang="en-US" dirty="0"/>
          </a:p>
        </p:txBody>
      </p:sp>
      <p:sp>
        <p:nvSpPr>
          <p:cNvPr id="3" name="内容占位符 2"/>
          <p:cNvSpPr>
            <a:spLocks noGrp="1"/>
          </p:cNvSpPr>
          <p:nvPr>
            <p:ph idx="1"/>
          </p:nvPr>
        </p:nvSpPr>
        <p:spPr>
          <a:xfrm>
            <a:off x="457200" y="1600200"/>
            <a:ext cx="8686800" cy="4525963"/>
          </a:xfrm>
        </p:spPr>
        <p:txBody>
          <a:bodyPr>
            <a:normAutofit/>
          </a:bodyPr>
          <a:lstStyle/>
          <a:p>
            <a:r>
              <a:rPr lang="en-US" altLang="zh-CN" dirty="0" smtClean="0"/>
              <a:t>we chose the California Housing Prices dataset from the </a:t>
            </a:r>
            <a:r>
              <a:rPr lang="en-US" altLang="zh-CN" dirty="0" err="1" smtClean="0"/>
              <a:t>StatLib</a:t>
            </a:r>
            <a:r>
              <a:rPr lang="en-US" altLang="zh-CN" dirty="0" smtClean="0"/>
              <a:t> repository. This dataset was based on data from the 1990 California census. It is not exactly recent, but it has many qualities for learning, so we will pretend it is recent data. </a:t>
            </a:r>
            <a:endParaRPr lang="en-US" altLang="zh-CN" smtClean="0"/>
          </a:p>
          <a:p>
            <a:r>
              <a:rPr lang="en-US" altLang="zh-CN" smtClean="0"/>
              <a:t>We </a:t>
            </a:r>
            <a:r>
              <a:rPr lang="en-US" altLang="zh-CN" dirty="0" smtClean="0"/>
              <a:t>also added a categorical attribute and removed a few features for teaching purposes.</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571472" y="1071546"/>
            <a:ext cx="8429684" cy="5786454"/>
          </a:xfrm>
          <a:prstGeom prst="rect">
            <a:avLst/>
          </a:prstGeom>
          <a:noFill/>
          <a:ln w="9525">
            <a:noFill/>
            <a:miter lim="800000"/>
            <a:headEnd/>
            <a:tailEnd/>
          </a:ln>
          <a:effectLst/>
        </p:spPr>
      </p:pic>
    </p:spTree>
    <p:extLst>
      <p:ext uri="{BB962C8B-B14F-4D97-AF65-F5344CB8AC3E}">
        <p14:creationId xmlns:p14="http://schemas.microsoft.com/office/powerpoint/2010/main" xmlns="" val="25566232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124744"/>
            <a:ext cx="9144000" cy="5661248"/>
          </a:xfrm>
        </p:spPr>
        <p:txBody>
          <a:bodyPr>
            <a:noAutofit/>
          </a:bodyPr>
          <a:lstStyle/>
          <a:p>
            <a:r>
              <a:rPr lang="en-US" altLang="zh-CN" sz="2800" dirty="0"/>
              <a:t>One of the most important transformations you need to apply to your data is </a:t>
            </a:r>
            <a:r>
              <a:rPr lang="en-US" altLang="zh-CN" sz="2800" i="1" dirty="0" smtClean="0"/>
              <a:t>feature scaling</a:t>
            </a:r>
            <a:r>
              <a:rPr lang="en-US" altLang="zh-CN" sz="2800" dirty="0"/>
              <a:t>. With few exceptions, Machine Learning algorithms don’t perform well </a:t>
            </a:r>
            <a:r>
              <a:rPr lang="en-US" altLang="zh-CN" sz="2800" dirty="0" smtClean="0"/>
              <a:t>when the </a:t>
            </a:r>
            <a:r>
              <a:rPr lang="en-US" altLang="zh-CN" sz="2800" dirty="0"/>
              <a:t>input numerical attributes have very different scales. This is the case for the </a:t>
            </a:r>
            <a:r>
              <a:rPr lang="en-US" altLang="zh-CN" sz="2800" dirty="0" smtClean="0"/>
              <a:t>housing data</a:t>
            </a:r>
            <a:r>
              <a:rPr lang="en-US" altLang="zh-CN" sz="2800" dirty="0"/>
              <a:t>: the total number of rooms ranges from about 6 to 39,320, while the </a:t>
            </a:r>
            <a:r>
              <a:rPr lang="en-US" altLang="zh-CN" sz="2800" dirty="0" smtClean="0"/>
              <a:t>median incomes </a:t>
            </a:r>
            <a:r>
              <a:rPr lang="en-US" altLang="zh-CN" sz="2800" dirty="0"/>
              <a:t>only range from 0 to 15. Note that scaling the target values is generally </a:t>
            </a:r>
            <a:r>
              <a:rPr lang="en-US" altLang="zh-CN" sz="2800" dirty="0" smtClean="0"/>
              <a:t>not required.</a:t>
            </a:r>
          </a:p>
          <a:p>
            <a:endParaRPr lang="en-US" altLang="zh-CN" sz="2800" dirty="0"/>
          </a:p>
          <a:p>
            <a:r>
              <a:rPr lang="en-US" altLang="zh-CN" sz="2800" dirty="0"/>
              <a:t>There are two common ways to get all attributes to have the same scale: </a:t>
            </a:r>
            <a:r>
              <a:rPr lang="en-US" altLang="zh-CN" sz="2800" i="1" dirty="0" smtClean="0"/>
              <a:t>min-max scaling (</a:t>
            </a:r>
            <a:r>
              <a:rPr lang="en-US" altLang="zh-CN" sz="2800" b="1" i="1" dirty="0"/>
              <a:t>normalization</a:t>
            </a:r>
            <a:r>
              <a:rPr lang="en-US" altLang="zh-CN" sz="2800" i="1" dirty="0" smtClean="0"/>
              <a:t>) </a:t>
            </a:r>
            <a:r>
              <a:rPr lang="en-US" altLang="zh-CN" sz="2800" dirty="0"/>
              <a:t>and </a:t>
            </a:r>
            <a:r>
              <a:rPr lang="en-US" altLang="zh-CN" sz="2800" b="1" i="1" dirty="0"/>
              <a:t>standardization</a:t>
            </a:r>
            <a:r>
              <a:rPr lang="en-US" altLang="zh-CN" sz="2800" dirty="0"/>
              <a:t>.</a:t>
            </a:r>
          </a:p>
        </p:txBody>
      </p:sp>
      <p:sp>
        <p:nvSpPr>
          <p:cNvPr id="5" name="标题 1"/>
          <p:cNvSpPr>
            <a:spLocks noGrp="1"/>
          </p:cNvSpPr>
          <p:nvPr>
            <p:ph type="title"/>
          </p:nvPr>
        </p:nvSpPr>
        <p:spPr>
          <a:xfrm>
            <a:off x="457200" y="-90264"/>
            <a:ext cx="8229600" cy="1143000"/>
          </a:xfrm>
        </p:spPr>
        <p:txBody>
          <a:bodyPr>
            <a:normAutofit/>
          </a:bodyPr>
          <a:lstStyle/>
          <a:p>
            <a:r>
              <a:rPr lang="en-US" altLang="zh-CN" dirty="0"/>
              <a:t>Feature Scaling</a:t>
            </a:r>
            <a:endParaRPr lang="zh-CN" altLang="en-US" dirty="0"/>
          </a:p>
        </p:txBody>
      </p:sp>
    </p:spTree>
    <p:extLst>
      <p:ext uri="{BB962C8B-B14F-4D97-AF65-F5344CB8AC3E}">
        <p14:creationId xmlns:p14="http://schemas.microsoft.com/office/powerpoint/2010/main" xmlns="" val="17786087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124744"/>
            <a:ext cx="9144000" cy="5661248"/>
          </a:xfrm>
        </p:spPr>
        <p:txBody>
          <a:bodyPr>
            <a:noAutofit/>
          </a:bodyPr>
          <a:lstStyle/>
          <a:p>
            <a:r>
              <a:rPr lang="en-US" altLang="zh-CN" sz="2800" dirty="0"/>
              <a:t>As you can see, there are many data transformation steps that need to be executed </a:t>
            </a:r>
            <a:r>
              <a:rPr lang="en-US" altLang="zh-CN" sz="2800" dirty="0" smtClean="0"/>
              <a:t>in the </a:t>
            </a:r>
            <a:r>
              <a:rPr lang="en-US" altLang="zh-CN" sz="2800" dirty="0"/>
              <a:t>right order. Fortunately, </a:t>
            </a:r>
            <a:r>
              <a:rPr lang="en-US" altLang="zh-CN" sz="2800" dirty="0" err="1"/>
              <a:t>Scikit</a:t>
            </a:r>
            <a:r>
              <a:rPr lang="en-US" altLang="zh-CN" sz="2800" dirty="0"/>
              <a:t>-Learn provides the Pipeline class to help </a:t>
            </a:r>
            <a:r>
              <a:rPr lang="en-US" altLang="zh-CN" sz="2800" dirty="0" smtClean="0"/>
              <a:t>with such </a:t>
            </a:r>
            <a:r>
              <a:rPr lang="en-US" altLang="zh-CN" sz="2800" dirty="0"/>
              <a:t>sequences of transformations. Here is a small pipeline for the </a:t>
            </a:r>
            <a:r>
              <a:rPr lang="en-US" altLang="zh-CN" sz="2800" dirty="0" smtClean="0"/>
              <a:t>numerical attributes</a:t>
            </a:r>
            <a:r>
              <a:rPr lang="en-US" altLang="zh-CN" sz="2800" dirty="0"/>
              <a:t>:</a:t>
            </a:r>
          </a:p>
          <a:p>
            <a:pPr marL="0" indent="0">
              <a:buNone/>
            </a:pPr>
            <a:r>
              <a:rPr lang="en-US" altLang="zh-CN" sz="2800" b="1" dirty="0"/>
              <a:t>from </a:t>
            </a:r>
            <a:r>
              <a:rPr lang="en-US" altLang="zh-CN" sz="2800" b="1" dirty="0" err="1"/>
              <a:t>sklearn.pipeline</a:t>
            </a:r>
            <a:r>
              <a:rPr lang="en-US" altLang="zh-CN" sz="2800" b="1" dirty="0"/>
              <a:t> import </a:t>
            </a:r>
            <a:r>
              <a:rPr lang="en-US" altLang="zh-CN" sz="2800" dirty="0"/>
              <a:t>Pipeline</a:t>
            </a:r>
          </a:p>
          <a:p>
            <a:pPr marL="0" indent="0">
              <a:buNone/>
            </a:pPr>
            <a:r>
              <a:rPr lang="en-US" altLang="zh-CN" sz="2800" b="1" dirty="0"/>
              <a:t>from </a:t>
            </a:r>
            <a:r>
              <a:rPr lang="en-US" altLang="zh-CN" sz="2800" b="1" dirty="0" err="1"/>
              <a:t>sklearn.preprocessing</a:t>
            </a:r>
            <a:r>
              <a:rPr lang="en-US" altLang="zh-CN" sz="2800" b="1" dirty="0"/>
              <a:t> import </a:t>
            </a:r>
            <a:r>
              <a:rPr lang="en-US" altLang="zh-CN" sz="2800" dirty="0" err="1"/>
              <a:t>StandardScaler</a:t>
            </a:r>
            <a:endParaRPr lang="en-US" altLang="zh-CN" sz="2800" dirty="0"/>
          </a:p>
          <a:p>
            <a:pPr marL="0" indent="0">
              <a:buNone/>
            </a:pPr>
            <a:r>
              <a:rPr lang="en-US" altLang="zh-CN" sz="2800" dirty="0" err="1"/>
              <a:t>num_pipeline</a:t>
            </a:r>
            <a:r>
              <a:rPr lang="en-US" altLang="zh-CN" sz="2800" dirty="0"/>
              <a:t> = Pipeline([</a:t>
            </a:r>
          </a:p>
          <a:p>
            <a:pPr marL="0" indent="0">
              <a:buNone/>
            </a:pPr>
            <a:r>
              <a:rPr lang="en-US" altLang="zh-CN" sz="2800" dirty="0" smtClean="0"/>
              <a:t>     (</a:t>
            </a:r>
            <a:r>
              <a:rPr lang="en-US" altLang="zh-CN" sz="2800" dirty="0"/>
              <a:t>'imputer', Imputer(strategy="median")),</a:t>
            </a:r>
          </a:p>
          <a:p>
            <a:pPr marL="0" indent="0">
              <a:buNone/>
            </a:pPr>
            <a:r>
              <a:rPr lang="en-US" altLang="zh-CN" sz="2800" dirty="0" smtClean="0"/>
              <a:t>     (</a:t>
            </a:r>
            <a:r>
              <a:rPr lang="en-US" altLang="zh-CN" sz="2800" dirty="0"/>
              <a:t>'</a:t>
            </a:r>
            <a:r>
              <a:rPr lang="en-US" altLang="zh-CN" sz="2800" dirty="0" err="1"/>
              <a:t>attribs_adder</a:t>
            </a:r>
            <a:r>
              <a:rPr lang="en-US" altLang="zh-CN" sz="2800" dirty="0"/>
              <a:t>', </a:t>
            </a:r>
            <a:r>
              <a:rPr lang="en-US" altLang="zh-CN" sz="2800" dirty="0" err="1"/>
              <a:t>CombinedAttributesAdder</a:t>
            </a:r>
            <a:r>
              <a:rPr lang="en-US" altLang="zh-CN" sz="2800" dirty="0"/>
              <a:t>()),</a:t>
            </a:r>
          </a:p>
          <a:p>
            <a:pPr marL="0" indent="0">
              <a:buNone/>
            </a:pPr>
            <a:r>
              <a:rPr lang="en-US" altLang="zh-CN" sz="2800" dirty="0" smtClean="0"/>
              <a:t>     (</a:t>
            </a:r>
            <a:r>
              <a:rPr lang="en-US" altLang="zh-CN" sz="2800" dirty="0"/>
              <a:t>'</a:t>
            </a:r>
            <a:r>
              <a:rPr lang="en-US" altLang="zh-CN" sz="2800" dirty="0" err="1"/>
              <a:t>std_scaler</a:t>
            </a:r>
            <a:r>
              <a:rPr lang="en-US" altLang="zh-CN" sz="2800" dirty="0"/>
              <a:t>', </a:t>
            </a:r>
            <a:r>
              <a:rPr lang="en-US" altLang="zh-CN" sz="2800" dirty="0" err="1"/>
              <a:t>StandardScaler</a:t>
            </a:r>
            <a:r>
              <a:rPr lang="en-US" altLang="zh-CN" sz="2800" dirty="0" smtClean="0"/>
              <a:t>()),])</a:t>
            </a:r>
            <a:endParaRPr lang="en-US" altLang="zh-CN" sz="2800" dirty="0"/>
          </a:p>
          <a:p>
            <a:pPr marL="0" indent="0">
              <a:buNone/>
            </a:pPr>
            <a:r>
              <a:rPr lang="en-US" altLang="zh-CN" sz="2800" dirty="0" err="1"/>
              <a:t>housing_num_tr</a:t>
            </a:r>
            <a:r>
              <a:rPr lang="en-US" altLang="zh-CN" sz="2800" dirty="0"/>
              <a:t> = </a:t>
            </a:r>
            <a:r>
              <a:rPr lang="en-US" altLang="zh-CN" sz="2800" dirty="0" err="1"/>
              <a:t>num_pipeline.fit_transform</a:t>
            </a:r>
            <a:r>
              <a:rPr lang="en-US" altLang="zh-CN" sz="2800" dirty="0"/>
              <a:t>(</a:t>
            </a:r>
            <a:r>
              <a:rPr lang="en-US" altLang="zh-CN" sz="2800" dirty="0" err="1"/>
              <a:t>housing_num</a:t>
            </a:r>
            <a:r>
              <a:rPr lang="en-US" altLang="zh-CN" sz="2800" dirty="0"/>
              <a:t>)</a:t>
            </a:r>
          </a:p>
        </p:txBody>
      </p:sp>
      <p:sp>
        <p:nvSpPr>
          <p:cNvPr id="5" name="标题 1"/>
          <p:cNvSpPr>
            <a:spLocks noGrp="1"/>
          </p:cNvSpPr>
          <p:nvPr>
            <p:ph type="title"/>
          </p:nvPr>
        </p:nvSpPr>
        <p:spPr>
          <a:xfrm>
            <a:off x="457200" y="-90264"/>
            <a:ext cx="8229600" cy="1143000"/>
          </a:xfrm>
        </p:spPr>
        <p:txBody>
          <a:bodyPr>
            <a:normAutofit/>
          </a:bodyPr>
          <a:lstStyle/>
          <a:p>
            <a:r>
              <a:rPr lang="en-US" altLang="zh-CN" dirty="0"/>
              <a:t>Transformation Pipelines</a:t>
            </a:r>
            <a:endParaRPr lang="zh-CN" altLang="en-US" dirty="0"/>
          </a:p>
        </p:txBody>
      </p:sp>
    </p:spTree>
    <p:extLst>
      <p:ext uri="{BB962C8B-B14F-4D97-AF65-F5344CB8AC3E}">
        <p14:creationId xmlns:p14="http://schemas.microsoft.com/office/powerpoint/2010/main" xmlns="" val="15727570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5661248"/>
          </a:xfrm>
        </p:spPr>
        <p:txBody>
          <a:bodyPr>
            <a:noAutofit/>
          </a:bodyPr>
          <a:lstStyle/>
          <a:p>
            <a:pPr marL="0" indent="0">
              <a:buNone/>
            </a:pPr>
            <a:r>
              <a:rPr lang="en-US" altLang="zh-CN" sz="2400" b="1" dirty="0"/>
              <a:t>from </a:t>
            </a:r>
            <a:r>
              <a:rPr lang="en-US" altLang="zh-CN" sz="2400" b="1" dirty="0" err="1"/>
              <a:t>sklearn.pipeline</a:t>
            </a:r>
            <a:r>
              <a:rPr lang="en-US" altLang="zh-CN" sz="2400" b="1" dirty="0"/>
              <a:t> import </a:t>
            </a:r>
            <a:r>
              <a:rPr lang="en-US" altLang="zh-CN" sz="2400" dirty="0" err="1"/>
              <a:t>FeatureUnion</a:t>
            </a:r>
            <a:endParaRPr lang="en-US" altLang="zh-CN" sz="2400" dirty="0"/>
          </a:p>
          <a:p>
            <a:pPr marL="0" indent="0">
              <a:buNone/>
            </a:pPr>
            <a:r>
              <a:rPr lang="en-US" altLang="zh-CN" sz="2400" dirty="0" err="1"/>
              <a:t>num_attribs</a:t>
            </a:r>
            <a:r>
              <a:rPr lang="en-US" altLang="zh-CN" sz="2400" dirty="0"/>
              <a:t> = list(</a:t>
            </a:r>
            <a:r>
              <a:rPr lang="en-US" altLang="zh-CN" sz="2400" dirty="0" err="1"/>
              <a:t>housing_num</a:t>
            </a:r>
            <a:r>
              <a:rPr lang="en-US" altLang="zh-CN" sz="2400" dirty="0"/>
              <a:t>)</a:t>
            </a:r>
          </a:p>
          <a:p>
            <a:pPr marL="0" indent="0">
              <a:buNone/>
            </a:pPr>
            <a:r>
              <a:rPr lang="en-US" altLang="zh-CN" sz="2400" dirty="0" err="1"/>
              <a:t>cat_attribs</a:t>
            </a:r>
            <a:r>
              <a:rPr lang="en-US" altLang="zh-CN" sz="2400" dirty="0"/>
              <a:t> = ["</a:t>
            </a:r>
            <a:r>
              <a:rPr lang="en-US" altLang="zh-CN" sz="2400" dirty="0" err="1"/>
              <a:t>ocean_proximity</a:t>
            </a:r>
            <a:r>
              <a:rPr lang="en-US" altLang="zh-CN" sz="2400" dirty="0"/>
              <a:t>"]</a:t>
            </a:r>
          </a:p>
          <a:p>
            <a:pPr marL="0" indent="0">
              <a:buNone/>
            </a:pPr>
            <a:r>
              <a:rPr lang="en-US" altLang="zh-CN" sz="2400" b="1" dirty="0" err="1"/>
              <a:t>num_pipeline</a:t>
            </a:r>
            <a:r>
              <a:rPr lang="en-US" altLang="zh-CN" sz="2400" dirty="0"/>
              <a:t> = Pipeline([</a:t>
            </a:r>
          </a:p>
          <a:p>
            <a:pPr marL="0" indent="0">
              <a:buNone/>
            </a:pPr>
            <a:r>
              <a:rPr lang="en-US" altLang="zh-CN" sz="2400" dirty="0"/>
              <a:t>('selector', </a:t>
            </a:r>
            <a:r>
              <a:rPr lang="en-US" altLang="zh-CN" sz="2400" dirty="0" err="1"/>
              <a:t>DataFrameSelector</a:t>
            </a:r>
            <a:r>
              <a:rPr lang="en-US" altLang="zh-CN" sz="2400" dirty="0"/>
              <a:t>(</a:t>
            </a:r>
            <a:r>
              <a:rPr lang="en-US" altLang="zh-CN" sz="2400" dirty="0" err="1"/>
              <a:t>num_attribs</a:t>
            </a:r>
            <a:r>
              <a:rPr lang="en-US" altLang="zh-CN" sz="2400" dirty="0"/>
              <a:t>)),</a:t>
            </a:r>
          </a:p>
          <a:p>
            <a:pPr marL="0" indent="0">
              <a:buNone/>
            </a:pPr>
            <a:r>
              <a:rPr lang="en-US" altLang="zh-CN" sz="2400" dirty="0"/>
              <a:t>('imputer', Imputer(strategy="median")),</a:t>
            </a:r>
          </a:p>
          <a:p>
            <a:pPr marL="0" indent="0">
              <a:buNone/>
            </a:pPr>
            <a:r>
              <a:rPr lang="en-US" altLang="zh-CN" sz="2400" dirty="0"/>
              <a:t>('</a:t>
            </a:r>
            <a:r>
              <a:rPr lang="en-US" altLang="zh-CN" sz="2400" dirty="0" err="1"/>
              <a:t>attribs_adder</a:t>
            </a:r>
            <a:r>
              <a:rPr lang="en-US" altLang="zh-CN" sz="2400" dirty="0"/>
              <a:t>', </a:t>
            </a:r>
            <a:r>
              <a:rPr lang="en-US" altLang="zh-CN" sz="2400" dirty="0" err="1"/>
              <a:t>CombinedAttributesAdder</a:t>
            </a:r>
            <a:r>
              <a:rPr lang="en-US" altLang="zh-CN" sz="2400" dirty="0"/>
              <a:t>()),</a:t>
            </a:r>
          </a:p>
          <a:p>
            <a:pPr marL="0" indent="0">
              <a:buNone/>
            </a:pPr>
            <a:r>
              <a:rPr lang="en-US" altLang="zh-CN" sz="2400" dirty="0"/>
              <a:t>('</a:t>
            </a:r>
            <a:r>
              <a:rPr lang="en-US" altLang="zh-CN" sz="2400" dirty="0" err="1"/>
              <a:t>std_scaler</a:t>
            </a:r>
            <a:r>
              <a:rPr lang="en-US" altLang="zh-CN" sz="2400" dirty="0"/>
              <a:t>', </a:t>
            </a:r>
            <a:r>
              <a:rPr lang="en-US" altLang="zh-CN" sz="2400" dirty="0" err="1"/>
              <a:t>StandardScaler</a:t>
            </a:r>
            <a:r>
              <a:rPr lang="en-US" altLang="zh-CN" sz="2400" dirty="0" smtClean="0"/>
              <a:t>()), ])</a:t>
            </a:r>
            <a:endParaRPr lang="en-US" altLang="zh-CN" sz="2400" dirty="0"/>
          </a:p>
          <a:p>
            <a:pPr marL="0" indent="0">
              <a:buNone/>
            </a:pPr>
            <a:r>
              <a:rPr lang="en-US" altLang="zh-CN" sz="2400" b="1" dirty="0" err="1"/>
              <a:t>cat_pipeline</a:t>
            </a:r>
            <a:r>
              <a:rPr lang="en-US" altLang="zh-CN" sz="2400" dirty="0"/>
              <a:t> = Pipeline([</a:t>
            </a:r>
          </a:p>
          <a:p>
            <a:pPr marL="0" indent="0">
              <a:buNone/>
            </a:pPr>
            <a:r>
              <a:rPr lang="en-US" altLang="zh-CN" sz="2400" dirty="0"/>
              <a:t>('selector', </a:t>
            </a:r>
            <a:r>
              <a:rPr lang="en-US" altLang="zh-CN" sz="2400" dirty="0" err="1"/>
              <a:t>DataFrameSelector</a:t>
            </a:r>
            <a:r>
              <a:rPr lang="en-US" altLang="zh-CN" sz="2400" dirty="0"/>
              <a:t>(</a:t>
            </a:r>
            <a:r>
              <a:rPr lang="en-US" altLang="zh-CN" sz="2400" dirty="0" err="1"/>
              <a:t>cat_attribs</a:t>
            </a:r>
            <a:r>
              <a:rPr lang="en-US" altLang="zh-CN" sz="2400" dirty="0"/>
              <a:t>)),</a:t>
            </a:r>
          </a:p>
          <a:p>
            <a:pPr marL="0" indent="0">
              <a:buNone/>
            </a:pPr>
            <a:r>
              <a:rPr lang="en-US" altLang="zh-CN" sz="2400" dirty="0"/>
              <a:t>('</a:t>
            </a:r>
            <a:r>
              <a:rPr lang="en-US" altLang="zh-CN" sz="2400" dirty="0" err="1"/>
              <a:t>label_binarizer</a:t>
            </a:r>
            <a:r>
              <a:rPr lang="en-US" altLang="zh-CN" sz="2400" dirty="0"/>
              <a:t>', </a:t>
            </a:r>
            <a:r>
              <a:rPr lang="en-US" altLang="zh-CN" sz="2400" dirty="0" err="1"/>
              <a:t>LabelBinarizer</a:t>
            </a:r>
            <a:r>
              <a:rPr lang="en-US" altLang="zh-CN" sz="2400" dirty="0" smtClean="0"/>
              <a:t>()), ])</a:t>
            </a:r>
            <a:endParaRPr lang="en-US" altLang="zh-CN" sz="2400" dirty="0"/>
          </a:p>
          <a:p>
            <a:pPr marL="0" indent="0">
              <a:buNone/>
            </a:pPr>
            <a:r>
              <a:rPr lang="en-US" altLang="zh-CN" sz="2400" b="1" dirty="0" err="1"/>
              <a:t>full_pipeline</a:t>
            </a:r>
            <a:r>
              <a:rPr lang="en-US" altLang="zh-CN" sz="2400" dirty="0"/>
              <a:t> = </a:t>
            </a:r>
            <a:r>
              <a:rPr lang="en-US" altLang="zh-CN" sz="2400" dirty="0" err="1"/>
              <a:t>FeatureUnion</a:t>
            </a:r>
            <a:r>
              <a:rPr lang="en-US" altLang="zh-CN" sz="2400" dirty="0"/>
              <a:t>(</a:t>
            </a:r>
            <a:r>
              <a:rPr lang="en-US" altLang="zh-CN" sz="2400" dirty="0" err="1"/>
              <a:t>transformer_list</a:t>
            </a:r>
            <a:r>
              <a:rPr lang="en-US" altLang="zh-CN" sz="2400" dirty="0"/>
              <a:t>=[</a:t>
            </a:r>
          </a:p>
          <a:p>
            <a:pPr marL="0" indent="0">
              <a:buNone/>
            </a:pPr>
            <a:r>
              <a:rPr lang="en-US" altLang="zh-CN" sz="2400" dirty="0"/>
              <a:t>("</a:t>
            </a:r>
            <a:r>
              <a:rPr lang="en-US" altLang="zh-CN" sz="2400" dirty="0" err="1"/>
              <a:t>num_pipeline</a:t>
            </a:r>
            <a:r>
              <a:rPr lang="en-US" altLang="zh-CN" sz="2400" dirty="0"/>
              <a:t>", </a:t>
            </a:r>
            <a:r>
              <a:rPr lang="en-US" altLang="zh-CN" sz="2400" dirty="0" err="1"/>
              <a:t>num_pipeline</a:t>
            </a:r>
            <a:r>
              <a:rPr lang="en-US" altLang="zh-CN" sz="2400" dirty="0"/>
              <a:t>),</a:t>
            </a:r>
          </a:p>
          <a:p>
            <a:pPr marL="0" indent="0">
              <a:buNone/>
            </a:pPr>
            <a:r>
              <a:rPr lang="en-US" altLang="zh-CN" sz="2400" dirty="0"/>
              <a:t>("</a:t>
            </a:r>
            <a:r>
              <a:rPr lang="en-US" altLang="zh-CN" sz="2400" dirty="0" err="1"/>
              <a:t>cat_pipeline</a:t>
            </a:r>
            <a:r>
              <a:rPr lang="en-US" altLang="zh-CN" sz="2400" dirty="0"/>
              <a:t>", </a:t>
            </a:r>
            <a:r>
              <a:rPr lang="en-US" altLang="zh-CN" sz="2400" dirty="0" err="1"/>
              <a:t>cat_pipeline</a:t>
            </a:r>
            <a:r>
              <a:rPr lang="en-US" altLang="zh-CN" sz="2400" dirty="0" smtClean="0"/>
              <a:t>), ])</a:t>
            </a:r>
            <a:endParaRPr lang="en-US" altLang="zh-CN" sz="2400" dirty="0"/>
          </a:p>
        </p:txBody>
      </p:sp>
      <p:sp>
        <p:nvSpPr>
          <p:cNvPr id="5" name="标题 1"/>
          <p:cNvSpPr>
            <a:spLocks noGrp="1"/>
          </p:cNvSpPr>
          <p:nvPr>
            <p:ph type="title"/>
          </p:nvPr>
        </p:nvSpPr>
        <p:spPr>
          <a:xfrm>
            <a:off x="457200" y="-243408"/>
            <a:ext cx="8229600" cy="1143000"/>
          </a:xfrm>
        </p:spPr>
        <p:txBody>
          <a:bodyPr>
            <a:normAutofit/>
          </a:bodyPr>
          <a:lstStyle/>
          <a:p>
            <a:r>
              <a:rPr lang="en-US" altLang="zh-CN" dirty="0"/>
              <a:t>Transformation Pipelines</a:t>
            </a:r>
            <a:endParaRPr lang="zh-CN" altLang="en-US" dirty="0"/>
          </a:p>
        </p:txBody>
      </p:sp>
    </p:spTree>
    <p:extLst>
      <p:ext uri="{BB962C8B-B14F-4D97-AF65-F5344CB8AC3E}">
        <p14:creationId xmlns:p14="http://schemas.microsoft.com/office/powerpoint/2010/main" xmlns="" val="42033504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5661248"/>
          </a:xfrm>
        </p:spPr>
        <p:txBody>
          <a:bodyPr>
            <a:noAutofit/>
          </a:bodyPr>
          <a:lstStyle/>
          <a:p>
            <a:pPr marL="0" indent="0">
              <a:buNone/>
            </a:pPr>
            <a:r>
              <a:rPr lang="en-US" altLang="zh-CN" sz="2400" b="1" dirty="0"/>
              <a:t>&gt;&gt;&gt; </a:t>
            </a:r>
            <a:r>
              <a:rPr lang="en-US" altLang="zh-CN" sz="2400" dirty="0" err="1"/>
              <a:t>housing_prepared</a:t>
            </a:r>
            <a:r>
              <a:rPr lang="en-US" altLang="zh-CN" sz="2400" dirty="0"/>
              <a:t> = </a:t>
            </a:r>
            <a:r>
              <a:rPr lang="en-US" altLang="zh-CN" sz="2400" dirty="0" err="1"/>
              <a:t>full_pipeline.fit_transform</a:t>
            </a:r>
            <a:r>
              <a:rPr lang="en-US" altLang="zh-CN" sz="2400" dirty="0"/>
              <a:t>(housing)</a:t>
            </a:r>
          </a:p>
          <a:p>
            <a:pPr marL="0" indent="0">
              <a:buNone/>
            </a:pPr>
            <a:r>
              <a:rPr lang="en-US" altLang="zh-CN" sz="2400" b="1" dirty="0"/>
              <a:t>&gt;&gt;&gt; </a:t>
            </a:r>
            <a:r>
              <a:rPr lang="en-US" altLang="zh-CN" sz="2400" dirty="0" err="1"/>
              <a:t>housing_prepared</a:t>
            </a:r>
            <a:endParaRPr lang="en-US" altLang="zh-CN" sz="2400" dirty="0"/>
          </a:p>
          <a:p>
            <a:pPr marL="0" indent="0">
              <a:buNone/>
            </a:pPr>
            <a:r>
              <a:rPr lang="en-US" altLang="zh-CN" sz="2400" dirty="0"/>
              <a:t>array([[ 0.73225807, -0.67331551, 0.58426443, ..., 0. ,</a:t>
            </a:r>
          </a:p>
          <a:p>
            <a:pPr marL="0" indent="0">
              <a:buNone/>
            </a:pPr>
            <a:r>
              <a:rPr lang="en-US" altLang="zh-CN" sz="2400" dirty="0" smtClean="0"/>
              <a:t>              0</a:t>
            </a:r>
            <a:r>
              <a:rPr lang="en-US" altLang="zh-CN" sz="2400" dirty="0"/>
              <a:t>. , 0. ],</a:t>
            </a:r>
          </a:p>
          <a:p>
            <a:pPr marL="0" indent="0">
              <a:buNone/>
            </a:pPr>
            <a:r>
              <a:rPr lang="en-US" altLang="zh-CN" sz="2400" dirty="0" smtClean="0"/>
              <a:t>            [-</a:t>
            </a:r>
            <a:r>
              <a:rPr lang="en-US" altLang="zh-CN" sz="2400" dirty="0"/>
              <a:t>0.99102923, 1.63234656, -0.92655887, ..., 0. ,</a:t>
            </a:r>
          </a:p>
          <a:p>
            <a:pPr marL="0" indent="0">
              <a:buNone/>
            </a:pPr>
            <a:r>
              <a:rPr lang="en-US" altLang="zh-CN" sz="2400" dirty="0" smtClean="0"/>
              <a:t>              0</a:t>
            </a:r>
            <a:r>
              <a:rPr lang="en-US" altLang="zh-CN" sz="2400" dirty="0"/>
              <a:t>. , 0. ],</a:t>
            </a:r>
          </a:p>
          <a:p>
            <a:pPr marL="0" indent="0">
              <a:buNone/>
            </a:pPr>
            <a:r>
              <a:rPr lang="en-US" altLang="zh-CN" sz="2400" dirty="0" smtClean="0"/>
              <a:t>            [...]</a:t>
            </a:r>
            <a:endParaRPr lang="en-US" altLang="zh-CN" sz="2400" dirty="0"/>
          </a:p>
          <a:p>
            <a:pPr marL="0" indent="0">
              <a:buNone/>
            </a:pPr>
            <a:r>
              <a:rPr lang="en-US" altLang="zh-CN" sz="2400" b="1" dirty="0"/>
              <a:t>&gt;&gt;&gt; </a:t>
            </a:r>
            <a:r>
              <a:rPr lang="en-US" altLang="zh-CN" sz="2400" dirty="0" err="1"/>
              <a:t>housing_prepared.shape</a:t>
            </a:r>
            <a:endParaRPr lang="en-US" altLang="zh-CN" sz="2400" dirty="0"/>
          </a:p>
          <a:p>
            <a:pPr marL="0" indent="0">
              <a:buNone/>
            </a:pPr>
            <a:r>
              <a:rPr lang="en-US" altLang="zh-CN" sz="2400" dirty="0"/>
              <a:t>(16513, 17)</a:t>
            </a:r>
          </a:p>
        </p:txBody>
      </p:sp>
      <p:sp>
        <p:nvSpPr>
          <p:cNvPr id="5" name="标题 1"/>
          <p:cNvSpPr>
            <a:spLocks noGrp="1"/>
          </p:cNvSpPr>
          <p:nvPr>
            <p:ph type="title"/>
          </p:nvPr>
        </p:nvSpPr>
        <p:spPr>
          <a:xfrm>
            <a:off x="457200" y="-243408"/>
            <a:ext cx="8229600" cy="1143000"/>
          </a:xfrm>
        </p:spPr>
        <p:txBody>
          <a:bodyPr>
            <a:normAutofit/>
          </a:bodyPr>
          <a:lstStyle/>
          <a:p>
            <a:r>
              <a:rPr lang="en-US" altLang="zh-CN" dirty="0"/>
              <a:t>Transformation Pipelines</a:t>
            </a:r>
            <a:endParaRPr lang="zh-CN" altLang="en-US" dirty="0"/>
          </a:p>
        </p:txBody>
      </p:sp>
    </p:spTree>
    <p:extLst>
      <p:ext uri="{BB962C8B-B14F-4D97-AF65-F5344CB8AC3E}">
        <p14:creationId xmlns:p14="http://schemas.microsoft.com/office/powerpoint/2010/main" xmlns="" val="28081409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5661248"/>
          </a:xfrm>
        </p:spPr>
        <p:txBody>
          <a:bodyPr>
            <a:noAutofit/>
          </a:bodyPr>
          <a:lstStyle/>
          <a:p>
            <a:r>
              <a:rPr lang="en-US" altLang="zh-CN" sz="2400" dirty="0"/>
              <a:t>Let’s first train a Linear Regression </a:t>
            </a:r>
            <a:r>
              <a:rPr lang="en-US" altLang="zh-CN" sz="2400" dirty="0" smtClean="0"/>
              <a:t>model:</a:t>
            </a:r>
          </a:p>
          <a:p>
            <a:pPr marL="0" indent="0">
              <a:buNone/>
            </a:pPr>
            <a:r>
              <a:rPr lang="en-US" altLang="zh-CN" sz="2400" b="1" dirty="0" smtClean="0"/>
              <a:t>from </a:t>
            </a:r>
            <a:r>
              <a:rPr lang="en-US" altLang="zh-CN" sz="2400" b="1" dirty="0" err="1"/>
              <a:t>sklearn.linear_model</a:t>
            </a:r>
            <a:r>
              <a:rPr lang="en-US" altLang="zh-CN" sz="2400" b="1" dirty="0"/>
              <a:t> import </a:t>
            </a:r>
            <a:r>
              <a:rPr lang="en-US" altLang="zh-CN" sz="2400" dirty="0" err="1"/>
              <a:t>LinearRegression</a:t>
            </a:r>
            <a:endParaRPr lang="en-US" altLang="zh-CN" sz="2400" dirty="0"/>
          </a:p>
          <a:p>
            <a:pPr marL="0" indent="0">
              <a:buNone/>
            </a:pPr>
            <a:r>
              <a:rPr lang="en-US" altLang="zh-CN" sz="2400" dirty="0" err="1"/>
              <a:t>lin_reg</a:t>
            </a:r>
            <a:r>
              <a:rPr lang="en-US" altLang="zh-CN" sz="2400" dirty="0"/>
              <a:t> = </a:t>
            </a:r>
            <a:r>
              <a:rPr lang="en-US" altLang="zh-CN" sz="2400" dirty="0" err="1"/>
              <a:t>LinearRegression</a:t>
            </a:r>
            <a:r>
              <a:rPr lang="en-US" altLang="zh-CN" sz="2400" dirty="0"/>
              <a:t>()</a:t>
            </a:r>
          </a:p>
          <a:p>
            <a:pPr marL="0" indent="0">
              <a:buNone/>
            </a:pPr>
            <a:r>
              <a:rPr lang="en-US" altLang="zh-CN" sz="2400" dirty="0" err="1"/>
              <a:t>lin_reg.fit</a:t>
            </a:r>
            <a:r>
              <a:rPr lang="en-US" altLang="zh-CN" sz="2400" dirty="0"/>
              <a:t>(</a:t>
            </a:r>
            <a:r>
              <a:rPr lang="en-US" altLang="zh-CN" sz="2400" dirty="0" err="1"/>
              <a:t>housing_prepared</a:t>
            </a:r>
            <a:r>
              <a:rPr lang="en-US" altLang="zh-CN" sz="2400" dirty="0"/>
              <a:t>, </a:t>
            </a:r>
            <a:r>
              <a:rPr lang="en-US" altLang="zh-CN" sz="2400" dirty="0" err="1"/>
              <a:t>housing_labels</a:t>
            </a:r>
            <a:r>
              <a:rPr lang="en-US" altLang="zh-CN" sz="2400" dirty="0" smtClean="0"/>
              <a:t>)</a:t>
            </a:r>
          </a:p>
          <a:p>
            <a:pPr marL="0" indent="0">
              <a:buNone/>
            </a:pPr>
            <a:endParaRPr lang="en-US" altLang="zh-CN" sz="2400" dirty="0"/>
          </a:p>
          <a:p>
            <a:r>
              <a:rPr lang="en-US" altLang="zh-CN" sz="2400" dirty="0" smtClean="0"/>
              <a:t>Let’s </a:t>
            </a:r>
            <a:r>
              <a:rPr lang="en-US" altLang="zh-CN" sz="2400" dirty="0"/>
              <a:t>try it out on a </a:t>
            </a:r>
            <a:r>
              <a:rPr lang="en-US" altLang="zh-CN" sz="2400" dirty="0" smtClean="0"/>
              <a:t>few instances </a:t>
            </a:r>
            <a:r>
              <a:rPr lang="en-US" altLang="zh-CN" sz="2400" dirty="0"/>
              <a:t>from the training set</a:t>
            </a:r>
            <a:r>
              <a:rPr lang="en-US" altLang="zh-CN" sz="2400" dirty="0" smtClean="0"/>
              <a:t>:</a:t>
            </a:r>
          </a:p>
          <a:p>
            <a:pPr marL="0" indent="0">
              <a:buNone/>
            </a:pPr>
            <a:r>
              <a:rPr lang="en-US" altLang="zh-CN" sz="2400" b="1" dirty="0" smtClean="0"/>
              <a:t>&gt;&gt;&gt; </a:t>
            </a:r>
            <a:r>
              <a:rPr lang="en-US" altLang="zh-CN" sz="2400" dirty="0" err="1"/>
              <a:t>some_data</a:t>
            </a:r>
            <a:r>
              <a:rPr lang="en-US" altLang="zh-CN" sz="2400" dirty="0"/>
              <a:t> = </a:t>
            </a:r>
            <a:r>
              <a:rPr lang="en-US" altLang="zh-CN" sz="2400" dirty="0" err="1"/>
              <a:t>housing.iloc</a:t>
            </a:r>
            <a:r>
              <a:rPr lang="en-US" altLang="zh-CN" sz="2400" dirty="0"/>
              <a:t>[:5]</a:t>
            </a:r>
          </a:p>
          <a:p>
            <a:pPr marL="0" indent="0">
              <a:buNone/>
            </a:pPr>
            <a:r>
              <a:rPr lang="en-US" altLang="zh-CN" sz="2400" b="1" dirty="0"/>
              <a:t>&gt;&gt;&gt; </a:t>
            </a:r>
            <a:r>
              <a:rPr lang="en-US" altLang="zh-CN" sz="2400" dirty="0" err="1"/>
              <a:t>some_labels</a:t>
            </a:r>
            <a:r>
              <a:rPr lang="en-US" altLang="zh-CN" sz="2400" dirty="0"/>
              <a:t> = </a:t>
            </a:r>
            <a:r>
              <a:rPr lang="en-US" altLang="zh-CN" sz="2400" dirty="0" err="1"/>
              <a:t>housing_labels.iloc</a:t>
            </a:r>
            <a:r>
              <a:rPr lang="en-US" altLang="zh-CN" sz="2400" dirty="0"/>
              <a:t>[:5]</a:t>
            </a:r>
          </a:p>
          <a:p>
            <a:pPr marL="0" indent="0">
              <a:buNone/>
            </a:pPr>
            <a:r>
              <a:rPr lang="en-US" altLang="zh-CN" sz="2400" b="1" dirty="0"/>
              <a:t>&gt;&gt;&gt; </a:t>
            </a:r>
            <a:r>
              <a:rPr lang="en-US" altLang="zh-CN" sz="2400" dirty="0" err="1"/>
              <a:t>some_data_prepared</a:t>
            </a:r>
            <a:r>
              <a:rPr lang="en-US" altLang="zh-CN" sz="2400" dirty="0"/>
              <a:t> = </a:t>
            </a:r>
            <a:r>
              <a:rPr lang="en-US" altLang="zh-CN" sz="2400" dirty="0" err="1"/>
              <a:t>full_pipeline.transform</a:t>
            </a:r>
            <a:r>
              <a:rPr lang="en-US" altLang="zh-CN" sz="2400" dirty="0"/>
              <a:t>(</a:t>
            </a:r>
            <a:r>
              <a:rPr lang="en-US" altLang="zh-CN" sz="2400" dirty="0" err="1"/>
              <a:t>some_data</a:t>
            </a:r>
            <a:r>
              <a:rPr lang="en-US" altLang="zh-CN" sz="2400" dirty="0"/>
              <a:t>)</a:t>
            </a:r>
          </a:p>
          <a:p>
            <a:pPr marL="0" indent="0">
              <a:buNone/>
            </a:pPr>
            <a:r>
              <a:rPr lang="en-US" altLang="zh-CN" sz="2400" b="1" dirty="0"/>
              <a:t>&gt;&gt;&gt; print</a:t>
            </a:r>
            <a:r>
              <a:rPr lang="en-US" altLang="zh-CN" sz="2400" dirty="0"/>
              <a:t>("Predictions:</a:t>
            </a:r>
            <a:r>
              <a:rPr lang="en-US" altLang="zh-CN" sz="2400" b="1" dirty="0"/>
              <a:t>\t</a:t>
            </a:r>
            <a:r>
              <a:rPr lang="en-US" altLang="zh-CN" sz="2400" dirty="0"/>
              <a:t>", </a:t>
            </a:r>
            <a:r>
              <a:rPr lang="en-US" altLang="zh-CN" sz="2400" dirty="0" err="1"/>
              <a:t>lin_reg.predict</a:t>
            </a:r>
            <a:r>
              <a:rPr lang="en-US" altLang="zh-CN" sz="2400" dirty="0"/>
              <a:t>(</a:t>
            </a:r>
            <a:r>
              <a:rPr lang="en-US" altLang="zh-CN" sz="2400" dirty="0" err="1"/>
              <a:t>some_data_prepared</a:t>
            </a:r>
            <a:r>
              <a:rPr lang="en-US" altLang="zh-CN" sz="2400" dirty="0"/>
              <a:t>))</a:t>
            </a:r>
          </a:p>
          <a:p>
            <a:pPr marL="0" indent="0">
              <a:buNone/>
            </a:pPr>
            <a:r>
              <a:rPr lang="en-US" altLang="zh-CN" sz="2400" dirty="0"/>
              <a:t>Predictions: [ 303104. 44800. 308928. 294208. 368704.]</a:t>
            </a:r>
          </a:p>
          <a:p>
            <a:pPr marL="0" indent="0">
              <a:buNone/>
            </a:pPr>
            <a:r>
              <a:rPr lang="en-US" altLang="zh-CN" sz="2400" b="1" dirty="0"/>
              <a:t>&gt;&gt;&gt; print</a:t>
            </a:r>
            <a:r>
              <a:rPr lang="en-US" altLang="zh-CN" sz="2400" dirty="0"/>
              <a:t>("Labels:</a:t>
            </a:r>
            <a:r>
              <a:rPr lang="en-US" altLang="zh-CN" sz="2400" b="1" dirty="0"/>
              <a:t>\t\t</a:t>
            </a:r>
            <a:r>
              <a:rPr lang="en-US" altLang="zh-CN" sz="2400" dirty="0"/>
              <a:t>", list(</a:t>
            </a:r>
            <a:r>
              <a:rPr lang="en-US" altLang="zh-CN" sz="2400" dirty="0" err="1"/>
              <a:t>some_labels</a:t>
            </a:r>
            <a:r>
              <a:rPr lang="en-US" altLang="zh-CN" sz="2400" dirty="0"/>
              <a:t>))</a:t>
            </a:r>
          </a:p>
          <a:p>
            <a:pPr marL="0" indent="0">
              <a:buNone/>
            </a:pPr>
            <a:r>
              <a:rPr lang="en-US" altLang="zh-CN" sz="2400" dirty="0"/>
              <a:t>Labels: [359400.0, 69700.0, 302100.0, 301300.0, 351900.0]</a:t>
            </a:r>
          </a:p>
        </p:txBody>
      </p:sp>
      <p:sp>
        <p:nvSpPr>
          <p:cNvPr id="5" name="标题 1"/>
          <p:cNvSpPr>
            <a:spLocks noGrp="1"/>
          </p:cNvSpPr>
          <p:nvPr>
            <p:ph type="title"/>
          </p:nvPr>
        </p:nvSpPr>
        <p:spPr>
          <a:xfrm>
            <a:off x="457200" y="-243408"/>
            <a:ext cx="8229600" cy="1143000"/>
          </a:xfrm>
        </p:spPr>
        <p:txBody>
          <a:bodyPr>
            <a:normAutofit/>
          </a:bodyPr>
          <a:lstStyle/>
          <a:p>
            <a:r>
              <a:rPr lang="en-US" altLang="zh-CN" dirty="0"/>
              <a:t>Select and Train a Model</a:t>
            </a:r>
            <a:endParaRPr lang="zh-CN" altLang="en-US" dirty="0"/>
          </a:p>
        </p:txBody>
      </p:sp>
    </p:spTree>
    <p:extLst>
      <p:ext uri="{BB962C8B-B14F-4D97-AF65-F5344CB8AC3E}">
        <p14:creationId xmlns:p14="http://schemas.microsoft.com/office/powerpoint/2010/main" xmlns="" val="39157178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5661248"/>
          </a:xfrm>
        </p:spPr>
        <p:txBody>
          <a:bodyPr>
            <a:noAutofit/>
          </a:bodyPr>
          <a:lstStyle/>
          <a:p>
            <a:r>
              <a:rPr lang="en-US" altLang="zh-CN" sz="2400" dirty="0"/>
              <a:t>Let’s measure this regression model’s RMSE on the </a:t>
            </a:r>
            <a:r>
              <a:rPr lang="en-US" altLang="zh-CN" sz="2400" dirty="0" smtClean="0"/>
              <a:t>whole training </a:t>
            </a:r>
            <a:r>
              <a:rPr lang="en-US" altLang="zh-CN" sz="2400" dirty="0"/>
              <a:t>set using </a:t>
            </a:r>
            <a:r>
              <a:rPr lang="en-US" altLang="zh-CN" sz="2400" dirty="0" err="1"/>
              <a:t>Scikit-Learn’s</a:t>
            </a:r>
            <a:r>
              <a:rPr lang="en-US" altLang="zh-CN" sz="2400" dirty="0"/>
              <a:t> </a:t>
            </a:r>
            <a:r>
              <a:rPr lang="en-US" altLang="zh-CN" sz="2400" dirty="0" err="1"/>
              <a:t>mean_squared_error</a:t>
            </a:r>
            <a:r>
              <a:rPr lang="en-US" altLang="zh-CN" sz="2400" dirty="0"/>
              <a:t> function</a:t>
            </a:r>
            <a:r>
              <a:rPr lang="en-US" altLang="zh-CN" sz="2400" dirty="0" smtClean="0"/>
              <a:t>:</a:t>
            </a:r>
          </a:p>
          <a:p>
            <a:endParaRPr lang="en-US" altLang="zh-CN" sz="2400" dirty="0"/>
          </a:p>
          <a:p>
            <a:pPr marL="0" indent="0">
              <a:buNone/>
            </a:pPr>
            <a:r>
              <a:rPr lang="en-US" altLang="zh-CN" sz="2400" b="1" dirty="0"/>
              <a:t>&gt;&gt;&gt; from </a:t>
            </a:r>
            <a:r>
              <a:rPr lang="en-US" altLang="zh-CN" sz="2400" b="1" dirty="0" err="1"/>
              <a:t>sklearn.metrics</a:t>
            </a:r>
            <a:r>
              <a:rPr lang="en-US" altLang="zh-CN" sz="2400" b="1" dirty="0"/>
              <a:t> import </a:t>
            </a:r>
            <a:r>
              <a:rPr lang="en-US" altLang="zh-CN" sz="2400" dirty="0" err="1"/>
              <a:t>mean_squared_error</a:t>
            </a:r>
            <a:endParaRPr lang="en-US" altLang="zh-CN" sz="2400" dirty="0"/>
          </a:p>
          <a:p>
            <a:pPr marL="0" indent="0">
              <a:buNone/>
            </a:pPr>
            <a:r>
              <a:rPr lang="en-US" altLang="zh-CN" sz="2400" b="1" dirty="0"/>
              <a:t>&gt;&gt;&gt; </a:t>
            </a:r>
            <a:r>
              <a:rPr lang="en-US" altLang="zh-CN" sz="2400" dirty="0" err="1"/>
              <a:t>housing_predictions</a:t>
            </a:r>
            <a:r>
              <a:rPr lang="en-US" altLang="zh-CN" sz="2400" dirty="0"/>
              <a:t> = </a:t>
            </a:r>
            <a:r>
              <a:rPr lang="en-US" altLang="zh-CN" sz="2400" dirty="0" err="1"/>
              <a:t>lin_reg.predict</a:t>
            </a:r>
            <a:r>
              <a:rPr lang="en-US" altLang="zh-CN" sz="2400" dirty="0"/>
              <a:t>(</a:t>
            </a:r>
            <a:r>
              <a:rPr lang="en-US" altLang="zh-CN" sz="2400" dirty="0" err="1"/>
              <a:t>housing_prepared</a:t>
            </a:r>
            <a:r>
              <a:rPr lang="en-US" altLang="zh-CN" sz="2400" dirty="0"/>
              <a:t>)</a:t>
            </a:r>
          </a:p>
          <a:p>
            <a:pPr marL="0" indent="0">
              <a:buNone/>
            </a:pPr>
            <a:r>
              <a:rPr lang="en-US" altLang="zh-CN" sz="2400" b="1" dirty="0"/>
              <a:t>&gt;&gt;&gt; </a:t>
            </a:r>
            <a:r>
              <a:rPr lang="en-US" altLang="zh-CN" sz="2400" dirty="0" err="1"/>
              <a:t>lin_mse</a:t>
            </a:r>
            <a:r>
              <a:rPr lang="en-US" altLang="zh-CN" sz="2400" dirty="0"/>
              <a:t> = </a:t>
            </a:r>
            <a:r>
              <a:rPr lang="en-US" altLang="zh-CN" sz="2400" dirty="0" err="1"/>
              <a:t>mean_squared_error</a:t>
            </a:r>
            <a:r>
              <a:rPr lang="en-US" altLang="zh-CN" sz="2400" dirty="0"/>
              <a:t>(</a:t>
            </a:r>
            <a:r>
              <a:rPr lang="en-US" altLang="zh-CN" sz="2400" dirty="0" err="1"/>
              <a:t>housing_labels</a:t>
            </a:r>
            <a:r>
              <a:rPr lang="en-US" altLang="zh-CN" sz="2400" dirty="0"/>
              <a:t>, </a:t>
            </a:r>
            <a:r>
              <a:rPr lang="en-US" altLang="zh-CN" sz="2400" dirty="0" err="1"/>
              <a:t>housing_predictions</a:t>
            </a:r>
            <a:r>
              <a:rPr lang="en-US" altLang="zh-CN" sz="2400" dirty="0"/>
              <a:t>)</a:t>
            </a:r>
          </a:p>
          <a:p>
            <a:pPr marL="0" indent="0">
              <a:buNone/>
            </a:pPr>
            <a:r>
              <a:rPr lang="en-US" altLang="zh-CN" sz="2400" b="1" dirty="0"/>
              <a:t>&gt;&gt;&gt; </a:t>
            </a:r>
            <a:r>
              <a:rPr lang="en-US" altLang="zh-CN" sz="2400" dirty="0" err="1"/>
              <a:t>lin_rmse</a:t>
            </a:r>
            <a:r>
              <a:rPr lang="en-US" altLang="zh-CN" sz="2400" dirty="0"/>
              <a:t> = </a:t>
            </a:r>
            <a:r>
              <a:rPr lang="en-US" altLang="zh-CN" sz="2400" dirty="0" err="1"/>
              <a:t>np.sqrt</a:t>
            </a:r>
            <a:r>
              <a:rPr lang="en-US" altLang="zh-CN" sz="2400" dirty="0"/>
              <a:t>(</a:t>
            </a:r>
            <a:r>
              <a:rPr lang="en-US" altLang="zh-CN" sz="2400" dirty="0" err="1"/>
              <a:t>lin_mse</a:t>
            </a:r>
            <a:r>
              <a:rPr lang="en-US" altLang="zh-CN" sz="2400" dirty="0"/>
              <a:t>)</a:t>
            </a:r>
          </a:p>
          <a:p>
            <a:pPr marL="0" indent="0">
              <a:buNone/>
            </a:pPr>
            <a:r>
              <a:rPr lang="en-US" altLang="zh-CN" sz="2400" b="1" dirty="0"/>
              <a:t>&gt;&gt;&gt; </a:t>
            </a:r>
            <a:r>
              <a:rPr lang="en-US" altLang="zh-CN" sz="2400" dirty="0" err="1"/>
              <a:t>lin_rmse</a:t>
            </a:r>
            <a:endParaRPr lang="en-US" altLang="zh-CN" sz="2400" dirty="0"/>
          </a:p>
          <a:p>
            <a:pPr marL="0" indent="0">
              <a:buNone/>
            </a:pPr>
            <a:r>
              <a:rPr lang="en-US" altLang="zh-CN" sz="2400" dirty="0"/>
              <a:t>68628.413493824875</a:t>
            </a:r>
          </a:p>
        </p:txBody>
      </p:sp>
      <p:sp>
        <p:nvSpPr>
          <p:cNvPr id="5" name="标题 1"/>
          <p:cNvSpPr>
            <a:spLocks noGrp="1"/>
          </p:cNvSpPr>
          <p:nvPr>
            <p:ph type="title"/>
          </p:nvPr>
        </p:nvSpPr>
        <p:spPr>
          <a:xfrm>
            <a:off x="457200" y="-243408"/>
            <a:ext cx="8229600" cy="1143000"/>
          </a:xfrm>
        </p:spPr>
        <p:txBody>
          <a:bodyPr>
            <a:normAutofit/>
          </a:bodyPr>
          <a:lstStyle/>
          <a:p>
            <a:r>
              <a:rPr lang="en-US" altLang="zh-CN" dirty="0"/>
              <a:t>Select and Train a Model</a:t>
            </a:r>
            <a:endParaRPr lang="zh-CN" altLang="en-US" dirty="0"/>
          </a:p>
        </p:txBody>
      </p:sp>
    </p:spTree>
    <p:extLst>
      <p:ext uri="{BB962C8B-B14F-4D97-AF65-F5344CB8AC3E}">
        <p14:creationId xmlns:p14="http://schemas.microsoft.com/office/powerpoint/2010/main" xmlns="" val="13976782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5661248"/>
          </a:xfrm>
        </p:spPr>
        <p:txBody>
          <a:bodyPr>
            <a:noAutofit/>
          </a:bodyPr>
          <a:lstStyle/>
          <a:p>
            <a:r>
              <a:rPr lang="en-US" altLang="zh-CN" sz="2400" dirty="0"/>
              <a:t>Let’s train a </a:t>
            </a:r>
            <a:r>
              <a:rPr lang="en-US" altLang="zh-CN" sz="2400" dirty="0" err="1"/>
              <a:t>DecisionTreeRegressor</a:t>
            </a:r>
            <a:r>
              <a:rPr lang="en-US" altLang="zh-CN" sz="2400" dirty="0"/>
              <a:t>. This is a powerful model, capable of </a:t>
            </a:r>
            <a:r>
              <a:rPr lang="en-US" altLang="zh-CN" sz="2400" dirty="0" smtClean="0"/>
              <a:t>finding complex </a:t>
            </a:r>
            <a:r>
              <a:rPr lang="en-US" altLang="zh-CN" sz="2400" dirty="0"/>
              <a:t>nonlinear relationships in the </a:t>
            </a:r>
            <a:r>
              <a:rPr lang="en-US" altLang="zh-CN" sz="2400" dirty="0" smtClean="0"/>
              <a:t>data. </a:t>
            </a:r>
            <a:r>
              <a:rPr lang="en-US" altLang="zh-CN" sz="2400" dirty="0"/>
              <a:t>The code should look familiar by now</a:t>
            </a:r>
            <a:r>
              <a:rPr lang="en-US" altLang="zh-CN" sz="2400" dirty="0" smtClean="0"/>
              <a:t>:</a:t>
            </a:r>
          </a:p>
          <a:p>
            <a:pPr marL="0" indent="0">
              <a:buNone/>
            </a:pPr>
            <a:r>
              <a:rPr lang="en-US" altLang="zh-CN" sz="2400" b="1" dirty="0" smtClean="0"/>
              <a:t>from </a:t>
            </a:r>
            <a:r>
              <a:rPr lang="en-US" altLang="zh-CN" sz="2400" b="1" dirty="0" err="1"/>
              <a:t>sklearn.tree</a:t>
            </a:r>
            <a:r>
              <a:rPr lang="en-US" altLang="zh-CN" sz="2400" b="1" dirty="0"/>
              <a:t> import </a:t>
            </a:r>
            <a:r>
              <a:rPr lang="en-US" altLang="zh-CN" sz="2400" dirty="0" err="1"/>
              <a:t>DecisionTreeRegressor</a:t>
            </a:r>
            <a:endParaRPr lang="en-US" altLang="zh-CN" sz="2400" dirty="0"/>
          </a:p>
          <a:p>
            <a:pPr marL="0" indent="0">
              <a:buNone/>
            </a:pPr>
            <a:r>
              <a:rPr lang="en-US" altLang="zh-CN" sz="2400" dirty="0" err="1"/>
              <a:t>tree_reg</a:t>
            </a:r>
            <a:r>
              <a:rPr lang="en-US" altLang="zh-CN" sz="2400" dirty="0"/>
              <a:t> = </a:t>
            </a:r>
            <a:r>
              <a:rPr lang="en-US" altLang="zh-CN" sz="2400" dirty="0" err="1"/>
              <a:t>DecisionTreeRegressor</a:t>
            </a:r>
            <a:r>
              <a:rPr lang="en-US" altLang="zh-CN" sz="2400" dirty="0"/>
              <a:t>()</a:t>
            </a:r>
          </a:p>
          <a:p>
            <a:pPr marL="0" indent="0">
              <a:buNone/>
            </a:pPr>
            <a:r>
              <a:rPr lang="en-US" altLang="zh-CN" sz="2400" dirty="0" err="1"/>
              <a:t>tree_reg.fit</a:t>
            </a:r>
            <a:r>
              <a:rPr lang="en-US" altLang="zh-CN" sz="2400" dirty="0"/>
              <a:t>(</a:t>
            </a:r>
            <a:r>
              <a:rPr lang="en-US" altLang="zh-CN" sz="2400" dirty="0" err="1"/>
              <a:t>housing_prepared</a:t>
            </a:r>
            <a:r>
              <a:rPr lang="en-US" altLang="zh-CN" sz="2400" dirty="0"/>
              <a:t>, </a:t>
            </a:r>
            <a:r>
              <a:rPr lang="en-US" altLang="zh-CN" sz="2400" dirty="0" err="1"/>
              <a:t>housing_labels</a:t>
            </a:r>
            <a:r>
              <a:rPr lang="en-US" altLang="zh-CN" sz="2400" dirty="0" smtClean="0"/>
              <a:t>)</a:t>
            </a:r>
          </a:p>
          <a:p>
            <a:pPr marL="0" indent="0">
              <a:buNone/>
            </a:pPr>
            <a:endParaRPr lang="en-US" altLang="zh-CN" sz="2400" dirty="0"/>
          </a:p>
          <a:p>
            <a:r>
              <a:rPr lang="en-US" altLang="zh-CN" sz="2400" dirty="0"/>
              <a:t>Now that the model is trained, let’s evaluate it on the training set:</a:t>
            </a:r>
          </a:p>
          <a:p>
            <a:pPr marL="0" indent="0">
              <a:buNone/>
            </a:pPr>
            <a:r>
              <a:rPr lang="en-US" altLang="zh-CN" sz="2400" b="1" dirty="0"/>
              <a:t>&gt;&gt;&gt; </a:t>
            </a:r>
            <a:r>
              <a:rPr lang="en-US" altLang="zh-CN" sz="2400" dirty="0" err="1"/>
              <a:t>housing_predictions</a:t>
            </a:r>
            <a:r>
              <a:rPr lang="en-US" altLang="zh-CN" sz="2400" dirty="0"/>
              <a:t> = </a:t>
            </a:r>
            <a:r>
              <a:rPr lang="en-US" altLang="zh-CN" sz="2400" dirty="0" err="1"/>
              <a:t>tree_reg.predict</a:t>
            </a:r>
            <a:r>
              <a:rPr lang="en-US" altLang="zh-CN" sz="2400" dirty="0"/>
              <a:t>(</a:t>
            </a:r>
            <a:r>
              <a:rPr lang="en-US" altLang="zh-CN" sz="2400" dirty="0" err="1"/>
              <a:t>housing_prepared</a:t>
            </a:r>
            <a:r>
              <a:rPr lang="en-US" altLang="zh-CN" sz="2400" dirty="0"/>
              <a:t>)</a:t>
            </a:r>
          </a:p>
          <a:p>
            <a:pPr marL="0" indent="0">
              <a:buNone/>
            </a:pPr>
            <a:r>
              <a:rPr lang="en-US" altLang="zh-CN" sz="2400" b="1" dirty="0"/>
              <a:t>&gt;&gt;&gt; </a:t>
            </a:r>
            <a:r>
              <a:rPr lang="en-US" altLang="zh-CN" sz="2400" dirty="0" err="1"/>
              <a:t>tree_mse</a:t>
            </a:r>
            <a:r>
              <a:rPr lang="en-US" altLang="zh-CN" sz="2400" dirty="0"/>
              <a:t> = </a:t>
            </a:r>
            <a:r>
              <a:rPr lang="en-US" altLang="zh-CN" sz="2400" dirty="0" err="1"/>
              <a:t>mean_squared_error</a:t>
            </a:r>
            <a:r>
              <a:rPr lang="en-US" altLang="zh-CN" sz="2400" dirty="0"/>
              <a:t>(</a:t>
            </a:r>
            <a:r>
              <a:rPr lang="en-US" altLang="zh-CN" sz="2400" dirty="0" err="1"/>
              <a:t>housing_labels</a:t>
            </a:r>
            <a:r>
              <a:rPr lang="en-US" altLang="zh-CN" sz="2400" dirty="0"/>
              <a:t>, </a:t>
            </a:r>
            <a:r>
              <a:rPr lang="en-US" altLang="zh-CN" sz="2400" dirty="0" err="1"/>
              <a:t>housing_predictions</a:t>
            </a:r>
            <a:r>
              <a:rPr lang="en-US" altLang="zh-CN" sz="2400" dirty="0"/>
              <a:t>)</a:t>
            </a:r>
          </a:p>
          <a:p>
            <a:pPr marL="0" indent="0">
              <a:buNone/>
            </a:pPr>
            <a:r>
              <a:rPr lang="en-US" altLang="zh-CN" sz="2400" b="1" dirty="0"/>
              <a:t>&gt;&gt;&gt; </a:t>
            </a:r>
            <a:r>
              <a:rPr lang="en-US" altLang="zh-CN" sz="2400" dirty="0" err="1"/>
              <a:t>tree_rmse</a:t>
            </a:r>
            <a:r>
              <a:rPr lang="en-US" altLang="zh-CN" sz="2400" dirty="0"/>
              <a:t> = </a:t>
            </a:r>
            <a:r>
              <a:rPr lang="en-US" altLang="zh-CN" sz="2400" dirty="0" err="1"/>
              <a:t>np.sqrt</a:t>
            </a:r>
            <a:r>
              <a:rPr lang="en-US" altLang="zh-CN" sz="2400" dirty="0"/>
              <a:t>(</a:t>
            </a:r>
            <a:r>
              <a:rPr lang="en-US" altLang="zh-CN" sz="2400" dirty="0" err="1"/>
              <a:t>tree_mse</a:t>
            </a:r>
            <a:r>
              <a:rPr lang="en-US" altLang="zh-CN" sz="2400" dirty="0"/>
              <a:t>)</a:t>
            </a:r>
          </a:p>
          <a:p>
            <a:pPr marL="0" indent="0">
              <a:buNone/>
            </a:pPr>
            <a:r>
              <a:rPr lang="en-US" altLang="zh-CN" sz="2400" b="1" dirty="0"/>
              <a:t>&gt;&gt;&gt; </a:t>
            </a:r>
            <a:r>
              <a:rPr lang="en-US" altLang="zh-CN" sz="2400" dirty="0" err="1"/>
              <a:t>tree_rmse</a:t>
            </a:r>
            <a:endParaRPr lang="en-US" altLang="zh-CN" sz="2400" dirty="0"/>
          </a:p>
          <a:p>
            <a:pPr marL="0" indent="0">
              <a:buNone/>
            </a:pPr>
            <a:r>
              <a:rPr lang="en-US" altLang="zh-CN" sz="2400" dirty="0"/>
              <a:t>0.0</a:t>
            </a:r>
          </a:p>
        </p:txBody>
      </p:sp>
      <p:sp>
        <p:nvSpPr>
          <p:cNvPr id="5" name="标题 1"/>
          <p:cNvSpPr>
            <a:spLocks noGrp="1"/>
          </p:cNvSpPr>
          <p:nvPr>
            <p:ph type="title"/>
          </p:nvPr>
        </p:nvSpPr>
        <p:spPr>
          <a:xfrm>
            <a:off x="457200" y="-243408"/>
            <a:ext cx="8229600" cy="1143000"/>
          </a:xfrm>
        </p:spPr>
        <p:txBody>
          <a:bodyPr>
            <a:normAutofit/>
          </a:bodyPr>
          <a:lstStyle/>
          <a:p>
            <a:r>
              <a:rPr lang="en-US" altLang="zh-CN" dirty="0"/>
              <a:t>Select and Train a Model</a:t>
            </a:r>
            <a:endParaRPr lang="zh-CN" altLang="en-US" dirty="0"/>
          </a:p>
        </p:txBody>
      </p:sp>
    </p:spTree>
    <p:extLst>
      <p:ext uri="{BB962C8B-B14F-4D97-AF65-F5344CB8AC3E}">
        <p14:creationId xmlns:p14="http://schemas.microsoft.com/office/powerpoint/2010/main" xmlns="" val="18260887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5661248"/>
          </a:xfrm>
        </p:spPr>
        <p:txBody>
          <a:bodyPr>
            <a:noAutofit/>
          </a:bodyPr>
          <a:lstStyle/>
          <a:p>
            <a:r>
              <a:rPr lang="en-US" altLang="zh-CN" sz="2800" dirty="0"/>
              <a:t>One way to evaluate the Decision Tree model would be to use the </a:t>
            </a:r>
            <a:r>
              <a:rPr lang="en-US" altLang="zh-CN" sz="2800" dirty="0" err="1" smtClean="0"/>
              <a:t>train_test_split</a:t>
            </a:r>
            <a:r>
              <a:rPr lang="en-US" altLang="zh-CN" sz="2800" dirty="0" smtClean="0"/>
              <a:t> function </a:t>
            </a:r>
            <a:r>
              <a:rPr lang="en-US" altLang="zh-CN" sz="2800" dirty="0"/>
              <a:t>to split the training set into a smaller training set and a validation set, </a:t>
            </a:r>
            <a:r>
              <a:rPr lang="en-US" altLang="zh-CN" sz="2800" dirty="0" smtClean="0"/>
              <a:t>then train </a:t>
            </a:r>
            <a:r>
              <a:rPr lang="en-US" altLang="zh-CN" sz="2800" dirty="0"/>
              <a:t>your models against the smaller training set and evaluate them against the </a:t>
            </a:r>
            <a:r>
              <a:rPr lang="en-US" altLang="zh-CN" sz="2800" dirty="0" smtClean="0"/>
              <a:t>validation set</a:t>
            </a:r>
            <a:r>
              <a:rPr lang="en-US" altLang="zh-CN" sz="2800" dirty="0"/>
              <a:t>. It’s a bit of work, but nothing too difficult and it would work fairly well.</a:t>
            </a:r>
          </a:p>
          <a:p>
            <a:r>
              <a:rPr lang="en-US" altLang="zh-CN" sz="2800" dirty="0"/>
              <a:t>A great alternative is to use </a:t>
            </a:r>
            <a:r>
              <a:rPr lang="en-US" altLang="zh-CN" sz="2800" dirty="0" err="1"/>
              <a:t>Scikit-Learn’s</a:t>
            </a:r>
            <a:r>
              <a:rPr lang="en-US" altLang="zh-CN" sz="2800" dirty="0"/>
              <a:t> </a:t>
            </a:r>
            <a:r>
              <a:rPr lang="en-US" altLang="zh-CN" sz="2800" i="1" dirty="0"/>
              <a:t>cross-validation </a:t>
            </a:r>
            <a:r>
              <a:rPr lang="en-US" altLang="zh-CN" sz="2800" dirty="0"/>
              <a:t>feature. The following </a:t>
            </a:r>
            <a:r>
              <a:rPr lang="en-US" altLang="zh-CN" sz="2800" dirty="0" smtClean="0"/>
              <a:t>code performs </a:t>
            </a:r>
            <a:r>
              <a:rPr lang="en-US" altLang="zh-CN" sz="2800" i="1" dirty="0"/>
              <a:t>K-fold cross-validation</a:t>
            </a:r>
            <a:r>
              <a:rPr lang="en-US" altLang="zh-CN" sz="2800" dirty="0"/>
              <a:t>: it randomly splits the training set into 10 </a:t>
            </a:r>
            <a:r>
              <a:rPr lang="en-US" altLang="zh-CN" sz="2800" dirty="0" smtClean="0"/>
              <a:t>distinct subsets </a:t>
            </a:r>
            <a:r>
              <a:rPr lang="en-US" altLang="zh-CN" sz="2800" dirty="0"/>
              <a:t>called </a:t>
            </a:r>
            <a:r>
              <a:rPr lang="en-US" altLang="zh-CN" sz="2800" i="1" dirty="0"/>
              <a:t>folds</a:t>
            </a:r>
            <a:r>
              <a:rPr lang="en-US" altLang="zh-CN" sz="2800" dirty="0"/>
              <a:t>, then it trains and evaluates the Decision Tree model 10 </a:t>
            </a:r>
            <a:r>
              <a:rPr lang="en-US" altLang="zh-CN" sz="2800" dirty="0" smtClean="0"/>
              <a:t>times, picking </a:t>
            </a:r>
            <a:r>
              <a:rPr lang="en-US" altLang="zh-CN" sz="2800" dirty="0"/>
              <a:t>a different fold for evaluation every time and training on the other 9 </a:t>
            </a:r>
            <a:r>
              <a:rPr lang="en-US" altLang="zh-CN" sz="2800" dirty="0" smtClean="0"/>
              <a:t>folds. The </a:t>
            </a:r>
            <a:r>
              <a:rPr lang="en-US" altLang="zh-CN" sz="2800" dirty="0"/>
              <a:t>result is an array containing the 10 evaluation scores:</a:t>
            </a:r>
          </a:p>
        </p:txBody>
      </p:sp>
      <p:sp>
        <p:nvSpPr>
          <p:cNvPr id="5" name="标题 1"/>
          <p:cNvSpPr>
            <a:spLocks noGrp="1"/>
          </p:cNvSpPr>
          <p:nvPr>
            <p:ph type="title"/>
          </p:nvPr>
        </p:nvSpPr>
        <p:spPr>
          <a:xfrm>
            <a:off x="457200" y="-243408"/>
            <a:ext cx="8229600" cy="1143000"/>
          </a:xfrm>
        </p:spPr>
        <p:txBody>
          <a:bodyPr>
            <a:normAutofit fontScale="90000"/>
          </a:bodyPr>
          <a:lstStyle/>
          <a:p>
            <a:r>
              <a:rPr lang="en-US" altLang="zh-CN" sz="4000" dirty="0"/>
              <a:t>Better Evaluation Using Cross-Validation</a:t>
            </a:r>
            <a:endParaRPr lang="zh-CN" altLang="en-US" dirty="0"/>
          </a:p>
        </p:txBody>
      </p:sp>
    </p:spTree>
    <p:extLst>
      <p:ext uri="{BB962C8B-B14F-4D97-AF65-F5344CB8AC3E}">
        <p14:creationId xmlns:p14="http://schemas.microsoft.com/office/powerpoint/2010/main" xmlns="" val="19761187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pPr marL="0" indent="0">
              <a:buNone/>
            </a:pPr>
            <a:r>
              <a:rPr lang="en-US" altLang="zh-CN" sz="2400" dirty="0"/>
              <a:t>from </a:t>
            </a:r>
            <a:r>
              <a:rPr lang="en-US" altLang="zh-CN" sz="2400" dirty="0" err="1"/>
              <a:t>sklearn.model_selection</a:t>
            </a:r>
            <a:r>
              <a:rPr lang="en-US" altLang="zh-CN" sz="2400" dirty="0"/>
              <a:t> import </a:t>
            </a:r>
            <a:r>
              <a:rPr lang="en-US" altLang="zh-CN" sz="2400" dirty="0" err="1"/>
              <a:t>cross_val_score</a:t>
            </a:r>
            <a:endParaRPr lang="en-US" altLang="zh-CN" sz="2400" dirty="0"/>
          </a:p>
          <a:p>
            <a:pPr marL="0" indent="0">
              <a:buNone/>
            </a:pPr>
            <a:r>
              <a:rPr lang="en-US" altLang="zh-CN" sz="2400" dirty="0"/>
              <a:t>scores = </a:t>
            </a:r>
            <a:r>
              <a:rPr lang="en-US" altLang="zh-CN" sz="2400" dirty="0" err="1"/>
              <a:t>cross_val_score</a:t>
            </a:r>
            <a:r>
              <a:rPr lang="en-US" altLang="zh-CN" sz="2400" dirty="0"/>
              <a:t>(</a:t>
            </a:r>
            <a:r>
              <a:rPr lang="en-US" altLang="zh-CN" sz="2400" dirty="0" err="1"/>
              <a:t>tree_reg</a:t>
            </a:r>
            <a:r>
              <a:rPr lang="en-US" altLang="zh-CN" sz="2400" dirty="0"/>
              <a:t>, </a:t>
            </a:r>
            <a:r>
              <a:rPr lang="en-US" altLang="zh-CN" sz="2400" dirty="0" err="1"/>
              <a:t>housing_prepared</a:t>
            </a:r>
            <a:r>
              <a:rPr lang="en-US" altLang="zh-CN" sz="2400" dirty="0"/>
              <a:t>, </a:t>
            </a:r>
            <a:r>
              <a:rPr lang="en-US" altLang="zh-CN" sz="2400" dirty="0" err="1"/>
              <a:t>housing_labels</a:t>
            </a:r>
            <a:r>
              <a:rPr lang="en-US" altLang="zh-CN" sz="2400" dirty="0"/>
              <a:t>,</a:t>
            </a:r>
          </a:p>
          <a:p>
            <a:pPr marL="0" indent="0">
              <a:buNone/>
            </a:pPr>
            <a:r>
              <a:rPr lang="en-US" altLang="zh-CN" sz="2800" dirty="0" smtClean="0"/>
              <a:t>                                      </a:t>
            </a:r>
            <a:r>
              <a:rPr lang="en-US" altLang="zh-CN" sz="2400" dirty="0" smtClean="0"/>
              <a:t>scoring</a:t>
            </a:r>
            <a:r>
              <a:rPr lang="en-US" altLang="zh-CN" sz="2400" dirty="0"/>
              <a:t>="</a:t>
            </a:r>
            <a:r>
              <a:rPr lang="en-US" altLang="zh-CN" sz="2400" dirty="0" err="1"/>
              <a:t>neg_mean_squared_error</a:t>
            </a:r>
            <a:r>
              <a:rPr lang="en-US" altLang="zh-CN" sz="2400" dirty="0"/>
              <a:t>", cv=10)</a:t>
            </a:r>
            <a:endParaRPr lang="en-US" altLang="zh-CN" sz="2800" dirty="0"/>
          </a:p>
          <a:p>
            <a:pPr marL="0" indent="0">
              <a:buNone/>
            </a:pPr>
            <a:r>
              <a:rPr lang="en-US" altLang="zh-CN" sz="2400" dirty="0" err="1"/>
              <a:t>rmse_scores</a:t>
            </a:r>
            <a:r>
              <a:rPr lang="en-US" altLang="zh-CN" sz="2400" dirty="0"/>
              <a:t> = </a:t>
            </a:r>
            <a:r>
              <a:rPr lang="en-US" altLang="zh-CN" sz="2400" dirty="0" err="1"/>
              <a:t>np.sqrt</a:t>
            </a:r>
            <a:r>
              <a:rPr lang="en-US" altLang="zh-CN" sz="2400" dirty="0"/>
              <a:t>(-scores</a:t>
            </a:r>
            <a:r>
              <a:rPr lang="en-US" altLang="zh-CN" sz="2400" dirty="0" smtClean="0"/>
              <a:t>)</a:t>
            </a:r>
          </a:p>
          <a:p>
            <a:pPr marL="0" indent="0">
              <a:buNone/>
            </a:pPr>
            <a:endParaRPr lang="en-US" altLang="zh-CN" sz="2800" dirty="0"/>
          </a:p>
          <a:p>
            <a:r>
              <a:rPr lang="en-US" altLang="zh-CN" sz="2400" dirty="0"/>
              <a:t>Let’s look at the results:</a:t>
            </a:r>
          </a:p>
          <a:p>
            <a:pPr marL="0" indent="0">
              <a:buNone/>
            </a:pPr>
            <a:r>
              <a:rPr lang="en-US" altLang="zh-CN" sz="2400" b="1" dirty="0"/>
              <a:t>&gt;&gt;&gt; </a:t>
            </a:r>
            <a:r>
              <a:rPr lang="en-US" altLang="zh-CN" sz="2400" b="1" dirty="0" err="1"/>
              <a:t>def</a:t>
            </a:r>
            <a:r>
              <a:rPr lang="en-US" altLang="zh-CN" sz="2400" b="1" dirty="0"/>
              <a:t> </a:t>
            </a:r>
            <a:r>
              <a:rPr lang="en-US" altLang="zh-CN" sz="2400" dirty="0" err="1"/>
              <a:t>display_scores</a:t>
            </a:r>
            <a:r>
              <a:rPr lang="en-US" altLang="zh-CN" sz="2400" dirty="0"/>
              <a:t>(scores):</a:t>
            </a:r>
          </a:p>
          <a:p>
            <a:pPr marL="0" indent="0">
              <a:buNone/>
            </a:pPr>
            <a:r>
              <a:rPr lang="en-US" altLang="zh-CN" sz="2400" b="1" dirty="0"/>
              <a:t>... print</a:t>
            </a:r>
            <a:r>
              <a:rPr lang="en-US" altLang="zh-CN" sz="2400" dirty="0"/>
              <a:t>("Scores:", scores)</a:t>
            </a:r>
          </a:p>
          <a:p>
            <a:pPr marL="0" indent="0">
              <a:buNone/>
            </a:pPr>
            <a:r>
              <a:rPr lang="en-US" altLang="zh-CN" sz="2400" b="1" dirty="0"/>
              <a:t>... print</a:t>
            </a:r>
            <a:r>
              <a:rPr lang="en-US" altLang="zh-CN" sz="2400" dirty="0"/>
              <a:t>("Mean:", </a:t>
            </a:r>
            <a:r>
              <a:rPr lang="en-US" altLang="zh-CN" sz="2400" dirty="0" err="1"/>
              <a:t>scores.mean</a:t>
            </a:r>
            <a:r>
              <a:rPr lang="en-US" altLang="zh-CN" sz="2400" dirty="0"/>
              <a:t>())</a:t>
            </a:r>
          </a:p>
          <a:p>
            <a:pPr marL="0" indent="0">
              <a:buNone/>
            </a:pPr>
            <a:r>
              <a:rPr lang="en-US" altLang="zh-CN" sz="2400" b="1" dirty="0"/>
              <a:t>... print</a:t>
            </a:r>
            <a:r>
              <a:rPr lang="en-US" altLang="zh-CN" sz="2400" dirty="0"/>
              <a:t>("Standard deviation:", </a:t>
            </a:r>
            <a:r>
              <a:rPr lang="en-US" altLang="zh-CN" sz="2400" dirty="0" err="1"/>
              <a:t>scores.std</a:t>
            </a:r>
            <a:r>
              <a:rPr lang="en-US" altLang="zh-CN" sz="2400" dirty="0"/>
              <a:t>())</a:t>
            </a:r>
          </a:p>
          <a:p>
            <a:pPr marL="0" indent="0">
              <a:buNone/>
            </a:pPr>
            <a:r>
              <a:rPr lang="en-US" altLang="zh-CN" sz="2400" b="1" dirty="0" smtClean="0"/>
              <a:t>&gt;&gt;&gt; </a:t>
            </a:r>
            <a:r>
              <a:rPr lang="en-US" altLang="zh-CN" sz="2400" dirty="0" err="1"/>
              <a:t>display_scores</a:t>
            </a:r>
            <a:r>
              <a:rPr lang="en-US" altLang="zh-CN" sz="2400" dirty="0"/>
              <a:t>(</a:t>
            </a:r>
            <a:r>
              <a:rPr lang="en-US" altLang="zh-CN" sz="2400" dirty="0" err="1"/>
              <a:t>tree_rmse_scores</a:t>
            </a:r>
            <a:r>
              <a:rPr lang="en-US" altLang="zh-CN" sz="2400" dirty="0"/>
              <a:t>)</a:t>
            </a:r>
          </a:p>
          <a:p>
            <a:pPr marL="0" indent="0">
              <a:buNone/>
            </a:pPr>
            <a:r>
              <a:rPr lang="en-US" altLang="zh-CN" sz="2400" dirty="0"/>
              <a:t>Scores: [ 74678.4916885 64766.2398337 </a:t>
            </a:r>
            <a:r>
              <a:rPr lang="en-US" altLang="zh-CN" sz="2400" dirty="0" smtClean="0"/>
              <a:t>69632.86942005 … </a:t>
            </a:r>
          </a:p>
          <a:p>
            <a:pPr marL="0" indent="0">
              <a:buNone/>
            </a:pPr>
            <a:r>
              <a:rPr lang="en-US" altLang="zh-CN" sz="2400" dirty="0" smtClean="0"/>
              <a:t>Mean</a:t>
            </a:r>
            <a:r>
              <a:rPr lang="en-US" altLang="zh-CN" sz="2400" dirty="0"/>
              <a:t>: 71199.4280043</a:t>
            </a:r>
          </a:p>
          <a:p>
            <a:pPr marL="0" indent="0">
              <a:buNone/>
            </a:pPr>
            <a:r>
              <a:rPr lang="en-US" altLang="zh-CN" sz="2400" dirty="0"/>
              <a:t>Standard deviation: 3202.70522793</a:t>
            </a:r>
            <a:endParaRPr lang="en-US" altLang="zh-CN" sz="2800" dirty="0"/>
          </a:p>
        </p:txBody>
      </p:sp>
      <p:sp>
        <p:nvSpPr>
          <p:cNvPr id="5" name="标题 1"/>
          <p:cNvSpPr>
            <a:spLocks noGrp="1"/>
          </p:cNvSpPr>
          <p:nvPr>
            <p:ph type="title"/>
          </p:nvPr>
        </p:nvSpPr>
        <p:spPr>
          <a:xfrm>
            <a:off x="457200" y="-243408"/>
            <a:ext cx="8229600" cy="1143000"/>
          </a:xfrm>
        </p:spPr>
        <p:txBody>
          <a:bodyPr>
            <a:normAutofit fontScale="90000"/>
          </a:bodyPr>
          <a:lstStyle/>
          <a:p>
            <a:r>
              <a:rPr lang="en-US" altLang="zh-CN" sz="4000" dirty="0"/>
              <a:t>Better Evaluation Using Cross-Validation</a:t>
            </a:r>
            <a:endParaRPr lang="zh-CN" altLang="en-US" dirty="0"/>
          </a:p>
        </p:txBody>
      </p:sp>
    </p:spTree>
    <p:extLst>
      <p:ext uri="{BB962C8B-B14F-4D97-AF65-F5344CB8AC3E}">
        <p14:creationId xmlns:p14="http://schemas.microsoft.com/office/powerpoint/2010/main" xmlns="" val="35533280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r>
              <a:rPr lang="en-US" altLang="zh-CN" sz="2400" dirty="0"/>
              <a:t>Let’s compute the same scores for the Linear Regression model just to be sure:</a:t>
            </a:r>
          </a:p>
          <a:p>
            <a:pPr marL="0" indent="0">
              <a:buNone/>
            </a:pPr>
            <a:r>
              <a:rPr lang="en-US" altLang="zh-CN" sz="2400" b="1" dirty="0"/>
              <a:t>&gt;&gt;&gt; </a:t>
            </a:r>
            <a:r>
              <a:rPr lang="en-US" altLang="zh-CN" sz="2400" dirty="0" err="1"/>
              <a:t>lin_scores</a:t>
            </a:r>
            <a:r>
              <a:rPr lang="en-US" altLang="zh-CN" sz="2400" dirty="0"/>
              <a:t> = </a:t>
            </a:r>
            <a:r>
              <a:rPr lang="en-US" altLang="zh-CN" sz="2400" dirty="0" err="1"/>
              <a:t>cross_val_score</a:t>
            </a:r>
            <a:r>
              <a:rPr lang="en-US" altLang="zh-CN" sz="2400" dirty="0"/>
              <a:t>(</a:t>
            </a:r>
            <a:r>
              <a:rPr lang="en-US" altLang="zh-CN" sz="2400" dirty="0" err="1"/>
              <a:t>lin_reg</a:t>
            </a:r>
            <a:r>
              <a:rPr lang="en-US" altLang="zh-CN" sz="2400" dirty="0"/>
              <a:t>, </a:t>
            </a:r>
            <a:r>
              <a:rPr lang="en-US" altLang="zh-CN" sz="2400" dirty="0" err="1"/>
              <a:t>housing_prepared</a:t>
            </a:r>
            <a:r>
              <a:rPr lang="en-US" altLang="zh-CN" sz="2400" dirty="0"/>
              <a:t>, </a:t>
            </a:r>
            <a:r>
              <a:rPr lang="en-US" altLang="zh-CN" sz="2400" dirty="0" err="1"/>
              <a:t>housing_labels</a:t>
            </a:r>
            <a:r>
              <a:rPr lang="en-US" altLang="zh-CN" sz="2400" dirty="0"/>
              <a:t>,</a:t>
            </a:r>
          </a:p>
          <a:p>
            <a:pPr marL="0" indent="0">
              <a:buNone/>
            </a:pPr>
            <a:r>
              <a:rPr lang="en-US" altLang="zh-CN" sz="2400" b="1" dirty="0"/>
              <a:t>... </a:t>
            </a:r>
            <a:r>
              <a:rPr lang="en-US" altLang="zh-CN" sz="2400" dirty="0"/>
              <a:t>scoring="</a:t>
            </a:r>
            <a:r>
              <a:rPr lang="en-US" altLang="zh-CN" sz="2400" dirty="0" err="1"/>
              <a:t>neg_mean_squared_error</a:t>
            </a:r>
            <a:r>
              <a:rPr lang="en-US" altLang="zh-CN" sz="2400" dirty="0"/>
              <a:t>", cv=10)</a:t>
            </a:r>
          </a:p>
          <a:p>
            <a:pPr marL="0" indent="0">
              <a:buNone/>
            </a:pPr>
            <a:r>
              <a:rPr lang="en-US" altLang="zh-CN" sz="2400" b="1" dirty="0"/>
              <a:t>...</a:t>
            </a:r>
          </a:p>
          <a:p>
            <a:pPr marL="0" indent="0">
              <a:buNone/>
            </a:pPr>
            <a:r>
              <a:rPr lang="en-US" altLang="zh-CN" sz="2400" b="1" dirty="0"/>
              <a:t>&gt;&gt;&gt; </a:t>
            </a:r>
            <a:r>
              <a:rPr lang="en-US" altLang="zh-CN" sz="2400" dirty="0" err="1"/>
              <a:t>lin_rmse_scores</a:t>
            </a:r>
            <a:r>
              <a:rPr lang="en-US" altLang="zh-CN" sz="2400" dirty="0"/>
              <a:t> = </a:t>
            </a:r>
            <a:r>
              <a:rPr lang="en-US" altLang="zh-CN" sz="2400" dirty="0" err="1"/>
              <a:t>np.sqrt</a:t>
            </a:r>
            <a:r>
              <a:rPr lang="en-US" altLang="zh-CN" sz="2400" dirty="0"/>
              <a:t>(-</a:t>
            </a:r>
            <a:r>
              <a:rPr lang="en-US" altLang="zh-CN" sz="2400" dirty="0" err="1"/>
              <a:t>lin_scores</a:t>
            </a:r>
            <a:r>
              <a:rPr lang="en-US" altLang="zh-CN" sz="2400" dirty="0"/>
              <a:t>)</a:t>
            </a:r>
          </a:p>
          <a:p>
            <a:pPr marL="0" indent="0">
              <a:buNone/>
            </a:pPr>
            <a:r>
              <a:rPr lang="en-US" altLang="zh-CN" sz="2400" b="1" dirty="0"/>
              <a:t>&gt;&gt;&gt; </a:t>
            </a:r>
            <a:r>
              <a:rPr lang="en-US" altLang="zh-CN" sz="2400" dirty="0" err="1"/>
              <a:t>display_scores</a:t>
            </a:r>
            <a:r>
              <a:rPr lang="en-US" altLang="zh-CN" sz="2400" dirty="0"/>
              <a:t>(</a:t>
            </a:r>
            <a:r>
              <a:rPr lang="en-US" altLang="zh-CN" sz="2400" dirty="0" err="1"/>
              <a:t>lin_rmse_scores</a:t>
            </a:r>
            <a:r>
              <a:rPr lang="en-US" altLang="zh-CN" sz="2400" dirty="0"/>
              <a:t>)</a:t>
            </a:r>
          </a:p>
          <a:p>
            <a:pPr marL="0" indent="0">
              <a:buNone/>
            </a:pPr>
            <a:r>
              <a:rPr lang="en-US" altLang="zh-CN" sz="2400" dirty="0"/>
              <a:t>Scores: [ 70423.5893262 65804.84913139 66620.84314068 </a:t>
            </a:r>
            <a:r>
              <a:rPr lang="en-US" altLang="zh-CN" sz="2400" dirty="0" smtClean="0"/>
              <a:t>…</a:t>
            </a:r>
            <a:endParaRPr lang="en-US" altLang="zh-CN" sz="2400" dirty="0"/>
          </a:p>
          <a:p>
            <a:pPr marL="0" indent="0">
              <a:buNone/>
            </a:pPr>
            <a:r>
              <a:rPr lang="en-US" altLang="zh-CN" sz="2400" dirty="0"/>
              <a:t>Mean: 68972.377566</a:t>
            </a:r>
          </a:p>
          <a:p>
            <a:pPr marL="0" indent="0">
              <a:buNone/>
            </a:pPr>
            <a:r>
              <a:rPr lang="en-US" altLang="zh-CN" sz="2400" dirty="0"/>
              <a:t>Standard deviation: </a:t>
            </a:r>
            <a:r>
              <a:rPr lang="en-US" altLang="zh-CN" sz="2400" dirty="0" smtClean="0"/>
              <a:t>2493.98819069</a:t>
            </a:r>
          </a:p>
          <a:p>
            <a:pPr marL="0" indent="0">
              <a:buNone/>
            </a:pPr>
            <a:endParaRPr lang="en-US" altLang="zh-CN" sz="2400" dirty="0"/>
          </a:p>
          <a:p>
            <a:r>
              <a:rPr lang="en-US" altLang="zh-CN" sz="2800" dirty="0"/>
              <a:t>That’s right: the Decision Tree model is </a:t>
            </a:r>
            <a:r>
              <a:rPr lang="en-US" altLang="zh-CN" sz="2800" dirty="0" err="1"/>
              <a:t>overfitting</a:t>
            </a:r>
            <a:r>
              <a:rPr lang="en-US" altLang="zh-CN" sz="2800" dirty="0"/>
              <a:t> so badly that it performs </a:t>
            </a:r>
            <a:r>
              <a:rPr lang="en-US" altLang="zh-CN" sz="2800" dirty="0" smtClean="0"/>
              <a:t>worse than </a:t>
            </a:r>
            <a:r>
              <a:rPr lang="en-US" altLang="zh-CN" sz="2800" dirty="0"/>
              <a:t>the Linear Regression model.</a:t>
            </a:r>
          </a:p>
        </p:txBody>
      </p:sp>
      <p:sp>
        <p:nvSpPr>
          <p:cNvPr id="5" name="标题 1"/>
          <p:cNvSpPr>
            <a:spLocks noGrp="1"/>
          </p:cNvSpPr>
          <p:nvPr>
            <p:ph type="title"/>
          </p:nvPr>
        </p:nvSpPr>
        <p:spPr>
          <a:xfrm>
            <a:off x="457200" y="-243408"/>
            <a:ext cx="8229600" cy="1143000"/>
          </a:xfrm>
        </p:spPr>
        <p:txBody>
          <a:bodyPr>
            <a:normAutofit fontScale="90000"/>
          </a:bodyPr>
          <a:lstStyle/>
          <a:p>
            <a:r>
              <a:rPr lang="en-US" altLang="zh-CN" sz="4000" dirty="0"/>
              <a:t>Better Evaluation Using Cross-Validation</a:t>
            </a:r>
            <a:endParaRPr lang="zh-CN" altLang="en-US" dirty="0"/>
          </a:p>
        </p:txBody>
      </p:sp>
    </p:spTree>
    <p:extLst>
      <p:ext uri="{BB962C8B-B14F-4D97-AF65-F5344CB8AC3E}">
        <p14:creationId xmlns:p14="http://schemas.microsoft.com/office/powerpoint/2010/main" xmlns="" val="2840004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Frame the Problem</a:t>
            </a:r>
            <a:endParaRPr lang="zh-CN" altLang="en-US" dirty="0"/>
          </a:p>
        </p:txBody>
      </p:sp>
      <p:sp>
        <p:nvSpPr>
          <p:cNvPr id="3" name="内容占位符 2"/>
          <p:cNvSpPr>
            <a:spLocks noGrp="1"/>
          </p:cNvSpPr>
          <p:nvPr>
            <p:ph idx="1"/>
          </p:nvPr>
        </p:nvSpPr>
        <p:spPr>
          <a:xfrm>
            <a:off x="457200" y="1600200"/>
            <a:ext cx="8686800" cy="4525963"/>
          </a:xfrm>
        </p:spPr>
        <p:txBody>
          <a:bodyPr>
            <a:normAutofit/>
          </a:bodyPr>
          <a:lstStyle/>
          <a:p>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0" y="1643050"/>
            <a:ext cx="8991600" cy="3038475"/>
          </a:xfrm>
          <a:prstGeom prst="rect">
            <a:avLst/>
          </a:prstGeom>
          <a:noFill/>
          <a:ln w="9525">
            <a:noFill/>
            <a:miter lim="800000"/>
            <a:headEnd/>
            <a:tailEnd/>
          </a:ln>
          <a:effectLst/>
        </p:spPr>
      </p:pic>
    </p:spTree>
    <p:extLst>
      <p:ext uri="{BB962C8B-B14F-4D97-AF65-F5344CB8AC3E}">
        <p14:creationId xmlns:p14="http://schemas.microsoft.com/office/powerpoint/2010/main" xmlns="" val="25566232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r>
              <a:rPr lang="en-US" altLang="zh-CN" sz="2400" dirty="0"/>
              <a:t>Let’s try one last model now: the </a:t>
            </a:r>
            <a:r>
              <a:rPr lang="en-US" altLang="zh-CN" sz="2400" dirty="0" err="1"/>
              <a:t>RandomForestRegressor</a:t>
            </a:r>
            <a:r>
              <a:rPr lang="en-US" altLang="zh-CN" sz="2400" dirty="0"/>
              <a:t>. </a:t>
            </a:r>
            <a:r>
              <a:rPr lang="en-US" altLang="zh-CN" sz="2400" dirty="0" smtClean="0"/>
              <a:t>Random </a:t>
            </a:r>
            <a:r>
              <a:rPr lang="en-US" altLang="zh-CN" sz="2400" dirty="0"/>
              <a:t>Forests work by training many Decision Trees on random subsets </a:t>
            </a:r>
            <a:r>
              <a:rPr lang="en-US" altLang="zh-CN" sz="2400" dirty="0" smtClean="0"/>
              <a:t>of the </a:t>
            </a:r>
            <a:r>
              <a:rPr lang="en-US" altLang="zh-CN" sz="2400" dirty="0"/>
              <a:t>features, then averaging out their predictions. Building a model on top of </a:t>
            </a:r>
            <a:r>
              <a:rPr lang="en-US" altLang="zh-CN" sz="2400" dirty="0" smtClean="0"/>
              <a:t>many other </a:t>
            </a:r>
            <a:r>
              <a:rPr lang="en-US" altLang="zh-CN" sz="2400" dirty="0"/>
              <a:t>models is called </a:t>
            </a:r>
            <a:r>
              <a:rPr lang="en-US" altLang="zh-CN" sz="2400" i="1" dirty="0"/>
              <a:t>Ensemble Learning</a:t>
            </a:r>
            <a:r>
              <a:rPr lang="en-US" altLang="zh-CN" sz="2400" dirty="0"/>
              <a:t>, and it is often a great way to push ML </a:t>
            </a:r>
            <a:r>
              <a:rPr lang="en-US" altLang="zh-CN" sz="2400" dirty="0" smtClean="0"/>
              <a:t>algorithms even </a:t>
            </a:r>
            <a:r>
              <a:rPr lang="en-US" altLang="zh-CN" sz="2400" dirty="0"/>
              <a:t>further. </a:t>
            </a:r>
            <a:endParaRPr lang="en-US" altLang="zh-CN" sz="2400" dirty="0" smtClean="0"/>
          </a:p>
          <a:p>
            <a:pPr marL="0" indent="0">
              <a:buNone/>
            </a:pPr>
            <a:r>
              <a:rPr lang="en-US" altLang="zh-CN" sz="2400" b="1" dirty="0" smtClean="0"/>
              <a:t>&gt;&gt;&gt; </a:t>
            </a:r>
            <a:r>
              <a:rPr lang="en-US" altLang="zh-CN" sz="2400" b="1" dirty="0"/>
              <a:t>from </a:t>
            </a:r>
            <a:r>
              <a:rPr lang="en-US" altLang="zh-CN" sz="2400" b="1" dirty="0" err="1"/>
              <a:t>sklearn.ensemble</a:t>
            </a:r>
            <a:r>
              <a:rPr lang="en-US" altLang="zh-CN" sz="2400" b="1" dirty="0"/>
              <a:t> import </a:t>
            </a:r>
            <a:r>
              <a:rPr lang="en-US" altLang="zh-CN" sz="2400" dirty="0" err="1"/>
              <a:t>RandomForestRegressor</a:t>
            </a:r>
            <a:endParaRPr lang="en-US" altLang="zh-CN" sz="2400" dirty="0"/>
          </a:p>
          <a:p>
            <a:pPr marL="0" indent="0">
              <a:buNone/>
            </a:pPr>
            <a:r>
              <a:rPr lang="en-US" altLang="zh-CN" sz="2400" b="1" dirty="0"/>
              <a:t>&gt;&gt;&gt; </a:t>
            </a:r>
            <a:r>
              <a:rPr lang="en-US" altLang="zh-CN" sz="2400" dirty="0" err="1"/>
              <a:t>forest_reg</a:t>
            </a:r>
            <a:r>
              <a:rPr lang="en-US" altLang="zh-CN" sz="2400" dirty="0"/>
              <a:t> = </a:t>
            </a:r>
            <a:r>
              <a:rPr lang="en-US" altLang="zh-CN" sz="2400" dirty="0" err="1"/>
              <a:t>RandomForestRegressor</a:t>
            </a:r>
            <a:r>
              <a:rPr lang="en-US" altLang="zh-CN" sz="2400" dirty="0"/>
              <a:t>()</a:t>
            </a:r>
          </a:p>
          <a:p>
            <a:pPr marL="0" indent="0">
              <a:buNone/>
            </a:pPr>
            <a:r>
              <a:rPr lang="en-US" altLang="zh-CN" sz="2400" b="1" dirty="0"/>
              <a:t>&gt;&gt;&gt; </a:t>
            </a:r>
            <a:r>
              <a:rPr lang="en-US" altLang="zh-CN" sz="2400" dirty="0" err="1"/>
              <a:t>forest_reg.fit</a:t>
            </a:r>
            <a:r>
              <a:rPr lang="en-US" altLang="zh-CN" sz="2400" dirty="0"/>
              <a:t>(</a:t>
            </a:r>
            <a:r>
              <a:rPr lang="en-US" altLang="zh-CN" sz="2400" dirty="0" err="1"/>
              <a:t>housing_prepared</a:t>
            </a:r>
            <a:r>
              <a:rPr lang="en-US" altLang="zh-CN" sz="2400" dirty="0"/>
              <a:t>, </a:t>
            </a:r>
            <a:r>
              <a:rPr lang="en-US" altLang="zh-CN" sz="2400" dirty="0" err="1"/>
              <a:t>housing_labels</a:t>
            </a:r>
            <a:r>
              <a:rPr lang="en-US" altLang="zh-CN" sz="2400" dirty="0"/>
              <a:t>)</a:t>
            </a:r>
          </a:p>
          <a:p>
            <a:pPr marL="0" indent="0">
              <a:buNone/>
            </a:pPr>
            <a:r>
              <a:rPr lang="en-US" altLang="zh-CN" sz="2400" b="1" dirty="0"/>
              <a:t>&gt;&gt;&gt; </a:t>
            </a:r>
            <a:r>
              <a:rPr lang="en-US" altLang="zh-CN" sz="2400" dirty="0"/>
              <a:t>[...]</a:t>
            </a:r>
          </a:p>
          <a:p>
            <a:pPr marL="0" indent="0">
              <a:buNone/>
            </a:pPr>
            <a:r>
              <a:rPr lang="en-US" altLang="zh-CN" sz="2400" b="1" dirty="0"/>
              <a:t>&gt;&gt;&gt; </a:t>
            </a:r>
            <a:r>
              <a:rPr lang="en-US" altLang="zh-CN" sz="2400" dirty="0" err="1"/>
              <a:t>forest_rmse</a:t>
            </a:r>
            <a:endParaRPr lang="en-US" altLang="zh-CN" sz="2400" dirty="0"/>
          </a:p>
          <a:p>
            <a:pPr marL="0" indent="0">
              <a:buNone/>
            </a:pPr>
            <a:r>
              <a:rPr lang="en-US" altLang="zh-CN" sz="2400" dirty="0"/>
              <a:t>22542.396440343684</a:t>
            </a:r>
          </a:p>
          <a:p>
            <a:pPr marL="0" indent="0">
              <a:buNone/>
            </a:pPr>
            <a:r>
              <a:rPr lang="en-US" altLang="zh-CN" sz="2400" b="1" dirty="0"/>
              <a:t>&gt;&gt;&gt; </a:t>
            </a:r>
            <a:r>
              <a:rPr lang="en-US" altLang="zh-CN" sz="2400" dirty="0" err="1"/>
              <a:t>display_scores</a:t>
            </a:r>
            <a:r>
              <a:rPr lang="en-US" altLang="zh-CN" sz="2400" dirty="0"/>
              <a:t>(</a:t>
            </a:r>
            <a:r>
              <a:rPr lang="en-US" altLang="zh-CN" sz="2400" dirty="0" err="1"/>
              <a:t>forest_rmse_scores</a:t>
            </a:r>
            <a:r>
              <a:rPr lang="en-US" altLang="zh-CN" sz="2400" dirty="0"/>
              <a:t>)</a:t>
            </a:r>
          </a:p>
          <a:p>
            <a:pPr marL="0" indent="0">
              <a:buNone/>
            </a:pPr>
            <a:r>
              <a:rPr lang="en-US" altLang="zh-CN" sz="2400" dirty="0"/>
              <a:t>Scores: [ 53789.2879722 50256.19806622 52521.55342602 </a:t>
            </a:r>
            <a:r>
              <a:rPr lang="en-US" altLang="zh-CN" sz="2400" dirty="0" smtClean="0"/>
              <a:t>… </a:t>
            </a:r>
          </a:p>
          <a:p>
            <a:pPr marL="0" indent="0">
              <a:buNone/>
            </a:pPr>
            <a:r>
              <a:rPr lang="en-US" altLang="zh-CN" sz="2400" dirty="0" smtClean="0"/>
              <a:t>Mean</a:t>
            </a:r>
            <a:r>
              <a:rPr lang="en-US" altLang="zh-CN" sz="2400" dirty="0"/>
              <a:t>: 52634.1919593</a:t>
            </a:r>
          </a:p>
          <a:p>
            <a:pPr marL="0" indent="0">
              <a:buNone/>
            </a:pPr>
            <a:r>
              <a:rPr lang="en-US" altLang="zh-CN" sz="2400" dirty="0"/>
              <a:t>Standard deviation: 1576.20472269</a:t>
            </a:r>
            <a:endParaRPr lang="en-US" altLang="zh-CN" sz="2800" dirty="0"/>
          </a:p>
        </p:txBody>
      </p:sp>
      <p:sp>
        <p:nvSpPr>
          <p:cNvPr id="5" name="标题 1"/>
          <p:cNvSpPr>
            <a:spLocks noGrp="1"/>
          </p:cNvSpPr>
          <p:nvPr>
            <p:ph type="title"/>
          </p:nvPr>
        </p:nvSpPr>
        <p:spPr>
          <a:xfrm>
            <a:off x="457200" y="-243408"/>
            <a:ext cx="8229600" cy="1143000"/>
          </a:xfrm>
        </p:spPr>
        <p:txBody>
          <a:bodyPr>
            <a:normAutofit fontScale="90000"/>
          </a:bodyPr>
          <a:lstStyle/>
          <a:p>
            <a:r>
              <a:rPr lang="en-US" altLang="zh-CN" sz="4000" dirty="0"/>
              <a:t>Better Evaluation Using Cross-Validation</a:t>
            </a:r>
            <a:endParaRPr lang="zh-CN" altLang="en-US" dirty="0"/>
          </a:p>
        </p:txBody>
      </p:sp>
    </p:spTree>
    <p:extLst>
      <p:ext uri="{BB962C8B-B14F-4D97-AF65-F5344CB8AC3E}">
        <p14:creationId xmlns:p14="http://schemas.microsoft.com/office/powerpoint/2010/main" xmlns="" val="9511149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r>
              <a:rPr lang="en-US" altLang="zh-CN" sz="2800" dirty="0"/>
              <a:t>The score on the training set is still much lower than on the validation sets, meaning that the model is still </a:t>
            </a:r>
            <a:r>
              <a:rPr lang="en-US" altLang="zh-CN" sz="2800" dirty="0" err="1"/>
              <a:t>overfitting</a:t>
            </a:r>
            <a:r>
              <a:rPr lang="en-US" altLang="zh-CN" sz="2800" dirty="0"/>
              <a:t> the training set.</a:t>
            </a:r>
          </a:p>
          <a:p>
            <a:r>
              <a:rPr lang="en-US" altLang="zh-CN" sz="2800" dirty="0"/>
              <a:t>Possible solutions for </a:t>
            </a:r>
            <a:r>
              <a:rPr lang="en-US" altLang="zh-CN" sz="2800" dirty="0" err="1"/>
              <a:t>overfitting</a:t>
            </a:r>
            <a:r>
              <a:rPr lang="en-US" altLang="zh-CN" sz="2800" dirty="0"/>
              <a:t> </a:t>
            </a:r>
            <a:r>
              <a:rPr lang="en-US" altLang="zh-CN" sz="2800" dirty="0" smtClean="0"/>
              <a:t>are to </a:t>
            </a:r>
            <a:r>
              <a:rPr lang="en-US" altLang="zh-CN" sz="2800" dirty="0"/>
              <a:t>simplify the model, constrain it (i.e., regularize it), or get a lot more training </a:t>
            </a:r>
            <a:r>
              <a:rPr lang="en-US" altLang="zh-CN" sz="2800" dirty="0" smtClean="0"/>
              <a:t>data. However</a:t>
            </a:r>
            <a:r>
              <a:rPr lang="en-US" altLang="zh-CN" sz="2800" dirty="0"/>
              <a:t>, before you dive much deeper in Random Forests, you should try out </a:t>
            </a:r>
            <a:r>
              <a:rPr lang="en-US" altLang="zh-CN" sz="2800" dirty="0" smtClean="0"/>
              <a:t>many other </a:t>
            </a:r>
            <a:r>
              <a:rPr lang="en-US" altLang="zh-CN" sz="2800" dirty="0"/>
              <a:t>models from various categories of Machine Learning algorithms (several </a:t>
            </a:r>
            <a:r>
              <a:rPr lang="en-US" altLang="zh-CN" sz="2800" dirty="0" smtClean="0"/>
              <a:t>Support Vector </a:t>
            </a:r>
            <a:r>
              <a:rPr lang="en-US" altLang="zh-CN" sz="2800" dirty="0"/>
              <a:t>Machines with different kernels, possibly a neural network, etc.), </a:t>
            </a:r>
            <a:r>
              <a:rPr lang="en-US" altLang="zh-CN" sz="2800" dirty="0" smtClean="0"/>
              <a:t>without spending </a:t>
            </a:r>
            <a:r>
              <a:rPr lang="en-US" altLang="zh-CN" sz="2800" dirty="0"/>
              <a:t>too much time tweaking the </a:t>
            </a:r>
            <a:r>
              <a:rPr lang="en-US" altLang="zh-CN" sz="2800" dirty="0" err="1"/>
              <a:t>hyperparameters</a:t>
            </a:r>
            <a:r>
              <a:rPr lang="en-US" altLang="zh-CN" sz="2800" dirty="0"/>
              <a:t>. The goal is to shortlist a </a:t>
            </a:r>
            <a:r>
              <a:rPr lang="en-US" altLang="zh-CN" sz="2800" dirty="0" smtClean="0"/>
              <a:t>few (two </a:t>
            </a:r>
            <a:r>
              <a:rPr lang="en-US" altLang="zh-CN" sz="2800" dirty="0"/>
              <a:t>to five) promising models.</a:t>
            </a:r>
          </a:p>
        </p:txBody>
      </p:sp>
      <p:sp>
        <p:nvSpPr>
          <p:cNvPr id="5" name="标题 1"/>
          <p:cNvSpPr>
            <a:spLocks noGrp="1"/>
          </p:cNvSpPr>
          <p:nvPr>
            <p:ph type="title"/>
          </p:nvPr>
        </p:nvSpPr>
        <p:spPr>
          <a:xfrm>
            <a:off x="457200" y="-243408"/>
            <a:ext cx="8229600" cy="1143000"/>
          </a:xfrm>
        </p:spPr>
        <p:txBody>
          <a:bodyPr>
            <a:normAutofit fontScale="90000"/>
          </a:bodyPr>
          <a:lstStyle/>
          <a:p>
            <a:r>
              <a:rPr lang="en-US" altLang="zh-CN" sz="4000" dirty="0"/>
              <a:t>Better Evaluation Using Cross-Validation</a:t>
            </a:r>
            <a:endParaRPr lang="zh-CN" altLang="en-US" dirty="0"/>
          </a:p>
        </p:txBody>
      </p:sp>
    </p:spTree>
    <p:extLst>
      <p:ext uri="{BB962C8B-B14F-4D97-AF65-F5344CB8AC3E}">
        <p14:creationId xmlns:p14="http://schemas.microsoft.com/office/powerpoint/2010/main" xmlns="" val="20442112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r>
              <a:rPr lang="en-US" altLang="zh-CN" sz="2800" dirty="0"/>
              <a:t>One way to do that would be to fiddle with the </a:t>
            </a:r>
            <a:r>
              <a:rPr lang="en-US" altLang="zh-CN" sz="2800" dirty="0" err="1"/>
              <a:t>hyperparameters</a:t>
            </a:r>
            <a:r>
              <a:rPr lang="en-US" altLang="zh-CN" sz="2800" dirty="0"/>
              <a:t> manually, until </a:t>
            </a:r>
            <a:r>
              <a:rPr lang="en-US" altLang="zh-CN" sz="2800" dirty="0" smtClean="0"/>
              <a:t>you find </a:t>
            </a:r>
            <a:r>
              <a:rPr lang="en-US" altLang="zh-CN" sz="2800" dirty="0"/>
              <a:t>a great combination of </a:t>
            </a:r>
            <a:r>
              <a:rPr lang="en-US" altLang="zh-CN" sz="2800" dirty="0" err="1"/>
              <a:t>hyperparameter</a:t>
            </a:r>
            <a:r>
              <a:rPr lang="en-US" altLang="zh-CN" sz="2800" dirty="0"/>
              <a:t> values. This would be very tedious </a:t>
            </a:r>
            <a:r>
              <a:rPr lang="en-US" altLang="zh-CN" sz="2800" dirty="0" smtClean="0"/>
              <a:t>work, and </a:t>
            </a:r>
            <a:r>
              <a:rPr lang="en-US" altLang="zh-CN" sz="2800" dirty="0"/>
              <a:t>you may not have time to explore many combinations.</a:t>
            </a:r>
          </a:p>
          <a:p>
            <a:r>
              <a:rPr lang="en-US" altLang="zh-CN" sz="2800" dirty="0"/>
              <a:t>Instead you should get </a:t>
            </a:r>
            <a:r>
              <a:rPr lang="en-US" altLang="zh-CN" sz="2800" dirty="0" err="1"/>
              <a:t>Scikit-Learn’s</a:t>
            </a:r>
            <a:r>
              <a:rPr lang="en-US" altLang="zh-CN" sz="2800" dirty="0"/>
              <a:t> </a:t>
            </a:r>
            <a:r>
              <a:rPr lang="en-US" altLang="zh-CN" sz="2800" dirty="0" err="1"/>
              <a:t>GridSearchCV</a:t>
            </a:r>
            <a:r>
              <a:rPr lang="en-US" altLang="zh-CN" sz="2800" dirty="0"/>
              <a:t> to search for you. All you need </a:t>
            </a:r>
            <a:r>
              <a:rPr lang="en-US" altLang="zh-CN" sz="2800" dirty="0" smtClean="0"/>
              <a:t>to do </a:t>
            </a:r>
            <a:r>
              <a:rPr lang="en-US" altLang="zh-CN" sz="2800" dirty="0"/>
              <a:t>is tell it which </a:t>
            </a:r>
            <a:r>
              <a:rPr lang="en-US" altLang="zh-CN" sz="2800" dirty="0" err="1"/>
              <a:t>hyperparameters</a:t>
            </a:r>
            <a:r>
              <a:rPr lang="en-US" altLang="zh-CN" sz="2800" dirty="0"/>
              <a:t> you want it to experiment with, and what values </a:t>
            </a:r>
            <a:r>
              <a:rPr lang="en-US" altLang="zh-CN" sz="2800" dirty="0" smtClean="0"/>
              <a:t>to try </a:t>
            </a:r>
            <a:r>
              <a:rPr lang="en-US" altLang="zh-CN" sz="2800" dirty="0"/>
              <a:t>out, and it will evaluate all the possible combinations of </a:t>
            </a:r>
            <a:r>
              <a:rPr lang="en-US" altLang="zh-CN" sz="2800" dirty="0" err="1"/>
              <a:t>hyperparameter</a:t>
            </a:r>
            <a:r>
              <a:rPr lang="en-US" altLang="zh-CN" sz="2800" dirty="0"/>
              <a:t> values</a:t>
            </a:r>
            <a:r>
              <a:rPr lang="en-US" altLang="zh-CN" sz="2800" dirty="0" smtClean="0"/>
              <a:t>, using </a:t>
            </a:r>
            <a:r>
              <a:rPr lang="en-US" altLang="zh-CN" sz="2800" dirty="0"/>
              <a:t>cross-validation. For example, the following code searches for the best </a:t>
            </a:r>
            <a:r>
              <a:rPr lang="en-US" altLang="zh-CN" sz="2800" dirty="0" smtClean="0"/>
              <a:t>combination of </a:t>
            </a:r>
            <a:r>
              <a:rPr lang="en-US" altLang="zh-CN" sz="2800" dirty="0" err="1"/>
              <a:t>hyperparameter</a:t>
            </a:r>
            <a:r>
              <a:rPr lang="en-US" altLang="zh-CN" sz="2800" dirty="0"/>
              <a:t> values for the </a:t>
            </a:r>
            <a:r>
              <a:rPr lang="en-US" altLang="zh-CN" sz="2800" dirty="0" err="1"/>
              <a:t>RandomForestRegressor</a:t>
            </a:r>
            <a:r>
              <a:rPr lang="en-US" altLang="zh-CN" sz="2800" dirty="0"/>
              <a:t>:</a:t>
            </a:r>
          </a:p>
        </p:txBody>
      </p:sp>
      <p:sp>
        <p:nvSpPr>
          <p:cNvPr id="5" name="标题 1"/>
          <p:cNvSpPr>
            <a:spLocks noGrp="1"/>
          </p:cNvSpPr>
          <p:nvPr>
            <p:ph type="title"/>
          </p:nvPr>
        </p:nvSpPr>
        <p:spPr>
          <a:xfrm>
            <a:off x="457200" y="-243408"/>
            <a:ext cx="8229600" cy="1143000"/>
          </a:xfrm>
        </p:spPr>
        <p:txBody>
          <a:bodyPr>
            <a:normAutofit/>
          </a:bodyPr>
          <a:lstStyle/>
          <a:p>
            <a:r>
              <a:rPr lang="en-US" altLang="zh-CN" sz="3600" dirty="0"/>
              <a:t>Fine-Tune Your </a:t>
            </a:r>
            <a:r>
              <a:rPr lang="en-US" altLang="zh-CN" sz="3600" dirty="0" smtClean="0"/>
              <a:t>Model - </a:t>
            </a:r>
            <a:r>
              <a:rPr lang="en-US" altLang="zh-CN" sz="3600" dirty="0"/>
              <a:t>Grid Search</a:t>
            </a:r>
            <a:endParaRPr lang="zh-CN" altLang="en-US" dirty="0"/>
          </a:p>
        </p:txBody>
      </p:sp>
    </p:spTree>
    <p:extLst>
      <p:ext uri="{BB962C8B-B14F-4D97-AF65-F5344CB8AC3E}">
        <p14:creationId xmlns:p14="http://schemas.microsoft.com/office/powerpoint/2010/main" xmlns="" val="29239967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pPr marL="0" indent="0">
              <a:buNone/>
            </a:pPr>
            <a:r>
              <a:rPr lang="en-US" altLang="zh-CN" sz="2800" b="1" dirty="0"/>
              <a:t>from </a:t>
            </a:r>
            <a:r>
              <a:rPr lang="en-US" altLang="zh-CN" sz="2800" b="1" dirty="0" err="1"/>
              <a:t>sklearn.model_selection</a:t>
            </a:r>
            <a:r>
              <a:rPr lang="en-US" altLang="zh-CN" sz="2800" b="1" dirty="0"/>
              <a:t> import </a:t>
            </a:r>
            <a:r>
              <a:rPr lang="en-US" altLang="zh-CN" sz="2800" dirty="0" err="1"/>
              <a:t>GridSearchCV</a:t>
            </a:r>
            <a:endParaRPr lang="en-US" altLang="zh-CN" sz="2800" dirty="0"/>
          </a:p>
          <a:p>
            <a:pPr marL="0" indent="0">
              <a:buNone/>
            </a:pPr>
            <a:r>
              <a:rPr lang="en-US" altLang="zh-CN" sz="2800" dirty="0" err="1"/>
              <a:t>param_grid</a:t>
            </a:r>
            <a:r>
              <a:rPr lang="en-US" altLang="zh-CN" sz="2800" dirty="0"/>
              <a:t> = [</a:t>
            </a:r>
          </a:p>
          <a:p>
            <a:pPr marL="0" indent="0">
              <a:buNone/>
            </a:pPr>
            <a:r>
              <a:rPr lang="en-US" altLang="zh-CN" sz="2800" dirty="0" smtClean="0"/>
              <a:t>       {</a:t>
            </a:r>
            <a:r>
              <a:rPr lang="en-US" altLang="zh-CN" sz="2800" dirty="0"/>
              <a:t>'</a:t>
            </a:r>
            <a:r>
              <a:rPr lang="en-US" altLang="zh-CN" sz="2800" dirty="0" err="1"/>
              <a:t>n_estimators</a:t>
            </a:r>
            <a:r>
              <a:rPr lang="en-US" altLang="zh-CN" sz="2800" dirty="0"/>
              <a:t>': [3, 10, 30], '</a:t>
            </a:r>
            <a:r>
              <a:rPr lang="en-US" altLang="zh-CN" sz="2800" dirty="0" err="1"/>
              <a:t>max_features</a:t>
            </a:r>
            <a:r>
              <a:rPr lang="en-US" altLang="zh-CN" sz="2800" dirty="0"/>
              <a:t>': [2, 4, 6, 8]},</a:t>
            </a:r>
          </a:p>
          <a:p>
            <a:pPr marL="0" indent="0">
              <a:buNone/>
            </a:pPr>
            <a:r>
              <a:rPr lang="en-US" altLang="zh-CN" sz="2800" dirty="0" smtClean="0"/>
              <a:t>       </a:t>
            </a:r>
            <a:r>
              <a:rPr lang="en-US" altLang="zh-CN" sz="2400" dirty="0" smtClean="0"/>
              <a:t>{</a:t>
            </a:r>
            <a:r>
              <a:rPr lang="en-US" altLang="zh-CN" sz="2400" dirty="0"/>
              <a:t>'bootstrap': [False], '</a:t>
            </a:r>
            <a:r>
              <a:rPr lang="en-US" altLang="zh-CN" sz="2400" dirty="0" err="1"/>
              <a:t>n_estimators</a:t>
            </a:r>
            <a:r>
              <a:rPr lang="en-US" altLang="zh-CN" sz="2400" dirty="0"/>
              <a:t>': [3, 10], '</a:t>
            </a:r>
            <a:r>
              <a:rPr lang="en-US" altLang="zh-CN" sz="2400" dirty="0" err="1"/>
              <a:t>max_features</a:t>
            </a:r>
            <a:r>
              <a:rPr lang="en-US" altLang="zh-CN" sz="2400" dirty="0"/>
              <a:t>': [2, 3, 4]},</a:t>
            </a:r>
            <a:endParaRPr lang="en-US" altLang="zh-CN" sz="2800" dirty="0"/>
          </a:p>
          <a:p>
            <a:pPr marL="0" indent="0">
              <a:buNone/>
            </a:pPr>
            <a:r>
              <a:rPr lang="en-US" altLang="zh-CN" sz="2800" dirty="0" smtClean="0"/>
              <a:t>    ]</a:t>
            </a:r>
            <a:endParaRPr lang="en-US" altLang="zh-CN" sz="2800" dirty="0"/>
          </a:p>
          <a:p>
            <a:pPr marL="0" indent="0">
              <a:buNone/>
            </a:pPr>
            <a:r>
              <a:rPr lang="en-US" altLang="zh-CN" sz="2800" dirty="0" err="1"/>
              <a:t>forest_reg</a:t>
            </a:r>
            <a:r>
              <a:rPr lang="en-US" altLang="zh-CN" sz="2800" dirty="0"/>
              <a:t> = </a:t>
            </a:r>
            <a:r>
              <a:rPr lang="en-US" altLang="zh-CN" sz="2800" dirty="0" err="1"/>
              <a:t>RandomForestRegressor</a:t>
            </a:r>
            <a:r>
              <a:rPr lang="en-US" altLang="zh-CN" sz="2800" dirty="0"/>
              <a:t>()</a:t>
            </a:r>
          </a:p>
          <a:p>
            <a:pPr marL="0" indent="0">
              <a:buNone/>
            </a:pPr>
            <a:r>
              <a:rPr lang="en-US" altLang="zh-CN" sz="2800" dirty="0" err="1"/>
              <a:t>grid_search</a:t>
            </a:r>
            <a:r>
              <a:rPr lang="en-US" altLang="zh-CN" sz="2800" dirty="0"/>
              <a:t> = </a:t>
            </a:r>
            <a:r>
              <a:rPr lang="en-US" altLang="zh-CN" sz="2800" dirty="0" err="1"/>
              <a:t>GridSearchCV</a:t>
            </a:r>
            <a:r>
              <a:rPr lang="en-US" altLang="zh-CN" sz="2800" dirty="0"/>
              <a:t>(</a:t>
            </a:r>
            <a:r>
              <a:rPr lang="en-US" altLang="zh-CN" sz="2800" dirty="0" err="1"/>
              <a:t>forest_reg</a:t>
            </a:r>
            <a:r>
              <a:rPr lang="en-US" altLang="zh-CN" sz="2800" dirty="0"/>
              <a:t>, </a:t>
            </a:r>
            <a:r>
              <a:rPr lang="en-US" altLang="zh-CN" sz="2800" dirty="0" err="1"/>
              <a:t>param_grid</a:t>
            </a:r>
            <a:r>
              <a:rPr lang="en-US" altLang="zh-CN" sz="2800" dirty="0"/>
              <a:t>, cv=5,</a:t>
            </a:r>
          </a:p>
          <a:p>
            <a:pPr marL="0" indent="0">
              <a:buNone/>
            </a:pPr>
            <a:r>
              <a:rPr lang="en-US" altLang="zh-CN" sz="2800" dirty="0" smtClean="0"/>
              <a:t>                                      scoring</a:t>
            </a:r>
            <a:r>
              <a:rPr lang="en-US" altLang="zh-CN" sz="2800" dirty="0"/>
              <a:t>='</a:t>
            </a:r>
            <a:r>
              <a:rPr lang="en-US" altLang="zh-CN" sz="2800" dirty="0" err="1"/>
              <a:t>neg_mean_squared_error</a:t>
            </a:r>
            <a:r>
              <a:rPr lang="en-US" altLang="zh-CN" sz="2800" dirty="0"/>
              <a:t>')</a:t>
            </a:r>
          </a:p>
          <a:p>
            <a:pPr marL="0" indent="0">
              <a:buNone/>
            </a:pPr>
            <a:r>
              <a:rPr lang="en-US" altLang="zh-CN" sz="2800" dirty="0" err="1"/>
              <a:t>grid_search.fit</a:t>
            </a:r>
            <a:r>
              <a:rPr lang="en-US" altLang="zh-CN" sz="2800" dirty="0"/>
              <a:t>(</a:t>
            </a:r>
            <a:r>
              <a:rPr lang="en-US" altLang="zh-CN" sz="2800" dirty="0" err="1"/>
              <a:t>housing_prepared</a:t>
            </a:r>
            <a:r>
              <a:rPr lang="en-US" altLang="zh-CN" sz="2800" dirty="0"/>
              <a:t>, </a:t>
            </a:r>
            <a:r>
              <a:rPr lang="en-US" altLang="zh-CN" sz="2800" dirty="0" err="1"/>
              <a:t>housing_labels</a:t>
            </a:r>
            <a:r>
              <a:rPr lang="en-US" altLang="zh-CN" sz="2800" dirty="0"/>
              <a:t>)</a:t>
            </a:r>
          </a:p>
        </p:txBody>
      </p:sp>
      <p:sp>
        <p:nvSpPr>
          <p:cNvPr id="5" name="标题 1"/>
          <p:cNvSpPr>
            <a:spLocks noGrp="1"/>
          </p:cNvSpPr>
          <p:nvPr>
            <p:ph type="title"/>
          </p:nvPr>
        </p:nvSpPr>
        <p:spPr>
          <a:xfrm>
            <a:off x="457200" y="-243408"/>
            <a:ext cx="8229600" cy="1143000"/>
          </a:xfrm>
        </p:spPr>
        <p:txBody>
          <a:bodyPr>
            <a:normAutofit/>
          </a:bodyPr>
          <a:lstStyle/>
          <a:p>
            <a:r>
              <a:rPr lang="en-US" altLang="zh-CN" sz="3600" dirty="0"/>
              <a:t>Fine-Tune Your </a:t>
            </a:r>
            <a:r>
              <a:rPr lang="en-US" altLang="zh-CN" sz="3600" dirty="0" smtClean="0"/>
              <a:t>Model - </a:t>
            </a:r>
            <a:r>
              <a:rPr lang="en-US" altLang="zh-CN" sz="3600" dirty="0"/>
              <a:t>Grid Search</a:t>
            </a:r>
            <a:endParaRPr lang="zh-CN" altLang="en-US" dirty="0"/>
          </a:p>
        </p:txBody>
      </p:sp>
    </p:spTree>
    <p:extLst>
      <p:ext uri="{BB962C8B-B14F-4D97-AF65-F5344CB8AC3E}">
        <p14:creationId xmlns:p14="http://schemas.microsoft.com/office/powerpoint/2010/main" xmlns="" val="487556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r>
              <a:rPr lang="en-US" altLang="zh-CN" sz="2800" dirty="0"/>
              <a:t>This </a:t>
            </a:r>
            <a:r>
              <a:rPr lang="en-US" altLang="zh-CN" sz="2800" dirty="0" err="1"/>
              <a:t>param_grid</a:t>
            </a:r>
            <a:r>
              <a:rPr lang="en-US" altLang="zh-CN" sz="2800" dirty="0"/>
              <a:t> tells </a:t>
            </a:r>
            <a:r>
              <a:rPr lang="en-US" altLang="zh-CN" sz="2800" dirty="0" err="1"/>
              <a:t>Scikit</a:t>
            </a:r>
            <a:r>
              <a:rPr lang="en-US" altLang="zh-CN" sz="2800" dirty="0"/>
              <a:t>-Learn to first evaluate all 3 × 4 = 12 combinations </a:t>
            </a:r>
            <a:r>
              <a:rPr lang="en-US" altLang="zh-CN" sz="2800" dirty="0" smtClean="0"/>
              <a:t>of </a:t>
            </a:r>
            <a:r>
              <a:rPr lang="en-US" altLang="zh-CN" sz="2800" dirty="0" err="1" smtClean="0"/>
              <a:t>n_estimators</a:t>
            </a:r>
            <a:r>
              <a:rPr lang="en-US" altLang="zh-CN" sz="2800" dirty="0" smtClean="0"/>
              <a:t> </a:t>
            </a:r>
            <a:r>
              <a:rPr lang="en-US" altLang="zh-CN" sz="2800" dirty="0"/>
              <a:t>and </a:t>
            </a:r>
            <a:r>
              <a:rPr lang="en-US" altLang="zh-CN" sz="2800" dirty="0" err="1"/>
              <a:t>max_features</a:t>
            </a:r>
            <a:r>
              <a:rPr lang="en-US" altLang="zh-CN" sz="2800" dirty="0"/>
              <a:t> </a:t>
            </a:r>
            <a:r>
              <a:rPr lang="en-US" altLang="zh-CN" sz="2800" dirty="0" err="1"/>
              <a:t>hyperparameter</a:t>
            </a:r>
            <a:r>
              <a:rPr lang="en-US" altLang="zh-CN" sz="2800" dirty="0"/>
              <a:t> values specified in the first </a:t>
            </a:r>
            <a:r>
              <a:rPr lang="en-US" altLang="zh-CN" sz="2800" dirty="0" err="1" smtClean="0"/>
              <a:t>dict</a:t>
            </a:r>
            <a:r>
              <a:rPr lang="en-US" altLang="zh-CN" sz="2800" dirty="0" smtClean="0"/>
              <a:t>, </a:t>
            </a:r>
            <a:r>
              <a:rPr lang="en-US" altLang="zh-CN" sz="2800" dirty="0"/>
              <a:t>then try all 2 × 3 = 6 combinations of </a:t>
            </a:r>
            <a:r>
              <a:rPr lang="en-US" altLang="zh-CN" sz="2800" dirty="0" err="1"/>
              <a:t>hyperparameter</a:t>
            </a:r>
            <a:r>
              <a:rPr lang="en-US" altLang="zh-CN" sz="2800" dirty="0"/>
              <a:t> values in </a:t>
            </a:r>
            <a:r>
              <a:rPr lang="en-US" altLang="zh-CN" sz="2800" dirty="0" smtClean="0"/>
              <a:t>the second </a:t>
            </a:r>
            <a:r>
              <a:rPr lang="en-US" altLang="zh-CN" sz="2800" dirty="0" err="1"/>
              <a:t>dict</a:t>
            </a:r>
            <a:r>
              <a:rPr lang="en-US" altLang="zh-CN" sz="2800" dirty="0"/>
              <a:t>, but this time with the bootstrap </a:t>
            </a:r>
            <a:r>
              <a:rPr lang="en-US" altLang="zh-CN" sz="2800" dirty="0" err="1"/>
              <a:t>hyperparameter</a:t>
            </a:r>
            <a:r>
              <a:rPr lang="en-US" altLang="zh-CN" sz="2800" dirty="0"/>
              <a:t> set to False instead </a:t>
            </a:r>
            <a:r>
              <a:rPr lang="en-US" altLang="zh-CN" sz="2800" dirty="0" smtClean="0"/>
              <a:t>of True </a:t>
            </a:r>
            <a:r>
              <a:rPr lang="en-US" altLang="zh-CN" sz="2800" dirty="0"/>
              <a:t>(which is the default value for this </a:t>
            </a:r>
            <a:r>
              <a:rPr lang="en-US" altLang="zh-CN" sz="2800" dirty="0" err="1"/>
              <a:t>hyperparameter</a:t>
            </a:r>
            <a:r>
              <a:rPr lang="en-US" altLang="zh-CN" sz="2800" dirty="0"/>
              <a:t>).</a:t>
            </a:r>
          </a:p>
          <a:p>
            <a:r>
              <a:rPr lang="en-US" altLang="zh-CN" sz="2800" dirty="0"/>
              <a:t>All in all, the grid search will explore 12 + 6 = 18 combinations of </a:t>
            </a:r>
            <a:r>
              <a:rPr lang="en-US" altLang="zh-CN" sz="2800" dirty="0" err="1" smtClean="0"/>
              <a:t>RandomForestRe</a:t>
            </a:r>
            <a:r>
              <a:rPr lang="en-US" altLang="zh-CN" sz="2800" dirty="0" smtClean="0"/>
              <a:t> </a:t>
            </a:r>
            <a:r>
              <a:rPr lang="en-US" altLang="zh-CN" sz="2800" dirty="0" err="1" smtClean="0"/>
              <a:t>gressor</a:t>
            </a:r>
            <a:r>
              <a:rPr lang="en-US" altLang="zh-CN" sz="2800" dirty="0" smtClean="0"/>
              <a:t> </a:t>
            </a:r>
            <a:r>
              <a:rPr lang="en-US" altLang="zh-CN" sz="2800" dirty="0" err="1"/>
              <a:t>hyperparameter</a:t>
            </a:r>
            <a:r>
              <a:rPr lang="en-US" altLang="zh-CN" sz="2800" dirty="0"/>
              <a:t> values, and it will train each model five times (since we </a:t>
            </a:r>
            <a:r>
              <a:rPr lang="en-US" altLang="zh-CN" sz="2800" dirty="0" smtClean="0"/>
              <a:t>are using </a:t>
            </a:r>
            <a:r>
              <a:rPr lang="en-US" altLang="zh-CN" sz="2800" dirty="0"/>
              <a:t>five-fold cross validation). In other words, all in all, there will be 18 × 5 = </a:t>
            </a:r>
            <a:r>
              <a:rPr lang="en-US" altLang="zh-CN" sz="2800" dirty="0" smtClean="0"/>
              <a:t>90 rounds </a:t>
            </a:r>
            <a:r>
              <a:rPr lang="en-US" altLang="zh-CN" sz="2800" dirty="0"/>
              <a:t>of training! It may take quite a long time, but when it is done you can get </a:t>
            </a:r>
            <a:r>
              <a:rPr lang="en-US" altLang="zh-CN" sz="2800" dirty="0" smtClean="0"/>
              <a:t>the best </a:t>
            </a:r>
            <a:r>
              <a:rPr lang="en-US" altLang="zh-CN" sz="2800" dirty="0"/>
              <a:t>combination of parameters like this:</a:t>
            </a:r>
          </a:p>
        </p:txBody>
      </p:sp>
      <p:sp>
        <p:nvSpPr>
          <p:cNvPr id="5" name="标题 1"/>
          <p:cNvSpPr>
            <a:spLocks noGrp="1"/>
          </p:cNvSpPr>
          <p:nvPr>
            <p:ph type="title"/>
          </p:nvPr>
        </p:nvSpPr>
        <p:spPr>
          <a:xfrm>
            <a:off x="457200" y="-243408"/>
            <a:ext cx="8229600" cy="1143000"/>
          </a:xfrm>
        </p:spPr>
        <p:txBody>
          <a:bodyPr>
            <a:normAutofit/>
          </a:bodyPr>
          <a:lstStyle/>
          <a:p>
            <a:r>
              <a:rPr lang="en-US" altLang="zh-CN" sz="3600" dirty="0"/>
              <a:t>Fine-Tune Your </a:t>
            </a:r>
            <a:r>
              <a:rPr lang="en-US" altLang="zh-CN" sz="3600" dirty="0" smtClean="0"/>
              <a:t>Model - </a:t>
            </a:r>
            <a:r>
              <a:rPr lang="en-US" altLang="zh-CN" sz="3600" dirty="0"/>
              <a:t>Grid Search</a:t>
            </a:r>
            <a:endParaRPr lang="zh-CN" altLang="en-US" dirty="0"/>
          </a:p>
        </p:txBody>
      </p:sp>
    </p:spTree>
    <p:extLst>
      <p:ext uri="{BB962C8B-B14F-4D97-AF65-F5344CB8AC3E}">
        <p14:creationId xmlns:p14="http://schemas.microsoft.com/office/powerpoint/2010/main" xmlns="" val="22233541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pPr marL="0" indent="0">
              <a:buNone/>
            </a:pPr>
            <a:r>
              <a:rPr lang="en-US" altLang="zh-CN" sz="2800" b="1" dirty="0"/>
              <a:t>&gt;&gt;&gt; </a:t>
            </a:r>
            <a:r>
              <a:rPr lang="en-US" altLang="zh-CN" sz="2800" dirty="0" err="1"/>
              <a:t>grid_search.best_params</a:t>
            </a:r>
            <a:r>
              <a:rPr lang="en-US" altLang="zh-CN" sz="2800" dirty="0"/>
              <a:t>_</a:t>
            </a:r>
          </a:p>
          <a:p>
            <a:pPr marL="0" indent="0">
              <a:buNone/>
            </a:pPr>
            <a:r>
              <a:rPr lang="en-US" altLang="zh-CN" sz="2800" dirty="0"/>
              <a:t>{'</a:t>
            </a:r>
            <a:r>
              <a:rPr lang="en-US" altLang="zh-CN" sz="2800" dirty="0" err="1"/>
              <a:t>max_features</a:t>
            </a:r>
            <a:r>
              <a:rPr lang="en-US" altLang="zh-CN" sz="2800" dirty="0"/>
              <a:t>': 6, '</a:t>
            </a:r>
            <a:r>
              <a:rPr lang="en-US" altLang="zh-CN" sz="2800" dirty="0" err="1"/>
              <a:t>n_estimators</a:t>
            </a:r>
            <a:r>
              <a:rPr lang="en-US" altLang="zh-CN" sz="2800" dirty="0"/>
              <a:t>': 30</a:t>
            </a:r>
            <a:r>
              <a:rPr lang="en-US" altLang="zh-CN" sz="2800" dirty="0" smtClean="0"/>
              <a:t>}</a:t>
            </a:r>
          </a:p>
          <a:p>
            <a:pPr marL="0" indent="0">
              <a:buNone/>
            </a:pPr>
            <a:endParaRPr lang="en-US" altLang="zh-CN" sz="2800" dirty="0"/>
          </a:p>
          <a:p>
            <a:pPr marL="0" indent="0">
              <a:buNone/>
            </a:pPr>
            <a:r>
              <a:rPr lang="en-US" altLang="zh-CN" sz="2400" b="1" dirty="0"/>
              <a:t>&gt;&gt;&gt; </a:t>
            </a:r>
            <a:r>
              <a:rPr lang="en-US" altLang="zh-CN" sz="2400" dirty="0" err="1"/>
              <a:t>grid_search.best_estimator</a:t>
            </a:r>
            <a:r>
              <a:rPr lang="en-US" altLang="zh-CN" sz="2400" dirty="0"/>
              <a:t>_</a:t>
            </a:r>
          </a:p>
          <a:p>
            <a:pPr marL="0" indent="0">
              <a:buNone/>
            </a:pPr>
            <a:r>
              <a:rPr lang="en-US" altLang="zh-CN" sz="2000" dirty="0" err="1"/>
              <a:t>RandomForestRegressor</a:t>
            </a:r>
            <a:r>
              <a:rPr lang="en-US" altLang="zh-CN" sz="2000" dirty="0"/>
              <a:t>(bootstrap=True, criterion='</a:t>
            </a:r>
            <a:r>
              <a:rPr lang="en-US" altLang="zh-CN" sz="2000" dirty="0" err="1"/>
              <a:t>mse</a:t>
            </a:r>
            <a:r>
              <a:rPr lang="en-US" altLang="zh-CN" sz="2000" dirty="0"/>
              <a:t>', </a:t>
            </a:r>
            <a:r>
              <a:rPr lang="en-US" altLang="zh-CN" sz="2000" dirty="0" err="1"/>
              <a:t>max_depth</a:t>
            </a:r>
            <a:r>
              <a:rPr lang="en-US" altLang="zh-CN" sz="2000" dirty="0"/>
              <a:t>=None,</a:t>
            </a:r>
          </a:p>
          <a:p>
            <a:pPr marL="0" indent="0">
              <a:buNone/>
            </a:pPr>
            <a:r>
              <a:rPr lang="en-US" altLang="zh-CN" sz="2400" dirty="0" smtClean="0"/>
              <a:t>    </a:t>
            </a:r>
            <a:r>
              <a:rPr lang="en-US" altLang="zh-CN" sz="2400" dirty="0" err="1" smtClean="0"/>
              <a:t>max_features</a:t>
            </a:r>
            <a:r>
              <a:rPr lang="en-US" altLang="zh-CN" sz="2400" dirty="0" smtClean="0"/>
              <a:t>=6</a:t>
            </a:r>
            <a:r>
              <a:rPr lang="en-US" altLang="zh-CN" sz="2400" dirty="0"/>
              <a:t>, </a:t>
            </a:r>
            <a:r>
              <a:rPr lang="en-US" altLang="zh-CN" sz="2400" dirty="0" err="1"/>
              <a:t>max_leaf_nodes</a:t>
            </a:r>
            <a:r>
              <a:rPr lang="en-US" altLang="zh-CN" sz="2400" dirty="0"/>
              <a:t>=None, </a:t>
            </a:r>
            <a:r>
              <a:rPr lang="en-US" altLang="zh-CN" sz="2400" dirty="0" err="1"/>
              <a:t>min_samples_leaf</a:t>
            </a:r>
            <a:r>
              <a:rPr lang="en-US" altLang="zh-CN" sz="2400" dirty="0"/>
              <a:t>=1,</a:t>
            </a:r>
          </a:p>
          <a:p>
            <a:pPr marL="0" indent="0">
              <a:buNone/>
            </a:pPr>
            <a:r>
              <a:rPr lang="en-US" altLang="zh-CN" sz="2400" dirty="0" smtClean="0"/>
              <a:t>    </a:t>
            </a:r>
            <a:r>
              <a:rPr lang="en-US" altLang="zh-CN" sz="2400" dirty="0" err="1" smtClean="0"/>
              <a:t>min_samples_split</a:t>
            </a:r>
            <a:r>
              <a:rPr lang="en-US" altLang="zh-CN" sz="2400" dirty="0" smtClean="0"/>
              <a:t>=2</a:t>
            </a:r>
            <a:r>
              <a:rPr lang="en-US" altLang="zh-CN" sz="2400" dirty="0"/>
              <a:t>, </a:t>
            </a:r>
            <a:r>
              <a:rPr lang="en-US" altLang="zh-CN" sz="2400" dirty="0" err="1"/>
              <a:t>min_weight_fraction_leaf</a:t>
            </a:r>
            <a:r>
              <a:rPr lang="en-US" altLang="zh-CN" sz="2400" dirty="0"/>
              <a:t>=0.0,</a:t>
            </a:r>
          </a:p>
          <a:p>
            <a:pPr marL="0" indent="0">
              <a:buNone/>
            </a:pPr>
            <a:r>
              <a:rPr lang="en-US" altLang="zh-CN" sz="2400" dirty="0" smtClean="0"/>
              <a:t>    </a:t>
            </a:r>
            <a:r>
              <a:rPr lang="en-US" altLang="zh-CN" sz="2400" dirty="0" err="1" smtClean="0"/>
              <a:t>n_estimators</a:t>
            </a:r>
            <a:r>
              <a:rPr lang="en-US" altLang="zh-CN" sz="2400" dirty="0" smtClean="0"/>
              <a:t>=30</a:t>
            </a:r>
            <a:r>
              <a:rPr lang="en-US" altLang="zh-CN" sz="2400" dirty="0"/>
              <a:t>, </a:t>
            </a:r>
            <a:r>
              <a:rPr lang="en-US" altLang="zh-CN" sz="2400" dirty="0" err="1"/>
              <a:t>n_jobs</a:t>
            </a:r>
            <a:r>
              <a:rPr lang="en-US" altLang="zh-CN" sz="2400" dirty="0"/>
              <a:t>=1, </a:t>
            </a:r>
            <a:r>
              <a:rPr lang="en-US" altLang="zh-CN" sz="2400" dirty="0" err="1"/>
              <a:t>oob_score</a:t>
            </a:r>
            <a:r>
              <a:rPr lang="en-US" altLang="zh-CN" sz="2400" dirty="0"/>
              <a:t>=False, </a:t>
            </a:r>
            <a:r>
              <a:rPr lang="en-US" altLang="zh-CN" sz="2400" dirty="0" err="1"/>
              <a:t>random_state</a:t>
            </a:r>
            <a:r>
              <a:rPr lang="en-US" altLang="zh-CN" sz="2400" dirty="0"/>
              <a:t>=None,</a:t>
            </a:r>
          </a:p>
          <a:p>
            <a:pPr marL="0" indent="0">
              <a:buNone/>
            </a:pPr>
            <a:r>
              <a:rPr lang="en-US" altLang="zh-CN" sz="2400" dirty="0" smtClean="0"/>
              <a:t>    verbose=0</a:t>
            </a:r>
            <a:r>
              <a:rPr lang="en-US" altLang="zh-CN" sz="2400" dirty="0"/>
              <a:t>, </a:t>
            </a:r>
            <a:r>
              <a:rPr lang="en-US" altLang="zh-CN" sz="2400" dirty="0" err="1"/>
              <a:t>warm_start</a:t>
            </a:r>
            <a:r>
              <a:rPr lang="en-US" altLang="zh-CN" sz="2400" dirty="0"/>
              <a:t>=False)</a:t>
            </a:r>
            <a:endParaRPr lang="en-US" altLang="zh-CN" sz="2800" dirty="0"/>
          </a:p>
        </p:txBody>
      </p:sp>
      <p:sp>
        <p:nvSpPr>
          <p:cNvPr id="5" name="标题 1"/>
          <p:cNvSpPr>
            <a:spLocks noGrp="1"/>
          </p:cNvSpPr>
          <p:nvPr>
            <p:ph type="title"/>
          </p:nvPr>
        </p:nvSpPr>
        <p:spPr>
          <a:xfrm>
            <a:off x="457200" y="-243408"/>
            <a:ext cx="8229600" cy="1143000"/>
          </a:xfrm>
        </p:spPr>
        <p:txBody>
          <a:bodyPr>
            <a:normAutofit/>
          </a:bodyPr>
          <a:lstStyle/>
          <a:p>
            <a:r>
              <a:rPr lang="en-US" altLang="zh-CN" sz="3600" dirty="0"/>
              <a:t>Fine-Tune Your </a:t>
            </a:r>
            <a:r>
              <a:rPr lang="en-US" altLang="zh-CN" sz="3600" dirty="0" smtClean="0"/>
              <a:t>Model - </a:t>
            </a:r>
            <a:r>
              <a:rPr lang="en-US" altLang="zh-CN" sz="3600" dirty="0"/>
              <a:t>Grid Search</a:t>
            </a:r>
            <a:endParaRPr lang="zh-CN" altLang="en-US" dirty="0"/>
          </a:p>
        </p:txBody>
      </p:sp>
    </p:spTree>
    <p:extLst>
      <p:ext uri="{BB962C8B-B14F-4D97-AF65-F5344CB8AC3E}">
        <p14:creationId xmlns:p14="http://schemas.microsoft.com/office/powerpoint/2010/main" xmlns="" val="30272998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pPr marL="0" indent="0">
              <a:buNone/>
            </a:pPr>
            <a:r>
              <a:rPr lang="en-US" altLang="zh-CN" sz="2000" b="1" dirty="0"/>
              <a:t>&gt;&gt;&gt; </a:t>
            </a:r>
            <a:r>
              <a:rPr lang="en-US" altLang="zh-CN" sz="2000" dirty="0" err="1"/>
              <a:t>cvres</a:t>
            </a:r>
            <a:r>
              <a:rPr lang="en-US" altLang="zh-CN" sz="2000" dirty="0"/>
              <a:t> = </a:t>
            </a:r>
            <a:r>
              <a:rPr lang="en-US" altLang="zh-CN" sz="2000" dirty="0" err="1"/>
              <a:t>grid_search.cv_results</a:t>
            </a:r>
            <a:r>
              <a:rPr lang="en-US" altLang="zh-CN" sz="2000" dirty="0"/>
              <a:t>_</a:t>
            </a:r>
          </a:p>
          <a:p>
            <a:pPr marL="0" indent="0">
              <a:buNone/>
            </a:pPr>
            <a:r>
              <a:rPr lang="en-US" altLang="zh-CN" sz="2000" b="1" dirty="0"/>
              <a:t>... for </a:t>
            </a:r>
            <a:r>
              <a:rPr lang="en-US" altLang="zh-CN" sz="2000" dirty="0" err="1"/>
              <a:t>mean_score</a:t>
            </a:r>
            <a:r>
              <a:rPr lang="en-US" altLang="zh-CN" sz="2000" dirty="0"/>
              <a:t>, </a:t>
            </a:r>
            <a:r>
              <a:rPr lang="en-US" altLang="zh-CN" sz="2000" dirty="0" err="1"/>
              <a:t>params</a:t>
            </a:r>
            <a:r>
              <a:rPr lang="en-US" altLang="zh-CN" sz="2000" dirty="0"/>
              <a:t> </a:t>
            </a:r>
            <a:r>
              <a:rPr lang="en-US" altLang="zh-CN" sz="2000" b="1" dirty="0"/>
              <a:t>in </a:t>
            </a:r>
            <a:r>
              <a:rPr lang="en-US" altLang="zh-CN" sz="2000" dirty="0"/>
              <a:t>zip(</a:t>
            </a:r>
            <a:r>
              <a:rPr lang="en-US" altLang="zh-CN" sz="2000" dirty="0" err="1"/>
              <a:t>cvres</a:t>
            </a:r>
            <a:r>
              <a:rPr lang="en-US" altLang="zh-CN" sz="2000" dirty="0"/>
              <a:t>["</a:t>
            </a:r>
            <a:r>
              <a:rPr lang="en-US" altLang="zh-CN" sz="2000" dirty="0" err="1"/>
              <a:t>mean_test_score</a:t>
            </a:r>
            <a:r>
              <a:rPr lang="en-US" altLang="zh-CN" sz="2000" dirty="0"/>
              <a:t>"], </a:t>
            </a:r>
            <a:r>
              <a:rPr lang="en-US" altLang="zh-CN" sz="2000" dirty="0" err="1"/>
              <a:t>cvres</a:t>
            </a:r>
            <a:r>
              <a:rPr lang="en-US" altLang="zh-CN" sz="2000" dirty="0"/>
              <a:t>["</a:t>
            </a:r>
            <a:r>
              <a:rPr lang="en-US" altLang="zh-CN" sz="2000" dirty="0" err="1"/>
              <a:t>params</a:t>
            </a:r>
            <a:r>
              <a:rPr lang="en-US" altLang="zh-CN" sz="2000" dirty="0"/>
              <a:t>"]):</a:t>
            </a:r>
          </a:p>
          <a:p>
            <a:pPr marL="0" indent="0">
              <a:buNone/>
            </a:pPr>
            <a:r>
              <a:rPr lang="en-US" altLang="zh-CN" sz="2000" b="1" dirty="0"/>
              <a:t>... print</a:t>
            </a:r>
            <a:r>
              <a:rPr lang="en-US" altLang="zh-CN" sz="2000" dirty="0"/>
              <a:t>(</a:t>
            </a:r>
            <a:r>
              <a:rPr lang="en-US" altLang="zh-CN" sz="2000" dirty="0" err="1"/>
              <a:t>np.sqrt</a:t>
            </a:r>
            <a:r>
              <a:rPr lang="en-US" altLang="zh-CN" sz="2000" dirty="0"/>
              <a:t>(-</a:t>
            </a:r>
            <a:r>
              <a:rPr lang="en-US" altLang="zh-CN" sz="2000" dirty="0" err="1"/>
              <a:t>mean_score</a:t>
            </a:r>
            <a:r>
              <a:rPr lang="en-US" altLang="zh-CN" sz="2000" dirty="0"/>
              <a:t>), </a:t>
            </a:r>
            <a:r>
              <a:rPr lang="en-US" altLang="zh-CN" sz="2000" dirty="0" err="1"/>
              <a:t>params</a:t>
            </a:r>
            <a:r>
              <a:rPr lang="en-US" altLang="zh-CN" sz="2000" dirty="0"/>
              <a:t>)</a:t>
            </a:r>
          </a:p>
          <a:p>
            <a:pPr marL="0" indent="0">
              <a:buNone/>
            </a:pPr>
            <a:r>
              <a:rPr lang="en-US" altLang="zh-CN" sz="2000" b="1" dirty="0"/>
              <a:t>...</a:t>
            </a:r>
          </a:p>
          <a:p>
            <a:pPr marL="0" indent="0">
              <a:buNone/>
            </a:pPr>
            <a:r>
              <a:rPr lang="en-US" altLang="zh-CN" sz="2000" dirty="0"/>
              <a:t>64912.0351358 {'</a:t>
            </a:r>
            <a:r>
              <a:rPr lang="en-US" altLang="zh-CN" sz="2000" dirty="0" err="1"/>
              <a:t>max_features</a:t>
            </a:r>
            <a:r>
              <a:rPr lang="en-US" altLang="zh-CN" sz="2000" dirty="0"/>
              <a:t>': 2, '</a:t>
            </a:r>
            <a:r>
              <a:rPr lang="en-US" altLang="zh-CN" sz="2000" dirty="0" err="1"/>
              <a:t>n_estimators</a:t>
            </a:r>
            <a:r>
              <a:rPr lang="en-US" altLang="zh-CN" sz="2000" dirty="0"/>
              <a:t>': 3}</a:t>
            </a:r>
          </a:p>
          <a:p>
            <a:pPr marL="0" indent="0">
              <a:buNone/>
            </a:pPr>
            <a:r>
              <a:rPr lang="en-US" altLang="zh-CN" sz="2000" dirty="0"/>
              <a:t>55535.2786524 {'</a:t>
            </a:r>
            <a:r>
              <a:rPr lang="en-US" altLang="zh-CN" sz="2000" dirty="0" err="1"/>
              <a:t>max_features</a:t>
            </a:r>
            <a:r>
              <a:rPr lang="en-US" altLang="zh-CN" sz="2000" dirty="0"/>
              <a:t>': 2, '</a:t>
            </a:r>
            <a:r>
              <a:rPr lang="en-US" altLang="zh-CN" sz="2000" dirty="0" err="1"/>
              <a:t>n_estimators</a:t>
            </a:r>
            <a:r>
              <a:rPr lang="en-US" altLang="zh-CN" sz="2000" dirty="0"/>
              <a:t>': 10}</a:t>
            </a:r>
          </a:p>
          <a:p>
            <a:pPr marL="0" indent="0">
              <a:buNone/>
            </a:pPr>
            <a:r>
              <a:rPr lang="en-US" altLang="zh-CN" sz="2000" dirty="0"/>
              <a:t>52940.2696165 {'</a:t>
            </a:r>
            <a:r>
              <a:rPr lang="en-US" altLang="zh-CN" sz="2000" dirty="0" err="1"/>
              <a:t>max_features</a:t>
            </a:r>
            <a:r>
              <a:rPr lang="en-US" altLang="zh-CN" sz="2000" dirty="0"/>
              <a:t>': 2, '</a:t>
            </a:r>
            <a:r>
              <a:rPr lang="en-US" altLang="zh-CN" sz="2000" dirty="0" err="1"/>
              <a:t>n_estimators</a:t>
            </a:r>
            <a:r>
              <a:rPr lang="en-US" altLang="zh-CN" sz="2000" dirty="0"/>
              <a:t>': 30}</a:t>
            </a:r>
          </a:p>
          <a:p>
            <a:pPr marL="0" indent="0">
              <a:buNone/>
            </a:pPr>
            <a:r>
              <a:rPr lang="en-US" altLang="zh-CN" sz="2000" dirty="0"/>
              <a:t>60384.0908354 {'</a:t>
            </a:r>
            <a:r>
              <a:rPr lang="en-US" altLang="zh-CN" sz="2000" dirty="0" err="1"/>
              <a:t>max_features</a:t>
            </a:r>
            <a:r>
              <a:rPr lang="en-US" altLang="zh-CN" sz="2000" dirty="0"/>
              <a:t>': 4, '</a:t>
            </a:r>
            <a:r>
              <a:rPr lang="en-US" altLang="zh-CN" sz="2000" dirty="0" err="1"/>
              <a:t>n_estimators</a:t>
            </a:r>
            <a:r>
              <a:rPr lang="en-US" altLang="zh-CN" sz="2000" dirty="0"/>
              <a:t>': 3}</a:t>
            </a:r>
          </a:p>
          <a:p>
            <a:pPr marL="0" indent="0">
              <a:buNone/>
            </a:pPr>
            <a:r>
              <a:rPr lang="en-US" altLang="zh-CN" sz="2000" dirty="0"/>
              <a:t>52709.9199934 {'</a:t>
            </a:r>
            <a:r>
              <a:rPr lang="en-US" altLang="zh-CN" sz="2000" dirty="0" err="1"/>
              <a:t>max_features</a:t>
            </a:r>
            <a:r>
              <a:rPr lang="en-US" altLang="zh-CN" sz="2000" dirty="0"/>
              <a:t>': 4, '</a:t>
            </a:r>
            <a:r>
              <a:rPr lang="en-US" altLang="zh-CN" sz="2000" dirty="0" err="1"/>
              <a:t>n_estimators</a:t>
            </a:r>
            <a:r>
              <a:rPr lang="en-US" altLang="zh-CN" sz="2000" dirty="0"/>
              <a:t>': 10}</a:t>
            </a:r>
          </a:p>
          <a:p>
            <a:pPr marL="0" indent="0">
              <a:buNone/>
            </a:pPr>
            <a:r>
              <a:rPr lang="en-US" altLang="zh-CN" sz="2000" dirty="0"/>
              <a:t>50503.5985321 {'</a:t>
            </a:r>
            <a:r>
              <a:rPr lang="en-US" altLang="zh-CN" sz="2000" dirty="0" err="1"/>
              <a:t>max_features</a:t>
            </a:r>
            <a:r>
              <a:rPr lang="en-US" altLang="zh-CN" sz="2000" dirty="0"/>
              <a:t>': 4, '</a:t>
            </a:r>
            <a:r>
              <a:rPr lang="en-US" altLang="zh-CN" sz="2000" dirty="0" err="1"/>
              <a:t>n_estimators</a:t>
            </a:r>
            <a:r>
              <a:rPr lang="en-US" altLang="zh-CN" sz="2000" dirty="0"/>
              <a:t>': 30}</a:t>
            </a:r>
          </a:p>
          <a:p>
            <a:pPr marL="0" indent="0">
              <a:buNone/>
            </a:pPr>
            <a:r>
              <a:rPr lang="en-US" altLang="zh-CN" sz="2000" dirty="0" smtClean="0"/>
              <a:t>…</a:t>
            </a:r>
          </a:p>
          <a:p>
            <a:pPr marL="0" indent="0">
              <a:buNone/>
            </a:pPr>
            <a:r>
              <a:rPr lang="en-US" altLang="zh-CN" sz="2000" b="1" dirty="0" smtClean="0"/>
              <a:t>49958.9555932 {'</a:t>
            </a:r>
            <a:r>
              <a:rPr lang="en-US" altLang="zh-CN" sz="2000" b="1" dirty="0" err="1" smtClean="0"/>
              <a:t>max_features</a:t>
            </a:r>
            <a:r>
              <a:rPr lang="en-US" altLang="zh-CN" sz="2000" b="1" dirty="0" smtClean="0"/>
              <a:t>': 6, '</a:t>
            </a:r>
            <a:r>
              <a:rPr lang="en-US" altLang="zh-CN" sz="2000" b="1" dirty="0" err="1" smtClean="0"/>
              <a:t>n_estimators</a:t>
            </a:r>
            <a:r>
              <a:rPr lang="en-US" altLang="zh-CN" sz="2000" b="1" dirty="0" smtClean="0"/>
              <a:t>': 30} </a:t>
            </a:r>
            <a:endParaRPr lang="en-US" altLang="zh-CN" sz="2000" b="1" dirty="0" smtClean="0"/>
          </a:p>
          <a:p>
            <a:pPr marL="0" indent="0">
              <a:buNone/>
            </a:pPr>
            <a:r>
              <a:rPr lang="en-US" altLang="zh-CN" sz="2000" dirty="0" smtClean="0"/>
              <a:t>…</a:t>
            </a:r>
            <a:endParaRPr lang="en-US" altLang="zh-CN" sz="2000" dirty="0"/>
          </a:p>
          <a:p>
            <a:pPr marL="0" indent="0">
              <a:buNone/>
            </a:pPr>
            <a:r>
              <a:rPr lang="en-US" altLang="zh-CN" sz="2000" dirty="0"/>
              <a:t>59634.0533132 {'bootstrap': False, '</a:t>
            </a:r>
            <a:r>
              <a:rPr lang="en-US" altLang="zh-CN" sz="2000" dirty="0" err="1"/>
              <a:t>max_features</a:t>
            </a:r>
            <a:r>
              <a:rPr lang="en-US" altLang="zh-CN" sz="2000" dirty="0"/>
              <a:t>': 3, '</a:t>
            </a:r>
            <a:r>
              <a:rPr lang="en-US" altLang="zh-CN" sz="2000" dirty="0" err="1"/>
              <a:t>n_estimators</a:t>
            </a:r>
            <a:r>
              <a:rPr lang="en-US" altLang="zh-CN" sz="2000" dirty="0"/>
              <a:t>': 3}</a:t>
            </a:r>
          </a:p>
          <a:p>
            <a:pPr marL="0" indent="0">
              <a:buNone/>
            </a:pPr>
            <a:r>
              <a:rPr lang="en-US" altLang="zh-CN" sz="2000" dirty="0"/>
              <a:t>52456.0883904 {'bootstrap': False, '</a:t>
            </a:r>
            <a:r>
              <a:rPr lang="en-US" altLang="zh-CN" sz="2000" dirty="0" err="1"/>
              <a:t>max_features</a:t>
            </a:r>
            <a:r>
              <a:rPr lang="en-US" altLang="zh-CN" sz="2000" dirty="0"/>
              <a:t>': 3, '</a:t>
            </a:r>
            <a:r>
              <a:rPr lang="en-US" altLang="zh-CN" sz="2000" dirty="0" err="1"/>
              <a:t>n_estimators</a:t>
            </a:r>
            <a:r>
              <a:rPr lang="en-US" altLang="zh-CN" sz="2000" dirty="0"/>
              <a:t>': 10}</a:t>
            </a:r>
          </a:p>
          <a:p>
            <a:pPr marL="0" indent="0">
              <a:buNone/>
            </a:pPr>
            <a:r>
              <a:rPr lang="en-US" altLang="zh-CN" sz="2000" dirty="0"/>
              <a:t>58825.665239 {'bootstrap': False, '</a:t>
            </a:r>
            <a:r>
              <a:rPr lang="en-US" altLang="zh-CN" sz="2000" dirty="0" err="1"/>
              <a:t>max_features</a:t>
            </a:r>
            <a:r>
              <a:rPr lang="en-US" altLang="zh-CN" sz="2000" dirty="0"/>
              <a:t>': 4, '</a:t>
            </a:r>
            <a:r>
              <a:rPr lang="en-US" altLang="zh-CN" sz="2000" dirty="0" err="1"/>
              <a:t>n_estimators</a:t>
            </a:r>
            <a:r>
              <a:rPr lang="en-US" altLang="zh-CN" sz="2000" dirty="0"/>
              <a:t>': 3}</a:t>
            </a:r>
          </a:p>
          <a:p>
            <a:pPr marL="0" indent="0">
              <a:buNone/>
            </a:pPr>
            <a:r>
              <a:rPr lang="en-US" altLang="zh-CN" sz="2000" dirty="0"/>
              <a:t>52012.9945396 {'bootstrap': False, '</a:t>
            </a:r>
            <a:r>
              <a:rPr lang="en-US" altLang="zh-CN" sz="2000" dirty="0" err="1"/>
              <a:t>max_features</a:t>
            </a:r>
            <a:r>
              <a:rPr lang="en-US" altLang="zh-CN" sz="2000" dirty="0"/>
              <a:t>': 4, '</a:t>
            </a:r>
            <a:r>
              <a:rPr lang="en-US" altLang="zh-CN" sz="2000" dirty="0" err="1"/>
              <a:t>n_estimators</a:t>
            </a:r>
            <a:r>
              <a:rPr lang="en-US" altLang="zh-CN" sz="2000" dirty="0"/>
              <a:t>': 10}</a:t>
            </a:r>
          </a:p>
        </p:txBody>
      </p:sp>
      <p:sp>
        <p:nvSpPr>
          <p:cNvPr id="5" name="标题 1"/>
          <p:cNvSpPr>
            <a:spLocks noGrp="1"/>
          </p:cNvSpPr>
          <p:nvPr>
            <p:ph type="title"/>
          </p:nvPr>
        </p:nvSpPr>
        <p:spPr>
          <a:xfrm>
            <a:off x="457200" y="-243408"/>
            <a:ext cx="8229600" cy="1143000"/>
          </a:xfrm>
        </p:spPr>
        <p:txBody>
          <a:bodyPr>
            <a:normAutofit/>
          </a:bodyPr>
          <a:lstStyle/>
          <a:p>
            <a:r>
              <a:rPr lang="en-US" altLang="zh-CN" sz="3600" dirty="0"/>
              <a:t>Fine-Tune Your </a:t>
            </a:r>
            <a:r>
              <a:rPr lang="en-US" altLang="zh-CN" sz="3600" dirty="0" smtClean="0"/>
              <a:t>Model - </a:t>
            </a:r>
            <a:r>
              <a:rPr lang="en-US" altLang="zh-CN" sz="3600" dirty="0"/>
              <a:t>Grid Search</a:t>
            </a:r>
            <a:endParaRPr lang="zh-CN" altLang="en-US" dirty="0"/>
          </a:p>
        </p:txBody>
      </p:sp>
    </p:spTree>
    <p:extLst>
      <p:ext uri="{BB962C8B-B14F-4D97-AF65-F5344CB8AC3E}">
        <p14:creationId xmlns:p14="http://schemas.microsoft.com/office/powerpoint/2010/main" xmlns="" val="17390167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r>
              <a:rPr lang="en-US" altLang="zh-CN" sz="2800" dirty="0"/>
              <a:t>The grid search approach is fine when you are exploring relatively few </a:t>
            </a:r>
            <a:r>
              <a:rPr lang="en-US" altLang="zh-CN" sz="2800" dirty="0" smtClean="0"/>
              <a:t>combinations, like </a:t>
            </a:r>
            <a:r>
              <a:rPr lang="en-US" altLang="zh-CN" sz="2800" dirty="0"/>
              <a:t>in the previous example, but when the </a:t>
            </a:r>
            <a:r>
              <a:rPr lang="en-US" altLang="zh-CN" sz="2800" dirty="0" err="1"/>
              <a:t>hyperparameter</a:t>
            </a:r>
            <a:r>
              <a:rPr lang="en-US" altLang="zh-CN" sz="2800" dirty="0"/>
              <a:t> </a:t>
            </a:r>
            <a:r>
              <a:rPr lang="en-US" altLang="zh-CN" sz="2800" i="1" dirty="0"/>
              <a:t>search space </a:t>
            </a:r>
            <a:r>
              <a:rPr lang="en-US" altLang="zh-CN" sz="2800" dirty="0"/>
              <a:t>is large, it </a:t>
            </a:r>
            <a:r>
              <a:rPr lang="en-US" altLang="zh-CN" sz="2800" dirty="0" smtClean="0"/>
              <a:t>is often </a:t>
            </a:r>
            <a:r>
              <a:rPr lang="en-US" altLang="zh-CN" sz="2800" dirty="0"/>
              <a:t>preferable to use </a:t>
            </a:r>
            <a:r>
              <a:rPr lang="en-US" altLang="zh-CN" sz="2800" dirty="0" err="1"/>
              <a:t>RandomizedSearchCV</a:t>
            </a:r>
            <a:r>
              <a:rPr lang="en-US" altLang="zh-CN" sz="2800" dirty="0"/>
              <a:t> instead. This class can be used in </a:t>
            </a:r>
            <a:r>
              <a:rPr lang="en-US" altLang="zh-CN" sz="2800" dirty="0" smtClean="0"/>
              <a:t>much the </a:t>
            </a:r>
            <a:r>
              <a:rPr lang="en-US" altLang="zh-CN" sz="2800" dirty="0"/>
              <a:t>same way as the </a:t>
            </a:r>
            <a:r>
              <a:rPr lang="en-US" altLang="zh-CN" sz="2800" dirty="0" err="1"/>
              <a:t>GridSearchCV</a:t>
            </a:r>
            <a:r>
              <a:rPr lang="en-US" altLang="zh-CN" sz="2800" dirty="0"/>
              <a:t> class, but instead of trying out all possible </a:t>
            </a:r>
            <a:r>
              <a:rPr lang="en-US" altLang="zh-CN" sz="2800" dirty="0" smtClean="0"/>
              <a:t>combinations, it </a:t>
            </a:r>
            <a:r>
              <a:rPr lang="en-US" altLang="zh-CN" sz="2800" dirty="0"/>
              <a:t>evaluates a given number of random combinations by selecting a </a:t>
            </a:r>
            <a:r>
              <a:rPr lang="en-US" altLang="zh-CN" sz="2800" dirty="0" smtClean="0"/>
              <a:t>random value </a:t>
            </a:r>
            <a:r>
              <a:rPr lang="en-US" altLang="zh-CN" sz="2800" dirty="0"/>
              <a:t>for each </a:t>
            </a:r>
            <a:r>
              <a:rPr lang="en-US" altLang="zh-CN" sz="2800" dirty="0" err="1"/>
              <a:t>hyperparameter</a:t>
            </a:r>
            <a:r>
              <a:rPr lang="en-US" altLang="zh-CN" sz="2800" dirty="0"/>
              <a:t> at every iteration. This approach has two main benefits:</a:t>
            </a:r>
          </a:p>
          <a:p>
            <a:pPr lvl="1"/>
            <a:r>
              <a:rPr lang="en-US" altLang="zh-CN" sz="2000" dirty="0" smtClean="0"/>
              <a:t>If </a:t>
            </a:r>
            <a:r>
              <a:rPr lang="en-US" altLang="zh-CN" sz="2000" dirty="0"/>
              <a:t>you let the randomized search run for, say, 1,000 iterations, this approach </a:t>
            </a:r>
            <a:r>
              <a:rPr lang="en-US" altLang="zh-CN" sz="2000" dirty="0" smtClean="0"/>
              <a:t>will explore </a:t>
            </a:r>
            <a:r>
              <a:rPr lang="en-US" altLang="zh-CN" sz="2000" dirty="0"/>
              <a:t>1,000 different values for each </a:t>
            </a:r>
            <a:r>
              <a:rPr lang="en-US" altLang="zh-CN" sz="2000" dirty="0" err="1"/>
              <a:t>hyperparameter</a:t>
            </a:r>
            <a:r>
              <a:rPr lang="en-US" altLang="zh-CN" sz="2000" dirty="0"/>
              <a:t> (instead of just a few </a:t>
            </a:r>
            <a:r>
              <a:rPr lang="en-US" altLang="zh-CN" sz="2000" dirty="0" smtClean="0"/>
              <a:t>values per </a:t>
            </a:r>
            <a:r>
              <a:rPr lang="en-US" altLang="zh-CN" sz="2000" dirty="0" err="1"/>
              <a:t>hyperparameter</a:t>
            </a:r>
            <a:r>
              <a:rPr lang="en-US" altLang="zh-CN" sz="2000" dirty="0"/>
              <a:t> with the grid search approach).</a:t>
            </a:r>
          </a:p>
          <a:p>
            <a:pPr lvl="1"/>
            <a:r>
              <a:rPr lang="en-US" altLang="zh-CN" sz="2000" dirty="0" smtClean="0"/>
              <a:t>You </a:t>
            </a:r>
            <a:r>
              <a:rPr lang="en-US" altLang="zh-CN" sz="2000" dirty="0"/>
              <a:t>have more control over the computing budget you want to allocate to </a:t>
            </a:r>
            <a:r>
              <a:rPr lang="en-US" altLang="zh-CN" sz="2000" dirty="0" err="1" smtClean="0"/>
              <a:t>hyperparameter</a:t>
            </a:r>
            <a:r>
              <a:rPr lang="en-US" altLang="zh-CN" sz="2000" dirty="0" smtClean="0"/>
              <a:t> search</a:t>
            </a:r>
            <a:r>
              <a:rPr lang="en-US" altLang="zh-CN" sz="2000" dirty="0"/>
              <a:t>, simply by setting the number of iterations.</a:t>
            </a:r>
          </a:p>
        </p:txBody>
      </p:sp>
      <p:sp>
        <p:nvSpPr>
          <p:cNvPr id="5" name="标题 1"/>
          <p:cNvSpPr>
            <a:spLocks noGrp="1"/>
          </p:cNvSpPr>
          <p:nvPr>
            <p:ph type="title"/>
          </p:nvPr>
        </p:nvSpPr>
        <p:spPr>
          <a:xfrm>
            <a:off x="457200" y="-243408"/>
            <a:ext cx="8229600" cy="1143000"/>
          </a:xfrm>
        </p:spPr>
        <p:txBody>
          <a:bodyPr>
            <a:normAutofit/>
          </a:bodyPr>
          <a:lstStyle/>
          <a:p>
            <a:r>
              <a:rPr lang="en-US" altLang="zh-CN" sz="3600" dirty="0"/>
              <a:t>Fine-Tune Your </a:t>
            </a:r>
            <a:r>
              <a:rPr lang="en-US" altLang="zh-CN" sz="3600" dirty="0" smtClean="0"/>
              <a:t>Model - </a:t>
            </a:r>
            <a:r>
              <a:rPr lang="en-US" altLang="zh-CN" sz="3600" dirty="0"/>
              <a:t>Randomized Search</a:t>
            </a:r>
            <a:endParaRPr lang="zh-CN" altLang="en-US" dirty="0"/>
          </a:p>
        </p:txBody>
      </p:sp>
    </p:spTree>
    <p:extLst>
      <p:ext uri="{BB962C8B-B14F-4D97-AF65-F5344CB8AC3E}">
        <p14:creationId xmlns:p14="http://schemas.microsoft.com/office/powerpoint/2010/main" xmlns="" val="29642092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r>
              <a:rPr lang="en-US" altLang="zh-CN" sz="2800" dirty="0"/>
              <a:t>Another way to fine-tune your system is to try to combine the models that </a:t>
            </a:r>
            <a:r>
              <a:rPr lang="en-US" altLang="zh-CN" sz="2800" dirty="0" smtClean="0"/>
              <a:t>perform best</a:t>
            </a:r>
            <a:r>
              <a:rPr lang="en-US" altLang="zh-CN" sz="2800" dirty="0"/>
              <a:t>. The group (or “ensemble”) will often perform better than the best </a:t>
            </a:r>
            <a:r>
              <a:rPr lang="en-US" altLang="zh-CN" sz="2800" dirty="0" smtClean="0"/>
              <a:t>individual model </a:t>
            </a:r>
            <a:r>
              <a:rPr lang="en-US" altLang="zh-CN" sz="2800" dirty="0"/>
              <a:t>(just like Random Forests perform better than the individual Decision </a:t>
            </a:r>
            <a:r>
              <a:rPr lang="en-US" altLang="zh-CN" sz="2800" dirty="0" smtClean="0"/>
              <a:t>Trees they </a:t>
            </a:r>
            <a:r>
              <a:rPr lang="en-US" altLang="zh-CN" sz="2800" dirty="0"/>
              <a:t>rely on), especially if the individual models make very different types of errors.</a:t>
            </a:r>
            <a:endParaRPr lang="en-US" altLang="zh-CN" sz="2000" dirty="0"/>
          </a:p>
        </p:txBody>
      </p:sp>
      <p:sp>
        <p:nvSpPr>
          <p:cNvPr id="5" name="标题 1"/>
          <p:cNvSpPr>
            <a:spLocks noGrp="1"/>
          </p:cNvSpPr>
          <p:nvPr>
            <p:ph type="title"/>
          </p:nvPr>
        </p:nvSpPr>
        <p:spPr>
          <a:xfrm>
            <a:off x="457200" y="-243408"/>
            <a:ext cx="8229600" cy="1143000"/>
          </a:xfrm>
        </p:spPr>
        <p:txBody>
          <a:bodyPr>
            <a:normAutofit/>
          </a:bodyPr>
          <a:lstStyle/>
          <a:p>
            <a:r>
              <a:rPr lang="en-US" altLang="zh-CN" sz="3600" dirty="0"/>
              <a:t>Fine-Tune Your </a:t>
            </a:r>
            <a:r>
              <a:rPr lang="en-US" altLang="zh-CN" sz="3600" dirty="0" smtClean="0"/>
              <a:t>Model - </a:t>
            </a:r>
            <a:r>
              <a:rPr lang="en-US" altLang="zh-CN" sz="3600" dirty="0"/>
              <a:t>Ensemble Methods</a:t>
            </a:r>
            <a:endParaRPr lang="zh-CN" altLang="en-US" dirty="0"/>
          </a:p>
        </p:txBody>
      </p:sp>
    </p:spTree>
    <p:extLst>
      <p:ext uri="{BB962C8B-B14F-4D97-AF65-F5344CB8AC3E}">
        <p14:creationId xmlns:p14="http://schemas.microsoft.com/office/powerpoint/2010/main" xmlns="" val="11640148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r>
              <a:rPr lang="en-US" altLang="zh-CN" sz="2800" dirty="0"/>
              <a:t>After tweaking your models for a while, you eventually have a system that </a:t>
            </a:r>
            <a:r>
              <a:rPr lang="en-US" altLang="zh-CN" sz="2800" dirty="0" smtClean="0"/>
              <a:t>performs sufficiently </a:t>
            </a:r>
            <a:r>
              <a:rPr lang="en-US" altLang="zh-CN" sz="2800" dirty="0"/>
              <a:t>well. Now is the time to evaluate the final model on the test set. There </a:t>
            </a:r>
            <a:r>
              <a:rPr lang="en-US" altLang="zh-CN" sz="2800" dirty="0" smtClean="0"/>
              <a:t>is nothing </a:t>
            </a:r>
            <a:r>
              <a:rPr lang="en-US" altLang="zh-CN" sz="2800" dirty="0"/>
              <a:t>special about this process; just get the predictors and the labels from </a:t>
            </a:r>
            <a:r>
              <a:rPr lang="en-US" altLang="zh-CN" sz="2800" dirty="0" smtClean="0"/>
              <a:t>your test </a:t>
            </a:r>
            <a:r>
              <a:rPr lang="en-US" altLang="zh-CN" sz="2800" dirty="0"/>
              <a:t>set, run your </a:t>
            </a:r>
            <a:r>
              <a:rPr lang="en-US" altLang="zh-CN" sz="2800" dirty="0" err="1"/>
              <a:t>full_pipeline</a:t>
            </a:r>
            <a:r>
              <a:rPr lang="en-US" altLang="zh-CN" sz="2800" dirty="0"/>
              <a:t> to transform the data (call transform(), </a:t>
            </a:r>
            <a:r>
              <a:rPr lang="en-US" altLang="zh-CN" sz="2800" i="1" dirty="0" smtClean="0"/>
              <a:t>not </a:t>
            </a:r>
            <a:r>
              <a:rPr lang="en-US" altLang="zh-CN" sz="2800" dirty="0" err="1" smtClean="0"/>
              <a:t>fit_transform</a:t>
            </a:r>
            <a:r>
              <a:rPr lang="en-US" altLang="zh-CN" sz="2800" dirty="0"/>
              <a:t>()!), and evaluate the final model on the test set:</a:t>
            </a:r>
            <a:endParaRPr lang="en-US" altLang="zh-CN" sz="1800" dirty="0"/>
          </a:p>
        </p:txBody>
      </p:sp>
      <p:sp>
        <p:nvSpPr>
          <p:cNvPr id="5" name="标题 1"/>
          <p:cNvSpPr>
            <a:spLocks noGrp="1"/>
          </p:cNvSpPr>
          <p:nvPr>
            <p:ph type="title"/>
          </p:nvPr>
        </p:nvSpPr>
        <p:spPr>
          <a:xfrm>
            <a:off x="457200" y="-243408"/>
            <a:ext cx="8229600" cy="1143000"/>
          </a:xfrm>
        </p:spPr>
        <p:txBody>
          <a:bodyPr>
            <a:normAutofit/>
          </a:bodyPr>
          <a:lstStyle/>
          <a:p>
            <a:r>
              <a:rPr lang="en-US" altLang="zh-CN" sz="3600" dirty="0"/>
              <a:t>Evaluate Your System on the Test Set</a:t>
            </a:r>
            <a:endParaRPr lang="zh-CN" altLang="en-US" dirty="0"/>
          </a:p>
        </p:txBody>
      </p:sp>
    </p:spTree>
    <p:extLst>
      <p:ext uri="{BB962C8B-B14F-4D97-AF65-F5344CB8AC3E}">
        <p14:creationId xmlns:p14="http://schemas.microsoft.com/office/powerpoint/2010/main" xmlns="" val="2071634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Frame the Problem</a:t>
            </a:r>
            <a:endParaRPr lang="zh-CN" altLang="en-US" dirty="0"/>
          </a:p>
        </p:txBody>
      </p:sp>
      <p:sp>
        <p:nvSpPr>
          <p:cNvPr id="3" name="内容占位符 2"/>
          <p:cNvSpPr>
            <a:spLocks noGrp="1"/>
          </p:cNvSpPr>
          <p:nvPr>
            <p:ph idx="1"/>
          </p:nvPr>
        </p:nvSpPr>
        <p:spPr>
          <a:xfrm>
            <a:off x="457200" y="1600200"/>
            <a:ext cx="8686800" cy="4525963"/>
          </a:xfrm>
        </p:spPr>
        <p:txBody>
          <a:bodyPr>
            <a:normAutofit fontScale="85000" lnSpcReduction="10000"/>
          </a:bodyPr>
          <a:lstStyle/>
          <a:p>
            <a:r>
              <a:rPr lang="en-US" altLang="zh-CN" dirty="0" smtClean="0"/>
              <a:t>It is clearly a typical </a:t>
            </a:r>
            <a:r>
              <a:rPr lang="en-US" altLang="zh-CN" b="1" dirty="0" smtClean="0"/>
              <a:t>supervised learning </a:t>
            </a:r>
            <a:r>
              <a:rPr lang="en-US" altLang="zh-CN" dirty="0" smtClean="0"/>
              <a:t>task since you are given </a:t>
            </a:r>
            <a:r>
              <a:rPr lang="en-US" altLang="zh-CN" i="1" dirty="0" smtClean="0"/>
              <a:t>labeled training examples</a:t>
            </a:r>
            <a:r>
              <a:rPr lang="en-US" altLang="zh-CN" dirty="0" smtClean="0"/>
              <a:t>. </a:t>
            </a:r>
          </a:p>
          <a:p>
            <a:r>
              <a:rPr lang="en-US" altLang="zh-CN" dirty="0" smtClean="0"/>
              <a:t>Moreover, it is also a typical </a:t>
            </a:r>
            <a:r>
              <a:rPr lang="en-US" altLang="zh-CN" b="1" dirty="0" smtClean="0"/>
              <a:t>regression task</a:t>
            </a:r>
            <a:r>
              <a:rPr lang="en-US" altLang="zh-CN" dirty="0" smtClean="0"/>
              <a:t>, since you are asked to predict a value. More specifically, this is a </a:t>
            </a:r>
            <a:r>
              <a:rPr lang="en-US" altLang="zh-CN" i="1" dirty="0" smtClean="0"/>
              <a:t>multivariate regression problem since the system will use multiple features to make a prediction</a:t>
            </a:r>
            <a:r>
              <a:rPr lang="en-US" altLang="zh-CN" dirty="0" smtClean="0"/>
              <a:t>. </a:t>
            </a:r>
          </a:p>
          <a:p>
            <a:r>
              <a:rPr lang="en-US" altLang="zh-CN" i="1" dirty="0" smtClean="0"/>
              <a:t>Finally, there is no continuous flow of data coming in </a:t>
            </a:r>
            <a:r>
              <a:rPr lang="en-US" altLang="zh-CN" dirty="0" smtClean="0"/>
              <a:t>the system, there is no particular need to adjust to changing data rapidly, and the data is small enough to fit in memory, so plain </a:t>
            </a:r>
            <a:r>
              <a:rPr lang="en-US" altLang="zh-CN" b="1" dirty="0" smtClean="0"/>
              <a:t>batch learning </a:t>
            </a:r>
            <a:r>
              <a:rPr lang="en-US" altLang="zh-CN" dirty="0" smtClean="0"/>
              <a:t>should do just fine.</a:t>
            </a:r>
            <a:endParaRPr lang="zh-CN" altLang="en-US" dirty="0"/>
          </a:p>
        </p:txBody>
      </p:sp>
    </p:spTree>
    <p:extLst>
      <p:ext uri="{BB962C8B-B14F-4D97-AF65-F5344CB8AC3E}">
        <p14:creationId xmlns:p14="http://schemas.microsoft.com/office/powerpoint/2010/main" xmlns="" val="25566232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pPr marL="0" indent="0">
              <a:buNone/>
            </a:pPr>
            <a:r>
              <a:rPr lang="en-US" altLang="zh-CN" sz="2800" dirty="0" err="1"/>
              <a:t>final_model</a:t>
            </a:r>
            <a:r>
              <a:rPr lang="en-US" altLang="zh-CN" sz="2800" dirty="0"/>
              <a:t> = </a:t>
            </a:r>
            <a:r>
              <a:rPr lang="en-US" altLang="zh-CN" sz="2800" dirty="0" err="1"/>
              <a:t>grid_search.best_estimator</a:t>
            </a:r>
            <a:r>
              <a:rPr lang="en-US" altLang="zh-CN" sz="2800" dirty="0"/>
              <a:t>_</a:t>
            </a:r>
          </a:p>
          <a:p>
            <a:pPr marL="0" indent="0">
              <a:buNone/>
            </a:pPr>
            <a:r>
              <a:rPr lang="en-US" altLang="zh-CN" sz="2800" dirty="0" err="1"/>
              <a:t>X_test</a:t>
            </a:r>
            <a:r>
              <a:rPr lang="en-US" altLang="zh-CN" sz="2800" dirty="0"/>
              <a:t> = </a:t>
            </a:r>
            <a:r>
              <a:rPr lang="en-US" altLang="zh-CN" sz="2800" dirty="0" err="1"/>
              <a:t>strat_test_set.drop</a:t>
            </a:r>
            <a:r>
              <a:rPr lang="en-US" altLang="zh-CN" sz="2800" dirty="0"/>
              <a:t>("</a:t>
            </a:r>
            <a:r>
              <a:rPr lang="en-US" altLang="zh-CN" sz="2800" dirty="0" err="1"/>
              <a:t>median_house_value</a:t>
            </a:r>
            <a:r>
              <a:rPr lang="en-US" altLang="zh-CN" sz="2800" dirty="0"/>
              <a:t>", axis=1)</a:t>
            </a:r>
          </a:p>
          <a:p>
            <a:pPr marL="0" indent="0">
              <a:buNone/>
            </a:pPr>
            <a:r>
              <a:rPr lang="en-US" altLang="zh-CN" sz="2800" dirty="0" err="1"/>
              <a:t>y_test</a:t>
            </a:r>
            <a:r>
              <a:rPr lang="en-US" altLang="zh-CN" sz="2800" dirty="0"/>
              <a:t> = </a:t>
            </a:r>
            <a:r>
              <a:rPr lang="en-US" altLang="zh-CN" sz="2800" dirty="0" err="1"/>
              <a:t>strat_test_set</a:t>
            </a:r>
            <a:r>
              <a:rPr lang="en-US" altLang="zh-CN" sz="2800" dirty="0"/>
              <a:t>["</a:t>
            </a:r>
            <a:r>
              <a:rPr lang="en-US" altLang="zh-CN" sz="2800" dirty="0" err="1"/>
              <a:t>median_house_value</a:t>
            </a:r>
            <a:r>
              <a:rPr lang="en-US" altLang="zh-CN" sz="2800" dirty="0"/>
              <a:t>"].copy()</a:t>
            </a:r>
          </a:p>
          <a:p>
            <a:pPr marL="0" indent="0">
              <a:buNone/>
            </a:pPr>
            <a:r>
              <a:rPr lang="en-US" altLang="zh-CN" sz="2800" dirty="0" err="1"/>
              <a:t>X_test_prepared</a:t>
            </a:r>
            <a:r>
              <a:rPr lang="en-US" altLang="zh-CN" sz="2800" dirty="0"/>
              <a:t> = </a:t>
            </a:r>
            <a:r>
              <a:rPr lang="en-US" altLang="zh-CN" sz="2800" dirty="0" err="1"/>
              <a:t>full_pipeline.transform</a:t>
            </a:r>
            <a:r>
              <a:rPr lang="en-US" altLang="zh-CN" sz="2800" dirty="0"/>
              <a:t>(</a:t>
            </a:r>
            <a:r>
              <a:rPr lang="en-US" altLang="zh-CN" sz="2800" dirty="0" err="1"/>
              <a:t>X_test</a:t>
            </a:r>
            <a:r>
              <a:rPr lang="en-US" altLang="zh-CN" sz="2800" dirty="0"/>
              <a:t>)</a:t>
            </a:r>
          </a:p>
          <a:p>
            <a:pPr marL="0" indent="0">
              <a:buNone/>
            </a:pPr>
            <a:r>
              <a:rPr lang="en-US" altLang="zh-CN" sz="2800" dirty="0" err="1"/>
              <a:t>final_predictions</a:t>
            </a:r>
            <a:r>
              <a:rPr lang="en-US" altLang="zh-CN" sz="2800" dirty="0"/>
              <a:t> = </a:t>
            </a:r>
            <a:r>
              <a:rPr lang="en-US" altLang="zh-CN" sz="2800" dirty="0" err="1"/>
              <a:t>final_model.predict</a:t>
            </a:r>
            <a:r>
              <a:rPr lang="en-US" altLang="zh-CN" sz="2800" dirty="0"/>
              <a:t>(</a:t>
            </a:r>
            <a:r>
              <a:rPr lang="en-US" altLang="zh-CN" sz="2800" dirty="0" err="1"/>
              <a:t>X_test_prepared</a:t>
            </a:r>
            <a:r>
              <a:rPr lang="en-US" altLang="zh-CN" sz="2800" dirty="0"/>
              <a:t>)</a:t>
            </a:r>
          </a:p>
          <a:p>
            <a:pPr marL="0" indent="0">
              <a:buNone/>
            </a:pPr>
            <a:r>
              <a:rPr lang="en-US" altLang="zh-CN" sz="2800" dirty="0" err="1"/>
              <a:t>final_mse</a:t>
            </a:r>
            <a:r>
              <a:rPr lang="en-US" altLang="zh-CN" sz="2800" dirty="0"/>
              <a:t> = </a:t>
            </a:r>
            <a:r>
              <a:rPr lang="en-US" altLang="zh-CN" sz="2800" dirty="0" err="1"/>
              <a:t>mean_squared_error</a:t>
            </a:r>
            <a:r>
              <a:rPr lang="en-US" altLang="zh-CN" sz="2800" dirty="0"/>
              <a:t>(</a:t>
            </a:r>
            <a:r>
              <a:rPr lang="en-US" altLang="zh-CN" sz="2800" dirty="0" err="1"/>
              <a:t>y_test</a:t>
            </a:r>
            <a:r>
              <a:rPr lang="en-US" altLang="zh-CN" sz="2800" dirty="0"/>
              <a:t>, </a:t>
            </a:r>
            <a:r>
              <a:rPr lang="en-US" altLang="zh-CN" sz="2800" dirty="0" err="1"/>
              <a:t>final_predictions</a:t>
            </a:r>
            <a:r>
              <a:rPr lang="en-US" altLang="zh-CN" sz="2800" dirty="0"/>
              <a:t>)</a:t>
            </a:r>
          </a:p>
          <a:p>
            <a:pPr marL="0" indent="0">
              <a:buNone/>
            </a:pPr>
            <a:r>
              <a:rPr lang="en-US" altLang="zh-CN" sz="2800" dirty="0" err="1"/>
              <a:t>final_rmse</a:t>
            </a:r>
            <a:r>
              <a:rPr lang="en-US" altLang="zh-CN" sz="2800" dirty="0"/>
              <a:t> = </a:t>
            </a:r>
            <a:r>
              <a:rPr lang="en-US" altLang="zh-CN" sz="2800" dirty="0" err="1"/>
              <a:t>np.sqrt</a:t>
            </a:r>
            <a:r>
              <a:rPr lang="en-US" altLang="zh-CN" sz="2800" dirty="0"/>
              <a:t>(</a:t>
            </a:r>
            <a:r>
              <a:rPr lang="en-US" altLang="zh-CN" sz="2800" dirty="0" err="1"/>
              <a:t>final_mse</a:t>
            </a:r>
            <a:r>
              <a:rPr lang="en-US" altLang="zh-CN" sz="2800" dirty="0"/>
              <a:t>) </a:t>
            </a:r>
            <a:r>
              <a:rPr lang="en-US" altLang="zh-CN" sz="2800" i="1" dirty="0"/>
              <a:t># =&gt; evaluates to 48,209.6</a:t>
            </a:r>
            <a:endParaRPr lang="en-US" altLang="zh-CN" sz="1800" dirty="0"/>
          </a:p>
        </p:txBody>
      </p:sp>
      <p:sp>
        <p:nvSpPr>
          <p:cNvPr id="5" name="标题 1"/>
          <p:cNvSpPr>
            <a:spLocks noGrp="1"/>
          </p:cNvSpPr>
          <p:nvPr>
            <p:ph type="title"/>
          </p:nvPr>
        </p:nvSpPr>
        <p:spPr>
          <a:xfrm>
            <a:off x="457200" y="-243408"/>
            <a:ext cx="8229600" cy="1143000"/>
          </a:xfrm>
        </p:spPr>
        <p:txBody>
          <a:bodyPr>
            <a:normAutofit/>
          </a:bodyPr>
          <a:lstStyle/>
          <a:p>
            <a:r>
              <a:rPr lang="en-US" altLang="zh-CN" sz="3600" dirty="0"/>
              <a:t>Evaluate Your System on the Test Set</a:t>
            </a:r>
            <a:endParaRPr lang="zh-CN" altLang="en-US" dirty="0"/>
          </a:p>
        </p:txBody>
      </p:sp>
    </p:spTree>
    <p:extLst>
      <p:ext uri="{BB962C8B-B14F-4D97-AF65-F5344CB8AC3E}">
        <p14:creationId xmlns:p14="http://schemas.microsoft.com/office/powerpoint/2010/main" xmlns="" val="23204783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r>
              <a:rPr lang="en-US" altLang="zh-CN" sz="2800" dirty="0"/>
              <a:t>The performance will usually be slightly worse than what you measured using </a:t>
            </a:r>
            <a:r>
              <a:rPr lang="en-US" altLang="zh-CN" sz="2800" dirty="0" err="1" smtClean="0"/>
              <a:t>crossvalidation</a:t>
            </a:r>
            <a:r>
              <a:rPr lang="en-US" altLang="zh-CN" sz="2800" dirty="0" smtClean="0"/>
              <a:t> if </a:t>
            </a:r>
            <a:r>
              <a:rPr lang="en-US" altLang="zh-CN" sz="2800" dirty="0"/>
              <a:t>you did a lot of </a:t>
            </a:r>
            <a:r>
              <a:rPr lang="en-US" altLang="zh-CN" sz="2800" dirty="0" err="1"/>
              <a:t>hyperparameter</a:t>
            </a:r>
            <a:r>
              <a:rPr lang="en-US" altLang="zh-CN" sz="2800" dirty="0"/>
              <a:t> tuning (because your system ends </a:t>
            </a:r>
            <a:r>
              <a:rPr lang="en-US" altLang="zh-CN" sz="2800" dirty="0" smtClean="0"/>
              <a:t>up fine-tuned </a:t>
            </a:r>
            <a:r>
              <a:rPr lang="en-US" altLang="zh-CN" sz="2800" dirty="0"/>
              <a:t>to perform well on the validation data, and will likely not perform as </a:t>
            </a:r>
            <a:r>
              <a:rPr lang="en-US" altLang="zh-CN" sz="2800" dirty="0" smtClean="0"/>
              <a:t>well on </a:t>
            </a:r>
            <a:r>
              <a:rPr lang="en-US" altLang="zh-CN" sz="2800" dirty="0"/>
              <a:t>unknown datasets). It is not the case in this example, but when this happens </a:t>
            </a:r>
            <a:r>
              <a:rPr lang="en-US" altLang="zh-CN" sz="2800" dirty="0" smtClean="0"/>
              <a:t>you must </a:t>
            </a:r>
            <a:r>
              <a:rPr lang="en-US" altLang="zh-CN" sz="2800" dirty="0"/>
              <a:t>resist the temptation to tweak the </a:t>
            </a:r>
            <a:r>
              <a:rPr lang="en-US" altLang="zh-CN" sz="2800" dirty="0" err="1"/>
              <a:t>hyperparameters</a:t>
            </a:r>
            <a:r>
              <a:rPr lang="en-US" altLang="zh-CN" sz="2800" dirty="0"/>
              <a:t> to make the numbers </a:t>
            </a:r>
            <a:r>
              <a:rPr lang="en-US" altLang="zh-CN" sz="2800" dirty="0" smtClean="0"/>
              <a:t>look good </a:t>
            </a:r>
            <a:r>
              <a:rPr lang="en-US" altLang="zh-CN" sz="2800" dirty="0"/>
              <a:t>on the test set; the improvements would be unlikely to generalize to new data.</a:t>
            </a:r>
            <a:endParaRPr lang="en-US" altLang="zh-CN" sz="1800" dirty="0"/>
          </a:p>
        </p:txBody>
      </p:sp>
      <p:sp>
        <p:nvSpPr>
          <p:cNvPr id="5" name="标题 1"/>
          <p:cNvSpPr>
            <a:spLocks noGrp="1"/>
          </p:cNvSpPr>
          <p:nvPr>
            <p:ph type="title"/>
          </p:nvPr>
        </p:nvSpPr>
        <p:spPr>
          <a:xfrm>
            <a:off x="457200" y="-243408"/>
            <a:ext cx="8229600" cy="1143000"/>
          </a:xfrm>
        </p:spPr>
        <p:txBody>
          <a:bodyPr>
            <a:normAutofit/>
          </a:bodyPr>
          <a:lstStyle/>
          <a:p>
            <a:r>
              <a:rPr lang="en-US" altLang="zh-CN" sz="3600" dirty="0"/>
              <a:t>Evaluate Your System on the Test Set</a:t>
            </a:r>
            <a:endParaRPr lang="zh-CN" altLang="en-US" dirty="0"/>
          </a:p>
        </p:txBody>
      </p:sp>
    </p:spTree>
    <p:extLst>
      <p:ext uri="{BB962C8B-B14F-4D97-AF65-F5344CB8AC3E}">
        <p14:creationId xmlns:p14="http://schemas.microsoft.com/office/powerpoint/2010/main" xmlns="" val="30903814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r>
              <a:rPr lang="en-US" altLang="zh-CN" sz="2800" dirty="0"/>
              <a:t>Perfect, you got approval to launch! You need to get your solution ready for </a:t>
            </a:r>
            <a:r>
              <a:rPr lang="en-US" altLang="zh-CN" sz="2800" dirty="0" smtClean="0"/>
              <a:t>production, in </a:t>
            </a:r>
            <a:r>
              <a:rPr lang="en-US" altLang="zh-CN" sz="2800" dirty="0"/>
              <a:t>particular by plugging the production input data sources into your </a:t>
            </a:r>
            <a:r>
              <a:rPr lang="en-US" altLang="zh-CN" sz="2800" dirty="0" smtClean="0"/>
              <a:t>system and </a:t>
            </a:r>
            <a:r>
              <a:rPr lang="en-US" altLang="zh-CN" sz="2800" dirty="0"/>
              <a:t>writing tests.</a:t>
            </a:r>
          </a:p>
          <a:p>
            <a:r>
              <a:rPr lang="en-US" altLang="zh-CN" sz="2800" dirty="0"/>
              <a:t>You also need to write monitoring code to check your system’s live performance </a:t>
            </a:r>
            <a:r>
              <a:rPr lang="en-US" altLang="zh-CN" sz="2800" dirty="0" smtClean="0"/>
              <a:t>at regular </a:t>
            </a:r>
            <a:r>
              <a:rPr lang="en-US" altLang="zh-CN" sz="2800" dirty="0"/>
              <a:t>intervals and trigger alerts when it drops. This is important to catch not </a:t>
            </a:r>
            <a:r>
              <a:rPr lang="en-US" altLang="zh-CN" sz="2800" dirty="0" smtClean="0"/>
              <a:t>only sudden </a:t>
            </a:r>
            <a:r>
              <a:rPr lang="en-US" altLang="zh-CN" sz="2800" dirty="0"/>
              <a:t>breakage, but also performance degradation. This is quite common </a:t>
            </a:r>
            <a:r>
              <a:rPr lang="en-US" altLang="zh-CN" sz="2800" dirty="0" smtClean="0"/>
              <a:t>because models </a:t>
            </a:r>
            <a:r>
              <a:rPr lang="en-US" altLang="zh-CN" sz="2800" dirty="0"/>
              <a:t>tend to “rot” as data evolves over time, unless the models are regularly </a:t>
            </a:r>
            <a:r>
              <a:rPr lang="en-US" altLang="zh-CN" sz="2800" dirty="0" smtClean="0"/>
              <a:t>trained on </a:t>
            </a:r>
            <a:r>
              <a:rPr lang="en-US" altLang="zh-CN" sz="2800" dirty="0"/>
              <a:t>fresh data.</a:t>
            </a:r>
            <a:endParaRPr lang="en-US" altLang="zh-CN" sz="1800" dirty="0"/>
          </a:p>
        </p:txBody>
      </p:sp>
      <p:sp>
        <p:nvSpPr>
          <p:cNvPr id="5" name="标题 1"/>
          <p:cNvSpPr>
            <a:spLocks noGrp="1"/>
          </p:cNvSpPr>
          <p:nvPr>
            <p:ph type="title"/>
          </p:nvPr>
        </p:nvSpPr>
        <p:spPr>
          <a:xfrm>
            <a:off x="457200" y="-243408"/>
            <a:ext cx="8229600" cy="1143000"/>
          </a:xfrm>
        </p:spPr>
        <p:txBody>
          <a:bodyPr>
            <a:normAutofit fontScale="90000"/>
          </a:bodyPr>
          <a:lstStyle/>
          <a:p>
            <a:r>
              <a:rPr lang="en-US" altLang="zh-CN" sz="3600" dirty="0"/>
              <a:t>Launch, Monitor, and Maintain Your System</a:t>
            </a:r>
            <a:endParaRPr lang="zh-CN" altLang="en-US" dirty="0"/>
          </a:p>
        </p:txBody>
      </p:sp>
    </p:spTree>
    <p:extLst>
      <p:ext uri="{BB962C8B-B14F-4D97-AF65-F5344CB8AC3E}">
        <p14:creationId xmlns:p14="http://schemas.microsoft.com/office/powerpoint/2010/main" xmlns="" val="22236478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r>
              <a:rPr lang="en-US" altLang="zh-CN" sz="2800" dirty="0"/>
              <a:t>you will generally want to train your models on a regular basis using </a:t>
            </a:r>
            <a:r>
              <a:rPr lang="en-US" altLang="zh-CN" sz="2800" dirty="0" smtClean="0"/>
              <a:t>fresh data</a:t>
            </a:r>
            <a:r>
              <a:rPr lang="en-US" altLang="zh-CN" sz="2800" dirty="0"/>
              <a:t>. You should automate this process as much as possible. If you don’t, you are </a:t>
            </a:r>
            <a:r>
              <a:rPr lang="en-US" altLang="zh-CN" sz="2800" dirty="0" smtClean="0"/>
              <a:t>very likely </a:t>
            </a:r>
            <a:r>
              <a:rPr lang="en-US" altLang="zh-CN" sz="2800" dirty="0"/>
              <a:t>to refresh your model only every six months (at best), and your system’s </a:t>
            </a:r>
            <a:r>
              <a:rPr lang="en-US" altLang="zh-CN" sz="2800" dirty="0" smtClean="0"/>
              <a:t>performance may </a:t>
            </a:r>
            <a:r>
              <a:rPr lang="en-US" altLang="zh-CN" sz="2800" dirty="0"/>
              <a:t>fluctuate severely over time. </a:t>
            </a:r>
            <a:endParaRPr lang="en-US" altLang="zh-CN" sz="2800" dirty="0" smtClean="0"/>
          </a:p>
          <a:p>
            <a:r>
              <a:rPr lang="en-US" altLang="zh-CN" sz="2800" dirty="0" smtClean="0"/>
              <a:t>If </a:t>
            </a:r>
            <a:r>
              <a:rPr lang="en-US" altLang="zh-CN" sz="2800" dirty="0"/>
              <a:t>your system is an online learning </a:t>
            </a:r>
            <a:r>
              <a:rPr lang="en-US" altLang="zh-CN" sz="2800" dirty="0" smtClean="0"/>
              <a:t>system, you </a:t>
            </a:r>
            <a:r>
              <a:rPr lang="en-US" altLang="zh-CN" sz="2800" dirty="0"/>
              <a:t>should make sure you save snapshots of its state at regular intervals so you </a:t>
            </a:r>
            <a:r>
              <a:rPr lang="en-US" altLang="zh-CN" sz="2800" dirty="0" smtClean="0"/>
              <a:t>can easily </a:t>
            </a:r>
            <a:r>
              <a:rPr lang="en-US" altLang="zh-CN" sz="2800" dirty="0"/>
              <a:t>roll back to a previously working state.</a:t>
            </a:r>
            <a:endParaRPr lang="en-US" altLang="zh-CN" sz="1800" dirty="0"/>
          </a:p>
        </p:txBody>
      </p:sp>
      <p:sp>
        <p:nvSpPr>
          <p:cNvPr id="5" name="标题 1"/>
          <p:cNvSpPr>
            <a:spLocks noGrp="1"/>
          </p:cNvSpPr>
          <p:nvPr>
            <p:ph type="title"/>
          </p:nvPr>
        </p:nvSpPr>
        <p:spPr>
          <a:xfrm>
            <a:off x="457200" y="-243408"/>
            <a:ext cx="8229600" cy="1143000"/>
          </a:xfrm>
        </p:spPr>
        <p:txBody>
          <a:bodyPr>
            <a:normAutofit fontScale="90000"/>
          </a:bodyPr>
          <a:lstStyle/>
          <a:p>
            <a:r>
              <a:rPr lang="en-US" altLang="zh-CN" sz="3600" dirty="0"/>
              <a:t>Launch, Monitor, and Maintain Your System</a:t>
            </a:r>
            <a:endParaRPr lang="zh-CN" altLang="en-US" dirty="0"/>
          </a:p>
        </p:txBody>
      </p:sp>
    </p:spTree>
    <p:extLst>
      <p:ext uri="{BB962C8B-B14F-4D97-AF65-F5344CB8AC3E}">
        <p14:creationId xmlns:p14="http://schemas.microsoft.com/office/powerpoint/2010/main" xmlns="" val="3688402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 a Performance Measure</a:t>
            </a:r>
            <a:endParaRPr lang="zh-CN" altLang="en-US" dirty="0"/>
          </a:p>
        </p:txBody>
      </p:sp>
      <p:sp>
        <p:nvSpPr>
          <p:cNvPr id="3" name="内容占位符 2"/>
          <p:cNvSpPr>
            <a:spLocks noGrp="1"/>
          </p:cNvSpPr>
          <p:nvPr>
            <p:ph idx="1"/>
          </p:nvPr>
        </p:nvSpPr>
        <p:spPr>
          <a:xfrm>
            <a:off x="457200" y="1600200"/>
            <a:ext cx="8686800" cy="4525963"/>
          </a:xfrm>
        </p:spPr>
        <p:txBody>
          <a:bodyPr>
            <a:normAutofit/>
          </a:bodyPr>
          <a:lstStyle/>
          <a:p>
            <a:r>
              <a:rPr lang="en-US" altLang="zh-CN" dirty="0" smtClean="0"/>
              <a:t>A typical performance measure for regression problems is the Root Mean Square Error (RMSE). It measures the </a:t>
            </a:r>
            <a:r>
              <a:rPr lang="en-US" altLang="zh-CN" i="1" dirty="0" smtClean="0"/>
              <a:t>standard </a:t>
            </a:r>
            <a:r>
              <a:rPr lang="en-US" altLang="zh-CN" i="1" dirty="0" smtClean="0"/>
              <a:t>deviation </a:t>
            </a:r>
            <a:r>
              <a:rPr lang="en-US" altLang="zh-CN" i="1" dirty="0" smtClean="0"/>
              <a:t>of the errors the system makes in its predictions.</a:t>
            </a:r>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1285852" y="3857627"/>
            <a:ext cx="6429420" cy="1836977"/>
          </a:xfrm>
          <a:prstGeom prst="rect">
            <a:avLst/>
          </a:prstGeom>
          <a:noFill/>
          <a:ln w="9525">
            <a:noFill/>
            <a:miter lim="800000"/>
            <a:headEnd/>
            <a:tailEnd/>
          </a:ln>
          <a:effectLst/>
        </p:spPr>
      </p:pic>
    </p:spTree>
    <p:extLst>
      <p:ext uri="{BB962C8B-B14F-4D97-AF65-F5344CB8AC3E}">
        <p14:creationId xmlns:p14="http://schemas.microsoft.com/office/powerpoint/2010/main" xmlns="" val="2556623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 a Performance Measure</a:t>
            </a:r>
            <a:endParaRPr lang="zh-CN" altLang="en-US" dirty="0"/>
          </a:p>
        </p:txBody>
      </p:sp>
      <p:sp>
        <p:nvSpPr>
          <p:cNvPr id="3" name="内容占位符 2"/>
          <p:cNvSpPr>
            <a:spLocks noGrp="1"/>
          </p:cNvSpPr>
          <p:nvPr>
            <p:ph idx="1"/>
          </p:nvPr>
        </p:nvSpPr>
        <p:spPr>
          <a:xfrm>
            <a:off x="457200" y="1600200"/>
            <a:ext cx="8686800" cy="4525963"/>
          </a:xfrm>
        </p:spPr>
        <p:txBody>
          <a:bodyPr>
            <a:normAutofit/>
          </a:bodyPr>
          <a:lstStyle/>
          <a:p>
            <a:r>
              <a:rPr lang="en-US" altLang="zh-CN" dirty="0" smtClean="0"/>
              <a:t>In some contexts you may prefer to use another function. For example, suppose that there are many outlier districts. In that case, you may consider using the </a:t>
            </a:r>
            <a:r>
              <a:rPr lang="en-US" altLang="zh-CN" i="1" dirty="0" smtClean="0"/>
              <a:t>Mean Absolute Error.</a:t>
            </a:r>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1643042" y="3786190"/>
            <a:ext cx="5429288" cy="1983534"/>
          </a:xfrm>
          <a:prstGeom prst="rect">
            <a:avLst/>
          </a:prstGeom>
          <a:noFill/>
          <a:ln w="9525">
            <a:noFill/>
            <a:miter lim="800000"/>
            <a:headEnd/>
            <a:tailEnd/>
          </a:ln>
          <a:effectLst/>
        </p:spPr>
      </p:pic>
    </p:spTree>
    <p:extLst>
      <p:ext uri="{BB962C8B-B14F-4D97-AF65-F5344CB8AC3E}">
        <p14:creationId xmlns:p14="http://schemas.microsoft.com/office/powerpoint/2010/main" xmlns="" val="25566232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1673</TotalTime>
  <Words>5331</Words>
  <Application>Microsoft Office PowerPoint</Application>
  <PresentationFormat>全屏显示(4:3)</PresentationFormat>
  <Paragraphs>483</Paragraphs>
  <Slides>73</Slides>
  <Notes>0</Notes>
  <HiddenSlides>0</HiddenSlides>
  <MMClips>0</MMClips>
  <ScaleCrop>false</ScaleCrop>
  <HeadingPairs>
    <vt:vector size="4" baseType="variant">
      <vt:variant>
        <vt:lpstr>主题</vt:lpstr>
      </vt:variant>
      <vt:variant>
        <vt:i4>1</vt:i4>
      </vt:variant>
      <vt:variant>
        <vt:lpstr>幻灯片标题</vt:lpstr>
      </vt:variant>
      <vt:variant>
        <vt:i4>73</vt:i4>
      </vt:variant>
    </vt:vector>
  </HeadingPairs>
  <TitlesOfParts>
    <vt:vector size="74" baseType="lpstr">
      <vt:lpstr>Office 主题</vt:lpstr>
      <vt:lpstr>Hands-On Machine Learning with Scikit-Learn and TensorFlow </vt:lpstr>
      <vt:lpstr>CHAPTER 2</vt:lpstr>
      <vt:lpstr>CHAPTER 2</vt:lpstr>
      <vt:lpstr>Dataset</vt:lpstr>
      <vt:lpstr>Dataset</vt:lpstr>
      <vt:lpstr>Frame the Problem</vt:lpstr>
      <vt:lpstr>Frame the Problem</vt:lpstr>
      <vt:lpstr>Select a Performance Measure</vt:lpstr>
      <vt:lpstr>Select a Performance Measure</vt:lpstr>
      <vt:lpstr>Select a Performance Measure</vt:lpstr>
      <vt:lpstr>Get data</vt:lpstr>
      <vt:lpstr>Load data</vt:lpstr>
      <vt:lpstr>幻灯片 13</vt:lpstr>
      <vt:lpstr>幻灯片 14</vt:lpstr>
      <vt:lpstr>Show data</vt:lpstr>
      <vt:lpstr>Show data</vt:lpstr>
      <vt:lpstr>Create a Test Set</vt:lpstr>
      <vt:lpstr>Create a Test Set</vt:lpstr>
      <vt:lpstr>Create a Test Set</vt:lpstr>
      <vt:lpstr>Create a Test Set</vt:lpstr>
      <vt:lpstr>Create a Test Set</vt:lpstr>
      <vt:lpstr>Create a Test Set</vt:lpstr>
      <vt:lpstr>Create a Test Set</vt:lpstr>
      <vt:lpstr>Create a Test Set</vt:lpstr>
      <vt:lpstr>Create a Test Set</vt:lpstr>
      <vt:lpstr>Create a Test Set</vt:lpstr>
      <vt:lpstr>Discover and Visualize the data</vt:lpstr>
      <vt:lpstr>Visualizing Geographical Data</vt:lpstr>
      <vt:lpstr>Visualizing Geographical Data</vt:lpstr>
      <vt:lpstr>Visualizing Geographical Data</vt:lpstr>
      <vt:lpstr>Visualizing Geographical Data</vt:lpstr>
      <vt:lpstr>Visualizing Geographical Data</vt:lpstr>
      <vt:lpstr>Visualizing Geographical Data</vt:lpstr>
      <vt:lpstr>Looking for Correlations</vt:lpstr>
      <vt:lpstr>Looking for Correlations</vt:lpstr>
      <vt:lpstr>Looking for Correlations</vt:lpstr>
      <vt:lpstr>Looking for Correlations</vt:lpstr>
      <vt:lpstr>Looking for Correlations</vt:lpstr>
      <vt:lpstr>幻灯片 39</vt:lpstr>
      <vt:lpstr>Experimenting with Attribute Combinations</vt:lpstr>
      <vt:lpstr>幻灯片 41</vt:lpstr>
      <vt:lpstr>Prepare the Data for Machine Learning Algorithms</vt:lpstr>
      <vt:lpstr>Prepare the Data for Machine Learning Algorithms</vt:lpstr>
      <vt:lpstr>Handling Text and Categorical Attributes</vt:lpstr>
      <vt:lpstr>Handling Text and Categorical Attributes</vt:lpstr>
      <vt:lpstr>Handling Text and Categorical Attributes</vt:lpstr>
      <vt:lpstr>Handling Text and Categorical Attributes</vt:lpstr>
      <vt:lpstr>Handling Text and Categorical Attributes</vt:lpstr>
      <vt:lpstr>Custom Transformers</vt:lpstr>
      <vt:lpstr>Feature Scaling</vt:lpstr>
      <vt:lpstr>Transformation Pipelines</vt:lpstr>
      <vt:lpstr>Transformation Pipelines</vt:lpstr>
      <vt:lpstr>Transformation Pipelines</vt:lpstr>
      <vt:lpstr>Select and Train a Model</vt:lpstr>
      <vt:lpstr>Select and Train a Model</vt:lpstr>
      <vt:lpstr>Select and Train a Model</vt:lpstr>
      <vt:lpstr>Better Evaluation Using Cross-Validation</vt:lpstr>
      <vt:lpstr>Better Evaluation Using Cross-Validation</vt:lpstr>
      <vt:lpstr>Better Evaluation Using Cross-Validation</vt:lpstr>
      <vt:lpstr>Better Evaluation Using Cross-Validation</vt:lpstr>
      <vt:lpstr>Better Evaluation Using Cross-Validation</vt:lpstr>
      <vt:lpstr>Fine-Tune Your Model - Grid Search</vt:lpstr>
      <vt:lpstr>Fine-Tune Your Model - Grid Search</vt:lpstr>
      <vt:lpstr>Fine-Tune Your Model - Grid Search</vt:lpstr>
      <vt:lpstr>Fine-Tune Your Model - Grid Search</vt:lpstr>
      <vt:lpstr>Fine-Tune Your Model - Grid Search</vt:lpstr>
      <vt:lpstr>Fine-Tune Your Model - Randomized Search</vt:lpstr>
      <vt:lpstr>Fine-Tune Your Model - Ensemble Methods</vt:lpstr>
      <vt:lpstr>Evaluate Your System on the Test Set</vt:lpstr>
      <vt:lpstr>Evaluate Your System on the Test Set</vt:lpstr>
      <vt:lpstr>Evaluate Your System on the Test Set</vt:lpstr>
      <vt:lpstr>Launch, Monitor, and Maintain Your System</vt:lpstr>
      <vt:lpstr>Launch, Monitor, and Maintain Your System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Hands-On Machine Learning with Scikit-Learn and TensorFlow</dc:title>
  <dc:creator>David Wang</dc:creator>
  <cp:lastModifiedBy>微软用户</cp:lastModifiedBy>
  <cp:revision>62</cp:revision>
  <dcterms:created xsi:type="dcterms:W3CDTF">2017-08-17T13:43:52Z</dcterms:created>
  <dcterms:modified xsi:type="dcterms:W3CDTF">2017-10-08T14:51:51Z</dcterms:modified>
</cp:coreProperties>
</file>