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a Binary Classifier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now let’s pick a classifier and train it. A good place to start is with a </a:t>
            </a:r>
            <a:r>
              <a:rPr lang="en-US" altLang="zh-CN" sz="2400" i="1" dirty="0" smtClean="0"/>
              <a:t>Stochastic Gradient </a:t>
            </a:r>
            <a:r>
              <a:rPr lang="en-US" altLang="zh-CN" sz="2400" i="1" dirty="0"/>
              <a:t>Descent </a:t>
            </a:r>
            <a:r>
              <a:rPr lang="en-US" altLang="zh-CN" sz="2400" dirty="0"/>
              <a:t>(SGD) classifier, using </a:t>
            </a:r>
            <a:r>
              <a:rPr lang="en-US" altLang="zh-CN" sz="2400" dirty="0" err="1"/>
              <a:t>Scikit-Learn’s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SGDClassifier</a:t>
            </a:r>
            <a:r>
              <a:rPr lang="en-US" altLang="zh-CN" sz="2400" dirty="0"/>
              <a:t> class. This </a:t>
            </a:r>
            <a:r>
              <a:rPr lang="en-US" altLang="zh-CN" sz="2400" dirty="0" smtClean="0"/>
              <a:t>classifier has </a:t>
            </a:r>
            <a:r>
              <a:rPr lang="en-US" altLang="zh-CN" sz="2400" dirty="0"/>
              <a:t>the advantage of being capable of handling very large datasets </a:t>
            </a:r>
            <a:r>
              <a:rPr lang="en-US" altLang="zh-CN" sz="2400" dirty="0" smtClean="0"/>
              <a:t>efficiently. This </a:t>
            </a:r>
            <a:r>
              <a:rPr lang="en-US" altLang="zh-CN" sz="2400" dirty="0"/>
              <a:t>is in part because SGD deals with training instances independently, one at a </a:t>
            </a:r>
            <a:r>
              <a:rPr lang="en-US" altLang="zh-CN" sz="2400" dirty="0" smtClean="0"/>
              <a:t>time. </a:t>
            </a:r>
            <a:r>
              <a:rPr lang="en-US" altLang="zh-CN" sz="2400" dirty="0"/>
              <a:t>Let’s </a:t>
            </a:r>
            <a:r>
              <a:rPr lang="en-US" altLang="zh-CN" sz="2400" dirty="0" smtClean="0"/>
              <a:t>create an </a:t>
            </a:r>
            <a:r>
              <a:rPr lang="en-US" altLang="zh-CN" sz="2400" dirty="0" err="1"/>
              <a:t>SGDClassifier</a:t>
            </a:r>
            <a:r>
              <a:rPr lang="en-US" altLang="zh-CN" sz="2400" dirty="0"/>
              <a:t> and train it on the whole training set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sklearn.linear_model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SGDClassifier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sgd_clf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SGDClassifier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random_state</a:t>
            </a:r>
            <a:r>
              <a:rPr lang="en-US" altLang="zh-CN" sz="2400" dirty="0"/>
              <a:t>=42)</a:t>
            </a:r>
          </a:p>
          <a:p>
            <a:pPr marL="0" indent="0">
              <a:buNone/>
            </a:pPr>
            <a:r>
              <a:rPr lang="en-US" altLang="zh-CN" sz="2400" dirty="0" err="1"/>
              <a:t>sgd_clf.fit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, y_train_5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sgd_clf.predict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some_digit</a:t>
            </a:r>
            <a:r>
              <a:rPr lang="en-US" altLang="zh-CN" sz="2400" dirty="0"/>
              <a:t>])</a:t>
            </a:r>
          </a:p>
          <a:p>
            <a:pPr marL="0" indent="0">
              <a:buNone/>
            </a:pPr>
            <a:r>
              <a:rPr lang="en-US" altLang="zh-CN" sz="2400" dirty="0"/>
              <a:t>array([ True],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4777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Measures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Evaluating a classifier is often significantly trickier than evaluating a </a:t>
            </a:r>
            <a:r>
              <a:rPr lang="en-US" altLang="zh-CN" sz="2400" dirty="0" err="1" smtClean="0"/>
              <a:t>regressor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Let’s use the </a:t>
            </a:r>
            <a:r>
              <a:rPr lang="en-US" altLang="zh-CN" sz="2400" dirty="0" err="1"/>
              <a:t>cross_val_score</a:t>
            </a:r>
            <a:r>
              <a:rPr lang="en-US" altLang="zh-CN" sz="2400" dirty="0"/>
              <a:t>() function to evaluate your </a:t>
            </a:r>
            <a:r>
              <a:rPr lang="en-US" altLang="zh-CN" sz="2400" dirty="0" err="1"/>
              <a:t>SGDClassifier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model using </a:t>
            </a:r>
            <a:r>
              <a:rPr lang="en-US" altLang="zh-CN" sz="2400" dirty="0"/>
              <a:t>K-fold cross-validation, with three folds. Remember that K-fold </a:t>
            </a:r>
            <a:r>
              <a:rPr lang="en-US" altLang="zh-CN" sz="2400" dirty="0" err="1" smtClean="0"/>
              <a:t>crossvalidation</a:t>
            </a:r>
            <a:r>
              <a:rPr lang="en-US" altLang="zh-CN" sz="2400" dirty="0" smtClean="0"/>
              <a:t> means </a:t>
            </a:r>
            <a:r>
              <a:rPr lang="en-US" altLang="zh-CN" sz="2400" dirty="0"/>
              <a:t>splitting the training set into K-folds (in this case, three), then </a:t>
            </a:r>
            <a:r>
              <a:rPr lang="en-US" altLang="zh-CN" sz="2400" dirty="0" smtClean="0"/>
              <a:t>making predictions </a:t>
            </a:r>
            <a:r>
              <a:rPr lang="en-US" altLang="zh-CN" sz="2400" dirty="0"/>
              <a:t>and evaluating them on each fold using a model trained on </a:t>
            </a:r>
            <a:r>
              <a:rPr lang="en-US" altLang="zh-CN" sz="2400" dirty="0" smtClean="0"/>
              <a:t>the remaining folds.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sklearn.model_selection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cross_val_score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cross_val_score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sgd_clf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, y_train_5, cv=3, scoring="accuracy")</a:t>
            </a:r>
          </a:p>
          <a:p>
            <a:pPr marL="0" indent="0">
              <a:buNone/>
            </a:pPr>
            <a:r>
              <a:rPr lang="en-US" altLang="zh-CN" sz="2400" dirty="0"/>
              <a:t>array([ 0.9502 , 0.96565, 0.96495])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4217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Measures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sklearn.base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BaseEstimator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class Never5Classifier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BaseEstimator</a:t>
            </a:r>
            <a:r>
              <a:rPr lang="en-US" altLang="zh-CN" sz="2400" dirty="0"/>
              <a:t>):</a:t>
            </a:r>
          </a:p>
          <a:p>
            <a:pPr marL="0" indent="0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def</a:t>
            </a:r>
            <a:r>
              <a:rPr lang="en-US" altLang="zh-CN" sz="2400" b="1" dirty="0" smtClean="0"/>
              <a:t> </a:t>
            </a:r>
            <a:r>
              <a:rPr lang="en-US" altLang="zh-CN" sz="2400" dirty="0"/>
              <a:t>fit(self, X, y=None):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pass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def</a:t>
            </a:r>
            <a:r>
              <a:rPr lang="en-US" altLang="zh-CN" sz="2400" b="1" dirty="0" smtClean="0"/>
              <a:t> </a:t>
            </a:r>
            <a:r>
              <a:rPr lang="en-US" altLang="zh-CN" sz="2400" dirty="0"/>
              <a:t>predict(self, X):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return </a:t>
            </a:r>
            <a:r>
              <a:rPr lang="en-US" altLang="zh-CN" sz="2400" dirty="0" err="1"/>
              <a:t>np.zeros</a:t>
            </a:r>
            <a:r>
              <a:rPr lang="en-US" altLang="zh-CN" sz="2400" dirty="0"/>
              <a:t>((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(X), 1),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Can you guess this model’s accuracy? Let’s find out: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/>
              <a:t>never_5_clf = Never5Classifier()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cross_val_score</a:t>
            </a:r>
            <a:r>
              <a:rPr lang="en-US" altLang="zh-CN" sz="2400" dirty="0"/>
              <a:t>(never_5_clf, 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, y_train_5, cv=3, scoring="accuracy")</a:t>
            </a:r>
          </a:p>
          <a:p>
            <a:pPr marL="0" indent="0">
              <a:buNone/>
            </a:pPr>
            <a:r>
              <a:rPr lang="en-US" altLang="zh-CN" sz="2400" dirty="0"/>
              <a:t>array([ 0.909 , 0.90715, 0.9128 ])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2185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Measures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This demonstrates why accuracy is generally not the preferred performance </a:t>
            </a:r>
            <a:r>
              <a:rPr lang="en-US" altLang="zh-CN" dirty="0" smtClean="0"/>
              <a:t>measure for </a:t>
            </a:r>
            <a:r>
              <a:rPr lang="en-US" altLang="zh-CN" dirty="0"/>
              <a:t>classifiers, especially when you are dealing with </a:t>
            </a:r>
            <a:r>
              <a:rPr lang="en-US" altLang="zh-CN" i="1" dirty="0"/>
              <a:t>skewed datasets </a:t>
            </a:r>
            <a:r>
              <a:rPr lang="en-US" altLang="zh-CN" dirty="0"/>
              <a:t>(i.e., when </a:t>
            </a:r>
            <a:r>
              <a:rPr lang="en-US" altLang="zh-CN" dirty="0" smtClean="0"/>
              <a:t>some classes </a:t>
            </a:r>
            <a:r>
              <a:rPr lang="en-US" altLang="zh-CN" dirty="0"/>
              <a:t>are much more frequent than others).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817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A much better way to evaluate the performance of a classifier is to look at the </a:t>
            </a:r>
            <a:r>
              <a:rPr lang="en-US" altLang="zh-CN" i="1" dirty="0" smtClean="0"/>
              <a:t>confusion matrix</a:t>
            </a:r>
            <a:r>
              <a:rPr lang="en-US" altLang="zh-CN" dirty="0"/>
              <a:t>. The general idea is to count the number of times instances of class A </a:t>
            </a:r>
            <a:r>
              <a:rPr lang="en-US" altLang="zh-CN" dirty="0" smtClean="0"/>
              <a:t>are classified </a:t>
            </a:r>
            <a:r>
              <a:rPr lang="en-US" altLang="zh-CN" dirty="0"/>
              <a:t>as class B. For example, to know the number of times the classifier </a:t>
            </a:r>
            <a:r>
              <a:rPr lang="en-US" altLang="zh-CN" dirty="0" smtClean="0"/>
              <a:t>confused images </a:t>
            </a:r>
            <a:r>
              <a:rPr lang="en-US" altLang="zh-CN" dirty="0"/>
              <a:t>of </a:t>
            </a:r>
            <a:r>
              <a:rPr lang="en-US" altLang="zh-CN" dirty="0" smtClean="0"/>
              <a:t>5</a:t>
            </a:r>
            <a:r>
              <a:rPr lang="en-US" altLang="zh-CN" dirty="0"/>
              <a:t>s</a:t>
            </a:r>
            <a:r>
              <a:rPr lang="en-US" altLang="zh-CN" dirty="0" smtClean="0"/>
              <a:t> </a:t>
            </a:r>
            <a:r>
              <a:rPr lang="en-US" altLang="zh-CN" dirty="0"/>
              <a:t>with </a:t>
            </a:r>
            <a:r>
              <a:rPr lang="en-US" altLang="zh-CN" dirty="0" smtClean="0"/>
              <a:t>3</a:t>
            </a:r>
            <a:r>
              <a:rPr lang="en-US" altLang="zh-CN" dirty="0"/>
              <a:t>s</a:t>
            </a:r>
            <a:r>
              <a:rPr lang="en-US" altLang="zh-CN" dirty="0" smtClean="0"/>
              <a:t>, </a:t>
            </a:r>
            <a:r>
              <a:rPr lang="en-US" altLang="zh-CN" dirty="0"/>
              <a:t>you would look in the 5th row and 3rd column of the </a:t>
            </a:r>
            <a:r>
              <a:rPr lang="en-US" altLang="zh-CN" dirty="0" smtClean="0"/>
              <a:t>confusion matrix.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802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To compute the confusion matrix, you first need to have a set of predictions, so </a:t>
            </a:r>
            <a:r>
              <a:rPr lang="en-US" altLang="zh-CN" dirty="0" smtClean="0"/>
              <a:t>they can </a:t>
            </a:r>
            <a:r>
              <a:rPr lang="en-US" altLang="zh-CN" dirty="0"/>
              <a:t>be compared to the actual targets. You could make predictions on the test set, </a:t>
            </a:r>
            <a:r>
              <a:rPr lang="en-US" altLang="zh-CN" dirty="0" smtClean="0"/>
              <a:t>but let’s </a:t>
            </a:r>
            <a:r>
              <a:rPr lang="en-US" altLang="zh-CN" dirty="0"/>
              <a:t>keep it untouched for now (remember that you want to use the test set only at </a:t>
            </a:r>
            <a:r>
              <a:rPr lang="en-US" altLang="zh-CN" dirty="0" smtClean="0"/>
              <a:t>the very </a:t>
            </a:r>
            <a:r>
              <a:rPr lang="en-US" altLang="zh-CN" dirty="0"/>
              <a:t>end of your project, once you have a classifier that you are ready to launch</a:t>
            </a:r>
            <a:r>
              <a:rPr lang="en-US" altLang="zh-CN" dirty="0" smtClean="0"/>
              <a:t>). Instead</a:t>
            </a:r>
            <a:r>
              <a:rPr lang="en-US" altLang="zh-CN" dirty="0"/>
              <a:t>, you can use the </a:t>
            </a:r>
            <a:r>
              <a:rPr lang="en-US" altLang="zh-CN" dirty="0" err="1"/>
              <a:t>cross_val_predict</a:t>
            </a:r>
            <a:r>
              <a:rPr lang="en-US" altLang="zh-CN" dirty="0"/>
              <a:t>() function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600" dirty="0"/>
              <a:t>from </a:t>
            </a:r>
            <a:r>
              <a:rPr lang="en-US" altLang="zh-CN" sz="2600" dirty="0" err="1"/>
              <a:t>sklearn.model_selection</a:t>
            </a:r>
            <a:r>
              <a:rPr lang="en-US" altLang="zh-CN" sz="2600" dirty="0"/>
              <a:t> import </a:t>
            </a:r>
            <a:r>
              <a:rPr lang="en-US" altLang="zh-CN" sz="2600" dirty="0" err="1"/>
              <a:t>cross_val_predict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err="1"/>
              <a:t>y_train_pred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cross_val_predict</a:t>
            </a:r>
            <a:r>
              <a:rPr lang="en-US" altLang="zh-CN" sz="2600" dirty="0"/>
              <a:t>(</a:t>
            </a:r>
            <a:r>
              <a:rPr lang="en-US" altLang="zh-CN" sz="2600" dirty="0" err="1"/>
              <a:t>sgd_clf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X_train</a:t>
            </a:r>
            <a:r>
              <a:rPr lang="en-US" altLang="zh-CN" sz="2600" dirty="0"/>
              <a:t>, y_train_5, cv=3)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59314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Just like the </a:t>
            </a:r>
            <a:r>
              <a:rPr lang="en-US" altLang="zh-CN" dirty="0" err="1"/>
              <a:t>cross_val_score</a:t>
            </a:r>
            <a:r>
              <a:rPr lang="en-US" altLang="zh-CN" dirty="0"/>
              <a:t>() function, </a:t>
            </a:r>
            <a:r>
              <a:rPr lang="en-US" altLang="zh-CN" dirty="0" err="1"/>
              <a:t>cross_val_predict</a:t>
            </a:r>
            <a:r>
              <a:rPr lang="en-US" altLang="zh-CN" dirty="0"/>
              <a:t>() performs </a:t>
            </a:r>
            <a:r>
              <a:rPr lang="en-US" altLang="zh-CN" dirty="0" smtClean="0"/>
              <a:t>K-fold cross-validation</a:t>
            </a:r>
            <a:r>
              <a:rPr lang="en-US" altLang="zh-CN" dirty="0"/>
              <a:t>, but instead of returning the evaluation scores, it returns the </a:t>
            </a:r>
            <a:r>
              <a:rPr lang="en-US" altLang="zh-CN" dirty="0" smtClean="0"/>
              <a:t>predictions made </a:t>
            </a:r>
            <a:r>
              <a:rPr lang="en-US" altLang="zh-CN" dirty="0"/>
              <a:t>on each test fold. This means that you get a clean prediction for </a:t>
            </a:r>
            <a:r>
              <a:rPr lang="en-US" altLang="zh-CN" dirty="0" smtClean="0"/>
              <a:t>each instance </a:t>
            </a:r>
            <a:r>
              <a:rPr lang="en-US" altLang="zh-CN" dirty="0"/>
              <a:t>in the training set (“clean” meaning that the prediction is made by a </a:t>
            </a:r>
            <a:r>
              <a:rPr lang="en-US" altLang="zh-CN" dirty="0" smtClean="0"/>
              <a:t>model that </a:t>
            </a:r>
            <a:r>
              <a:rPr lang="en-US" altLang="zh-CN" dirty="0"/>
              <a:t>never saw the data during training).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8695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dirty="0"/>
              <a:t>Now you are ready to get the confusion matrix using the </a:t>
            </a:r>
            <a:r>
              <a:rPr lang="en-US" altLang="zh-CN" dirty="0" err="1"/>
              <a:t>confusion_matrix</a:t>
            </a:r>
            <a:r>
              <a:rPr lang="en-US" altLang="zh-CN" dirty="0"/>
              <a:t>() </a:t>
            </a:r>
            <a:r>
              <a:rPr lang="en-US" altLang="zh-CN" dirty="0" smtClean="0"/>
              <a:t>function. Just </a:t>
            </a:r>
            <a:r>
              <a:rPr lang="en-US" altLang="zh-CN" dirty="0"/>
              <a:t>pass it the target classes (y_train_5) and the predicted </a:t>
            </a:r>
            <a:r>
              <a:rPr lang="en-US" altLang="zh-CN" dirty="0" smtClean="0"/>
              <a:t>classes (</a:t>
            </a:r>
            <a:r>
              <a:rPr lang="en-US" altLang="zh-CN" dirty="0" err="1" smtClean="0"/>
              <a:t>y_train_pred</a:t>
            </a:r>
            <a:r>
              <a:rPr lang="en-US" altLang="zh-CN" dirty="0" smtClean="0"/>
              <a:t>):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&gt;&gt;&gt; from </a:t>
            </a:r>
            <a:r>
              <a:rPr lang="en-US" altLang="zh-CN" b="1" dirty="0" err="1"/>
              <a:t>sklearn.metrics</a:t>
            </a:r>
            <a:r>
              <a:rPr lang="en-US" altLang="zh-CN" b="1" dirty="0"/>
              <a:t> import </a:t>
            </a:r>
            <a:r>
              <a:rPr lang="en-US" altLang="zh-CN" dirty="0" err="1"/>
              <a:t>confusion_matrix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confusion_matrix</a:t>
            </a:r>
            <a:r>
              <a:rPr lang="en-US" altLang="zh-CN" dirty="0"/>
              <a:t>(y_train_5, </a:t>
            </a:r>
            <a:r>
              <a:rPr lang="en-US" altLang="zh-CN" dirty="0" err="1"/>
              <a:t>y_train_pred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array([[53272, 1307],</a:t>
            </a:r>
          </a:p>
          <a:p>
            <a:pPr marL="0" indent="0">
              <a:buNone/>
            </a:pPr>
            <a:r>
              <a:rPr lang="en-US" altLang="zh-CN" dirty="0" smtClean="0"/>
              <a:t>          [ </a:t>
            </a:r>
            <a:r>
              <a:rPr lang="en-US" altLang="zh-CN" dirty="0"/>
              <a:t>1077, 4344]])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42395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000" dirty="0" smtClean="0"/>
              <a:t>array</a:t>
            </a:r>
            <a:r>
              <a:rPr lang="en-US" altLang="zh-CN" sz="3000" dirty="0"/>
              <a:t>([[53272, 1307],</a:t>
            </a:r>
          </a:p>
          <a:p>
            <a:pPr marL="0" indent="0">
              <a:buNone/>
            </a:pPr>
            <a:r>
              <a:rPr lang="en-US" altLang="zh-CN" sz="3000" dirty="0" smtClean="0"/>
              <a:t>          [ </a:t>
            </a:r>
            <a:r>
              <a:rPr lang="en-US" altLang="zh-CN" sz="3000" dirty="0"/>
              <a:t>1077, 4344</a:t>
            </a:r>
            <a:r>
              <a:rPr lang="en-US" altLang="zh-CN" sz="3000" dirty="0" smtClean="0"/>
              <a:t>]])</a:t>
            </a:r>
          </a:p>
          <a:p>
            <a:pPr marL="0" indent="0">
              <a:buNone/>
            </a:pPr>
            <a:endParaRPr lang="en-US" altLang="zh-CN" sz="2600" dirty="0"/>
          </a:p>
          <a:p>
            <a:r>
              <a:rPr lang="en-US" altLang="zh-CN" sz="3000" dirty="0"/>
              <a:t>Each row in a confusion matrix represents an </a:t>
            </a:r>
            <a:r>
              <a:rPr lang="en-US" altLang="zh-CN" sz="3000" i="1" dirty="0"/>
              <a:t>actual class</a:t>
            </a:r>
            <a:r>
              <a:rPr lang="en-US" altLang="zh-CN" sz="3000" dirty="0"/>
              <a:t>, while each column </a:t>
            </a:r>
            <a:r>
              <a:rPr lang="en-US" altLang="zh-CN" sz="3000" dirty="0" smtClean="0"/>
              <a:t>represents a </a:t>
            </a:r>
            <a:r>
              <a:rPr lang="en-US" altLang="zh-CN" sz="3000" i="1" dirty="0"/>
              <a:t>predicted class</a:t>
            </a:r>
            <a:r>
              <a:rPr lang="en-US" altLang="zh-CN" sz="3000" dirty="0"/>
              <a:t>. The first row of this matrix considers non-5 images (the </a:t>
            </a:r>
            <a:r>
              <a:rPr lang="en-US" altLang="zh-CN" sz="3000" i="1" dirty="0" smtClean="0"/>
              <a:t>negative class</a:t>
            </a:r>
            <a:r>
              <a:rPr lang="en-US" altLang="zh-CN" sz="3000" dirty="0"/>
              <a:t>): 53,272 of them were correctly classified as non-5s (they are called </a:t>
            </a:r>
            <a:r>
              <a:rPr lang="en-US" altLang="zh-CN" sz="3000" b="1" i="1" dirty="0" smtClean="0"/>
              <a:t>true negatives</a:t>
            </a:r>
            <a:r>
              <a:rPr lang="en-US" altLang="zh-CN" sz="3000" dirty="0"/>
              <a:t>), while the remaining 1,307 were wrongly classified as 5s (</a:t>
            </a:r>
            <a:r>
              <a:rPr lang="en-US" altLang="zh-CN" sz="3000" b="1" i="1" dirty="0"/>
              <a:t>false positives</a:t>
            </a:r>
            <a:r>
              <a:rPr lang="en-US" altLang="zh-CN" sz="3000" dirty="0" smtClean="0"/>
              <a:t>). The </a:t>
            </a:r>
            <a:r>
              <a:rPr lang="en-US" altLang="zh-CN" sz="3000" dirty="0"/>
              <a:t>second row considers the images of 5s (the </a:t>
            </a:r>
            <a:r>
              <a:rPr lang="en-US" altLang="zh-CN" sz="3000" i="1" dirty="0"/>
              <a:t>positive class</a:t>
            </a:r>
            <a:r>
              <a:rPr lang="en-US" altLang="zh-CN" sz="3000" dirty="0"/>
              <a:t>): 1,077 were </a:t>
            </a:r>
            <a:r>
              <a:rPr lang="en-US" altLang="zh-CN" sz="3000" dirty="0" smtClean="0"/>
              <a:t>wrongly classified </a:t>
            </a:r>
            <a:r>
              <a:rPr lang="en-US" altLang="zh-CN" sz="3000" dirty="0"/>
              <a:t>as non-5s (</a:t>
            </a:r>
            <a:r>
              <a:rPr lang="en-US" altLang="zh-CN" sz="3000" b="1" i="1" dirty="0"/>
              <a:t>false negatives</a:t>
            </a:r>
            <a:r>
              <a:rPr lang="en-US" altLang="zh-CN" sz="3000" dirty="0"/>
              <a:t>), while the remaining 4,344 were correctly </a:t>
            </a:r>
            <a:r>
              <a:rPr lang="en-US" altLang="zh-CN" sz="3000" dirty="0" smtClean="0"/>
              <a:t>classified as </a:t>
            </a:r>
            <a:r>
              <a:rPr lang="en-US" altLang="zh-CN" sz="3000" dirty="0"/>
              <a:t>5s (</a:t>
            </a:r>
            <a:r>
              <a:rPr lang="en-US" altLang="zh-CN" sz="3000" b="1" i="1" dirty="0"/>
              <a:t>true positives</a:t>
            </a:r>
            <a:r>
              <a:rPr lang="en-US" altLang="zh-CN" sz="3000" dirty="0"/>
              <a:t>).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2539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An interesting </a:t>
            </a:r>
            <a:r>
              <a:rPr lang="en-US" altLang="zh-CN" sz="2800" dirty="0" smtClean="0"/>
              <a:t>metric to </a:t>
            </a:r>
            <a:r>
              <a:rPr lang="en-US" altLang="zh-CN" sz="2800" dirty="0"/>
              <a:t>look at is the accuracy of the positive </a:t>
            </a:r>
            <a:r>
              <a:rPr lang="en-US" altLang="zh-CN" sz="2800" dirty="0" smtClean="0"/>
              <a:t>predictions; this </a:t>
            </a:r>
            <a:r>
              <a:rPr lang="en-US" altLang="zh-CN" sz="2800" dirty="0"/>
              <a:t>is called the </a:t>
            </a:r>
            <a:r>
              <a:rPr lang="en-US" altLang="zh-CN" sz="2800" i="1" dirty="0"/>
              <a:t>precision </a:t>
            </a:r>
            <a:r>
              <a:rPr lang="en-US" altLang="zh-CN" sz="2800" dirty="0"/>
              <a:t>of the </a:t>
            </a:r>
            <a:r>
              <a:rPr lang="en-US" altLang="zh-CN" sz="2800" dirty="0" smtClean="0"/>
              <a:t>classifier</a:t>
            </a:r>
            <a:endParaRPr lang="en-US" altLang="zh-CN" sz="2800" dirty="0"/>
          </a:p>
          <a:p>
            <a:endParaRPr lang="en-US" altLang="zh-CN" sz="2800" i="1" dirty="0" smtClean="0"/>
          </a:p>
          <a:p>
            <a:pPr marL="0" indent="0" algn="ctr">
              <a:buNone/>
            </a:pPr>
            <a:r>
              <a:rPr lang="en-US" altLang="zh-CN" sz="2800" i="1" dirty="0" smtClean="0"/>
              <a:t>Equation </a:t>
            </a:r>
            <a:r>
              <a:rPr lang="en-US" altLang="zh-CN" sz="2800" i="1" dirty="0"/>
              <a:t>3-1. </a:t>
            </a:r>
            <a:r>
              <a:rPr lang="en-US" altLang="zh-CN" sz="2800" i="1" dirty="0" smtClean="0"/>
              <a:t>Precision</a:t>
            </a:r>
          </a:p>
          <a:p>
            <a:pPr marL="0" indent="0" algn="ctr">
              <a:buNone/>
            </a:pPr>
            <a:endParaRPr lang="en-US" altLang="zh-CN" sz="2800" i="1" dirty="0"/>
          </a:p>
          <a:p>
            <a:pPr marL="0" indent="0" algn="ctr">
              <a:buNone/>
            </a:pPr>
            <a:r>
              <a:rPr lang="en-US" altLang="zh-CN" sz="2800" dirty="0"/>
              <a:t>precision = </a:t>
            </a:r>
            <a:r>
              <a:rPr lang="en-US" altLang="zh-CN" sz="2800" i="1" dirty="0" smtClean="0"/>
              <a:t>TP/ (TP </a:t>
            </a:r>
            <a:r>
              <a:rPr lang="en-US" altLang="zh-CN" sz="2800" dirty="0"/>
              <a:t>+ </a:t>
            </a:r>
            <a:r>
              <a:rPr lang="en-US" altLang="zh-CN" sz="2800" i="1" dirty="0" smtClean="0"/>
              <a:t>FP)</a:t>
            </a:r>
            <a:endParaRPr lang="en-US" altLang="zh-CN" sz="2800" i="1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TP </a:t>
            </a:r>
            <a:r>
              <a:rPr lang="en-US" altLang="zh-CN" sz="2800" dirty="0"/>
              <a:t>is the number of true positives, and FP is the number of false positives.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814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Classification</a:t>
            </a:r>
          </a:p>
          <a:p>
            <a:r>
              <a:rPr lang="en-US" altLang="zh-CN" dirty="0"/>
              <a:t>In Chapter 1 we mentioned that the most common supervised learning tasks </a:t>
            </a:r>
            <a:r>
              <a:rPr lang="en-US" altLang="zh-CN" dirty="0" smtClean="0"/>
              <a:t>are regression </a:t>
            </a:r>
            <a:r>
              <a:rPr lang="en-US" altLang="zh-CN" dirty="0"/>
              <a:t>(predicting values) and classification (predicting classes). In Chapter 2 </a:t>
            </a:r>
            <a:r>
              <a:rPr lang="en-US" altLang="zh-CN" dirty="0" smtClean="0"/>
              <a:t>we explored </a:t>
            </a:r>
            <a:r>
              <a:rPr lang="en-US" altLang="zh-CN" dirty="0"/>
              <a:t>a regression task, predicting housing values, using various algorithms </a:t>
            </a:r>
            <a:r>
              <a:rPr lang="en-US" altLang="zh-CN" dirty="0" smtClean="0"/>
              <a:t>such as </a:t>
            </a:r>
            <a:r>
              <a:rPr lang="en-US" altLang="zh-CN" dirty="0"/>
              <a:t>Linear Regression, Decision Trees, and Random </a:t>
            </a:r>
            <a:r>
              <a:rPr lang="en-US" altLang="zh-CN" dirty="0" smtClean="0"/>
              <a:t>Forests. </a:t>
            </a:r>
            <a:r>
              <a:rPr lang="en-US" altLang="zh-CN" dirty="0"/>
              <a:t>Now we will turn our attention to </a:t>
            </a:r>
            <a:r>
              <a:rPr lang="en-US" altLang="zh-CN" dirty="0" smtClean="0"/>
              <a:t>classification systems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A trivial way to have perfect precision is to make one single positive prediction </a:t>
            </a:r>
            <a:r>
              <a:rPr lang="en-US" altLang="zh-CN" sz="2800" dirty="0" smtClean="0"/>
              <a:t>and ensure </a:t>
            </a:r>
            <a:r>
              <a:rPr lang="en-US" altLang="zh-CN" sz="2800" dirty="0"/>
              <a:t>it is correct (precision = 1/1 = 100%). This would not be very useful since </a:t>
            </a:r>
            <a:r>
              <a:rPr lang="en-US" altLang="zh-CN" sz="2800" dirty="0" smtClean="0"/>
              <a:t>the classifier </a:t>
            </a:r>
            <a:r>
              <a:rPr lang="en-US" altLang="zh-CN" sz="2800" dirty="0"/>
              <a:t>would ignore all but one positive instance. So precision is typically </a:t>
            </a:r>
            <a:r>
              <a:rPr lang="en-US" altLang="zh-CN" sz="2800" dirty="0" smtClean="0"/>
              <a:t>used along </a:t>
            </a:r>
            <a:r>
              <a:rPr lang="en-US" altLang="zh-CN" sz="2800" dirty="0"/>
              <a:t>with another metric named </a:t>
            </a:r>
            <a:r>
              <a:rPr lang="en-US" altLang="zh-CN" sz="2800" i="1" dirty="0"/>
              <a:t>recall</a:t>
            </a:r>
            <a:r>
              <a:rPr lang="en-US" altLang="zh-CN" sz="2800" dirty="0"/>
              <a:t>, also called </a:t>
            </a:r>
            <a:r>
              <a:rPr lang="en-US" altLang="zh-CN" sz="2800" i="1" dirty="0"/>
              <a:t>sensitivity </a:t>
            </a:r>
            <a:r>
              <a:rPr lang="en-US" altLang="zh-CN" sz="2800" dirty="0"/>
              <a:t>or </a:t>
            </a:r>
            <a:r>
              <a:rPr lang="en-US" altLang="zh-CN" sz="2800" i="1" dirty="0"/>
              <a:t>true positive </a:t>
            </a:r>
            <a:r>
              <a:rPr lang="en-US" altLang="zh-CN" sz="2800" i="1" dirty="0" smtClean="0"/>
              <a:t>rate 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TPR</a:t>
            </a:r>
            <a:r>
              <a:rPr lang="en-US" altLang="zh-CN" sz="2800" dirty="0"/>
              <a:t>): this is the ratio of positive instances that are correctly detected by the </a:t>
            </a:r>
            <a:r>
              <a:rPr lang="en-US" altLang="zh-CN" sz="2800" dirty="0" smtClean="0"/>
              <a:t>classifier (Equation </a:t>
            </a:r>
            <a:r>
              <a:rPr lang="en-US" altLang="zh-CN" sz="2800" dirty="0"/>
              <a:t>3-2).</a:t>
            </a:r>
          </a:p>
          <a:p>
            <a:pPr marL="0" indent="0" algn="ctr">
              <a:buNone/>
            </a:pPr>
            <a:r>
              <a:rPr lang="en-US" altLang="zh-CN" sz="2800" i="1" dirty="0"/>
              <a:t>Equation 3-2. Recall</a:t>
            </a:r>
          </a:p>
          <a:p>
            <a:pPr marL="0" indent="0" algn="ctr">
              <a:buNone/>
            </a:pPr>
            <a:r>
              <a:rPr lang="en-US" altLang="zh-CN" sz="2800" dirty="0"/>
              <a:t>recall = </a:t>
            </a:r>
            <a:r>
              <a:rPr lang="en-US" altLang="zh-CN" sz="2800" i="1" dirty="0" smtClean="0"/>
              <a:t>TP/(TP </a:t>
            </a:r>
            <a:r>
              <a:rPr lang="en-US" altLang="zh-CN" sz="2800" dirty="0"/>
              <a:t>+ </a:t>
            </a:r>
            <a:r>
              <a:rPr lang="en-US" altLang="zh-CN" sz="2800" i="1" dirty="0" smtClean="0"/>
              <a:t>FN)</a:t>
            </a:r>
            <a:endParaRPr lang="en-US" altLang="zh-CN" sz="2800" i="1" dirty="0"/>
          </a:p>
          <a:p>
            <a:r>
              <a:rPr lang="en-US" altLang="zh-CN" sz="2800" dirty="0"/>
              <a:t>FN is of course the number of false negatives.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05468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i="1" dirty="0"/>
              <a:t>An illustrated confusion matrix</a:t>
            </a:r>
            <a:endParaRPr lang="en-US" altLang="zh-CN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8892480" cy="427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009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 and Recall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Scikit</a:t>
            </a:r>
            <a:r>
              <a:rPr lang="en-US" altLang="zh-CN" sz="2800" dirty="0"/>
              <a:t>-Learn provides several functions to compute classifier metrics, including </a:t>
            </a:r>
            <a:r>
              <a:rPr lang="en-US" altLang="zh-CN" sz="2800" dirty="0" smtClean="0"/>
              <a:t>precision and </a:t>
            </a:r>
            <a:r>
              <a:rPr lang="en-US" altLang="zh-CN" sz="2800" dirty="0"/>
              <a:t>recall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sklearn.metrics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precision_score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recall_score</a:t>
            </a:r>
            <a:endParaRPr lang="en-US" altLang="zh-CN" sz="2400" dirty="0"/>
          </a:p>
          <a:p>
            <a:pPr marL="0" indent="0">
              <a:buNone/>
            </a:pPr>
            <a:r>
              <a:rPr lang="es-ES" altLang="zh-CN" sz="2400" b="1" dirty="0"/>
              <a:t>&gt;&gt;&gt; </a:t>
            </a:r>
            <a:r>
              <a:rPr lang="es-ES" altLang="zh-CN" sz="2400" dirty="0"/>
              <a:t>precision_score(y_train_5, y_pred) </a:t>
            </a:r>
            <a:r>
              <a:rPr lang="es-ES" altLang="zh-CN" sz="2400" i="1" dirty="0"/>
              <a:t># == 4344 / (4344 + 1307)</a:t>
            </a:r>
          </a:p>
          <a:p>
            <a:pPr marL="0" indent="0">
              <a:buNone/>
            </a:pPr>
            <a:r>
              <a:rPr lang="en-US" altLang="zh-CN" sz="2400" dirty="0"/>
              <a:t>0.76871350203503808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recall_score</a:t>
            </a:r>
            <a:r>
              <a:rPr lang="en-US" altLang="zh-CN" sz="2400" dirty="0"/>
              <a:t>(y_train_5, </a:t>
            </a:r>
            <a:r>
              <a:rPr lang="en-US" altLang="zh-CN" sz="2400" dirty="0" err="1"/>
              <a:t>y_train_pred</a:t>
            </a:r>
            <a:r>
              <a:rPr lang="en-US" altLang="zh-CN" sz="2400" dirty="0"/>
              <a:t>) </a:t>
            </a:r>
            <a:r>
              <a:rPr lang="en-US" altLang="zh-CN" sz="2400" i="1" dirty="0"/>
              <a:t># == 4344 / (4344 + 1077)</a:t>
            </a:r>
          </a:p>
          <a:p>
            <a:pPr marL="0" indent="0">
              <a:buNone/>
            </a:pPr>
            <a:r>
              <a:rPr lang="en-US" altLang="zh-CN" sz="2400" dirty="0"/>
              <a:t>0.79136690647482011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81595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 and Recall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It is often convenient to combine precision and recall into a single metric called the </a:t>
            </a:r>
            <a:r>
              <a:rPr lang="en-US" altLang="zh-CN" sz="2800" i="1" dirty="0" smtClean="0"/>
              <a:t>F1 score</a:t>
            </a:r>
            <a:r>
              <a:rPr lang="en-US" altLang="zh-CN" sz="2800" dirty="0"/>
              <a:t>, in particular if you need a simple way to compare two classifiers. The F1 score </a:t>
            </a:r>
            <a:r>
              <a:rPr lang="en-US" altLang="zh-CN" sz="2800" dirty="0" smtClean="0"/>
              <a:t>is the </a:t>
            </a:r>
            <a:r>
              <a:rPr lang="en-US" altLang="zh-CN" sz="2800" i="1" dirty="0"/>
              <a:t>harmonic mean </a:t>
            </a:r>
            <a:r>
              <a:rPr lang="en-US" altLang="zh-CN" sz="2800" dirty="0"/>
              <a:t>of precision and recall (Equation 3-3). Whereas the regular </a:t>
            </a:r>
            <a:r>
              <a:rPr lang="en-US" altLang="zh-CN" sz="2800" dirty="0" smtClean="0"/>
              <a:t>mean treats </a:t>
            </a:r>
            <a:r>
              <a:rPr lang="en-US" altLang="zh-CN" sz="2800" dirty="0"/>
              <a:t>all values equally, the harmonic mean gives much more weight to low </a:t>
            </a:r>
            <a:r>
              <a:rPr lang="en-US" altLang="zh-CN" sz="2800" dirty="0" smtClean="0"/>
              <a:t>values. As </a:t>
            </a:r>
            <a:r>
              <a:rPr lang="en-US" altLang="zh-CN" sz="2800" dirty="0"/>
              <a:t>a result, the classifier will only get a high F1 score if both recall and precision </a:t>
            </a:r>
            <a:r>
              <a:rPr lang="en-US" altLang="zh-CN" sz="2800" dirty="0" smtClean="0"/>
              <a:t>are high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85183"/>
            <a:ext cx="7488832" cy="180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6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 and Recall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To compute the F1 score, simply call the f1_score() function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from </a:t>
            </a:r>
            <a:r>
              <a:rPr lang="en-US" altLang="zh-CN" sz="2800" b="1" dirty="0" err="1"/>
              <a:t>sklearn.metrics</a:t>
            </a:r>
            <a:r>
              <a:rPr lang="en-US" altLang="zh-CN" sz="2800" b="1" dirty="0"/>
              <a:t> import </a:t>
            </a:r>
            <a:r>
              <a:rPr lang="en-US" altLang="zh-CN" sz="2800" dirty="0"/>
              <a:t>f1_score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f1_score(y_train_5, </a:t>
            </a:r>
            <a:r>
              <a:rPr lang="en-US" altLang="zh-CN" sz="2800" dirty="0" err="1"/>
              <a:t>y_pred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0.78468208092485547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4988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Precision/Recall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To compute the F1 score, simply call the f1_score() function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from </a:t>
            </a:r>
            <a:r>
              <a:rPr lang="en-US" altLang="zh-CN" sz="2800" b="1" dirty="0" err="1"/>
              <a:t>sklearn.metrics</a:t>
            </a:r>
            <a:r>
              <a:rPr lang="en-US" altLang="zh-CN" sz="2800" b="1" dirty="0"/>
              <a:t> import </a:t>
            </a:r>
            <a:r>
              <a:rPr lang="en-US" altLang="zh-CN" sz="2800" dirty="0"/>
              <a:t>f1_score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f1_score(y_train_5, </a:t>
            </a:r>
            <a:r>
              <a:rPr lang="en-US" altLang="zh-CN" sz="2800" dirty="0" err="1"/>
              <a:t>y_pred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0.78468208092485547</a:t>
            </a:r>
            <a:endParaRPr lang="en-US" altLang="zh-C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" y="1700808"/>
            <a:ext cx="913561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10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Precision/Recall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err="1"/>
              <a:t>Scikit</a:t>
            </a:r>
            <a:r>
              <a:rPr lang="en-US" altLang="zh-CN" sz="2800" dirty="0"/>
              <a:t>-Learn does not let you set the threshold directly, but it does give you access </a:t>
            </a:r>
            <a:r>
              <a:rPr lang="en-US" altLang="zh-CN" sz="2800" dirty="0" smtClean="0"/>
              <a:t>to the </a:t>
            </a:r>
            <a:r>
              <a:rPr lang="en-US" altLang="zh-CN" sz="2800" dirty="0"/>
              <a:t>decision scores that it uses to make predictions. Instead of calling the </a:t>
            </a:r>
            <a:r>
              <a:rPr lang="en-US" altLang="zh-CN" sz="2800" dirty="0" smtClean="0"/>
              <a:t>classifier’s predict</a:t>
            </a:r>
            <a:r>
              <a:rPr lang="en-US" altLang="zh-CN" sz="2800" dirty="0"/>
              <a:t>() method, you can call its </a:t>
            </a:r>
            <a:r>
              <a:rPr lang="en-US" altLang="zh-CN" sz="2800" dirty="0" err="1"/>
              <a:t>decision_function</a:t>
            </a:r>
            <a:r>
              <a:rPr lang="en-US" altLang="zh-CN" sz="2800" dirty="0"/>
              <a:t>() method, which returns </a:t>
            </a:r>
            <a:r>
              <a:rPr lang="en-US" altLang="zh-CN" sz="2800" dirty="0" smtClean="0"/>
              <a:t>a score </a:t>
            </a:r>
            <a:r>
              <a:rPr lang="en-US" altLang="zh-CN" sz="2800" dirty="0"/>
              <a:t>for each instance, and then make predictions based on those scores using </a:t>
            </a:r>
            <a:r>
              <a:rPr lang="en-US" altLang="zh-CN" sz="2800" dirty="0" smtClean="0"/>
              <a:t>any threshold </a:t>
            </a:r>
            <a:r>
              <a:rPr lang="en-US" altLang="zh-CN" sz="2800" dirty="0"/>
              <a:t>you want: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y_scores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sgd_clf.decision_function</a:t>
            </a:r>
            <a:r>
              <a:rPr lang="en-US" altLang="zh-CN" sz="2800" dirty="0"/>
              <a:t>([</a:t>
            </a:r>
            <a:r>
              <a:rPr lang="en-US" altLang="zh-CN" sz="2800" dirty="0" err="1"/>
              <a:t>some_digit</a:t>
            </a:r>
            <a:r>
              <a:rPr lang="en-US" altLang="zh-CN" sz="2800" dirty="0"/>
              <a:t>])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y_scores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array([ 161855.74572176])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threshold = 0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y_some_digit_pred</a:t>
            </a:r>
            <a:r>
              <a:rPr lang="en-US" altLang="zh-CN" sz="2800" dirty="0"/>
              <a:t> = (</a:t>
            </a:r>
            <a:r>
              <a:rPr lang="en-US" altLang="zh-CN" sz="2800" dirty="0" err="1"/>
              <a:t>y_scores</a:t>
            </a:r>
            <a:r>
              <a:rPr lang="en-US" altLang="zh-CN" sz="2800" dirty="0"/>
              <a:t> &gt; threshold)</a:t>
            </a:r>
          </a:p>
          <a:p>
            <a:pPr marL="0" indent="0">
              <a:buNone/>
            </a:pPr>
            <a:r>
              <a:rPr lang="en-US" altLang="zh-CN" sz="2800" dirty="0"/>
              <a:t>array([ True], </a:t>
            </a:r>
            <a:r>
              <a:rPr lang="en-US" altLang="zh-CN" sz="2800" dirty="0" err="1"/>
              <a:t>dtype</a:t>
            </a:r>
            <a:r>
              <a:rPr lang="en-US" altLang="zh-CN" sz="2800" dirty="0"/>
              <a:t>=</a:t>
            </a:r>
            <a:r>
              <a:rPr lang="en-US" altLang="zh-CN" sz="2800" dirty="0" err="1"/>
              <a:t>bool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9633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Precision/Recall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</a:t>
            </a:r>
            <a:r>
              <a:rPr lang="en-US" altLang="zh-CN" sz="2800" dirty="0" err="1"/>
              <a:t>SGDClassifier</a:t>
            </a:r>
            <a:r>
              <a:rPr lang="en-US" altLang="zh-CN" sz="2800" dirty="0"/>
              <a:t> uses a threshold equal to 0, so the previous code returns the </a:t>
            </a:r>
            <a:r>
              <a:rPr lang="en-US" altLang="zh-CN" sz="2800" dirty="0" smtClean="0"/>
              <a:t>same result </a:t>
            </a:r>
            <a:r>
              <a:rPr lang="en-US" altLang="zh-CN" sz="2800" dirty="0"/>
              <a:t>as the predict() method (i.e., True). Let’s raise the threshold: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/>
              <a:t>threshold = 200000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y_some_digit_pred</a:t>
            </a:r>
            <a:r>
              <a:rPr lang="en-US" altLang="zh-CN" sz="2800" dirty="0"/>
              <a:t> = (</a:t>
            </a:r>
            <a:r>
              <a:rPr lang="en-US" altLang="zh-CN" sz="2800" dirty="0" err="1"/>
              <a:t>y_scores</a:t>
            </a:r>
            <a:r>
              <a:rPr lang="en-US" altLang="zh-CN" sz="2800" dirty="0"/>
              <a:t> &gt; threshold)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y_some_digit_pred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array([False], </a:t>
            </a:r>
            <a:r>
              <a:rPr lang="en-US" altLang="zh-CN" sz="2800" dirty="0" err="1"/>
              <a:t>dtype</a:t>
            </a:r>
            <a:r>
              <a:rPr lang="en-US" altLang="zh-CN" sz="2800" dirty="0"/>
              <a:t>=</a:t>
            </a:r>
            <a:r>
              <a:rPr lang="en-US" altLang="zh-CN" sz="2800" dirty="0" err="1"/>
              <a:t>bool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This confirms that raising the threshold decreases recall. The image actually </a:t>
            </a:r>
            <a:r>
              <a:rPr lang="en-US" altLang="zh-CN" sz="2800" dirty="0" smtClean="0"/>
              <a:t>represents a </a:t>
            </a:r>
            <a:r>
              <a:rPr lang="en-US" altLang="zh-CN" sz="2800" dirty="0"/>
              <a:t>5, and the classifier detects it when the threshold is 0, but it misses it when </a:t>
            </a:r>
            <a:r>
              <a:rPr lang="en-US" altLang="zh-CN" sz="2800" dirty="0" smtClean="0"/>
              <a:t>the threshold </a:t>
            </a:r>
            <a:r>
              <a:rPr lang="en-US" altLang="zh-CN" sz="2800" dirty="0"/>
              <a:t>is increased to 200,000.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4898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Precision/Recall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So how can you decide which threshold to use? For this you will first need to get </a:t>
            </a:r>
            <a:r>
              <a:rPr lang="en-US" altLang="zh-CN" sz="2800" dirty="0" smtClean="0"/>
              <a:t>the scores </a:t>
            </a:r>
            <a:r>
              <a:rPr lang="en-US" altLang="zh-CN" sz="2800" dirty="0"/>
              <a:t>of all instances in the training set using the </a:t>
            </a:r>
            <a:r>
              <a:rPr lang="en-US" altLang="zh-CN" sz="2800" dirty="0" err="1"/>
              <a:t>cross_val_predict</a:t>
            </a:r>
            <a:r>
              <a:rPr lang="en-US" altLang="zh-CN" sz="2800" dirty="0"/>
              <a:t>() </a:t>
            </a:r>
            <a:r>
              <a:rPr lang="en-US" altLang="zh-CN" sz="2800" dirty="0" smtClean="0"/>
              <a:t>function again</a:t>
            </a:r>
            <a:r>
              <a:rPr lang="en-US" altLang="zh-CN" sz="2800" dirty="0"/>
              <a:t>, but this time specifying that you want it to return decision scores instead </a:t>
            </a:r>
            <a:r>
              <a:rPr lang="en-US" altLang="zh-CN" sz="2800" dirty="0" smtClean="0"/>
              <a:t>of predictions</a:t>
            </a:r>
            <a:r>
              <a:rPr lang="en-US" altLang="zh-CN" sz="2800" dirty="0"/>
              <a:t>:</a:t>
            </a:r>
          </a:p>
          <a:p>
            <a:pPr marL="0" indent="0">
              <a:buNone/>
            </a:pPr>
            <a:r>
              <a:rPr lang="en-US" altLang="zh-CN" sz="2400" dirty="0" err="1"/>
              <a:t>y_scores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cross_val_predict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sgd_clf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, y_train_5, cv=3,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                                    method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decision_function</a:t>
            </a:r>
            <a:r>
              <a:rPr lang="en-US" altLang="zh-CN" sz="2400" dirty="0"/>
              <a:t>")</a:t>
            </a:r>
          </a:p>
          <a:p>
            <a:r>
              <a:rPr lang="en-US" altLang="zh-CN" sz="2800" dirty="0"/>
              <a:t>Now with these scores you can compute precision and recall for all possible </a:t>
            </a:r>
            <a:r>
              <a:rPr lang="en-US" altLang="zh-CN" sz="2800" dirty="0" smtClean="0"/>
              <a:t>thresholds using </a:t>
            </a:r>
            <a:r>
              <a:rPr lang="en-US" altLang="zh-CN" sz="2800" dirty="0"/>
              <a:t>the </a:t>
            </a:r>
            <a:r>
              <a:rPr lang="en-US" altLang="zh-CN" sz="2800" dirty="0" err="1"/>
              <a:t>precision_recall_curve</a:t>
            </a:r>
            <a:r>
              <a:rPr lang="en-US" altLang="zh-CN" sz="2800" dirty="0"/>
              <a:t>() function: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5692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Precision/Recall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sklearn.metrics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precision_recall_curve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precisions, recalls, thresholds = </a:t>
            </a:r>
            <a:r>
              <a:rPr lang="en-US" altLang="zh-CN" sz="2800" dirty="0" err="1"/>
              <a:t>precision_recall_curve</a:t>
            </a:r>
            <a:r>
              <a:rPr lang="en-US" altLang="zh-CN" sz="2800" dirty="0"/>
              <a:t>(y_train_5, </a:t>
            </a:r>
            <a:r>
              <a:rPr lang="en-US" altLang="zh-CN" sz="2800" dirty="0" err="1"/>
              <a:t>y_scores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Finally, you can plot precision and recall as functions of the threshold value </a:t>
            </a:r>
            <a:r>
              <a:rPr lang="en-US" altLang="zh-CN" sz="2800" dirty="0" smtClean="0"/>
              <a:t>using </a:t>
            </a:r>
            <a:r>
              <a:rPr lang="en-US" altLang="zh-CN" sz="2800" dirty="0" err="1" smtClean="0"/>
              <a:t>Matplotlib</a:t>
            </a:r>
            <a:r>
              <a:rPr lang="en-US" altLang="zh-CN" sz="2800" dirty="0" smtClean="0"/>
              <a:t>: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err="1" smtClean="0"/>
              <a:t>def</a:t>
            </a:r>
            <a:r>
              <a:rPr lang="en-US" altLang="zh-CN" sz="2400" b="1" dirty="0" smtClean="0"/>
              <a:t> </a:t>
            </a:r>
            <a:r>
              <a:rPr lang="en-US" altLang="zh-CN" sz="2400" dirty="0" err="1"/>
              <a:t>plot_precision_recall_vs_threshold</a:t>
            </a:r>
            <a:r>
              <a:rPr lang="en-US" altLang="zh-CN" sz="2400" dirty="0"/>
              <a:t>(precisions, recalls, thresholds):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plt.plot</a:t>
            </a:r>
            <a:r>
              <a:rPr lang="en-US" altLang="zh-CN" sz="2800" dirty="0" smtClean="0"/>
              <a:t>(thresholds</a:t>
            </a:r>
            <a:r>
              <a:rPr lang="en-US" altLang="zh-CN" sz="2800" dirty="0"/>
              <a:t>, precisions[:-1], "b--", label="Precision")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plt.plot</a:t>
            </a:r>
            <a:r>
              <a:rPr lang="en-US" altLang="zh-CN" sz="2800" dirty="0" smtClean="0"/>
              <a:t>(thresholds</a:t>
            </a:r>
            <a:r>
              <a:rPr lang="en-US" altLang="zh-CN" sz="2800" dirty="0"/>
              <a:t>, recalls[:-1], "g-", label="Recall")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plt.xlabel</a:t>
            </a:r>
            <a:r>
              <a:rPr lang="en-US" altLang="zh-CN" sz="2800" dirty="0"/>
              <a:t>("Threshold")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plt.legend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loc</a:t>
            </a:r>
            <a:r>
              <a:rPr lang="en-US" altLang="zh-CN" sz="2800" dirty="0"/>
              <a:t>="upper left")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plt.ylim</a:t>
            </a:r>
            <a:r>
              <a:rPr lang="en-US" altLang="zh-CN" sz="2800" dirty="0"/>
              <a:t>([0, 1])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plot_precision_recall_vs_threshold</a:t>
            </a:r>
            <a:r>
              <a:rPr lang="en-US" altLang="zh-CN" sz="2800" dirty="0" smtClean="0"/>
              <a:t>(precisions</a:t>
            </a:r>
            <a:r>
              <a:rPr lang="en-US" altLang="zh-CN" sz="2800" dirty="0"/>
              <a:t>, recalls, thresholds)</a:t>
            </a:r>
          </a:p>
          <a:p>
            <a:pPr marL="0" indent="0">
              <a:buNone/>
            </a:pPr>
            <a:r>
              <a:rPr lang="en-US" altLang="zh-CN" sz="2800" dirty="0" err="1" smtClean="0"/>
              <a:t>plt.show</a:t>
            </a:r>
            <a:r>
              <a:rPr lang="en-US" altLang="zh-CN" sz="2800" dirty="0"/>
              <a:t>()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58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In this chapter, we will be using the MNIST dataset, which is a set of 70,000 </a:t>
            </a:r>
            <a:r>
              <a:rPr lang="en-US" altLang="zh-CN" dirty="0" smtClean="0"/>
              <a:t>small images </a:t>
            </a:r>
            <a:r>
              <a:rPr lang="en-US" altLang="zh-CN" dirty="0"/>
              <a:t>of digits handwritten by high school students and employees of the US </a:t>
            </a:r>
            <a:r>
              <a:rPr lang="en-US" altLang="zh-CN" dirty="0" smtClean="0"/>
              <a:t>Census Bureau</a:t>
            </a:r>
            <a:r>
              <a:rPr lang="en-US" altLang="zh-CN" dirty="0"/>
              <a:t>. Each image is labeled with the digit it represents. This set has been </a:t>
            </a:r>
            <a:r>
              <a:rPr lang="en-US" altLang="zh-CN" dirty="0" smtClean="0"/>
              <a:t>studied so </a:t>
            </a:r>
            <a:r>
              <a:rPr lang="en-US" altLang="zh-CN" dirty="0"/>
              <a:t>much that it is often called the “Hello World” of Machine Learning: </a:t>
            </a:r>
            <a:r>
              <a:rPr lang="en-US" altLang="zh-CN" dirty="0" smtClean="0"/>
              <a:t>whenever people </a:t>
            </a:r>
            <a:r>
              <a:rPr lang="en-US" altLang="zh-CN" dirty="0"/>
              <a:t>come up with a new classification algorithm, they are curious to see how </a:t>
            </a:r>
            <a:r>
              <a:rPr lang="en-US" altLang="zh-CN" dirty="0" smtClean="0"/>
              <a:t>it will </a:t>
            </a:r>
            <a:r>
              <a:rPr lang="en-US" altLang="zh-CN" dirty="0"/>
              <a:t>perform on MNIST. Whenever someone learns Machine Learning, sooner </a:t>
            </a:r>
            <a:r>
              <a:rPr lang="en-US" altLang="zh-CN" dirty="0" smtClean="0"/>
              <a:t>or later </a:t>
            </a:r>
            <a:r>
              <a:rPr lang="en-US" altLang="zh-CN" dirty="0"/>
              <a:t>they tackle MNIST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Scikit</a:t>
            </a:r>
            <a:r>
              <a:rPr lang="en-US" altLang="zh-CN" dirty="0"/>
              <a:t>-Learn provides many helper functions to download popular datasets. MNIST </a:t>
            </a:r>
            <a:r>
              <a:rPr lang="en-US" altLang="zh-CN" dirty="0" smtClean="0"/>
              <a:t>is one </a:t>
            </a:r>
            <a:r>
              <a:rPr lang="en-US" altLang="zh-CN" dirty="0"/>
              <a:t>of them. The following code fetches the MNIST dataset: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316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Precision/Recall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" y="1566862"/>
            <a:ext cx="9112019" cy="438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068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Precision/Recall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Now you can simply select the threshold value that gives you the best </a:t>
            </a:r>
            <a:r>
              <a:rPr lang="en-US" altLang="zh-CN" sz="2800" dirty="0" smtClean="0"/>
              <a:t>precision/recall tradeoff </a:t>
            </a:r>
            <a:r>
              <a:rPr lang="en-US" altLang="zh-CN" sz="2800" dirty="0"/>
              <a:t>for your task. Another way to select a good precision/recall tradeoff is to </a:t>
            </a:r>
            <a:r>
              <a:rPr lang="en-US" altLang="zh-CN" sz="2800" dirty="0" smtClean="0"/>
              <a:t>plot precision </a:t>
            </a:r>
            <a:r>
              <a:rPr lang="en-US" altLang="zh-CN" sz="2800" dirty="0"/>
              <a:t>directly against </a:t>
            </a:r>
            <a:r>
              <a:rPr lang="en-US" altLang="zh-CN" sz="2800" dirty="0" smtClean="0"/>
              <a:t>recall.</a:t>
            </a:r>
            <a:endParaRPr lang="en-US" altLang="zh-CN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67000"/>
            <a:ext cx="5972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612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Precision/Recall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So let’s suppose you decide to aim for 90% precision. You look up the first </a:t>
            </a:r>
            <a:r>
              <a:rPr lang="en-US" altLang="zh-CN" sz="2800" dirty="0" smtClean="0"/>
              <a:t>plot (zooming </a:t>
            </a:r>
            <a:r>
              <a:rPr lang="en-US" altLang="zh-CN" sz="2800" dirty="0"/>
              <a:t>in a bit) and find that you need to use a threshold of about 70,000. To </a:t>
            </a:r>
            <a:r>
              <a:rPr lang="en-US" altLang="zh-CN" sz="2800" dirty="0" smtClean="0"/>
              <a:t>make predictions </a:t>
            </a:r>
            <a:r>
              <a:rPr lang="en-US" altLang="zh-CN" sz="2800" dirty="0"/>
              <a:t>(on the training set for now), instead of calling the classifier’s predict</a:t>
            </a:r>
            <a:r>
              <a:rPr lang="en-US" altLang="zh-CN" sz="2800" dirty="0" smtClean="0"/>
              <a:t>() method</a:t>
            </a:r>
            <a:r>
              <a:rPr lang="en-US" altLang="zh-CN" sz="2800" dirty="0"/>
              <a:t>, you can just run this code:</a:t>
            </a:r>
          </a:p>
          <a:p>
            <a:pPr marL="0" indent="0">
              <a:buNone/>
            </a:pPr>
            <a:r>
              <a:rPr lang="en-US" altLang="zh-CN" sz="2800" dirty="0"/>
              <a:t>y_train_pred_90 = (</a:t>
            </a:r>
            <a:r>
              <a:rPr lang="en-US" altLang="zh-CN" sz="2800" dirty="0" err="1"/>
              <a:t>y_scores</a:t>
            </a:r>
            <a:r>
              <a:rPr lang="en-US" altLang="zh-CN" sz="2800" dirty="0"/>
              <a:t> &gt; 70000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Let’s check these predictions’ precision and recall: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precision_score</a:t>
            </a:r>
            <a:r>
              <a:rPr lang="en-US" altLang="zh-CN" sz="2800" dirty="0"/>
              <a:t>(y_train_5, y_train_pred_90)</a:t>
            </a:r>
          </a:p>
          <a:p>
            <a:pPr marL="0" indent="0">
              <a:buNone/>
            </a:pPr>
            <a:r>
              <a:rPr lang="en-US" altLang="zh-CN" sz="2800" dirty="0"/>
              <a:t>0.8998702983138781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recall_score</a:t>
            </a:r>
            <a:r>
              <a:rPr lang="en-US" altLang="zh-CN" sz="2800" dirty="0"/>
              <a:t>(y_train_5, y_train_pred_90)</a:t>
            </a:r>
          </a:p>
          <a:p>
            <a:pPr marL="0" indent="0">
              <a:buNone/>
            </a:pPr>
            <a:r>
              <a:rPr lang="en-US" altLang="zh-CN" sz="2800" dirty="0"/>
              <a:t>0.63991883416343853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6793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The ROC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</a:t>
            </a:r>
            <a:r>
              <a:rPr lang="en-US" altLang="zh-CN" sz="2800" i="1" dirty="0"/>
              <a:t>receiver operating characteristic </a:t>
            </a:r>
            <a:r>
              <a:rPr lang="en-US" altLang="zh-CN" sz="2800" dirty="0"/>
              <a:t>(ROC) curve is another common tool used </a:t>
            </a:r>
            <a:r>
              <a:rPr lang="en-US" altLang="zh-CN" sz="2800" dirty="0" smtClean="0"/>
              <a:t>with binary </a:t>
            </a:r>
            <a:r>
              <a:rPr lang="en-US" altLang="zh-CN" sz="2800" dirty="0"/>
              <a:t>classifiers. It is very similar to the precision/recall curve, but instead of </a:t>
            </a:r>
            <a:r>
              <a:rPr lang="en-US" altLang="zh-CN" sz="2800" dirty="0" smtClean="0"/>
              <a:t>plotting precision </a:t>
            </a:r>
            <a:r>
              <a:rPr lang="en-US" altLang="zh-CN" sz="2800" dirty="0"/>
              <a:t>versus recall, the ROC curve plots the </a:t>
            </a:r>
            <a:r>
              <a:rPr lang="en-US" altLang="zh-CN" sz="2800" i="1" dirty="0"/>
              <a:t>true positive rate </a:t>
            </a:r>
            <a:r>
              <a:rPr lang="en-US" altLang="zh-CN" sz="2800" dirty="0"/>
              <a:t>(another </a:t>
            </a:r>
            <a:r>
              <a:rPr lang="en-US" altLang="zh-CN" sz="2800" dirty="0" smtClean="0"/>
              <a:t>name for </a:t>
            </a:r>
            <a:r>
              <a:rPr lang="en-US" altLang="zh-CN" sz="2800" dirty="0"/>
              <a:t>recall) against the </a:t>
            </a:r>
            <a:r>
              <a:rPr lang="en-US" altLang="zh-CN" sz="2800" i="1" dirty="0"/>
              <a:t>false positive rate</a:t>
            </a:r>
            <a:r>
              <a:rPr lang="en-US" altLang="zh-CN" sz="2800" dirty="0"/>
              <a:t>. The FPR is the ratio of negative instances </a:t>
            </a:r>
            <a:r>
              <a:rPr lang="en-US" altLang="zh-CN" sz="2800" dirty="0" smtClean="0"/>
              <a:t>that are </a:t>
            </a:r>
            <a:r>
              <a:rPr lang="en-US" altLang="zh-CN" sz="2800" dirty="0"/>
              <a:t>incorrectly classified as positive. It is equal to one minus the </a:t>
            </a:r>
            <a:r>
              <a:rPr lang="en-US" altLang="zh-CN" sz="2800" i="1" dirty="0"/>
              <a:t>true negative </a:t>
            </a:r>
            <a:r>
              <a:rPr lang="en-US" altLang="zh-CN" sz="2800" i="1" dirty="0" smtClean="0"/>
              <a:t>rate</a:t>
            </a:r>
            <a:r>
              <a:rPr lang="en-US" altLang="zh-CN" sz="2800" dirty="0" smtClean="0"/>
              <a:t>, which </a:t>
            </a:r>
            <a:r>
              <a:rPr lang="en-US" altLang="zh-CN" sz="2800" dirty="0"/>
              <a:t>is the ratio of negative instances that are correctly classified as negative. </a:t>
            </a:r>
            <a:r>
              <a:rPr lang="en-US" altLang="zh-CN" sz="2800" dirty="0" smtClean="0"/>
              <a:t>The TNR </a:t>
            </a:r>
            <a:r>
              <a:rPr lang="en-US" altLang="zh-CN" sz="2800" dirty="0"/>
              <a:t>is also called </a:t>
            </a:r>
            <a:r>
              <a:rPr lang="en-US" altLang="zh-CN" sz="2800" b="1" i="1" dirty="0"/>
              <a:t>specificity</a:t>
            </a:r>
            <a:r>
              <a:rPr lang="en-US" altLang="zh-CN" sz="2800" dirty="0"/>
              <a:t>. Hence the ROC curve plots </a:t>
            </a:r>
            <a:r>
              <a:rPr lang="en-US" altLang="zh-CN" sz="2800" i="1" dirty="0"/>
              <a:t>sensitivity </a:t>
            </a:r>
            <a:r>
              <a:rPr lang="en-US" altLang="zh-CN" sz="2800" dirty="0"/>
              <a:t>(recall) </a:t>
            </a:r>
            <a:r>
              <a:rPr lang="en-US" altLang="zh-CN" sz="2800" dirty="0" smtClean="0"/>
              <a:t>versus 1 </a:t>
            </a:r>
            <a:r>
              <a:rPr lang="en-US" altLang="zh-CN" sz="2800" dirty="0"/>
              <a:t>– </a:t>
            </a:r>
            <a:r>
              <a:rPr lang="en-US" altLang="zh-CN" sz="2800" i="1" dirty="0"/>
              <a:t>specificity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43036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The ROC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To plot the ROC curve, you first need to compute the TPR and FPR for various </a:t>
            </a:r>
            <a:r>
              <a:rPr lang="en-US" altLang="zh-CN" sz="2800" dirty="0" smtClean="0"/>
              <a:t>threshold values</a:t>
            </a:r>
            <a:r>
              <a:rPr lang="en-US" altLang="zh-CN" sz="2800" dirty="0"/>
              <a:t>, using the </a:t>
            </a:r>
            <a:r>
              <a:rPr lang="en-US" altLang="zh-CN" sz="2800" dirty="0" err="1"/>
              <a:t>roc_curve</a:t>
            </a:r>
            <a:r>
              <a:rPr lang="en-US" altLang="zh-CN" sz="2800" dirty="0"/>
              <a:t>() function:</a:t>
            </a:r>
          </a:p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sklearn.metrics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roc_curve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fpr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tpr</a:t>
            </a:r>
            <a:r>
              <a:rPr lang="en-US" altLang="zh-CN" sz="2800" dirty="0"/>
              <a:t>, thresholds = </a:t>
            </a:r>
            <a:r>
              <a:rPr lang="en-US" altLang="zh-CN" sz="2800" dirty="0" err="1"/>
              <a:t>roc_curve</a:t>
            </a:r>
            <a:r>
              <a:rPr lang="en-US" altLang="zh-CN" sz="2800" dirty="0"/>
              <a:t>(y_train_5, </a:t>
            </a:r>
            <a:r>
              <a:rPr lang="en-US" altLang="zh-CN" sz="2800" dirty="0" err="1"/>
              <a:t>y_scores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Then you can plot the FPR against the TPR using </a:t>
            </a:r>
            <a:r>
              <a:rPr lang="en-US" altLang="zh-CN" sz="2800" dirty="0" err="1"/>
              <a:t>Matplotlib</a:t>
            </a:r>
            <a:r>
              <a:rPr lang="en-US" altLang="zh-CN" sz="2800" dirty="0"/>
              <a:t>.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 err="1" smtClean="0"/>
              <a:t>def</a:t>
            </a:r>
            <a:r>
              <a:rPr lang="en-US" altLang="zh-CN" sz="2800" b="1" dirty="0" smtClean="0"/>
              <a:t> </a:t>
            </a:r>
            <a:r>
              <a:rPr lang="en-US" altLang="zh-CN" sz="2800" dirty="0" err="1"/>
              <a:t>plot_roc_curve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fpr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tpr</a:t>
            </a:r>
            <a:r>
              <a:rPr lang="en-US" altLang="zh-CN" sz="2800" dirty="0"/>
              <a:t>, label=None):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plt.plot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fpr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tpr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linewidth</a:t>
            </a:r>
            <a:r>
              <a:rPr lang="en-US" altLang="zh-CN" sz="2800" dirty="0"/>
              <a:t>=2, label=label)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plt.plot</a:t>
            </a:r>
            <a:r>
              <a:rPr lang="en-US" altLang="zh-CN" sz="2800" dirty="0"/>
              <a:t>([0, 1], [0, 1], 'k--')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plt.axis</a:t>
            </a:r>
            <a:r>
              <a:rPr lang="en-US" altLang="zh-CN" sz="2800" dirty="0"/>
              <a:t>([0, 1, 0, 1])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plt.xlabel</a:t>
            </a:r>
            <a:r>
              <a:rPr lang="en-US" altLang="zh-CN" sz="2800" dirty="0"/>
              <a:t>('False Positive Rate')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plt.ylabel</a:t>
            </a:r>
            <a:r>
              <a:rPr lang="en-US" altLang="zh-CN" sz="2800" dirty="0"/>
              <a:t>('True Positive Rate')</a:t>
            </a:r>
          </a:p>
          <a:p>
            <a:pPr marL="0" indent="0">
              <a:buNone/>
            </a:pPr>
            <a:r>
              <a:rPr lang="en-US" altLang="zh-CN" sz="2800" dirty="0" err="1"/>
              <a:t>plot_roc_curve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fpr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tpr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 err="1"/>
              <a:t>plt.show</a:t>
            </a:r>
            <a:r>
              <a:rPr lang="en-US" altLang="zh-CN" sz="2800" dirty="0"/>
              <a:t>()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58048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The ROC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To plot the ROC curve, you first need to compute the TPR and FPR for various </a:t>
            </a:r>
            <a:r>
              <a:rPr lang="en-US" altLang="zh-CN" sz="2800" dirty="0" smtClean="0"/>
              <a:t>threshold values</a:t>
            </a:r>
            <a:r>
              <a:rPr lang="en-US" altLang="zh-CN" sz="2800" dirty="0"/>
              <a:t>, using the </a:t>
            </a:r>
            <a:r>
              <a:rPr lang="en-US" altLang="zh-CN" sz="2800" dirty="0" err="1"/>
              <a:t>roc_curve</a:t>
            </a:r>
            <a:r>
              <a:rPr lang="en-US" altLang="zh-CN" sz="2800" dirty="0"/>
              <a:t>() function:</a:t>
            </a:r>
          </a:p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sklearn.metrics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roc_curve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fpr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tpr</a:t>
            </a:r>
            <a:r>
              <a:rPr lang="en-US" altLang="zh-CN" sz="2800" dirty="0"/>
              <a:t>, thresholds = </a:t>
            </a:r>
            <a:r>
              <a:rPr lang="en-US" altLang="zh-CN" sz="2800" dirty="0" err="1"/>
              <a:t>roc_curve</a:t>
            </a:r>
            <a:r>
              <a:rPr lang="en-US" altLang="zh-CN" sz="2800" dirty="0"/>
              <a:t>(y_train_5, </a:t>
            </a:r>
            <a:r>
              <a:rPr lang="en-US" altLang="zh-CN" sz="2800" dirty="0" err="1"/>
              <a:t>y_scores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Then you can plot the FPR against the TPR using </a:t>
            </a:r>
            <a:r>
              <a:rPr lang="en-US" altLang="zh-CN" sz="2800" dirty="0" err="1"/>
              <a:t>Matplotlib</a:t>
            </a:r>
            <a:r>
              <a:rPr lang="en-US" altLang="zh-CN" sz="2800" dirty="0"/>
              <a:t>.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 err="1" smtClean="0"/>
              <a:t>def</a:t>
            </a:r>
            <a:r>
              <a:rPr lang="en-US" altLang="zh-CN" sz="2800" b="1" dirty="0" smtClean="0"/>
              <a:t> </a:t>
            </a:r>
            <a:r>
              <a:rPr lang="en-US" altLang="zh-CN" sz="2800" dirty="0" err="1"/>
              <a:t>plot_roc_curve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fpr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tpr</a:t>
            </a:r>
            <a:r>
              <a:rPr lang="en-US" altLang="zh-CN" sz="2800" dirty="0"/>
              <a:t>, label=None):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plt.plot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fpr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tpr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linewidth</a:t>
            </a:r>
            <a:r>
              <a:rPr lang="en-US" altLang="zh-CN" sz="2800" dirty="0"/>
              <a:t>=2, label=label)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plt.plot</a:t>
            </a:r>
            <a:r>
              <a:rPr lang="en-US" altLang="zh-CN" sz="2800" dirty="0"/>
              <a:t>([0, 1], [0, 1], 'k--')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plt.axis</a:t>
            </a:r>
            <a:r>
              <a:rPr lang="en-US" altLang="zh-CN" sz="2800" dirty="0"/>
              <a:t>([0, 1, 0, 1])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plt.xlabel</a:t>
            </a:r>
            <a:r>
              <a:rPr lang="en-US" altLang="zh-CN" sz="2800" dirty="0"/>
              <a:t>('False Positive Rate')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plt.ylabel</a:t>
            </a:r>
            <a:r>
              <a:rPr lang="en-US" altLang="zh-CN" sz="2800" dirty="0"/>
              <a:t>('True Positive Rate')</a:t>
            </a:r>
          </a:p>
          <a:p>
            <a:pPr marL="0" indent="0">
              <a:buNone/>
            </a:pPr>
            <a:r>
              <a:rPr lang="en-US" altLang="zh-CN" sz="2800" dirty="0" err="1"/>
              <a:t>plot_roc_curve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fpr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tpr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 err="1"/>
              <a:t>plt.show</a:t>
            </a:r>
            <a:r>
              <a:rPr lang="en-US" altLang="zh-CN" sz="2800" dirty="0"/>
              <a:t>()</a:t>
            </a:r>
            <a:endParaRPr lang="en-US" altLang="zh-CN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762978" cy="608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570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The ROC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Once again there is a tradeoff: the higher the recall (TPR), the more false </a:t>
            </a:r>
            <a:r>
              <a:rPr lang="en-US" altLang="zh-CN" sz="2800" dirty="0" smtClean="0"/>
              <a:t>positives (FPR</a:t>
            </a:r>
            <a:r>
              <a:rPr lang="en-US" altLang="zh-CN" sz="2800" dirty="0"/>
              <a:t>) the classifier produces. The dotted line represents the ROC curve of a </a:t>
            </a:r>
            <a:r>
              <a:rPr lang="en-US" altLang="zh-CN" sz="2800" dirty="0" smtClean="0"/>
              <a:t>purely random </a:t>
            </a:r>
            <a:r>
              <a:rPr lang="en-US" altLang="zh-CN" sz="2800" dirty="0"/>
              <a:t>classifier; a good classifier stays as far away from that line as possible (</a:t>
            </a:r>
            <a:r>
              <a:rPr lang="en-US" altLang="zh-CN" sz="2800" dirty="0" smtClean="0"/>
              <a:t>toward the </a:t>
            </a:r>
            <a:r>
              <a:rPr lang="en-US" altLang="zh-CN" sz="2800" dirty="0"/>
              <a:t>top-left corner).</a:t>
            </a:r>
          </a:p>
          <a:p>
            <a:r>
              <a:rPr lang="en-US" altLang="zh-CN" sz="2800" dirty="0"/>
              <a:t>One way to compare classifiers is to measure the </a:t>
            </a:r>
            <a:r>
              <a:rPr lang="en-US" altLang="zh-CN" sz="2800" i="1" dirty="0"/>
              <a:t>area under the curve </a:t>
            </a:r>
            <a:r>
              <a:rPr lang="en-US" altLang="zh-CN" sz="2800" dirty="0"/>
              <a:t>(AUC). A </a:t>
            </a:r>
            <a:r>
              <a:rPr lang="en-US" altLang="zh-CN" sz="2800" dirty="0" smtClean="0"/>
              <a:t>perfect classifier </a:t>
            </a:r>
            <a:r>
              <a:rPr lang="en-US" altLang="zh-CN" sz="2800" dirty="0"/>
              <a:t>will have a </a:t>
            </a:r>
            <a:r>
              <a:rPr lang="en-US" altLang="zh-CN" sz="2800" i="1" dirty="0"/>
              <a:t>ROC AUC </a:t>
            </a:r>
            <a:r>
              <a:rPr lang="en-US" altLang="zh-CN" sz="2800" dirty="0"/>
              <a:t>equal to 1, whereas a purely random classifier </a:t>
            </a:r>
            <a:r>
              <a:rPr lang="en-US" altLang="zh-CN" sz="2800" dirty="0" smtClean="0"/>
              <a:t>will have </a:t>
            </a:r>
            <a:r>
              <a:rPr lang="en-US" altLang="zh-CN" sz="2800" dirty="0"/>
              <a:t>a ROC AUC equal to 0.5. 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-Learn provides a function to compute the </a:t>
            </a:r>
            <a:r>
              <a:rPr lang="en-US" altLang="zh-CN" sz="2800" dirty="0" smtClean="0"/>
              <a:t>ROC AUC</a:t>
            </a:r>
            <a:r>
              <a:rPr lang="en-US" altLang="zh-CN" sz="2800" dirty="0"/>
              <a:t>:</a:t>
            </a:r>
          </a:p>
          <a:p>
            <a:pPr marL="0" indent="0">
              <a:buNone/>
            </a:pPr>
            <a:r>
              <a:rPr lang="en-US" altLang="zh-CN" sz="2800" b="1" dirty="0"/>
              <a:t>&gt;&gt;&gt; from </a:t>
            </a:r>
            <a:r>
              <a:rPr lang="en-US" altLang="zh-CN" sz="2800" b="1" dirty="0" err="1"/>
              <a:t>sklearn.metrics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roc_auc_score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roc_auc_score</a:t>
            </a:r>
            <a:r>
              <a:rPr lang="en-US" altLang="zh-CN" sz="2800" dirty="0"/>
              <a:t>(y_train_5, </a:t>
            </a:r>
            <a:r>
              <a:rPr lang="en-US" altLang="zh-CN" sz="2800" dirty="0" err="1"/>
              <a:t>y_scores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0.97061072797174941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3437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The ROC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Let’s train a </a:t>
            </a:r>
            <a:r>
              <a:rPr lang="en-US" altLang="zh-CN" sz="2800" dirty="0" err="1"/>
              <a:t>RandomForestClassifier</a:t>
            </a:r>
            <a:r>
              <a:rPr lang="en-US" altLang="zh-CN" sz="2800" dirty="0"/>
              <a:t> and compare its ROC curve and ROC </a:t>
            </a:r>
            <a:r>
              <a:rPr lang="en-US" altLang="zh-CN" sz="2800" dirty="0" smtClean="0"/>
              <a:t>AUC score </a:t>
            </a:r>
            <a:r>
              <a:rPr lang="en-US" altLang="zh-CN" sz="2800" dirty="0"/>
              <a:t>to the </a:t>
            </a:r>
            <a:r>
              <a:rPr lang="en-US" altLang="zh-CN" sz="2800" dirty="0" err="1"/>
              <a:t>SGDClassifier</a:t>
            </a:r>
            <a:r>
              <a:rPr lang="en-US" altLang="zh-CN" sz="2800" dirty="0"/>
              <a:t>. First, you need to get scores for each instance in </a:t>
            </a:r>
            <a:r>
              <a:rPr lang="en-US" altLang="zh-CN" sz="2800" dirty="0" smtClean="0"/>
              <a:t>the training </a:t>
            </a:r>
            <a:r>
              <a:rPr lang="en-US" altLang="zh-CN" sz="2800" dirty="0"/>
              <a:t>set. But due to the way it </a:t>
            </a:r>
            <a:r>
              <a:rPr lang="en-US" altLang="zh-CN" sz="2800" dirty="0" smtClean="0"/>
              <a:t>works, </a:t>
            </a:r>
            <a:r>
              <a:rPr lang="en-US" altLang="zh-CN" sz="2800" dirty="0"/>
              <a:t>the </a:t>
            </a:r>
            <a:r>
              <a:rPr lang="en-US" altLang="zh-CN" sz="2800" dirty="0" err="1" smtClean="0"/>
              <a:t>RandomForestClassifier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class does not have a </a:t>
            </a:r>
            <a:r>
              <a:rPr lang="en-US" altLang="zh-CN" sz="2800" dirty="0" err="1"/>
              <a:t>decision_function</a:t>
            </a:r>
            <a:r>
              <a:rPr lang="en-US" altLang="zh-CN" sz="2800" dirty="0"/>
              <a:t>() method. Instead it has a </a:t>
            </a:r>
            <a:r>
              <a:rPr lang="en-US" altLang="zh-CN" sz="2800" dirty="0" err="1" smtClean="0"/>
              <a:t>predict_proba</a:t>
            </a:r>
            <a:r>
              <a:rPr lang="en-US" altLang="zh-CN" sz="2800" dirty="0"/>
              <a:t>() method. 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-Learn classifiers generally have one or the other. </a:t>
            </a:r>
            <a:r>
              <a:rPr lang="en-US" altLang="zh-CN" sz="2800" dirty="0" smtClean="0"/>
              <a:t>The </a:t>
            </a:r>
            <a:r>
              <a:rPr lang="en-US" altLang="zh-CN" sz="2800" dirty="0" err="1" smtClean="0"/>
              <a:t>predict_proba</a:t>
            </a:r>
            <a:r>
              <a:rPr lang="en-US" altLang="zh-CN" sz="2800" dirty="0"/>
              <a:t>() method returns an array containing a row per instance and a </a:t>
            </a:r>
            <a:r>
              <a:rPr lang="en-US" altLang="zh-CN" sz="2800" dirty="0" smtClean="0"/>
              <a:t>column per </a:t>
            </a:r>
            <a:r>
              <a:rPr lang="en-US" altLang="zh-CN" sz="2800" dirty="0"/>
              <a:t>class, each containing the probability that the given instance belongs to </a:t>
            </a:r>
            <a:r>
              <a:rPr lang="en-US" altLang="zh-CN" sz="2800" dirty="0" smtClean="0"/>
              <a:t>the given </a:t>
            </a:r>
            <a:r>
              <a:rPr lang="en-US" altLang="zh-CN" sz="2800" dirty="0"/>
              <a:t>class (e.g., 70% chance that the image represents a 5):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70161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The ROC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sklearn.ensemble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RandomForestClassifier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forest_clf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RandomForestClassifier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random_state</a:t>
            </a:r>
            <a:r>
              <a:rPr lang="en-US" altLang="zh-CN" sz="2400" dirty="0"/>
              <a:t>=42)</a:t>
            </a:r>
          </a:p>
          <a:p>
            <a:pPr marL="0" indent="0">
              <a:buNone/>
            </a:pPr>
            <a:r>
              <a:rPr lang="en-US" altLang="zh-CN" sz="2000" dirty="0" err="1"/>
              <a:t>y_probas_forest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cross_val_predict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forest_clf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X_train</a:t>
            </a:r>
            <a:r>
              <a:rPr lang="en-US" altLang="zh-CN" sz="2000" dirty="0"/>
              <a:t>, y_train_5, cv=3,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                                       method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predict_proba</a:t>
            </a:r>
            <a:r>
              <a:rPr lang="en-US" altLang="zh-CN" sz="2400" dirty="0"/>
              <a:t>")</a:t>
            </a:r>
          </a:p>
          <a:p>
            <a:r>
              <a:rPr lang="en-US" altLang="zh-CN" sz="2800" dirty="0"/>
              <a:t>But to plot a ROC curve, you need scores, not probabilities. A simple solution is </a:t>
            </a:r>
            <a:r>
              <a:rPr lang="en-US" altLang="zh-CN" sz="2800" dirty="0" smtClean="0"/>
              <a:t>to use </a:t>
            </a:r>
            <a:r>
              <a:rPr lang="en-US" altLang="zh-CN" sz="2800" dirty="0"/>
              <a:t>the positive class’s probability as the score:</a:t>
            </a:r>
          </a:p>
          <a:p>
            <a:pPr marL="0" indent="0">
              <a:buNone/>
            </a:pPr>
            <a:r>
              <a:rPr lang="en-US" altLang="zh-CN" sz="2000" dirty="0" err="1"/>
              <a:t>y_scores_forest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y_probas_forest</a:t>
            </a:r>
            <a:r>
              <a:rPr lang="en-US" altLang="zh-CN" sz="2000" dirty="0"/>
              <a:t>[:, 1] </a:t>
            </a:r>
            <a:r>
              <a:rPr lang="en-US" altLang="zh-CN" sz="2000" i="1" dirty="0"/>
              <a:t># score = </a:t>
            </a:r>
            <a:r>
              <a:rPr lang="en-US" altLang="zh-CN" sz="2000" i="1" dirty="0" err="1"/>
              <a:t>proba</a:t>
            </a:r>
            <a:r>
              <a:rPr lang="en-US" altLang="zh-CN" sz="2000" i="1" dirty="0"/>
              <a:t> of positive class</a:t>
            </a:r>
          </a:p>
          <a:p>
            <a:pPr marL="0" indent="0">
              <a:buNone/>
            </a:pPr>
            <a:r>
              <a:rPr lang="en-US" altLang="zh-CN" sz="2000" dirty="0" err="1"/>
              <a:t>fpr_forest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tpr_forest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thresholds_forest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roc_curve</a:t>
            </a:r>
            <a:r>
              <a:rPr lang="en-US" altLang="zh-CN" sz="2000" dirty="0"/>
              <a:t>(y_train_5,y_scores_forest)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36597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The ROC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Now you are ready to plot the ROC curve. It is useful to plot the first ROC curve </a:t>
            </a:r>
            <a:r>
              <a:rPr lang="en-US" altLang="zh-CN" sz="2400" dirty="0" smtClean="0"/>
              <a:t>as well </a:t>
            </a:r>
            <a:r>
              <a:rPr lang="en-US" altLang="zh-CN" sz="2400" dirty="0"/>
              <a:t>to see how they compare (Figure 3-7):</a:t>
            </a:r>
          </a:p>
          <a:p>
            <a:pPr marL="0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fpr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tpr</a:t>
            </a:r>
            <a:r>
              <a:rPr lang="en-US" altLang="zh-CN" sz="2400" dirty="0"/>
              <a:t>, "b:", label="SGD")</a:t>
            </a:r>
          </a:p>
          <a:p>
            <a:pPr marL="0" indent="0">
              <a:buNone/>
            </a:pPr>
            <a:r>
              <a:rPr lang="en-US" altLang="zh-CN" sz="2400" dirty="0" err="1"/>
              <a:t>plot_roc_curve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fpr_forest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tpr_forest</a:t>
            </a:r>
            <a:r>
              <a:rPr lang="en-US" altLang="zh-CN" sz="2400" dirty="0"/>
              <a:t>, "Random Forest")</a:t>
            </a:r>
          </a:p>
          <a:p>
            <a:pPr marL="0" indent="0">
              <a:buNone/>
            </a:pPr>
            <a:r>
              <a:rPr lang="en-US" altLang="zh-CN" sz="2400" dirty="0" err="1"/>
              <a:t>plt.legend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loc</a:t>
            </a:r>
            <a:r>
              <a:rPr lang="en-US" altLang="zh-CN" sz="2400" dirty="0"/>
              <a:t>="bottom right")</a:t>
            </a:r>
          </a:p>
          <a:p>
            <a:pPr marL="0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 smtClean="0"/>
              <a:t>()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000" b="1" dirty="0"/>
              <a:t>&gt;&gt;&gt; </a:t>
            </a:r>
            <a:r>
              <a:rPr lang="en-US" altLang="zh-CN" sz="2000" dirty="0" err="1"/>
              <a:t>roc_auc_score</a:t>
            </a:r>
            <a:r>
              <a:rPr lang="en-US" altLang="zh-CN" sz="2000" dirty="0"/>
              <a:t>(y_train_5</a:t>
            </a:r>
            <a:r>
              <a:rPr lang="en-US" altLang="zh-CN" sz="2000" dirty="0" smtClean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</a:t>
            </a:r>
            <a:r>
              <a:rPr lang="en-US" altLang="zh-CN" sz="2000" dirty="0" err="1"/>
              <a:t>y_scores_forest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0.99312433660038291</a:t>
            </a:r>
            <a:endParaRPr lang="en-US" altLang="zh-CN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21191"/>
            <a:ext cx="5508104" cy="382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19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&gt;&gt;&gt; from </a:t>
            </a:r>
            <a:r>
              <a:rPr lang="en-US" altLang="zh-CN" b="1" dirty="0" err="1"/>
              <a:t>sklearn.datasets</a:t>
            </a:r>
            <a:r>
              <a:rPr lang="en-US" altLang="zh-CN" b="1" dirty="0"/>
              <a:t> import </a:t>
            </a:r>
            <a:r>
              <a:rPr lang="en-US" altLang="zh-CN" dirty="0" err="1"/>
              <a:t>fetch_mldata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mnist</a:t>
            </a:r>
            <a:r>
              <a:rPr lang="en-US" altLang="zh-CN" dirty="0"/>
              <a:t> = </a:t>
            </a:r>
            <a:r>
              <a:rPr lang="en-US" altLang="zh-CN" dirty="0" err="1"/>
              <a:t>fetch_mldata</a:t>
            </a:r>
            <a:r>
              <a:rPr lang="en-US" altLang="zh-CN" dirty="0"/>
              <a:t>('MNIST original')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mnist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{'COL_NAMES': ['label', 'data'],</a:t>
            </a:r>
          </a:p>
          <a:p>
            <a:pPr marL="0" indent="0">
              <a:buNone/>
            </a:pPr>
            <a:r>
              <a:rPr lang="en-US" altLang="zh-CN" dirty="0"/>
              <a:t>'DESCR': 'mldata.org dataset: </a:t>
            </a:r>
            <a:r>
              <a:rPr lang="en-US" altLang="zh-CN" dirty="0" err="1"/>
              <a:t>mnist</a:t>
            </a:r>
            <a:r>
              <a:rPr lang="en-US" altLang="zh-CN" dirty="0"/>
              <a:t>-original',</a:t>
            </a:r>
          </a:p>
          <a:p>
            <a:pPr marL="0" indent="0">
              <a:buNone/>
            </a:pPr>
            <a:r>
              <a:rPr lang="en-US" altLang="zh-CN" dirty="0"/>
              <a:t>'data': array([[0, 0, 0, ..., 0, 0, 0],</a:t>
            </a:r>
          </a:p>
          <a:p>
            <a:pPr marL="0" indent="0"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0, 0, 0, ..., 0, 0, 0</a:t>
            </a:r>
            <a:r>
              <a:rPr lang="en-US" altLang="zh-CN" dirty="0" smtClean="0"/>
              <a:t>],</a:t>
            </a:r>
          </a:p>
          <a:p>
            <a:pPr marL="0" indent="0"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0, 0, 0, ..., 0, 0, 0],</a:t>
            </a:r>
          </a:p>
          <a:p>
            <a:pPr marL="0" indent="0">
              <a:buNone/>
            </a:pPr>
            <a:r>
              <a:rPr lang="en-US" altLang="zh-CN" dirty="0" smtClean="0"/>
              <a:t>    ...,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0, 0, 0, ..., 0, 0, 0],</a:t>
            </a:r>
          </a:p>
          <a:p>
            <a:pPr marL="0" indent="0"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0, 0, 0, ..., 0, 0, 0],</a:t>
            </a:r>
          </a:p>
          <a:p>
            <a:pPr marL="0" indent="0">
              <a:buNone/>
            </a:pPr>
            <a:r>
              <a:rPr lang="nl-NL" altLang="zh-CN" dirty="0" smtClean="0"/>
              <a:t>    [</a:t>
            </a:r>
            <a:r>
              <a:rPr lang="nl-NL" altLang="zh-CN" dirty="0"/>
              <a:t>0, 0, 0, ..., 0, 0, 0]], dtype=uint8),</a:t>
            </a:r>
          </a:p>
          <a:p>
            <a:pPr marL="0" indent="0">
              <a:buNone/>
            </a:pPr>
            <a:r>
              <a:rPr lang="en-US" altLang="zh-CN" dirty="0"/>
              <a:t>'target': array([ 0., 0., 0., ..., 9., 9., 9.])}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559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The ROC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dirty="0"/>
              <a:t>Hopefully you now know how to train binary classifiers, choose the appropriate </a:t>
            </a:r>
            <a:r>
              <a:rPr lang="en-US" altLang="zh-CN" dirty="0" smtClean="0"/>
              <a:t>metric for </a:t>
            </a:r>
            <a:r>
              <a:rPr lang="en-US" altLang="zh-CN" dirty="0"/>
              <a:t>your task, evaluate your classifiers using cross-validation, select the </a:t>
            </a:r>
            <a:r>
              <a:rPr lang="en-US" altLang="zh-CN" dirty="0" smtClean="0"/>
              <a:t>precision/ recall </a:t>
            </a:r>
            <a:r>
              <a:rPr lang="en-US" altLang="zh-CN" dirty="0"/>
              <a:t>tradeoff that fits your needs, and compare various models using ROC </a:t>
            </a:r>
            <a:r>
              <a:rPr lang="en-US" altLang="zh-CN" dirty="0" smtClean="0"/>
              <a:t>curves and </a:t>
            </a:r>
            <a:r>
              <a:rPr lang="en-US" altLang="zh-CN" dirty="0"/>
              <a:t>ROC AUC scores. Now let’s try to detect more than just the 5s.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28088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Whereas binary classifiers distinguish between two classes, </a:t>
            </a:r>
            <a:r>
              <a:rPr lang="en-US" altLang="zh-CN" i="1" dirty="0"/>
              <a:t>multiclass classifiers </a:t>
            </a:r>
            <a:r>
              <a:rPr lang="en-US" altLang="zh-CN" dirty="0"/>
              <a:t>(</a:t>
            </a:r>
            <a:r>
              <a:rPr lang="en-US" altLang="zh-CN" dirty="0" smtClean="0"/>
              <a:t>also called </a:t>
            </a:r>
            <a:r>
              <a:rPr lang="en-US" altLang="zh-CN" i="1" dirty="0"/>
              <a:t>multinomial classifiers</a:t>
            </a:r>
            <a:r>
              <a:rPr lang="en-US" altLang="zh-CN" dirty="0"/>
              <a:t>) can distinguish between more than two </a:t>
            </a:r>
            <a:r>
              <a:rPr lang="en-US" altLang="zh-CN" dirty="0" smtClean="0"/>
              <a:t>classes. </a:t>
            </a:r>
          </a:p>
          <a:p>
            <a:r>
              <a:rPr lang="en-US" altLang="zh-CN" dirty="0" smtClean="0"/>
              <a:t>Some </a:t>
            </a:r>
            <a:r>
              <a:rPr lang="en-US" altLang="zh-CN" dirty="0"/>
              <a:t>algorithms (such as Random Forest classifiers or naive Bayes classifiers) </a:t>
            </a:r>
            <a:r>
              <a:rPr lang="en-US" altLang="zh-CN" dirty="0" smtClean="0"/>
              <a:t>are capable </a:t>
            </a:r>
            <a:r>
              <a:rPr lang="en-US" altLang="zh-CN" dirty="0"/>
              <a:t>of handling multiple classes directly. Others (such as Support Vector </a:t>
            </a:r>
            <a:r>
              <a:rPr lang="en-US" altLang="zh-CN" dirty="0" smtClean="0"/>
              <a:t>Machine classifiers </a:t>
            </a:r>
            <a:r>
              <a:rPr lang="en-US" altLang="zh-CN" dirty="0"/>
              <a:t>or Linear classifiers) are strictly binary classifiers. However, there are </a:t>
            </a:r>
            <a:r>
              <a:rPr lang="en-US" altLang="zh-CN" dirty="0" smtClean="0"/>
              <a:t>various strategies </a:t>
            </a:r>
            <a:r>
              <a:rPr lang="en-US" altLang="zh-CN" dirty="0"/>
              <a:t>that you can use to perform multiclass classification using </a:t>
            </a:r>
            <a:r>
              <a:rPr lang="en-US" altLang="zh-CN" dirty="0" smtClean="0"/>
              <a:t>multiple binary </a:t>
            </a:r>
            <a:r>
              <a:rPr lang="en-US" altLang="zh-CN" dirty="0"/>
              <a:t>classifiers.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4238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dirty="0"/>
              <a:t>For example, one way to create a system that can classify the digit images into </a:t>
            </a:r>
            <a:r>
              <a:rPr lang="en-US" altLang="zh-CN" dirty="0" smtClean="0"/>
              <a:t>10 classes </a:t>
            </a:r>
            <a:r>
              <a:rPr lang="en-US" altLang="zh-CN" dirty="0"/>
              <a:t>(from 0 to 9) is to train 10 binary classifiers, one for each digit (a 0-detector, </a:t>
            </a:r>
            <a:r>
              <a:rPr lang="en-US" altLang="zh-CN" dirty="0" smtClean="0"/>
              <a:t>a 1-detector</a:t>
            </a:r>
            <a:r>
              <a:rPr lang="en-US" altLang="zh-CN" dirty="0"/>
              <a:t>, a 2-detector, and so on). Then when you want to classify an image, you </a:t>
            </a:r>
            <a:r>
              <a:rPr lang="en-US" altLang="zh-CN" dirty="0" smtClean="0"/>
              <a:t>get the </a:t>
            </a:r>
            <a:r>
              <a:rPr lang="en-US" altLang="zh-CN" dirty="0"/>
              <a:t>decision score from each classifier for that image and you select the class </a:t>
            </a:r>
            <a:r>
              <a:rPr lang="en-US" altLang="zh-CN" dirty="0" smtClean="0"/>
              <a:t>whose classifier </a:t>
            </a:r>
            <a:r>
              <a:rPr lang="en-US" altLang="zh-CN" dirty="0"/>
              <a:t>outputs the highest score. This is called the </a:t>
            </a:r>
            <a:r>
              <a:rPr lang="en-US" altLang="zh-CN" i="1" dirty="0"/>
              <a:t>one-versus-all </a:t>
            </a:r>
            <a:r>
              <a:rPr lang="en-US" altLang="zh-CN" dirty="0"/>
              <a:t>(</a:t>
            </a:r>
            <a:r>
              <a:rPr lang="en-US" altLang="zh-CN" dirty="0" err="1"/>
              <a:t>OvA</a:t>
            </a:r>
            <a:r>
              <a:rPr lang="en-US" altLang="zh-CN" dirty="0"/>
              <a:t>) </a:t>
            </a:r>
            <a:r>
              <a:rPr lang="en-US" altLang="zh-CN" dirty="0" smtClean="0"/>
              <a:t>strategy (also </a:t>
            </a:r>
            <a:r>
              <a:rPr lang="en-US" altLang="zh-CN" dirty="0"/>
              <a:t>called </a:t>
            </a:r>
            <a:r>
              <a:rPr lang="en-US" altLang="zh-CN" i="1" dirty="0"/>
              <a:t>one-versus-the-rest</a:t>
            </a:r>
            <a:r>
              <a:rPr lang="en-US" altLang="zh-CN" dirty="0"/>
              <a:t>).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08740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Another strategy is to train a binary classifier for every pair of digits: one to </a:t>
            </a:r>
            <a:r>
              <a:rPr lang="en-US" altLang="zh-CN" dirty="0" smtClean="0"/>
              <a:t>distinguish 0s </a:t>
            </a:r>
            <a:r>
              <a:rPr lang="en-US" altLang="zh-CN" dirty="0"/>
              <a:t>and 1s, another to distinguish 0s and 2s, another for 1s and 2s, and so </a:t>
            </a:r>
            <a:r>
              <a:rPr lang="en-US" altLang="zh-CN" dirty="0" smtClean="0"/>
              <a:t>on. This </a:t>
            </a:r>
            <a:r>
              <a:rPr lang="en-US" altLang="zh-CN" dirty="0"/>
              <a:t>is called the </a:t>
            </a:r>
            <a:r>
              <a:rPr lang="en-US" altLang="zh-CN" i="1" dirty="0"/>
              <a:t>one-versus-one </a:t>
            </a:r>
            <a:r>
              <a:rPr lang="en-US" altLang="zh-CN" dirty="0"/>
              <a:t>(</a:t>
            </a:r>
            <a:r>
              <a:rPr lang="en-US" altLang="zh-CN" dirty="0" err="1"/>
              <a:t>OvO</a:t>
            </a:r>
            <a:r>
              <a:rPr lang="en-US" altLang="zh-CN" dirty="0"/>
              <a:t>) strategy. If there are </a:t>
            </a:r>
            <a:r>
              <a:rPr lang="en-US" altLang="zh-CN" i="1" dirty="0"/>
              <a:t>N </a:t>
            </a:r>
            <a:r>
              <a:rPr lang="en-US" altLang="zh-CN" dirty="0"/>
              <a:t>classes, you need </a:t>
            </a:r>
            <a:r>
              <a:rPr lang="en-US" altLang="zh-CN" dirty="0" smtClean="0"/>
              <a:t>to train </a:t>
            </a:r>
            <a:r>
              <a:rPr lang="en-US" altLang="zh-CN" i="1" dirty="0"/>
              <a:t>N </a:t>
            </a:r>
            <a:r>
              <a:rPr lang="en-US" altLang="zh-CN" dirty="0"/>
              <a:t>× (</a:t>
            </a:r>
            <a:r>
              <a:rPr lang="en-US" altLang="zh-CN" i="1" dirty="0"/>
              <a:t>N </a:t>
            </a:r>
            <a:r>
              <a:rPr lang="en-US" altLang="zh-CN" dirty="0"/>
              <a:t>– 1) / 2 classifiers. For the MNIST problem, this means training </a:t>
            </a:r>
            <a:r>
              <a:rPr lang="en-US" altLang="zh-CN" dirty="0" smtClean="0"/>
              <a:t>45 binary </a:t>
            </a:r>
            <a:r>
              <a:rPr lang="en-US" altLang="zh-CN" dirty="0"/>
              <a:t>classifiers! When you want to classify an image, you have to run the </a:t>
            </a:r>
            <a:r>
              <a:rPr lang="en-US" altLang="zh-CN" dirty="0" smtClean="0"/>
              <a:t>image through </a:t>
            </a:r>
            <a:r>
              <a:rPr lang="en-US" altLang="zh-CN" dirty="0"/>
              <a:t>all 45 classifiers and see which class wins the most duels. The main </a:t>
            </a:r>
            <a:r>
              <a:rPr lang="en-US" altLang="zh-CN" dirty="0" smtClean="0"/>
              <a:t>advantage of </a:t>
            </a:r>
            <a:r>
              <a:rPr lang="en-US" altLang="zh-CN" dirty="0" err="1"/>
              <a:t>OvO</a:t>
            </a:r>
            <a:r>
              <a:rPr lang="en-US" altLang="zh-CN" dirty="0"/>
              <a:t> is that each classifier only needs to be trained on the part of the </a:t>
            </a:r>
            <a:r>
              <a:rPr lang="en-US" altLang="zh-CN" dirty="0" smtClean="0"/>
              <a:t>training set </a:t>
            </a:r>
            <a:r>
              <a:rPr lang="en-US" altLang="zh-CN" dirty="0"/>
              <a:t>for the two classes that it must distinguish.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31988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dirty="0"/>
              <a:t>Some algorithms (such as Support Vector Machine classifiers) scale poorly with </a:t>
            </a:r>
            <a:r>
              <a:rPr lang="en-US" altLang="zh-CN" dirty="0" smtClean="0"/>
              <a:t>the size </a:t>
            </a:r>
            <a:r>
              <a:rPr lang="en-US" altLang="zh-CN" dirty="0"/>
              <a:t>of the training set, so for these algorithms </a:t>
            </a:r>
            <a:r>
              <a:rPr lang="en-US" altLang="zh-CN" dirty="0" err="1"/>
              <a:t>OvO</a:t>
            </a:r>
            <a:r>
              <a:rPr lang="en-US" altLang="zh-CN" dirty="0"/>
              <a:t> is preferred since it is faster </a:t>
            </a:r>
            <a:r>
              <a:rPr lang="en-US" altLang="zh-CN" dirty="0" smtClean="0"/>
              <a:t>to train </a:t>
            </a:r>
            <a:r>
              <a:rPr lang="en-US" altLang="zh-CN" dirty="0"/>
              <a:t>many classifiers on small training sets than training few classifiers on </a:t>
            </a:r>
            <a:r>
              <a:rPr lang="en-US" altLang="zh-CN" dirty="0" smtClean="0"/>
              <a:t>large training </a:t>
            </a:r>
            <a:r>
              <a:rPr lang="en-US" altLang="zh-CN" dirty="0"/>
              <a:t>sets. For most binary classification algorithms, however, </a:t>
            </a:r>
            <a:r>
              <a:rPr lang="en-US" altLang="zh-CN" dirty="0" err="1"/>
              <a:t>OvA</a:t>
            </a:r>
            <a:r>
              <a:rPr lang="en-US" altLang="zh-CN" dirty="0"/>
              <a:t> is preferred.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86551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-Learn detects when you try to use a binary classification algorithm for a </a:t>
            </a:r>
            <a:r>
              <a:rPr lang="en-US" altLang="zh-CN" dirty="0" smtClean="0"/>
              <a:t>multiclass classification </a:t>
            </a:r>
            <a:r>
              <a:rPr lang="en-US" altLang="zh-CN" dirty="0"/>
              <a:t>task, and it automatically runs </a:t>
            </a:r>
            <a:r>
              <a:rPr lang="en-US" altLang="zh-CN" dirty="0" err="1"/>
              <a:t>OvA</a:t>
            </a:r>
            <a:r>
              <a:rPr lang="en-US" altLang="zh-CN" dirty="0"/>
              <a:t> (except for SVM classifiers </a:t>
            </a:r>
            <a:r>
              <a:rPr lang="en-US" altLang="zh-CN" dirty="0" smtClean="0"/>
              <a:t>for which </a:t>
            </a:r>
            <a:r>
              <a:rPr lang="en-US" altLang="zh-CN" dirty="0"/>
              <a:t>it uses </a:t>
            </a:r>
            <a:r>
              <a:rPr lang="en-US" altLang="zh-CN" dirty="0" err="1"/>
              <a:t>OvO</a:t>
            </a:r>
            <a:r>
              <a:rPr lang="en-US" altLang="zh-CN" dirty="0"/>
              <a:t>). Let’s try this with the </a:t>
            </a:r>
            <a:r>
              <a:rPr lang="en-US" altLang="zh-CN" dirty="0" err="1"/>
              <a:t>SGDClassifier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fr-FR" altLang="zh-CN" sz="2800" b="1" dirty="0"/>
              <a:t>&gt;&gt;&gt; </a:t>
            </a:r>
            <a:r>
              <a:rPr lang="fr-FR" altLang="zh-CN" sz="2800" dirty="0"/>
              <a:t>sgd_clf.fit(X_train, y_train) </a:t>
            </a:r>
            <a:r>
              <a:rPr lang="fr-FR" altLang="zh-CN" sz="2800" i="1" dirty="0"/>
              <a:t># y_train, not y_train_5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sgd_clf.predict</a:t>
            </a:r>
            <a:r>
              <a:rPr lang="en-US" altLang="zh-CN" sz="2800" dirty="0"/>
              <a:t>([</a:t>
            </a:r>
            <a:r>
              <a:rPr lang="en-US" altLang="zh-CN" sz="2800" dirty="0" err="1"/>
              <a:t>some_digit</a:t>
            </a:r>
            <a:r>
              <a:rPr lang="en-US" altLang="zh-CN" sz="2800" dirty="0"/>
              <a:t>])</a:t>
            </a:r>
          </a:p>
          <a:p>
            <a:pPr marL="0" indent="0">
              <a:buNone/>
            </a:pPr>
            <a:r>
              <a:rPr lang="en-US" altLang="zh-CN" sz="2800" dirty="0"/>
              <a:t>array([ 5.])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04825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dirty="0"/>
              <a:t>This code trains the </a:t>
            </a:r>
            <a:r>
              <a:rPr lang="en-US" altLang="zh-CN" dirty="0" err="1"/>
              <a:t>SGDClassifier</a:t>
            </a:r>
            <a:r>
              <a:rPr lang="en-US" altLang="zh-CN" dirty="0"/>
              <a:t> on the training set using the </a:t>
            </a:r>
            <a:r>
              <a:rPr lang="en-US" altLang="zh-CN" dirty="0" smtClean="0"/>
              <a:t>original target </a:t>
            </a:r>
            <a:r>
              <a:rPr lang="en-US" altLang="zh-CN" dirty="0"/>
              <a:t>classes from 0 to 9 (</a:t>
            </a:r>
            <a:r>
              <a:rPr lang="en-US" altLang="zh-CN" dirty="0" err="1"/>
              <a:t>y_train</a:t>
            </a:r>
            <a:r>
              <a:rPr lang="en-US" altLang="zh-CN" dirty="0"/>
              <a:t>), instead of the 5-versus-all target </a:t>
            </a:r>
            <a:r>
              <a:rPr lang="en-US" altLang="zh-CN" dirty="0" smtClean="0"/>
              <a:t>classes (y_train_5</a:t>
            </a:r>
            <a:r>
              <a:rPr lang="en-US" altLang="zh-CN" dirty="0"/>
              <a:t>). Then it makes a prediction (a correct one in this case). Under the </a:t>
            </a:r>
            <a:r>
              <a:rPr lang="en-US" altLang="zh-CN" dirty="0" smtClean="0"/>
              <a:t>hood, 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 </a:t>
            </a:r>
            <a:r>
              <a:rPr lang="en-US" altLang="zh-CN" dirty="0"/>
              <a:t>actually trained 10 binary classifiers, got their decision scores for </a:t>
            </a:r>
            <a:r>
              <a:rPr lang="en-US" altLang="zh-CN" dirty="0" smtClean="0"/>
              <a:t>the image</a:t>
            </a:r>
            <a:r>
              <a:rPr lang="en-US" altLang="zh-CN" dirty="0"/>
              <a:t>, and selected the class with the highest score.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0656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To see that this is indeed the case, you can call the </a:t>
            </a:r>
            <a:r>
              <a:rPr lang="en-US" altLang="zh-CN" dirty="0" err="1"/>
              <a:t>decision_function</a:t>
            </a:r>
            <a:r>
              <a:rPr lang="en-US" altLang="zh-CN" dirty="0"/>
              <a:t>() </a:t>
            </a:r>
            <a:r>
              <a:rPr lang="en-US" altLang="zh-CN" dirty="0" smtClean="0"/>
              <a:t>method. Instead </a:t>
            </a:r>
            <a:r>
              <a:rPr lang="en-US" altLang="zh-CN" dirty="0"/>
              <a:t>of returning just one score per instance, it now returns 10 scores, one </a:t>
            </a:r>
            <a:r>
              <a:rPr lang="en-US" altLang="zh-CN" dirty="0" smtClean="0"/>
              <a:t>per class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some_digit_scores</a:t>
            </a:r>
            <a:r>
              <a:rPr lang="en-US" altLang="zh-CN" dirty="0"/>
              <a:t> = </a:t>
            </a:r>
            <a:r>
              <a:rPr lang="en-US" altLang="zh-CN" dirty="0" err="1"/>
              <a:t>sgd_clf.decision_function</a:t>
            </a:r>
            <a:r>
              <a:rPr lang="en-US" altLang="zh-CN" dirty="0"/>
              <a:t>([</a:t>
            </a:r>
            <a:r>
              <a:rPr lang="en-US" altLang="zh-CN" dirty="0" err="1"/>
              <a:t>some_digit</a:t>
            </a:r>
            <a:r>
              <a:rPr lang="en-US" altLang="zh-CN" dirty="0"/>
              <a:t>])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some_digit_scores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array([[-311402.62954431, -363517.28355739, -446449.5306454 ,</a:t>
            </a:r>
          </a:p>
          <a:p>
            <a:pPr marL="0" indent="0">
              <a:buNone/>
            </a:pPr>
            <a:r>
              <a:rPr lang="en-US" altLang="zh-CN" dirty="0"/>
              <a:t>-183226.61023518, -414337.15339485, 161855.74572176,</a:t>
            </a:r>
          </a:p>
          <a:p>
            <a:pPr marL="0" indent="0">
              <a:buNone/>
            </a:pPr>
            <a:r>
              <a:rPr lang="en-US" altLang="zh-CN" dirty="0"/>
              <a:t>-452576.39616343, -471957.14962573, -518542.33997148,</a:t>
            </a:r>
          </a:p>
          <a:p>
            <a:pPr marL="0" indent="0">
              <a:buNone/>
            </a:pPr>
            <a:r>
              <a:rPr lang="en-US" altLang="zh-CN" dirty="0"/>
              <a:t>-536774.63961222]])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61703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np.argmax</a:t>
            </a:r>
            <a:r>
              <a:rPr lang="en-US" altLang="zh-CN" dirty="0"/>
              <a:t>(</a:t>
            </a:r>
            <a:r>
              <a:rPr lang="en-US" altLang="zh-CN" dirty="0" err="1"/>
              <a:t>some_digit_scores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sgd_clf.classes</a:t>
            </a:r>
            <a:r>
              <a:rPr lang="en-US" altLang="zh-CN" dirty="0"/>
              <a:t>_</a:t>
            </a:r>
          </a:p>
          <a:p>
            <a:pPr marL="0" indent="0">
              <a:buNone/>
            </a:pPr>
            <a:r>
              <a:rPr lang="en-US" altLang="zh-CN" dirty="0"/>
              <a:t>array([ 0., 1., 2., 3., 4., 5., 6., 7., 8., 9.])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sgd_clf.classes</a:t>
            </a:r>
            <a:r>
              <a:rPr lang="en-US" altLang="zh-CN" dirty="0"/>
              <a:t>[5]</a:t>
            </a:r>
          </a:p>
          <a:p>
            <a:pPr marL="0" indent="0">
              <a:buNone/>
            </a:pPr>
            <a:r>
              <a:rPr lang="en-US" altLang="zh-CN" dirty="0"/>
              <a:t>5.0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70285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If you want to force </a:t>
            </a:r>
            <a:r>
              <a:rPr lang="en-US" altLang="zh-CN" dirty="0" err="1"/>
              <a:t>ScikitLearn</a:t>
            </a:r>
            <a:r>
              <a:rPr lang="en-US" altLang="zh-CN" dirty="0"/>
              <a:t> to use one-versus-one or one-versus-all, you can </a:t>
            </a:r>
            <a:r>
              <a:rPr lang="en-US" altLang="zh-CN" dirty="0" smtClean="0"/>
              <a:t>use the </a:t>
            </a:r>
            <a:r>
              <a:rPr lang="en-US" altLang="zh-CN" dirty="0" err="1"/>
              <a:t>OneVsOneClassifier</a:t>
            </a:r>
            <a:r>
              <a:rPr lang="en-US" altLang="zh-CN" dirty="0"/>
              <a:t> or </a:t>
            </a:r>
            <a:r>
              <a:rPr lang="en-US" altLang="zh-CN" dirty="0" err="1"/>
              <a:t>OneVsRestClassifier</a:t>
            </a:r>
            <a:r>
              <a:rPr lang="en-US" altLang="zh-CN" dirty="0"/>
              <a:t> classes. Simply create an </a:t>
            </a:r>
            <a:r>
              <a:rPr lang="en-US" altLang="zh-CN" dirty="0" smtClean="0"/>
              <a:t>instance and </a:t>
            </a:r>
            <a:r>
              <a:rPr lang="en-US" altLang="zh-CN" dirty="0"/>
              <a:t>pass a binary classifier to its constructor. For example, this code creates a </a:t>
            </a:r>
            <a:r>
              <a:rPr lang="en-US" altLang="zh-CN" dirty="0" smtClean="0"/>
              <a:t>multiclass classifier </a:t>
            </a:r>
            <a:r>
              <a:rPr lang="en-US" altLang="zh-CN" dirty="0"/>
              <a:t>using the </a:t>
            </a:r>
            <a:r>
              <a:rPr lang="en-US" altLang="zh-CN" dirty="0" err="1"/>
              <a:t>OvO</a:t>
            </a:r>
            <a:r>
              <a:rPr lang="en-US" altLang="zh-CN" dirty="0"/>
              <a:t> strategy, based on a </a:t>
            </a:r>
            <a:r>
              <a:rPr lang="en-US" altLang="zh-CN" dirty="0" err="1"/>
              <a:t>SGDClassifier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b="1" dirty="0"/>
              <a:t>&gt;&gt;&gt; from </a:t>
            </a:r>
            <a:r>
              <a:rPr lang="en-US" altLang="zh-CN" b="1" dirty="0" err="1"/>
              <a:t>sklearn.multiclass</a:t>
            </a:r>
            <a:r>
              <a:rPr lang="en-US" altLang="zh-CN" b="1" dirty="0"/>
              <a:t> import </a:t>
            </a:r>
            <a:r>
              <a:rPr lang="en-US" altLang="zh-CN" dirty="0" err="1"/>
              <a:t>OneVsOneClassifier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ovo_clf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OneVsOneClassifier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SGDClassifier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random_state</a:t>
            </a:r>
            <a:r>
              <a:rPr lang="en-US" altLang="zh-CN" sz="2800" dirty="0"/>
              <a:t>=42))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ovo_clf.fit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ovo_clf.predict</a:t>
            </a:r>
            <a:r>
              <a:rPr lang="en-US" altLang="zh-CN" dirty="0"/>
              <a:t>([</a:t>
            </a:r>
            <a:r>
              <a:rPr lang="en-US" altLang="zh-CN" dirty="0" err="1"/>
              <a:t>some_digit</a:t>
            </a:r>
            <a:r>
              <a:rPr lang="en-US" altLang="zh-CN" dirty="0"/>
              <a:t>])</a:t>
            </a:r>
          </a:p>
          <a:p>
            <a:pPr marL="0" indent="0">
              <a:buNone/>
            </a:pPr>
            <a:r>
              <a:rPr lang="en-US" altLang="zh-CN" dirty="0"/>
              <a:t>array([ 5.])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ovo_clf.estimators</a:t>
            </a:r>
            <a:r>
              <a:rPr lang="en-US" altLang="zh-CN" dirty="0"/>
              <a:t>_)</a:t>
            </a:r>
          </a:p>
          <a:p>
            <a:pPr marL="0" indent="0">
              <a:buNone/>
            </a:pPr>
            <a:r>
              <a:rPr lang="en-US" altLang="zh-CN" dirty="0"/>
              <a:t>45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9304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Datasets loaded by </a:t>
            </a:r>
            <a:r>
              <a:rPr lang="en-US" altLang="zh-CN" dirty="0" err="1"/>
              <a:t>Scikit</a:t>
            </a:r>
            <a:r>
              <a:rPr lang="en-US" altLang="zh-CN" dirty="0"/>
              <a:t>-Learn generally have a similar dictionary structure including: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DESCR key describing the dataset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data key containing an array with one row per instance and one column </a:t>
            </a:r>
            <a:r>
              <a:rPr lang="en-US" altLang="zh-CN" dirty="0" smtClean="0"/>
              <a:t>per feature</a:t>
            </a:r>
            <a:endParaRPr lang="en-US" altLang="zh-CN" dirty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target key containing an array with the </a:t>
            </a:r>
            <a:r>
              <a:rPr lang="en-US" altLang="zh-CN" dirty="0" smtClean="0"/>
              <a:t>labels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nb-NO" altLang="zh-CN" b="1" dirty="0"/>
              <a:t>&gt;&gt;&gt; </a:t>
            </a:r>
            <a:r>
              <a:rPr lang="nb-NO" altLang="zh-CN" dirty="0"/>
              <a:t>X, y = mnist["data"], mnist["target"]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X.shape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(70000, 784)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y.shape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(70000,)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6845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Training a </a:t>
            </a:r>
            <a:r>
              <a:rPr lang="en-US" altLang="zh-CN" dirty="0" err="1"/>
              <a:t>RandomForestClassifier</a:t>
            </a:r>
            <a:r>
              <a:rPr lang="en-US" altLang="zh-CN" dirty="0"/>
              <a:t> is just as easy: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forest_clf.fit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forest_clf.predict</a:t>
            </a:r>
            <a:r>
              <a:rPr lang="en-US" altLang="zh-CN" dirty="0"/>
              <a:t>([</a:t>
            </a:r>
            <a:r>
              <a:rPr lang="en-US" altLang="zh-CN" dirty="0" err="1"/>
              <a:t>some_digit</a:t>
            </a:r>
            <a:r>
              <a:rPr lang="en-US" altLang="zh-CN" dirty="0"/>
              <a:t>])</a:t>
            </a:r>
          </a:p>
          <a:p>
            <a:pPr marL="0" indent="0">
              <a:buNone/>
            </a:pPr>
            <a:r>
              <a:rPr lang="en-US" altLang="zh-CN" dirty="0"/>
              <a:t>array([ 5.])</a:t>
            </a:r>
          </a:p>
          <a:p>
            <a:r>
              <a:rPr lang="en-US" altLang="zh-CN" dirty="0"/>
              <a:t>This time </a:t>
            </a:r>
            <a:r>
              <a:rPr lang="en-US" altLang="zh-CN" dirty="0" err="1"/>
              <a:t>Scikit</a:t>
            </a:r>
            <a:r>
              <a:rPr lang="en-US" altLang="zh-CN" dirty="0"/>
              <a:t>-Learn did not have to run </a:t>
            </a:r>
            <a:r>
              <a:rPr lang="en-US" altLang="zh-CN" dirty="0" err="1"/>
              <a:t>OvA</a:t>
            </a:r>
            <a:r>
              <a:rPr lang="en-US" altLang="zh-CN" dirty="0"/>
              <a:t> or </a:t>
            </a:r>
            <a:r>
              <a:rPr lang="en-US" altLang="zh-CN" dirty="0" err="1"/>
              <a:t>OvO</a:t>
            </a:r>
            <a:r>
              <a:rPr lang="en-US" altLang="zh-CN" dirty="0"/>
              <a:t> because Random </a:t>
            </a:r>
            <a:r>
              <a:rPr lang="en-US" altLang="zh-CN" dirty="0" smtClean="0"/>
              <a:t>Forest classifiers </a:t>
            </a:r>
            <a:r>
              <a:rPr lang="en-US" altLang="zh-CN" dirty="0"/>
              <a:t>can directly classify instances into multiple classes. You can </a:t>
            </a:r>
            <a:r>
              <a:rPr lang="en-US" altLang="zh-CN" dirty="0" smtClean="0"/>
              <a:t>call </a:t>
            </a:r>
            <a:r>
              <a:rPr lang="en-US" altLang="zh-CN" dirty="0" err="1" smtClean="0"/>
              <a:t>predict_proba</a:t>
            </a:r>
            <a:r>
              <a:rPr lang="en-US" altLang="zh-CN" dirty="0"/>
              <a:t>() to get the list of probabilities that the classifier assigned to </a:t>
            </a:r>
            <a:r>
              <a:rPr lang="en-US" altLang="zh-CN" dirty="0" smtClean="0"/>
              <a:t>each instance </a:t>
            </a:r>
            <a:r>
              <a:rPr lang="en-US" altLang="zh-CN" dirty="0"/>
              <a:t>for each class: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forest_clf.predict_proba</a:t>
            </a:r>
            <a:r>
              <a:rPr lang="en-US" altLang="zh-CN" dirty="0"/>
              <a:t>([</a:t>
            </a:r>
            <a:r>
              <a:rPr lang="en-US" altLang="zh-CN" dirty="0" err="1"/>
              <a:t>some_digit</a:t>
            </a:r>
            <a:r>
              <a:rPr lang="en-US" altLang="zh-CN" dirty="0"/>
              <a:t>])</a:t>
            </a:r>
          </a:p>
          <a:p>
            <a:pPr marL="0" indent="0">
              <a:buNone/>
            </a:pPr>
            <a:r>
              <a:rPr lang="en-US" altLang="zh-CN" dirty="0"/>
              <a:t>array([[ 0.1, 0. , 0. , 0.1, 0. , 0.8, 0. , 0. , 0. , 0. ]])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00870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dirty="0"/>
              <a:t>Now of course you want to evaluate these classifiers. As usual, you want to use </a:t>
            </a:r>
            <a:r>
              <a:rPr lang="en-US" altLang="zh-CN" dirty="0" err="1" smtClean="0"/>
              <a:t>crossvalidation</a:t>
            </a:r>
            <a:r>
              <a:rPr lang="en-US" altLang="zh-CN" dirty="0" smtClean="0"/>
              <a:t>. Let’s </a:t>
            </a:r>
            <a:r>
              <a:rPr lang="en-US" altLang="zh-CN" dirty="0"/>
              <a:t>evaluate the </a:t>
            </a:r>
            <a:r>
              <a:rPr lang="en-US" altLang="zh-CN" dirty="0" err="1"/>
              <a:t>SGDClassifier’s</a:t>
            </a:r>
            <a:r>
              <a:rPr lang="en-US" altLang="zh-CN" dirty="0"/>
              <a:t> accuracy using the </a:t>
            </a:r>
            <a:r>
              <a:rPr lang="en-US" altLang="zh-CN" dirty="0" err="1"/>
              <a:t>cross_val_score</a:t>
            </a:r>
            <a:r>
              <a:rPr lang="en-US" altLang="zh-CN" dirty="0" smtClean="0"/>
              <a:t>() function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&gt;&gt;&gt; </a:t>
            </a:r>
            <a:r>
              <a:rPr lang="en-US" altLang="zh-CN" dirty="0" err="1"/>
              <a:t>cross_val_score</a:t>
            </a:r>
            <a:r>
              <a:rPr lang="en-US" altLang="zh-CN" dirty="0"/>
              <a:t>(</a:t>
            </a:r>
            <a:r>
              <a:rPr lang="en-US" altLang="zh-CN" dirty="0" err="1"/>
              <a:t>sgd_clf</a:t>
            </a:r>
            <a:r>
              <a:rPr lang="en-US" altLang="zh-CN" dirty="0"/>
              <a:t>, 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, cv=3, scoring="accuracy")</a:t>
            </a:r>
          </a:p>
          <a:p>
            <a:pPr marL="0" indent="0">
              <a:buNone/>
            </a:pPr>
            <a:r>
              <a:rPr lang="en-US" altLang="zh-CN" dirty="0"/>
              <a:t>array([ 0.84063187, 0.84899245, 0.86652998])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57556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dirty="0"/>
              <a:t>It gets over 84% on all test folds. If you used a random classifier, you would get </a:t>
            </a:r>
            <a:r>
              <a:rPr lang="en-US" altLang="zh-CN" dirty="0" smtClean="0"/>
              <a:t>10% accuracy</a:t>
            </a:r>
            <a:r>
              <a:rPr lang="en-US" altLang="zh-CN" dirty="0"/>
              <a:t>, so this is not such a bad score, but you can still do much better. For </a:t>
            </a:r>
            <a:r>
              <a:rPr lang="en-US" altLang="zh-CN" dirty="0" smtClean="0"/>
              <a:t>example, simply </a:t>
            </a:r>
            <a:r>
              <a:rPr lang="en-US" altLang="zh-CN" dirty="0"/>
              <a:t>scaling the inputs </a:t>
            </a:r>
            <a:r>
              <a:rPr lang="en-US" altLang="zh-CN" dirty="0" smtClean="0"/>
              <a:t>increases </a:t>
            </a:r>
            <a:r>
              <a:rPr lang="en-US" altLang="zh-CN" dirty="0"/>
              <a:t>accuracy </a:t>
            </a:r>
            <a:r>
              <a:rPr lang="en-US" altLang="zh-CN" dirty="0" smtClean="0"/>
              <a:t>above 90</a:t>
            </a:r>
            <a:r>
              <a:rPr lang="en-US" altLang="zh-CN" dirty="0"/>
              <a:t>%:</a:t>
            </a:r>
          </a:p>
          <a:p>
            <a:pPr marL="0" indent="0">
              <a:buNone/>
            </a:pPr>
            <a:r>
              <a:rPr lang="en-US" altLang="zh-CN" sz="3000" b="1" dirty="0"/>
              <a:t>&gt;&gt;&gt; from </a:t>
            </a:r>
            <a:r>
              <a:rPr lang="en-US" altLang="zh-CN" sz="3000" b="1" dirty="0" err="1"/>
              <a:t>sklearn.preprocessing</a:t>
            </a:r>
            <a:r>
              <a:rPr lang="en-US" altLang="zh-CN" sz="3000" b="1" dirty="0"/>
              <a:t> import </a:t>
            </a:r>
            <a:r>
              <a:rPr lang="en-US" altLang="zh-CN" sz="3000" dirty="0" err="1"/>
              <a:t>StandardScaler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b="1" dirty="0"/>
              <a:t>&gt;&gt;&gt; </a:t>
            </a:r>
            <a:r>
              <a:rPr lang="en-US" altLang="zh-CN" sz="3000" dirty="0" err="1"/>
              <a:t>scaler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StandardScaler</a:t>
            </a:r>
            <a:r>
              <a:rPr lang="en-US" altLang="zh-CN" sz="3000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X_train_scaled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scaler.fit_transform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X_train.astype</a:t>
            </a:r>
            <a:r>
              <a:rPr lang="en-US" altLang="zh-CN" sz="2400" dirty="0"/>
              <a:t>(np.float64))</a:t>
            </a:r>
          </a:p>
          <a:p>
            <a:pPr marL="0" indent="0">
              <a:buNone/>
            </a:pPr>
            <a:r>
              <a:rPr lang="en-US" altLang="zh-CN" sz="2000" b="1" dirty="0"/>
              <a:t>&gt;&gt;&gt; </a:t>
            </a:r>
            <a:r>
              <a:rPr lang="en-US" altLang="zh-CN" sz="2000" dirty="0" err="1"/>
              <a:t>cross_val_score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sgd_clf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X_train_scaled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, cv=3, scoring="accuracy")</a:t>
            </a:r>
          </a:p>
          <a:p>
            <a:pPr marL="0" indent="0">
              <a:buNone/>
            </a:pPr>
            <a:r>
              <a:rPr lang="en-US" altLang="zh-CN" sz="3000" dirty="0"/>
              <a:t>array([ 0.91011798, 0.90874544, 0.906636 ])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534037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Here, we will assume that you have found a promising model </a:t>
            </a:r>
            <a:r>
              <a:rPr lang="en-US" altLang="zh-CN" dirty="0" smtClean="0"/>
              <a:t>and you </a:t>
            </a:r>
            <a:r>
              <a:rPr lang="en-US" altLang="zh-CN" dirty="0"/>
              <a:t>want to find ways to improve it. </a:t>
            </a:r>
            <a:r>
              <a:rPr lang="en-US" altLang="zh-CN" dirty="0" smtClean="0"/>
              <a:t>First</a:t>
            </a:r>
            <a:r>
              <a:rPr lang="en-US" altLang="zh-CN" dirty="0"/>
              <a:t>, you can look at the confusion matrix. You need to make predictions using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cross_val_predict</a:t>
            </a:r>
            <a:r>
              <a:rPr lang="en-US" altLang="zh-CN" dirty="0"/>
              <a:t>() function, then call the </a:t>
            </a:r>
            <a:r>
              <a:rPr lang="en-US" altLang="zh-CN" dirty="0" err="1"/>
              <a:t>confusion_matrix</a:t>
            </a:r>
            <a:r>
              <a:rPr lang="en-US" altLang="zh-CN" dirty="0"/>
              <a:t>() </a:t>
            </a:r>
            <a:r>
              <a:rPr lang="en-US" altLang="zh-CN" dirty="0" smtClean="0"/>
              <a:t>function: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y_train_pred</a:t>
            </a:r>
            <a:r>
              <a:rPr lang="en-US" altLang="zh-CN" dirty="0"/>
              <a:t> = </a:t>
            </a:r>
            <a:r>
              <a:rPr lang="en-US" altLang="zh-CN" dirty="0" err="1"/>
              <a:t>cross_val_predict</a:t>
            </a:r>
            <a:r>
              <a:rPr lang="en-US" altLang="zh-CN" dirty="0"/>
              <a:t>(</a:t>
            </a:r>
            <a:r>
              <a:rPr lang="en-US" altLang="zh-CN" dirty="0" err="1"/>
              <a:t>sgd_clf</a:t>
            </a:r>
            <a:r>
              <a:rPr lang="en-US" altLang="zh-CN" dirty="0"/>
              <a:t>, </a:t>
            </a:r>
            <a:r>
              <a:rPr lang="en-US" altLang="zh-CN" dirty="0" err="1"/>
              <a:t>X_train_scaled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, cv=3)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conf_mx</a:t>
            </a:r>
            <a:r>
              <a:rPr lang="en-US" altLang="zh-CN" dirty="0"/>
              <a:t> = </a:t>
            </a:r>
            <a:r>
              <a:rPr lang="en-US" altLang="zh-CN" dirty="0" err="1"/>
              <a:t>confusion_matrix</a:t>
            </a:r>
            <a:r>
              <a:rPr lang="en-US" altLang="zh-CN" dirty="0"/>
              <a:t>(</a:t>
            </a:r>
            <a:r>
              <a:rPr lang="en-US" altLang="zh-CN" dirty="0" err="1"/>
              <a:t>y_train</a:t>
            </a:r>
            <a:r>
              <a:rPr lang="en-US" altLang="zh-CN" dirty="0"/>
              <a:t>, </a:t>
            </a:r>
            <a:r>
              <a:rPr lang="en-US" altLang="zh-CN" dirty="0" err="1"/>
              <a:t>y_train_pred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b="1" dirty="0"/>
              <a:t>&gt;&gt;&gt; </a:t>
            </a:r>
            <a:r>
              <a:rPr lang="en-US" altLang="zh-CN" dirty="0" err="1"/>
              <a:t>conf_mx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array([[5725, 3, 24, 9, 10, 49, 50, 10, 39, 4],</a:t>
            </a:r>
          </a:p>
          <a:p>
            <a:pPr marL="0" indent="0">
              <a:buNone/>
            </a:pPr>
            <a:r>
              <a:rPr lang="en-US" altLang="zh-CN" dirty="0" smtClean="0"/>
              <a:t>            [ </a:t>
            </a:r>
            <a:r>
              <a:rPr lang="en-US" altLang="zh-CN" dirty="0"/>
              <a:t>2, 6493, 43, 25, 7, 40, 5, 10, 109, 8],</a:t>
            </a:r>
          </a:p>
          <a:p>
            <a:pPr marL="0" indent="0">
              <a:buNone/>
            </a:pPr>
            <a:r>
              <a:rPr lang="en-US" altLang="zh-CN" dirty="0" smtClean="0"/>
              <a:t>            [ </a:t>
            </a:r>
            <a:r>
              <a:rPr lang="en-US" altLang="zh-CN" dirty="0"/>
              <a:t>51, 41, 5321, 104, 89, 26, 87, 60, 166, 13],</a:t>
            </a:r>
          </a:p>
          <a:p>
            <a:pPr marL="0" indent="0">
              <a:buNone/>
            </a:pPr>
            <a:r>
              <a:rPr lang="en-US" altLang="zh-CN" dirty="0" smtClean="0"/>
              <a:t>            [ </a:t>
            </a:r>
            <a:r>
              <a:rPr lang="en-US" altLang="zh-CN" dirty="0"/>
              <a:t>47, 46, 141, 5342, 1, 231, 40, 50, 141, 92],</a:t>
            </a:r>
          </a:p>
          <a:p>
            <a:pPr marL="0" indent="0">
              <a:buNone/>
            </a:pPr>
            <a:r>
              <a:rPr lang="en-US" altLang="zh-CN" dirty="0" smtClean="0"/>
              <a:t>            [ 19</a:t>
            </a:r>
            <a:r>
              <a:rPr lang="en-US" altLang="zh-CN" dirty="0"/>
              <a:t>, 29, 41, 10, 5366, 9, 56, 37, 86, 189],</a:t>
            </a:r>
          </a:p>
          <a:p>
            <a:pPr marL="0" indent="0">
              <a:buNone/>
            </a:pPr>
            <a:r>
              <a:rPr lang="en-US" altLang="zh-CN" dirty="0" smtClean="0"/>
              <a:t>            [ </a:t>
            </a:r>
            <a:r>
              <a:rPr lang="en-US" altLang="zh-CN" dirty="0"/>
              <a:t>73, 45, 36, 193, 64, 4582, 111, 30, 193, 94],</a:t>
            </a:r>
          </a:p>
          <a:p>
            <a:pPr marL="0" indent="0">
              <a:buNone/>
            </a:pPr>
            <a:r>
              <a:rPr lang="en-US" altLang="zh-CN" dirty="0" smtClean="0"/>
              <a:t>            [ </a:t>
            </a:r>
            <a:r>
              <a:rPr lang="en-US" altLang="zh-CN" dirty="0"/>
              <a:t>29, 34, 44, 2, 42, 85, 5627, 10, 45, 0],</a:t>
            </a:r>
          </a:p>
          <a:p>
            <a:pPr marL="0" indent="0">
              <a:buNone/>
            </a:pPr>
            <a:r>
              <a:rPr lang="en-US" altLang="zh-CN" dirty="0" smtClean="0"/>
              <a:t>            [ </a:t>
            </a:r>
            <a:r>
              <a:rPr lang="en-US" altLang="zh-CN" dirty="0"/>
              <a:t>25, 24, 74, 32, 54, 12, 6, 5787, 15, 236],</a:t>
            </a:r>
          </a:p>
          <a:p>
            <a:pPr marL="0" indent="0">
              <a:buNone/>
            </a:pPr>
            <a:r>
              <a:rPr lang="en-US" altLang="zh-CN" dirty="0" smtClean="0"/>
              <a:t>            [ </a:t>
            </a:r>
            <a:r>
              <a:rPr lang="en-US" altLang="zh-CN" dirty="0"/>
              <a:t>52, 161, 73, 156, 10, 163, 61, 25, 5027, 123],</a:t>
            </a:r>
          </a:p>
          <a:p>
            <a:pPr marL="0" indent="0">
              <a:buNone/>
            </a:pPr>
            <a:r>
              <a:rPr lang="en-US" altLang="zh-CN" dirty="0" smtClean="0"/>
              <a:t>            [ </a:t>
            </a:r>
            <a:r>
              <a:rPr lang="en-US" altLang="zh-CN" dirty="0"/>
              <a:t>43, 35, 26, 92, 178, 28, 2, 223, 82, 5240]])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833989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plt.matshow</a:t>
            </a:r>
            <a:r>
              <a:rPr lang="en-US" altLang="zh-CN" dirty="0"/>
              <a:t>(</a:t>
            </a:r>
            <a:r>
              <a:rPr lang="en-US" altLang="zh-CN" dirty="0" err="1"/>
              <a:t>conf_mx</a:t>
            </a:r>
            <a:r>
              <a:rPr lang="en-US" altLang="zh-CN" dirty="0"/>
              <a:t>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plt.cm.gray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en-US" altLang="zh-CN" sz="2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79893"/>
            <a:ext cx="4722586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15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Let’s focus the plot on the errors. First, you need to divide each value in the </a:t>
            </a:r>
            <a:r>
              <a:rPr lang="en-US" altLang="zh-CN" dirty="0" smtClean="0"/>
              <a:t>confusion matrix </a:t>
            </a:r>
            <a:r>
              <a:rPr lang="en-US" altLang="zh-CN" dirty="0"/>
              <a:t>by the number of images in the corresponding class, so you can compare </a:t>
            </a:r>
            <a:r>
              <a:rPr lang="en-US" altLang="zh-CN" dirty="0" smtClean="0"/>
              <a:t>error rates </a:t>
            </a:r>
            <a:r>
              <a:rPr lang="en-US" altLang="zh-CN" dirty="0"/>
              <a:t>instead of absolute number of errors (which would make abundant classes </a:t>
            </a:r>
            <a:r>
              <a:rPr lang="en-US" altLang="zh-CN" dirty="0" smtClean="0"/>
              <a:t>look unfairly </a:t>
            </a:r>
            <a:r>
              <a:rPr lang="en-US" altLang="zh-CN" dirty="0"/>
              <a:t>bad):</a:t>
            </a:r>
          </a:p>
          <a:p>
            <a:pPr marL="0" indent="0">
              <a:buNone/>
            </a:pPr>
            <a:r>
              <a:rPr lang="en-US" altLang="zh-CN" dirty="0" err="1"/>
              <a:t>row_sums</a:t>
            </a:r>
            <a:r>
              <a:rPr lang="en-US" altLang="zh-CN" dirty="0"/>
              <a:t> = </a:t>
            </a:r>
            <a:r>
              <a:rPr lang="en-US" altLang="zh-CN" dirty="0" err="1"/>
              <a:t>conf_mx.sum</a:t>
            </a:r>
            <a:r>
              <a:rPr lang="en-US" altLang="zh-CN" dirty="0"/>
              <a:t>(axis=1, </a:t>
            </a:r>
            <a:r>
              <a:rPr lang="en-US" altLang="zh-CN" dirty="0" err="1"/>
              <a:t>keepdims</a:t>
            </a:r>
            <a:r>
              <a:rPr lang="en-US" altLang="zh-CN" dirty="0"/>
              <a:t>=True)</a:t>
            </a:r>
          </a:p>
          <a:p>
            <a:pPr marL="0" indent="0">
              <a:buNone/>
            </a:pPr>
            <a:r>
              <a:rPr lang="en-US" altLang="zh-CN" dirty="0" err="1"/>
              <a:t>norm_conf_mx</a:t>
            </a:r>
            <a:r>
              <a:rPr lang="en-US" altLang="zh-CN" dirty="0"/>
              <a:t> = </a:t>
            </a:r>
            <a:r>
              <a:rPr lang="en-US" altLang="zh-CN" dirty="0" err="1"/>
              <a:t>conf_mx</a:t>
            </a:r>
            <a:r>
              <a:rPr lang="en-US" altLang="zh-CN" dirty="0"/>
              <a:t> / </a:t>
            </a:r>
            <a:r>
              <a:rPr lang="en-US" altLang="zh-CN" dirty="0" err="1" smtClean="0"/>
              <a:t>row_sums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Now let’s fill the diagonal with zeros to keep only the errors, and let’s plot the result:</a:t>
            </a:r>
          </a:p>
          <a:p>
            <a:pPr marL="0" indent="0">
              <a:buNone/>
            </a:pPr>
            <a:r>
              <a:rPr lang="en-US" altLang="zh-CN" dirty="0" err="1"/>
              <a:t>np.fill_diagonal</a:t>
            </a:r>
            <a:r>
              <a:rPr lang="en-US" altLang="zh-CN" dirty="0"/>
              <a:t>(</a:t>
            </a:r>
            <a:r>
              <a:rPr lang="en-US" altLang="zh-CN" dirty="0" err="1"/>
              <a:t>norm_conf_mx</a:t>
            </a:r>
            <a:r>
              <a:rPr lang="en-US" altLang="zh-CN" dirty="0"/>
              <a:t>, 0)</a:t>
            </a:r>
          </a:p>
          <a:p>
            <a:pPr marL="0" indent="0">
              <a:buNone/>
            </a:pPr>
            <a:r>
              <a:rPr lang="en-US" altLang="zh-CN" dirty="0" err="1"/>
              <a:t>plt.matshow</a:t>
            </a:r>
            <a:r>
              <a:rPr lang="en-US" altLang="zh-CN" dirty="0"/>
              <a:t>(</a:t>
            </a:r>
            <a:r>
              <a:rPr lang="en-US" altLang="zh-CN" dirty="0" err="1"/>
              <a:t>norm_conf_mx</a:t>
            </a:r>
            <a:r>
              <a:rPr lang="en-US" altLang="zh-CN" dirty="0"/>
              <a:t>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plt.cm.gray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707122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endParaRPr lang="en-US" altLang="zh-CN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71128"/>
            <a:ext cx="6295685" cy="609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440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Analyzing the confusion matrix can often give you insights on ways to improve </a:t>
            </a:r>
            <a:r>
              <a:rPr lang="en-US" altLang="zh-CN" sz="2800" dirty="0" smtClean="0"/>
              <a:t>your classifier</a:t>
            </a:r>
            <a:r>
              <a:rPr lang="en-US" altLang="zh-CN" sz="2800" dirty="0"/>
              <a:t>. Looking at this plot, it seems that your efforts should be spent on </a:t>
            </a:r>
            <a:r>
              <a:rPr lang="en-US" altLang="zh-CN" sz="2800" dirty="0" smtClean="0"/>
              <a:t>improving classification </a:t>
            </a:r>
            <a:r>
              <a:rPr lang="en-US" altLang="zh-CN" sz="2800" dirty="0"/>
              <a:t>of 8s and 9s, as well as fixing the specific 3/5 confusion. For </a:t>
            </a:r>
            <a:r>
              <a:rPr lang="en-US" altLang="zh-CN" sz="2800" dirty="0" smtClean="0"/>
              <a:t>example, you </a:t>
            </a:r>
            <a:r>
              <a:rPr lang="en-US" altLang="zh-CN" sz="2800" dirty="0"/>
              <a:t>could try to gather more training data for these digits. Or you could </a:t>
            </a:r>
            <a:r>
              <a:rPr lang="en-US" altLang="zh-CN" sz="2800" dirty="0" smtClean="0"/>
              <a:t>engineer new </a:t>
            </a:r>
            <a:r>
              <a:rPr lang="en-US" altLang="zh-CN" sz="2800" dirty="0"/>
              <a:t>features that would help the classifier—for example, writing an algorithm </a:t>
            </a:r>
            <a:r>
              <a:rPr lang="en-US" altLang="zh-CN" sz="2800" dirty="0" smtClean="0"/>
              <a:t>to count </a:t>
            </a:r>
            <a:r>
              <a:rPr lang="en-US" altLang="zh-CN" sz="2800" dirty="0"/>
              <a:t>the number of closed loops (e.g., 8 has two, 6 has one, 5 has none). Or </a:t>
            </a:r>
            <a:r>
              <a:rPr lang="en-US" altLang="zh-CN" sz="2800" dirty="0" smtClean="0"/>
              <a:t>you could </a:t>
            </a:r>
            <a:r>
              <a:rPr lang="en-US" altLang="zh-CN" sz="2800" dirty="0"/>
              <a:t>preprocess the images (e.g., using 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-Image, Pillow, or </a:t>
            </a:r>
            <a:r>
              <a:rPr lang="en-US" altLang="zh-CN" sz="2800" dirty="0" err="1"/>
              <a:t>OpenCV</a:t>
            </a:r>
            <a:r>
              <a:rPr lang="en-US" altLang="zh-CN" sz="2800" dirty="0"/>
              <a:t>) to </a:t>
            </a:r>
            <a:r>
              <a:rPr lang="en-US" altLang="zh-CN" sz="2800" dirty="0" smtClean="0"/>
              <a:t>make some </a:t>
            </a:r>
            <a:r>
              <a:rPr lang="en-US" altLang="zh-CN" sz="2800" dirty="0"/>
              <a:t>patterns stand out more, such as closed loops.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008153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Analyzing individual errors can also be a good way to gain insights on what </a:t>
            </a:r>
            <a:r>
              <a:rPr lang="en-US" altLang="zh-CN" sz="2800" dirty="0" smtClean="0"/>
              <a:t>your classifier </a:t>
            </a:r>
            <a:r>
              <a:rPr lang="en-US" altLang="zh-CN" sz="2800" dirty="0"/>
              <a:t>is doing and why it is failing, but it is more difficult and </a:t>
            </a:r>
            <a:r>
              <a:rPr lang="en-US" altLang="zh-CN" sz="2800" dirty="0" smtClean="0"/>
              <a:t>time-consuming. For </a:t>
            </a:r>
            <a:r>
              <a:rPr lang="en-US" altLang="zh-CN" sz="2800" dirty="0"/>
              <a:t>example, let’s plot examples of 3s and 5s:</a:t>
            </a:r>
          </a:p>
          <a:p>
            <a:pPr marL="0" indent="0">
              <a:buNone/>
            </a:pPr>
            <a:r>
              <a:rPr lang="en-US" altLang="zh-CN" sz="2800" dirty="0" err="1"/>
              <a:t>cl_a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cl_b</a:t>
            </a:r>
            <a:r>
              <a:rPr lang="en-US" altLang="zh-CN" sz="2800" dirty="0"/>
              <a:t> = 3, 5</a:t>
            </a:r>
          </a:p>
          <a:p>
            <a:pPr marL="0" indent="0">
              <a:buNone/>
            </a:pPr>
            <a:r>
              <a:rPr lang="en-US" altLang="zh-CN" sz="2800" dirty="0" err="1"/>
              <a:t>X_aa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[(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 == </a:t>
            </a:r>
            <a:r>
              <a:rPr lang="en-US" altLang="zh-CN" sz="2800" dirty="0" err="1"/>
              <a:t>cl_a</a:t>
            </a:r>
            <a:r>
              <a:rPr lang="en-US" altLang="zh-CN" sz="2800" dirty="0"/>
              <a:t>) &amp; (</a:t>
            </a:r>
            <a:r>
              <a:rPr lang="en-US" altLang="zh-CN" sz="2800" dirty="0" err="1"/>
              <a:t>y_train_pred</a:t>
            </a:r>
            <a:r>
              <a:rPr lang="en-US" altLang="zh-CN" sz="2800" dirty="0"/>
              <a:t> == </a:t>
            </a:r>
            <a:r>
              <a:rPr lang="en-US" altLang="zh-CN" sz="2800" dirty="0" err="1"/>
              <a:t>cl_a</a:t>
            </a:r>
            <a:r>
              <a:rPr lang="en-US" altLang="zh-CN" sz="2800" dirty="0"/>
              <a:t>)]</a:t>
            </a:r>
          </a:p>
          <a:p>
            <a:pPr marL="0" indent="0">
              <a:buNone/>
            </a:pPr>
            <a:r>
              <a:rPr lang="fr-FR" altLang="zh-CN" sz="2800" dirty="0"/>
              <a:t>X_ab = X_train[(y_train == cl_a) &amp; (y_train_pred == cl_b)]</a:t>
            </a:r>
          </a:p>
          <a:p>
            <a:pPr marL="0" indent="0">
              <a:buNone/>
            </a:pPr>
            <a:r>
              <a:rPr lang="fr-FR" altLang="zh-CN" sz="2800" dirty="0"/>
              <a:t>X_ba = X_train[(y_train == cl_b) &amp; (y_train_pred == cl_a)]</a:t>
            </a:r>
          </a:p>
          <a:p>
            <a:pPr marL="0" indent="0">
              <a:buNone/>
            </a:pPr>
            <a:r>
              <a:rPr lang="fr-FR" altLang="zh-CN" sz="2800" dirty="0"/>
              <a:t>X_bb = X_train[(y_train == cl_b) &amp; (y_train_pred == cl_b)]</a:t>
            </a:r>
          </a:p>
          <a:p>
            <a:pPr marL="0" indent="0">
              <a:buNone/>
            </a:pPr>
            <a:r>
              <a:rPr lang="en-US" altLang="zh-CN" sz="2800" dirty="0" err="1"/>
              <a:t>plt.figure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figsize</a:t>
            </a:r>
            <a:r>
              <a:rPr lang="en-US" altLang="zh-CN" sz="2800" dirty="0"/>
              <a:t>=(8,8))</a:t>
            </a:r>
          </a:p>
          <a:p>
            <a:pPr marL="0" indent="0">
              <a:buNone/>
            </a:pPr>
            <a:r>
              <a:rPr lang="en-US" altLang="zh-CN" sz="2800" dirty="0" err="1"/>
              <a:t>plt.subplot</a:t>
            </a:r>
            <a:r>
              <a:rPr lang="en-US" altLang="zh-CN" sz="2800" dirty="0"/>
              <a:t>(221); </a:t>
            </a:r>
            <a:r>
              <a:rPr lang="en-US" altLang="zh-CN" sz="2800" dirty="0" err="1"/>
              <a:t>plot_digits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X_aa</a:t>
            </a:r>
            <a:r>
              <a:rPr lang="en-US" altLang="zh-CN" sz="2800" dirty="0"/>
              <a:t>[:25], </a:t>
            </a:r>
            <a:r>
              <a:rPr lang="en-US" altLang="zh-CN" sz="2800" dirty="0" err="1"/>
              <a:t>images_per_row</a:t>
            </a:r>
            <a:r>
              <a:rPr lang="en-US" altLang="zh-CN" sz="2800" dirty="0"/>
              <a:t>=5)</a:t>
            </a:r>
          </a:p>
          <a:p>
            <a:pPr marL="0" indent="0">
              <a:buNone/>
            </a:pPr>
            <a:r>
              <a:rPr lang="en-US" altLang="zh-CN" sz="2800" dirty="0" err="1"/>
              <a:t>plt.subplot</a:t>
            </a:r>
            <a:r>
              <a:rPr lang="en-US" altLang="zh-CN" sz="2800" dirty="0"/>
              <a:t>(222); </a:t>
            </a:r>
            <a:r>
              <a:rPr lang="en-US" altLang="zh-CN" sz="2800" dirty="0" err="1"/>
              <a:t>plot_digits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X_ab</a:t>
            </a:r>
            <a:r>
              <a:rPr lang="en-US" altLang="zh-CN" sz="2800" dirty="0"/>
              <a:t>[:25], </a:t>
            </a:r>
            <a:r>
              <a:rPr lang="en-US" altLang="zh-CN" sz="2800" dirty="0" err="1"/>
              <a:t>images_per_row</a:t>
            </a:r>
            <a:r>
              <a:rPr lang="en-US" altLang="zh-CN" sz="2800" dirty="0"/>
              <a:t>=5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69587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endParaRPr lang="en-US" altLang="zh-CN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92454"/>
            <a:ext cx="5728072" cy="586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74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%</a:t>
            </a:r>
            <a:r>
              <a:rPr lang="en-US" altLang="zh-CN" sz="2400" dirty="0" err="1"/>
              <a:t>matplotlib</a:t>
            </a:r>
            <a:r>
              <a:rPr lang="en-US" altLang="zh-CN" sz="2400" dirty="0"/>
              <a:t> inline</a:t>
            </a:r>
          </a:p>
          <a:p>
            <a:pPr marL="0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matplotlib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matplotlib.pyplot</a:t>
            </a:r>
            <a:r>
              <a:rPr lang="en-US" altLang="zh-CN" sz="2400" b="1" dirty="0"/>
              <a:t> as </a:t>
            </a:r>
            <a:r>
              <a:rPr lang="en-US" altLang="zh-CN" sz="2400" b="1" dirty="0" err="1"/>
              <a:t>plt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 err="1"/>
              <a:t>some_digit</a:t>
            </a:r>
            <a:r>
              <a:rPr lang="en-US" altLang="zh-CN" sz="2400" dirty="0"/>
              <a:t> = X[36000]</a:t>
            </a:r>
          </a:p>
          <a:p>
            <a:pPr marL="0" indent="0">
              <a:buNone/>
            </a:pPr>
            <a:r>
              <a:rPr lang="en-US" altLang="zh-CN" sz="2400" dirty="0" err="1"/>
              <a:t>some_digit_image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some_digit.reshape</a:t>
            </a:r>
            <a:r>
              <a:rPr lang="en-US" altLang="zh-CN" sz="2400" dirty="0"/>
              <a:t>(28, 28)</a:t>
            </a:r>
          </a:p>
          <a:p>
            <a:pPr marL="0" indent="0">
              <a:buNone/>
            </a:pPr>
            <a:r>
              <a:rPr lang="en-US" altLang="zh-CN" sz="2400" dirty="0" err="1"/>
              <a:t>plt.imshow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some_digit_image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cmap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matplotlib.cm.binary</a:t>
            </a:r>
            <a:r>
              <a:rPr lang="en-US" altLang="zh-CN" sz="2400" dirty="0"/>
              <a:t>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     interpolation</a:t>
            </a:r>
            <a:r>
              <a:rPr lang="en-US" altLang="zh-CN" sz="2400" dirty="0"/>
              <a:t>="nearest")</a:t>
            </a:r>
          </a:p>
          <a:p>
            <a:pPr marL="0" indent="0">
              <a:buNone/>
            </a:pPr>
            <a:r>
              <a:rPr lang="en-US" altLang="zh-CN" sz="2400" dirty="0" err="1"/>
              <a:t>plt.axis</a:t>
            </a:r>
            <a:r>
              <a:rPr lang="en-US" altLang="zh-CN" sz="2400" dirty="0"/>
              <a:t>("off")</a:t>
            </a:r>
          </a:p>
          <a:p>
            <a:pPr marL="0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 smtClean="0"/>
              <a:t>()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/>
              <a:t>y[36000]</a:t>
            </a:r>
          </a:p>
          <a:p>
            <a:pPr marL="0" indent="0">
              <a:buNone/>
            </a:pPr>
            <a:r>
              <a:rPr lang="en-US" altLang="zh-CN" sz="2400" dirty="0"/>
              <a:t>5.0</a:t>
            </a: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2168277" cy="193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320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err="1"/>
              <a:t>Multilabel</a:t>
            </a:r>
            <a:r>
              <a:rPr lang="en-US" altLang="zh-CN" dirty="0"/>
              <a:t>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Until now each instance has always been assigned to just one class. In some cases </a:t>
            </a:r>
            <a:r>
              <a:rPr lang="en-US" altLang="zh-CN" sz="2800" dirty="0" smtClean="0"/>
              <a:t>you may </a:t>
            </a:r>
            <a:r>
              <a:rPr lang="en-US" altLang="zh-CN" sz="2800" dirty="0"/>
              <a:t>want your classifier to output multiple classes for each instance. For </a:t>
            </a:r>
            <a:r>
              <a:rPr lang="en-US" altLang="zh-CN" sz="2800" dirty="0" smtClean="0"/>
              <a:t>example, consider </a:t>
            </a:r>
            <a:r>
              <a:rPr lang="en-US" altLang="zh-CN" sz="2800" dirty="0"/>
              <a:t>a face-recognition classifier: what should it do if it recognizes several </a:t>
            </a:r>
            <a:r>
              <a:rPr lang="en-US" altLang="zh-CN" sz="2800" dirty="0" smtClean="0"/>
              <a:t>people on </a:t>
            </a:r>
            <a:r>
              <a:rPr lang="en-US" altLang="zh-CN" sz="2800" dirty="0"/>
              <a:t>the same picture? Of course it should attach one label per person it recognizes. </a:t>
            </a:r>
            <a:r>
              <a:rPr lang="en-US" altLang="zh-CN" sz="2800" dirty="0" smtClean="0"/>
              <a:t>Say the </a:t>
            </a:r>
            <a:r>
              <a:rPr lang="en-US" altLang="zh-CN" sz="2800" dirty="0"/>
              <a:t>classifier has been trained to recognize three faces, Alice, Bob, and Charlie; </a:t>
            </a:r>
            <a:r>
              <a:rPr lang="en-US" altLang="zh-CN" sz="2800" dirty="0" smtClean="0"/>
              <a:t>then when </a:t>
            </a:r>
            <a:r>
              <a:rPr lang="en-US" altLang="zh-CN" sz="2800" dirty="0"/>
              <a:t>it is shown a picture of Alice and Charlie, it should output [1, 0, 1] (</a:t>
            </a:r>
            <a:r>
              <a:rPr lang="en-US" altLang="zh-CN" sz="2800" dirty="0" smtClean="0"/>
              <a:t>meaning “Alice </a:t>
            </a:r>
            <a:r>
              <a:rPr lang="en-US" altLang="zh-CN" sz="2800" dirty="0"/>
              <a:t>yes, Bob no, Charlie yes”). Such a classification system that outputs </a:t>
            </a:r>
            <a:r>
              <a:rPr lang="en-US" altLang="zh-CN" sz="2800" dirty="0" smtClean="0"/>
              <a:t>multiple binary </a:t>
            </a:r>
            <a:r>
              <a:rPr lang="en-US" altLang="zh-CN" sz="2800" dirty="0"/>
              <a:t>labels is called a </a:t>
            </a:r>
            <a:r>
              <a:rPr lang="en-US" altLang="zh-CN" sz="2800" i="1" dirty="0" err="1"/>
              <a:t>multilabel</a:t>
            </a:r>
            <a:r>
              <a:rPr lang="en-US" altLang="zh-CN" sz="2800" i="1" dirty="0"/>
              <a:t> classification </a:t>
            </a:r>
            <a:r>
              <a:rPr lang="en-US" altLang="zh-CN" sz="2800" dirty="0"/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23630091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err="1"/>
              <a:t>Multilabel</a:t>
            </a:r>
            <a:r>
              <a:rPr lang="en-US" altLang="zh-CN" dirty="0"/>
              <a:t>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We won’t go into face recognition just yet, but let’s look at a simpler example, just </a:t>
            </a:r>
            <a:r>
              <a:rPr lang="en-US" altLang="zh-CN" sz="2800" dirty="0" smtClean="0"/>
              <a:t>for illustration </a:t>
            </a:r>
            <a:r>
              <a:rPr lang="en-US" altLang="zh-CN" sz="2800" dirty="0"/>
              <a:t>purposes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sklearn.neighbors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KNeighborsClassifier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y_train_large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(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 &gt;= 7)</a:t>
            </a:r>
          </a:p>
          <a:p>
            <a:pPr marL="0" indent="0">
              <a:buNone/>
            </a:pPr>
            <a:r>
              <a:rPr lang="en-US" altLang="zh-CN" sz="2800" dirty="0" err="1"/>
              <a:t>y_train_odd</a:t>
            </a:r>
            <a:r>
              <a:rPr lang="en-US" altLang="zh-CN" sz="2800" dirty="0"/>
              <a:t> = (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 % 2 == 1)</a:t>
            </a:r>
          </a:p>
          <a:p>
            <a:pPr marL="0" indent="0">
              <a:buNone/>
            </a:pPr>
            <a:r>
              <a:rPr lang="en-US" altLang="zh-CN" sz="2800" dirty="0" err="1"/>
              <a:t>y_multilabel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np.c</a:t>
            </a:r>
            <a:r>
              <a:rPr lang="en-US" altLang="zh-CN" sz="2800" dirty="0"/>
              <a:t>_[</a:t>
            </a:r>
            <a:r>
              <a:rPr lang="en-US" altLang="zh-CN" sz="2800" dirty="0" err="1"/>
              <a:t>y_train_large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y_train_odd</a:t>
            </a:r>
            <a:r>
              <a:rPr lang="en-US" altLang="zh-CN" sz="2800" dirty="0" smtClean="0"/>
              <a:t>]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knn_clf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KNeighborsClassifier</a:t>
            </a:r>
            <a:r>
              <a:rPr lang="en-US" altLang="zh-CN" sz="2800" dirty="0"/>
              <a:t>()</a:t>
            </a:r>
          </a:p>
          <a:p>
            <a:pPr marL="0" indent="0">
              <a:buNone/>
            </a:pPr>
            <a:r>
              <a:rPr lang="en-US" altLang="zh-CN" sz="2800" dirty="0" err="1"/>
              <a:t>knn_clf.fit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y_multilabel</a:t>
            </a:r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9002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err="1"/>
              <a:t>Multilabel</a:t>
            </a:r>
            <a:r>
              <a:rPr lang="en-US" altLang="zh-CN" dirty="0"/>
              <a:t>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This code creates a </a:t>
            </a:r>
            <a:r>
              <a:rPr lang="en-US" altLang="zh-CN" sz="2800" dirty="0" err="1"/>
              <a:t>y_multilabel</a:t>
            </a:r>
            <a:r>
              <a:rPr lang="en-US" altLang="zh-CN" sz="2800" dirty="0"/>
              <a:t> array containing two target labels for each </a:t>
            </a:r>
            <a:r>
              <a:rPr lang="en-US" altLang="zh-CN" sz="2800" dirty="0" smtClean="0"/>
              <a:t>digit image</a:t>
            </a:r>
            <a:r>
              <a:rPr lang="en-US" altLang="zh-CN" sz="2800" dirty="0"/>
              <a:t>: the first indicates whether or not the digit is large (7, 8, or 9) and the </a:t>
            </a:r>
            <a:r>
              <a:rPr lang="en-US" altLang="zh-CN" sz="2800" dirty="0" smtClean="0"/>
              <a:t>second indicates </a:t>
            </a:r>
            <a:r>
              <a:rPr lang="en-US" altLang="zh-CN" sz="2800" dirty="0"/>
              <a:t>whether or not it is odd. The next lines create a </a:t>
            </a:r>
            <a:r>
              <a:rPr lang="en-US" altLang="zh-CN" sz="2800" dirty="0" err="1" smtClean="0"/>
              <a:t>KNeighborsClassifier</a:t>
            </a:r>
            <a:r>
              <a:rPr lang="en-US" altLang="zh-CN" sz="2800" dirty="0" smtClean="0"/>
              <a:t> instance </a:t>
            </a:r>
            <a:r>
              <a:rPr lang="en-US" altLang="zh-CN" sz="2800" dirty="0"/>
              <a:t>(which supports </a:t>
            </a:r>
            <a:r>
              <a:rPr lang="en-US" altLang="zh-CN" sz="2800" dirty="0" err="1"/>
              <a:t>multilabel</a:t>
            </a:r>
            <a:r>
              <a:rPr lang="en-US" altLang="zh-CN" sz="2800" dirty="0"/>
              <a:t> classification, but not all classifiers do) and </a:t>
            </a:r>
            <a:r>
              <a:rPr lang="en-US" altLang="zh-CN" sz="2800" dirty="0" smtClean="0"/>
              <a:t>we train </a:t>
            </a:r>
            <a:r>
              <a:rPr lang="en-US" altLang="zh-CN" sz="2800" dirty="0"/>
              <a:t>it using the multiple targets array. Now you can make a prediction, and </a:t>
            </a:r>
            <a:r>
              <a:rPr lang="en-US" altLang="zh-CN" sz="2800" dirty="0" smtClean="0"/>
              <a:t>notice that </a:t>
            </a:r>
            <a:r>
              <a:rPr lang="en-US" altLang="zh-CN" sz="2800" dirty="0"/>
              <a:t>it outputs two labels:</a:t>
            </a:r>
          </a:p>
          <a:p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&gt;&gt;&gt; </a:t>
            </a:r>
            <a:r>
              <a:rPr lang="en-US" altLang="zh-CN" sz="2800" dirty="0" err="1"/>
              <a:t>knn_clf.predict</a:t>
            </a:r>
            <a:r>
              <a:rPr lang="en-US" altLang="zh-CN" sz="2800" dirty="0"/>
              <a:t>([</a:t>
            </a:r>
            <a:r>
              <a:rPr lang="en-US" altLang="zh-CN" sz="2800" dirty="0" err="1"/>
              <a:t>some_digit</a:t>
            </a:r>
            <a:r>
              <a:rPr lang="en-US" altLang="zh-CN" sz="2800" dirty="0"/>
              <a:t>])</a:t>
            </a:r>
          </a:p>
          <a:p>
            <a:pPr marL="0" indent="0">
              <a:buNone/>
            </a:pPr>
            <a:r>
              <a:rPr lang="en-US" altLang="zh-CN" sz="2800" dirty="0"/>
              <a:t>array([[False, True]], </a:t>
            </a:r>
            <a:r>
              <a:rPr lang="en-US" altLang="zh-CN" sz="2800" dirty="0" err="1"/>
              <a:t>dtype</a:t>
            </a:r>
            <a:r>
              <a:rPr lang="en-US" altLang="zh-CN" sz="2800" dirty="0"/>
              <a:t>=</a:t>
            </a:r>
            <a:r>
              <a:rPr lang="en-US" altLang="zh-CN" sz="2800" dirty="0" err="1"/>
              <a:t>bool</a:t>
            </a:r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45770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err="1"/>
              <a:t>Multilabel</a:t>
            </a:r>
            <a:r>
              <a:rPr lang="en-US" altLang="zh-CN" dirty="0"/>
              <a:t>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There are many ways to evaluate a </a:t>
            </a:r>
            <a:r>
              <a:rPr lang="en-US" altLang="zh-CN" sz="2800" dirty="0" err="1"/>
              <a:t>multilabel</a:t>
            </a:r>
            <a:r>
              <a:rPr lang="en-US" altLang="zh-CN" sz="2800" dirty="0"/>
              <a:t> classifier, and selecting the right </a:t>
            </a:r>
            <a:r>
              <a:rPr lang="en-US" altLang="zh-CN" sz="2800" dirty="0" smtClean="0"/>
              <a:t>metric really </a:t>
            </a:r>
            <a:r>
              <a:rPr lang="en-US" altLang="zh-CN" sz="2800" dirty="0"/>
              <a:t>depends on your project. For example, one approach is to measure the F1 </a:t>
            </a:r>
            <a:r>
              <a:rPr lang="en-US" altLang="zh-CN" sz="2800" dirty="0" smtClean="0"/>
              <a:t>score for </a:t>
            </a:r>
            <a:r>
              <a:rPr lang="en-US" altLang="zh-CN" sz="2800" dirty="0"/>
              <a:t>each individual label (or any other binary classifier metric discussed earlier), </a:t>
            </a:r>
            <a:r>
              <a:rPr lang="en-US" altLang="zh-CN" sz="2800" dirty="0" smtClean="0"/>
              <a:t>then simply </a:t>
            </a:r>
            <a:r>
              <a:rPr lang="en-US" altLang="zh-CN" sz="2800" dirty="0"/>
              <a:t>compute the average score. This code computes the average F1 score across </a:t>
            </a:r>
            <a:r>
              <a:rPr lang="en-US" altLang="zh-CN" sz="2800" dirty="0" smtClean="0"/>
              <a:t>all labels: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000" b="1" dirty="0"/>
              <a:t>&gt;&gt;&gt; </a:t>
            </a:r>
            <a:r>
              <a:rPr lang="en-US" altLang="zh-CN" sz="2000" dirty="0" err="1"/>
              <a:t>y_train_knn_pred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cross_val_predict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knn_clf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X_train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, cv=3)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/>
              <a:t>f1_score(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y_train_knn_pred</a:t>
            </a:r>
            <a:r>
              <a:rPr lang="en-US" altLang="zh-CN" sz="2400" dirty="0"/>
              <a:t>, average="macro")</a:t>
            </a:r>
          </a:p>
          <a:p>
            <a:pPr marL="0" indent="0">
              <a:buNone/>
            </a:pPr>
            <a:r>
              <a:rPr lang="en-US" altLang="zh-CN" sz="2400" dirty="0"/>
              <a:t>0.96845540180280221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33224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err="1"/>
              <a:t>Multioutput</a:t>
            </a:r>
            <a:r>
              <a:rPr lang="en-US" altLang="zh-CN" dirty="0"/>
              <a:t>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The last type of classification task we are going to discuss here is called </a:t>
            </a:r>
            <a:r>
              <a:rPr lang="en-US" altLang="zh-CN" sz="2800" i="1" dirty="0" err="1" smtClean="0"/>
              <a:t>multioutputmulticlass</a:t>
            </a:r>
            <a:r>
              <a:rPr lang="en-US" altLang="zh-CN" sz="2800" i="1" dirty="0" smtClean="0"/>
              <a:t> classification </a:t>
            </a:r>
            <a:r>
              <a:rPr lang="en-US" altLang="zh-CN" sz="2800" dirty="0"/>
              <a:t>(or simply </a:t>
            </a:r>
            <a:r>
              <a:rPr lang="en-US" altLang="zh-CN" sz="2800" i="1" dirty="0" err="1"/>
              <a:t>multioutput</a:t>
            </a:r>
            <a:r>
              <a:rPr lang="en-US" altLang="zh-CN" sz="2800" i="1" dirty="0"/>
              <a:t> classification</a:t>
            </a:r>
            <a:r>
              <a:rPr lang="en-US" altLang="zh-CN" sz="2800" dirty="0"/>
              <a:t>). It is simply a </a:t>
            </a:r>
            <a:r>
              <a:rPr lang="en-US" altLang="zh-CN" sz="2800" dirty="0" smtClean="0"/>
              <a:t>generalization of </a:t>
            </a:r>
            <a:r>
              <a:rPr lang="en-US" altLang="zh-CN" sz="2800" dirty="0" err="1"/>
              <a:t>multilabel</a:t>
            </a:r>
            <a:r>
              <a:rPr lang="en-US" altLang="zh-CN" sz="2800" dirty="0"/>
              <a:t> classification where each label can be multiclass (i.e., it can </a:t>
            </a:r>
            <a:r>
              <a:rPr lang="en-US" altLang="zh-CN" sz="2800" dirty="0" smtClean="0"/>
              <a:t>have more </a:t>
            </a:r>
            <a:r>
              <a:rPr lang="en-US" altLang="zh-CN" sz="2800" dirty="0"/>
              <a:t>than two possible values).</a:t>
            </a:r>
          </a:p>
          <a:p>
            <a:r>
              <a:rPr lang="en-US" altLang="zh-CN" sz="2800" dirty="0"/>
              <a:t>To illustrate this, let’s build a system that removes noise from images. It will take </a:t>
            </a:r>
            <a:r>
              <a:rPr lang="en-US" altLang="zh-CN" sz="2800" dirty="0" smtClean="0"/>
              <a:t>as input </a:t>
            </a:r>
            <a:r>
              <a:rPr lang="en-US" altLang="zh-CN" sz="2800" dirty="0"/>
              <a:t>a noisy digit image, and it will (hopefully) output a clean digit image, </a:t>
            </a:r>
            <a:r>
              <a:rPr lang="en-US" altLang="zh-CN" sz="2800" dirty="0" smtClean="0"/>
              <a:t>represented as </a:t>
            </a:r>
            <a:r>
              <a:rPr lang="en-US" altLang="zh-CN" sz="2800" dirty="0"/>
              <a:t>an array of pixel intensities, just like the MNIST images. Notice that </a:t>
            </a:r>
            <a:r>
              <a:rPr lang="en-US" altLang="zh-CN" sz="2800" dirty="0" smtClean="0"/>
              <a:t>the classifier’s </a:t>
            </a:r>
            <a:r>
              <a:rPr lang="en-US" altLang="zh-CN" sz="2800" dirty="0"/>
              <a:t>output is </a:t>
            </a:r>
            <a:r>
              <a:rPr lang="en-US" altLang="zh-CN" sz="2800" dirty="0" err="1"/>
              <a:t>multilabel</a:t>
            </a:r>
            <a:r>
              <a:rPr lang="en-US" altLang="zh-CN" sz="2800" dirty="0"/>
              <a:t> (one label per pixel) and each label can have </a:t>
            </a:r>
            <a:r>
              <a:rPr lang="en-US" altLang="zh-CN" sz="2800" dirty="0" smtClean="0"/>
              <a:t>multiple values </a:t>
            </a:r>
            <a:r>
              <a:rPr lang="en-US" altLang="zh-CN" sz="2800" dirty="0"/>
              <a:t>(pixel intensity ranges from 0 to 255). It is thus an example of a </a:t>
            </a:r>
            <a:r>
              <a:rPr lang="en-US" altLang="zh-CN" sz="2800" dirty="0" err="1" smtClean="0"/>
              <a:t>multioutput</a:t>
            </a:r>
            <a:r>
              <a:rPr lang="en-US" altLang="zh-CN" sz="2800" dirty="0" smtClean="0"/>
              <a:t> classification </a:t>
            </a:r>
            <a:r>
              <a:rPr lang="en-US" altLang="zh-CN" sz="2800" dirty="0"/>
              <a:t>system.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6636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err="1"/>
              <a:t>Multioutput</a:t>
            </a:r>
            <a:r>
              <a:rPr lang="en-US" altLang="zh-CN" dirty="0"/>
              <a:t>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Let’s start by creating the training and test sets by taking the MNIST images </a:t>
            </a:r>
            <a:r>
              <a:rPr lang="en-US" altLang="zh-CN" sz="2800" dirty="0" smtClean="0"/>
              <a:t>and adding </a:t>
            </a:r>
            <a:r>
              <a:rPr lang="en-US" altLang="zh-CN" sz="2800" dirty="0"/>
              <a:t>noise to their pixel intensities using </a:t>
            </a:r>
            <a:r>
              <a:rPr lang="en-US" altLang="zh-CN" sz="2800" dirty="0" err="1"/>
              <a:t>NumPy’s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randint</a:t>
            </a:r>
            <a:r>
              <a:rPr lang="en-US" altLang="zh-CN" sz="2800" dirty="0"/>
              <a:t>() function. The </a:t>
            </a:r>
            <a:r>
              <a:rPr lang="en-US" altLang="zh-CN" sz="2800" dirty="0" smtClean="0"/>
              <a:t>target images </a:t>
            </a:r>
            <a:r>
              <a:rPr lang="en-US" altLang="zh-CN" sz="2800" dirty="0"/>
              <a:t>will be the original images:</a:t>
            </a:r>
          </a:p>
          <a:p>
            <a:pPr marL="0" indent="0">
              <a:buNone/>
            </a:pPr>
            <a:r>
              <a:rPr lang="fr-FR" altLang="zh-CN" sz="2800" dirty="0"/>
              <a:t>noise = rnd.randint(0, 100, (len(X_train), 784))</a:t>
            </a:r>
          </a:p>
          <a:p>
            <a:pPr marL="0" indent="0">
              <a:buNone/>
            </a:pPr>
            <a:r>
              <a:rPr lang="fr-FR" altLang="zh-CN" sz="2800" dirty="0"/>
              <a:t>noise = rnd.randint(0, 100, (len(X_test), 784))</a:t>
            </a:r>
          </a:p>
          <a:p>
            <a:pPr marL="0" indent="0">
              <a:buNone/>
            </a:pPr>
            <a:r>
              <a:rPr lang="en-US" altLang="zh-CN" sz="2800" dirty="0" err="1"/>
              <a:t>X_train_mod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 + noise</a:t>
            </a:r>
          </a:p>
          <a:p>
            <a:pPr marL="0" indent="0">
              <a:buNone/>
            </a:pPr>
            <a:r>
              <a:rPr lang="en-US" altLang="zh-CN" sz="2800" dirty="0" err="1"/>
              <a:t>X_test_mod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X_test</a:t>
            </a:r>
            <a:r>
              <a:rPr lang="en-US" altLang="zh-CN" sz="2800" dirty="0"/>
              <a:t> + noise</a:t>
            </a:r>
          </a:p>
          <a:p>
            <a:pPr marL="0" indent="0">
              <a:buNone/>
            </a:pPr>
            <a:r>
              <a:rPr lang="en-US" altLang="zh-CN" sz="2800" dirty="0" err="1"/>
              <a:t>y_train_mod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X_train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y_test_mod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X_test</a:t>
            </a:r>
            <a:endParaRPr lang="en-US" altLang="zh-CN" sz="2800" dirty="0"/>
          </a:p>
          <a:p>
            <a:r>
              <a:rPr lang="en-US" altLang="zh-CN" sz="2800" dirty="0"/>
              <a:t>Let’s take a peek at an image from the test set (yes, we’re snooping on the test data, </a:t>
            </a:r>
            <a:r>
              <a:rPr lang="en-US" altLang="zh-CN" sz="2800" dirty="0" smtClean="0"/>
              <a:t>so you </a:t>
            </a:r>
            <a:r>
              <a:rPr lang="en-US" altLang="zh-CN" sz="2800" dirty="0"/>
              <a:t>should be frowning right now):</a:t>
            </a:r>
            <a:endParaRPr lang="en-US" altLang="zh-C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45024"/>
            <a:ext cx="3418294" cy="169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1733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dirty="0" err="1"/>
              <a:t>Multioutput</a:t>
            </a:r>
            <a:r>
              <a:rPr lang="en-US" altLang="zh-CN" dirty="0"/>
              <a:t>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7504"/>
            <a:ext cx="8686800" cy="59504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dirty="0" err="1"/>
              <a:t>knn_clf.fit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X_train_mod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y_train_mod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 err="1"/>
              <a:t>clean_digit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knn_clf.predict</a:t>
            </a:r>
            <a:r>
              <a:rPr lang="en-US" altLang="zh-CN" sz="2800" dirty="0"/>
              <a:t>([</a:t>
            </a:r>
            <a:r>
              <a:rPr lang="en-US" altLang="zh-CN" sz="2800" dirty="0" err="1"/>
              <a:t>X_test_mod</a:t>
            </a:r>
            <a:r>
              <a:rPr lang="en-US" altLang="zh-CN" sz="2800" dirty="0"/>
              <a:t>[</a:t>
            </a:r>
            <a:r>
              <a:rPr lang="en-US" altLang="zh-CN" sz="2800" dirty="0" err="1"/>
              <a:t>some_index</a:t>
            </a:r>
            <a:r>
              <a:rPr lang="en-US" altLang="zh-CN" sz="2800" dirty="0"/>
              <a:t>]])</a:t>
            </a:r>
          </a:p>
          <a:p>
            <a:pPr marL="0" indent="0">
              <a:buNone/>
            </a:pPr>
            <a:r>
              <a:rPr lang="en-US" altLang="zh-CN" sz="2800" dirty="0" err="1"/>
              <a:t>plot_digit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clean_digit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dirty="0"/>
              <a:t>Looks close enough to the target! This concludes our tour of classification. </a:t>
            </a:r>
            <a:r>
              <a:rPr lang="en-US" altLang="zh-CN" dirty="0" smtClean="0"/>
              <a:t>Hopefully you </a:t>
            </a:r>
            <a:r>
              <a:rPr lang="en-US" altLang="zh-CN" dirty="0"/>
              <a:t>should now know how to select good metrics for classification tasks, pick </a:t>
            </a:r>
            <a:r>
              <a:rPr lang="en-US" altLang="zh-CN" dirty="0" smtClean="0"/>
              <a:t>the appropriate </a:t>
            </a:r>
            <a:r>
              <a:rPr lang="en-US" altLang="zh-CN" dirty="0"/>
              <a:t>precision/recall tradeoff, compare classifiers, and more generally </a:t>
            </a:r>
            <a:r>
              <a:rPr lang="en-US" altLang="zh-CN" dirty="0" smtClean="0"/>
              <a:t>build good </a:t>
            </a:r>
            <a:r>
              <a:rPr lang="en-US" altLang="zh-CN" dirty="0"/>
              <a:t>classification systems for a variety of tasks.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633" y="1973957"/>
            <a:ext cx="19716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42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6804248" cy="689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43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MNIST dataset is actually already split into a training set (the first </a:t>
            </a:r>
            <a:r>
              <a:rPr lang="en-US" altLang="zh-CN" sz="2400" dirty="0" smtClean="0"/>
              <a:t>60,000 images</a:t>
            </a:r>
            <a:r>
              <a:rPr lang="en-US" altLang="zh-CN" sz="2400" dirty="0"/>
              <a:t>) and a test set (the last 10,000 images</a:t>
            </a:r>
            <a:r>
              <a:rPr lang="en-US" altLang="zh-CN" sz="2400" dirty="0" smtClean="0"/>
              <a:t>):</a:t>
            </a:r>
          </a:p>
          <a:p>
            <a:pPr marL="0" indent="0">
              <a:buNone/>
            </a:pPr>
            <a:r>
              <a:rPr lang="es-ES" altLang="zh-CN" sz="2000" b="1" dirty="0" smtClean="0"/>
              <a:t>X_train</a:t>
            </a:r>
            <a:r>
              <a:rPr lang="es-ES" altLang="zh-CN" sz="2000" b="1" dirty="0"/>
              <a:t>, X_test, y_train, y_test = X[:60000], X[60000:], y[:60000], y[60000:]</a:t>
            </a:r>
          </a:p>
          <a:p>
            <a:r>
              <a:rPr lang="en-US" altLang="zh-CN" sz="2400" dirty="0"/>
              <a:t>Let’s also shuffle the training set; this will guarantee that all cross-validation folds </a:t>
            </a:r>
            <a:r>
              <a:rPr lang="en-US" altLang="zh-CN" sz="2400" dirty="0" smtClean="0"/>
              <a:t>will be </a:t>
            </a:r>
            <a:r>
              <a:rPr lang="en-US" altLang="zh-CN" sz="2400" dirty="0"/>
              <a:t>similar (you don’t want one fold to be missing some digits). Moreover, some </a:t>
            </a:r>
            <a:r>
              <a:rPr lang="en-US" altLang="zh-CN" sz="2400" dirty="0" smtClean="0"/>
              <a:t>learning algorithms </a:t>
            </a:r>
            <a:r>
              <a:rPr lang="en-US" altLang="zh-CN" sz="2400" dirty="0"/>
              <a:t>are sensitive to the order of the training instances, and they </a:t>
            </a:r>
            <a:r>
              <a:rPr lang="en-US" altLang="zh-CN" sz="2400" dirty="0" smtClean="0"/>
              <a:t>perform poorly </a:t>
            </a:r>
            <a:r>
              <a:rPr lang="en-US" altLang="zh-CN" sz="2400" dirty="0"/>
              <a:t>if they get many similar instances in a row. Shuffling the dataset ensures </a:t>
            </a:r>
            <a:r>
              <a:rPr lang="en-US" altLang="zh-CN" sz="2400" dirty="0" smtClean="0"/>
              <a:t>that this </a:t>
            </a:r>
            <a:r>
              <a:rPr lang="en-US" altLang="zh-CN" sz="2400" dirty="0"/>
              <a:t>won’t happen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numpy</a:t>
            </a:r>
            <a:r>
              <a:rPr lang="en-US" altLang="zh-CN" sz="2400" b="1" dirty="0"/>
              <a:t> as </a:t>
            </a:r>
            <a:r>
              <a:rPr lang="en-US" altLang="zh-CN" sz="2400" b="1" dirty="0" err="1"/>
              <a:t>np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 err="1"/>
              <a:t>shuffle_index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np.random.permutation</a:t>
            </a:r>
            <a:r>
              <a:rPr lang="en-US" altLang="zh-CN" sz="2400" dirty="0"/>
              <a:t>(60000)</a:t>
            </a:r>
          </a:p>
          <a:p>
            <a:pPr marL="0" indent="0">
              <a:buNone/>
            </a:pPr>
            <a:r>
              <a:rPr lang="en-US" altLang="zh-CN" sz="2400" dirty="0" err="1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shuffle_index</a:t>
            </a:r>
            <a:r>
              <a:rPr lang="en-US" altLang="zh-CN" sz="2400" dirty="0"/>
              <a:t>],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shuffle_index</a:t>
            </a:r>
            <a:r>
              <a:rPr lang="en-US" altLang="zh-CN" sz="2400" dirty="0"/>
              <a:t>]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219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a Binary Classifier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Let’s simplify the problem for now and only try to identify one digit—for </a:t>
            </a:r>
            <a:r>
              <a:rPr lang="en-US" altLang="zh-CN" sz="2400" dirty="0" smtClean="0"/>
              <a:t>example, the </a:t>
            </a:r>
            <a:r>
              <a:rPr lang="en-US" altLang="zh-CN" sz="2400" dirty="0"/>
              <a:t>number 5. This “5-detector” will be an example of a </a:t>
            </a:r>
            <a:r>
              <a:rPr lang="en-US" altLang="zh-CN" sz="2400" i="1" dirty="0"/>
              <a:t>binary classifier</a:t>
            </a:r>
            <a:r>
              <a:rPr lang="en-US" altLang="zh-CN" sz="2400" dirty="0"/>
              <a:t>, capable </a:t>
            </a:r>
            <a:r>
              <a:rPr lang="en-US" altLang="zh-CN" sz="2400" dirty="0" smtClean="0"/>
              <a:t>of distinguishing </a:t>
            </a:r>
            <a:r>
              <a:rPr lang="en-US" altLang="zh-CN" sz="2400" dirty="0"/>
              <a:t>between just two classes, 5 and not-5. Let’s create the target vectors </a:t>
            </a:r>
            <a:r>
              <a:rPr lang="en-US" altLang="zh-CN" sz="2400" dirty="0" smtClean="0"/>
              <a:t>for this </a:t>
            </a:r>
            <a:r>
              <a:rPr lang="en-US" altLang="zh-CN" sz="2400" dirty="0"/>
              <a:t>classification task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y_train_5 = (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 == 5) </a:t>
            </a:r>
            <a:r>
              <a:rPr lang="en-US" altLang="zh-CN" sz="2400" i="1" dirty="0"/>
              <a:t># True for all 5s, False for all other digits.</a:t>
            </a:r>
          </a:p>
          <a:p>
            <a:pPr marL="0" indent="0">
              <a:buNone/>
            </a:pPr>
            <a:r>
              <a:rPr lang="en-US" altLang="zh-CN" sz="2400" dirty="0"/>
              <a:t>y_test_5 = (</a:t>
            </a:r>
            <a:r>
              <a:rPr lang="en-US" altLang="zh-CN" sz="2400" dirty="0" err="1"/>
              <a:t>y_test</a:t>
            </a:r>
            <a:r>
              <a:rPr lang="en-US" altLang="zh-CN" sz="2400" dirty="0"/>
              <a:t> == 5)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945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5346</Words>
  <Application>Microsoft Office PowerPoint</Application>
  <PresentationFormat>全屏显示(4:3)</PresentationFormat>
  <Paragraphs>394</Paragraphs>
  <Slides>66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</vt:lpstr>
      <vt:lpstr>Hands-On Machine Learning with Scikit-Learn and TensorFlow </vt:lpstr>
      <vt:lpstr>CHAPTER 3</vt:lpstr>
      <vt:lpstr>MNIST</vt:lpstr>
      <vt:lpstr>MNIST</vt:lpstr>
      <vt:lpstr>MNIST</vt:lpstr>
      <vt:lpstr>MNIST</vt:lpstr>
      <vt:lpstr>MNIST</vt:lpstr>
      <vt:lpstr>MNIST</vt:lpstr>
      <vt:lpstr>Training a Binary Classifier</vt:lpstr>
      <vt:lpstr>Training a Binary Classifier</vt:lpstr>
      <vt:lpstr>Performance Measures</vt:lpstr>
      <vt:lpstr>Performance Measures</vt:lpstr>
      <vt:lpstr>Performance Measures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Precision and Recall</vt:lpstr>
      <vt:lpstr>Precision and Recall</vt:lpstr>
      <vt:lpstr>Precision and Recall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Precision/Recall Tradeoff</vt:lpstr>
      <vt:lpstr>The ROC Curve</vt:lpstr>
      <vt:lpstr>The ROC Curve</vt:lpstr>
      <vt:lpstr>The ROC Curve</vt:lpstr>
      <vt:lpstr>The ROC Curve</vt:lpstr>
      <vt:lpstr>The ROC Curve</vt:lpstr>
      <vt:lpstr>The ROC Curve</vt:lpstr>
      <vt:lpstr>The ROC Curve</vt:lpstr>
      <vt:lpstr>The ROC Curve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Error Analysis</vt:lpstr>
      <vt:lpstr>Error Analysis</vt:lpstr>
      <vt:lpstr>Error Analysis</vt:lpstr>
      <vt:lpstr>Error Analysis</vt:lpstr>
      <vt:lpstr>Error Analysis</vt:lpstr>
      <vt:lpstr>Error Analysis</vt:lpstr>
      <vt:lpstr>Error Analysis</vt:lpstr>
      <vt:lpstr>Multilabel Classification</vt:lpstr>
      <vt:lpstr>Multilabel Classification</vt:lpstr>
      <vt:lpstr>Multilabel Classification</vt:lpstr>
      <vt:lpstr>Multilabel Classification</vt:lpstr>
      <vt:lpstr>Multioutput Classification</vt:lpstr>
      <vt:lpstr>Multioutput Classification</vt:lpstr>
      <vt:lpstr>Multioutput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user</cp:lastModifiedBy>
  <cp:revision>71</cp:revision>
  <dcterms:created xsi:type="dcterms:W3CDTF">2017-08-17T13:43:52Z</dcterms:created>
  <dcterms:modified xsi:type="dcterms:W3CDTF">2017-08-20T04:46:25Z</dcterms:modified>
</cp:coreProperties>
</file>