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8" r:id="rId9"/>
    <p:sldId id="29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1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1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1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1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1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Nonlinear SVM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many </a:t>
            </a:r>
            <a:r>
              <a:rPr lang="en-US" altLang="zh-CN" dirty="0"/>
              <a:t>datasets are not even close to being linearly separable. One approach </a:t>
            </a:r>
            <a:r>
              <a:rPr lang="en-US" altLang="zh-CN" dirty="0" smtClean="0"/>
              <a:t>to handling </a:t>
            </a:r>
            <a:r>
              <a:rPr lang="en-US" altLang="zh-CN" dirty="0"/>
              <a:t>nonlinear datasets is to add more features, such as polynomial </a:t>
            </a:r>
            <a:r>
              <a:rPr lang="en-US" altLang="zh-CN" dirty="0" smtClean="0"/>
              <a:t>features; </a:t>
            </a:r>
            <a:r>
              <a:rPr lang="en-US" altLang="zh-CN" dirty="0"/>
              <a:t>in some cases this can result in a linearly separable dataset.</a:t>
            </a:r>
            <a:endParaRPr lang="zh-CN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7" y="3710355"/>
            <a:ext cx="8172399" cy="314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24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sklearn.datasets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make_moons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sklearn.pipeline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Pipeline</a:t>
            </a:r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sklearn.preprocessing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PolynomialFeatures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polynomial_svm_clf</a:t>
            </a:r>
            <a:r>
              <a:rPr lang="en-US" altLang="zh-CN" sz="2400" dirty="0"/>
              <a:t> = Pipeline((</a:t>
            </a:r>
          </a:p>
          <a:p>
            <a:pPr marL="0" indent="0">
              <a:buNone/>
            </a:pPr>
            <a:r>
              <a:rPr lang="en-US" altLang="zh-CN" sz="2400" dirty="0" smtClean="0"/>
              <a:t>     ("</a:t>
            </a:r>
            <a:r>
              <a:rPr lang="en-US" altLang="zh-CN" sz="2400" dirty="0" err="1"/>
              <a:t>poly_features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PolynomialFeatures</a:t>
            </a:r>
            <a:r>
              <a:rPr lang="en-US" altLang="zh-CN" sz="2400" dirty="0"/>
              <a:t>(degree=3)),</a:t>
            </a:r>
          </a:p>
          <a:p>
            <a:pPr marL="0" indent="0">
              <a:buNone/>
            </a:pPr>
            <a:r>
              <a:rPr lang="en-US" altLang="zh-CN" sz="2400" dirty="0" smtClean="0"/>
              <a:t>     ("</a:t>
            </a:r>
            <a:r>
              <a:rPr lang="en-US" altLang="zh-CN" sz="2400" dirty="0" err="1"/>
              <a:t>scaler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StandardScaler</a:t>
            </a:r>
            <a:r>
              <a:rPr lang="en-US" altLang="zh-CN" sz="2400" dirty="0"/>
              <a:t>()),</a:t>
            </a:r>
          </a:p>
          <a:p>
            <a:pPr marL="0" indent="0">
              <a:buNone/>
            </a:pPr>
            <a:r>
              <a:rPr lang="en-US" altLang="zh-CN" sz="2400" dirty="0" smtClean="0"/>
              <a:t>     ("</a:t>
            </a:r>
            <a:r>
              <a:rPr lang="en-US" altLang="zh-CN" sz="2400" dirty="0" err="1"/>
              <a:t>svm_clf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LinearSVC</a:t>
            </a:r>
            <a:r>
              <a:rPr lang="en-US" altLang="zh-CN" sz="2400" dirty="0"/>
              <a:t>(C=10, loss="hinge"))</a:t>
            </a:r>
          </a:p>
          <a:p>
            <a:pPr marL="0" indent="0">
              <a:buNone/>
            </a:pPr>
            <a:r>
              <a:rPr lang="en-US" altLang="zh-CN" sz="2400" dirty="0" smtClean="0"/>
              <a:t>   ))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polynomial_svm_clf.fit</a:t>
            </a:r>
            <a:r>
              <a:rPr lang="en-US" altLang="zh-CN" sz="2400" dirty="0"/>
              <a:t>(X, y)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343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3999" cy="595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8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Adding polynomial features is simple to implement and can work great with all </a:t>
            </a:r>
            <a:r>
              <a:rPr lang="en-US" altLang="zh-CN" sz="2800" dirty="0" smtClean="0"/>
              <a:t>sorts of </a:t>
            </a:r>
            <a:r>
              <a:rPr lang="en-US" altLang="zh-CN" sz="2800" dirty="0"/>
              <a:t>Machine Learning algorithms (not just SVMs), but at a low polynomial degree </a:t>
            </a:r>
            <a:r>
              <a:rPr lang="en-US" altLang="zh-CN" sz="2800" dirty="0" smtClean="0"/>
              <a:t>it cannot </a:t>
            </a:r>
            <a:r>
              <a:rPr lang="en-US" altLang="zh-CN" sz="2800" dirty="0"/>
              <a:t>deal with very complex datasets, and with a high polynomial degree it </a:t>
            </a:r>
            <a:r>
              <a:rPr lang="en-US" altLang="zh-CN" sz="2800" dirty="0" smtClean="0"/>
              <a:t>creates a </a:t>
            </a:r>
            <a:r>
              <a:rPr lang="en-US" altLang="zh-CN" sz="2800" dirty="0"/>
              <a:t>huge number of features, making the model too slow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/>
              <a:t>Fortunately, when using SVMs you can apply an almost miraculous </a:t>
            </a:r>
            <a:r>
              <a:rPr lang="en-US" altLang="zh-CN" sz="2800" dirty="0" smtClean="0"/>
              <a:t>mathematical technique </a:t>
            </a:r>
            <a:r>
              <a:rPr lang="en-US" altLang="zh-CN" sz="2800" dirty="0"/>
              <a:t>called the </a:t>
            </a:r>
            <a:r>
              <a:rPr lang="en-US" altLang="zh-CN" sz="2800" i="1" dirty="0"/>
              <a:t>kernel trick </a:t>
            </a:r>
            <a:r>
              <a:rPr lang="en-US" altLang="zh-CN" sz="2800" i="1" dirty="0" smtClean="0"/>
              <a:t>. </a:t>
            </a:r>
            <a:r>
              <a:rPr lang="en-US" altLang="zh-CN" sz="2800" dirty="0" smtClean="0"/>
              <a:t>It </a:t>
            </a:r>
            <a:r>
              <a:rPr lang="en-US" altLang="zh-CN" sz="2800" dirty="0"/>
              <a:t>makes it possible </a:t>
            </a:r>
            <a:r>
              <a:rPr lang="en-US" altLang="zh-CN" sz="2800" dirty="0" smtClean="0"/>
              <a:t>to get </a:t>
            </a:r>
            <a:r>
              <a:rPr lang="en-US" altLang="zh-CN" sz="2800" dirty="0"/>
              <a:t>the same result as if you added many polynomial features, even with very </a:t>
            </a:r>
            <a:r>
              <a:rPr lang="en-US" altLang="zh-CN" sz="2800" dirty="0" err="1" smtClean="0"/>
              <a:t>highdegree</a:t>
            </a:r>
            <a:r>
              <a:rPr lang="en-US" altLang="zh-CN" sz="2800" dirty="0" smtClean="0"/>
              <a:t> polynomials</a:t>
            </a:r>
            <a:r>
              <a:rPr lang="en-US" altLang="zh-CN" sz="2800" dirty="0"/>
              <a:t>, without actually having to add them. So there is no </a:t>
            </a:r>
            <a:r>
              <a:rPr lang="en-US" altLang="zh-CN" sz="2800" dirty="0" smtClean="0"/>
              <a:t>combinatorial explosion </a:t>
            </a:r>
            <a:r>
              <a:rPr lang="en-US" altLang="zh-CN" sz="2800" dirty="0"/>
              <a:t>of the number of features since you don’t actually add any features.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312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sklearn.svm</a:t>
            </a:r>
            <a:r>
              <a:rPr lang="en-US" altLang="zh-CN" sz="2800" b="1" dirty="0"/>
              <a:t> import </a:t>
            </a:r>
            <a:r>
              <a:rPr lang="en-US" altLang="zh-CN" sz="2800" dirty="0"/>
              <a:t>SVC</a:t>
            </a:r>
          </a:p>
          <a:p>
            <a:pPr marL="0" indent="0">
              <a:buNone/>
            </a:pPr>
            <a:r>
              <a:rPr lang="en-US" altLang="zh-CN" sz="2800" dirty="0" err="1"/>
              <a:t>poly_kernel_svm_clf</a:t>
            </a:r>
            <a:r>
              <a:rPr lang="en-US" altLang="zh-CN" sz="2800" dirty="0"/>
              <a:t> = Pipeline((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scaler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StandardScaler</a:t>
            </a:r>
            <a:r>
              <a:rPr lang="en-US" altLang="zh-CN" sz="2800" dirty="0"/>
              <a:t>()),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svm_clf</a:t>
            </a:r>
            <a:r>
              <a:rPr lang="en-US" altLang="zh-CN" sz="2800" dirty="0"/>
              <a:t>", SVC(kernel="poly", degree=3, coef0=1, C=5))</a:t>
            </a:r>
          </a:p>
          <a:p>
            <a:pPr marL="0" indent="0">
              <a:buNone/>
            </a:pPr>
            <a:r>
              <a:rPr lang="en-US" altLang="zh-CN" sz="2800" dirty="0" smtClean="0"/>
              <a:t>    ))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poly_kernel_svm_clf.fit</a:t>
            </a:r>
            <a:r>
              <a:rPr lang="en-US" altLang="zh-CN" sz="2800" dirty="0"/>
              <a:t>(X, y)</a:t>
            </a:r>
            <a:endParaRPr lang="zh-CN" altLang="en-US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50843"/>
            <a:ext cx="9144000" cy="321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06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Similarity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Another technique to tackle nonlinear problems is to add features computed using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similarity </a:t>
            </a:r>
            <a:r>
              <a:rPr lang="en-US" altLang="zh-CN" sz="2800" i="1" dirty="0"/>
              <a:t>function </a:t>
            </a:r>
            <a:r>
              <a:rPr lang="en-US" altLang="zh-CN" sz="2800" dirty="0"/>
              <a:t>that measures how much each instance resembles a </a:t>
            </a:r>
            <a:r>
              <a:rPr lang="en-US" altLang="zh-CN" sz="2800" dirty="0" smtClean="0"/>
              <a:t>particular </a:t>
            </a:r>
            <a:r>
              <a:rPr lang="en-US" altLang="zh-CN" sz="2800" i="1" dirty="0" smtClean="0"/>
              <a:t>landmark</a:t>
            </a:r>
            <a:r>
              <a:rPr lang="en-US" altLang="zh-CN" sz="2800" dirty="0"/>
              <a:t>. For example, let’s take the one-dimensional dataset discussed earlier </a:t>
            </a:r>
            <a:r>
              <a:rPr lang="en-US" altLang="zh-CN" sz="2800" dirty="0" smtClean="0"/>
              <a:t>and add </a:t>
            </a:r>
            <a:r>
              <a:rPr lang="en-US" altLang="zh-CN" sz="2800" dirty="0"/>
              <a:t>two landmarks to it at </a:t>
            </a:r>
            <a:r>
              <a:rPr lang="en-US" altLang="zh-CN" sz="2800" i="1" dirty="0"/>
              <a:t>x</a:t>
            </a:r>
            <a:r>
              <a:rPr lang="en-US" altLang="zh-CN" sz="2800" dirty="0"/>
              <a:t>1 = –2 and </a:t>
            </a:r>
            <a:r>
              <a:rPr lang="en-US" altLang="zh-CN" sz="2800" i="1" dirty="0"/>
              <a:t>x</a:t>
            </a:r>
            <a:r>
              <a:rPr lang="en-US" altLang="zh-CN" sz="2800" dirty="0"/>
              <a:t>1 = </a:t>
            </a:r>
            <a:r>
              <a:rPr lang="en-US" altLang="zh-CN" sz="2800" dirty="0" smtClean="0"/>
              <a:t>1. Next, let’s </a:t>
            </a:r>
            <a:r>
              <a:rPr lang="en-US" altLang="zh-CN" sz="2800" dirty="0"/>
              <a:t>define the similarity function to be the Gaussian </a:t>
            </a:r>
            <a:r>
              <a:rPr lang="en-US" altLang="zh-CN" sz="2800" i="1" dirty="0"/>
              <a:t>Radial Basis Function </a:t>
            </a:r>
            <a:r>
              <a:rPr lang="en-US" altLang="zh-CN" sz="2800" dirty="0"/>
              <a:t>(</a:t>
            </a:r>
            <a:r>
              <a:rPr lang="en-US" altLang="zh-CN" sz="2800" i="1" dirty="0" smtClean="0"/>
              <a:t>RBF</a:t>
            </a:r>
            <a:r>
              <a:rPr lang="en-US" altLang="zh-CN" sz="2800" dirty="0" smtClean="0"/>
              <a:t>) with </a:t>
            </a:r>
            <a:r>
              <a:rPr lang="en-US" altLang="zh-CN" sz="2800" i="1" dirty="0"/>
              <a:t>γ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0.3 .</a:t>
            </a:r>
            <a:endParaRPr lang="zh-CN" altLang="en-US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09120"/>
            <a:ext cx="54006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31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Similarity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Another technique to tackle nonlinear problems is to add features computed using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similarity </a:t>
            </a:r>
            <a:r>
              <a:rPr lang="en-US" altLang="zh-CN" sz="2800" i="1" dirty="0"/>
              <a:t>function </a:t>
            </a:r>
            <a:r>
              <a:rPr lang="en-US" altLang="zh-CN" sz="2800" dirty="0"/>
              <a:t>that measures how much each instance resembles a </a:t>
            </a:r>
            <a:r>
              <a:rPr lang="en-US" altLang="zh-CN" sz="2800" dirty="0" smtClean="0"/>
              <a:t>particular </a:t>
            </a:r>
            <a:r>
              <a:rPr lang="en-US" altLang="zh-CN" sz="2800" i="1" dirty="0" smtClean="0"/>
              <a:t>landmark</a:t>
            </a:r>
            <a:r>
              <a:rPr lang="en-US" altLang="zh-CN" sz="2800" dirty="0"/>
              <a:t>. For example, let’s take the one-dimensional dataset discussed earlier </a:t>
            </a:r>
            <a:r>
              <a:rPr lang="en-US" altLang="zh-CN" sz="2800" dirty="0" smtClean="0"/>
              <a:t>and add </a:t>
            </a:r>
            <a:r>
              <a:rPr lang="en-US" altLang="zh-CN" sz="2800" dirty="0"/>
              <a:t>two landmarks to it at </a:t>
            </a:r>
            <a:r>
              <a:rPr lang="en-US" altLang="zh-CN" sz="2800" i="1" dirty="0"/>
              <a:t>x</a:t>
            </a:r>
            <a:r>
              <a:rPr lang="en-US" altLang="zh-CN" sz="2800" dirty="0"/>
              <a:t>1 = –2 and </a:t>
            </a:r>
            <a:r>
              <a:rPr lang="en-US" altLang="zh-CN" sz="2800" i="1" dirty="0"/>
              <a:t>x</a:t>
            </a:r>
            <a:r>
              <a:rPr lang="en-US" altLang="zh-CN" sz="2800" dirty="0"/>
              <a:t>1 = </a:t>
            </a:r>
            <a:r>
              <a:rPr lang="en-US" altLang="zh-CN" sz="2800" dirty="0" smtClean="0"/>
              <a:t>1. Next, let’s </a:t>
            </a:r>
            <a:r>
              <a:rPr lang="en-US" altLang="zh-CN" sz="2800" dirty="0"/>
              <a:t>define the similarity function to be the Gaussian </a:t>
            </a:r>
            <a:r>
              <a:rPr lang="en-US" altLang="zh-CN" sz="2800" i="1" dirty="0"/>
              <a:t>Radial Basis Function </a:t>
            </a:r>
            <a:r>
              <a:rPr lang="en-US" altLang="zh-CN" sz="2800" dirty="0"/>
              <a:t>(</a:t>
            </a:r>
            <a:r>
              <a:rPr lang="en-US" altLang="zh-CN" sz="2800" i="1" dirty="0" smtClean="0"/>
              <a:t>RBF</a:t>
            </a:r>
            <a:r>
              <a:rPr lang="en-US" altLang="zh-CN" sz="2800" dirty="0" smtClean="0"/>
              <a:t>) with </a:t>
            </a:r>
            <a:r>
              <a:rPr lang="en-US" altLang="zh-CN" sz="2800" i="1" dirty="0"/>
              <a:t>γ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0.3 .</a:t>
            </a:r>
            <a:endParaRPr lang="zh-CN" altLang="en-US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09120"/>
            <a:ext cx="54006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0768"/>
            <a:ext cx="9144001" cy="328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80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RBF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Just like the polynomial features method, the similarity features method can be </a:t>
            </a:r>
            <a:r>
              <a:rPr lang="en-US" altLang="zh-CN" sz="2800" dirty="0" smtClean="0"/>
              <a:t>useful with </a:t>
            </a:r>
            <a:r>
              <a:rPr lang="en-US" altLang="zh-CN" sz="2800" dirty="0"/>
              <a:t>any Machine Learning algorithm, but it may be computationally expensive </a:t>
            </a:r>
            <a:r>
              <a:rPr lang="en-US" altLang="zh-CN" sz="2800" dirty="0" smtClean="0"/>
              <a:t>to compute </a:t>
            </a:r>
            <a:r>
              <a:rPr lang="en-US" altLang="zh-CN" sz="2800" dirty="0"/>
              <a:t>all the additional features, especially on large training sets. However, </a:t>
            </a:r>
            <a:r>
              <a:rPr lang="en-US" altLang="zh-CN" sz="2800" dirty="0" smtClean="0"/>
              <a:t>it </a:t>
            </a:r>
            <a:r>
              <a:rPr lang="en-US" altLang="zh-CN" sz="2800" dirty="0"/>
              <a:t>makes it possible to obtain a </a:t>
            </a:r>
            <a:r>
              <a:rPr lang="en-US" altLang="zh-CN" sz="2800" dirty="0" smtClean="0"/>
              <a:t>similar result </a:t>
            </a:r>
            <a:r>
              <a:rPr lang="en-US" altLang="zh-CN" sz="2800" dirty="0"/>
              <a:t>as if you had added many similarity features, without actually having to </a:t>
            </a:r>
            <a:r>
              <a:rPr lang="en-US" altLang="zh-CN" sz="2800" dirty="0" smtClean="0"/>
              <a:t>add them:</a:t>
            </a:r>
          </a:p>
          <a:p>
            <a:pPr marL="0" indent="0">
              <a:buNone/>
            </a:pPr>
            <a:r>
              <a:rPr lang="en-US" altLang="zh-CN" sz="2800" dirty="0" err="1"/>
              <a:t>rbf_kernel_svm_clf</a:t>
            </a:r>
            <a:r>
              <a:rPr lang="en-US" altLang="zh-CN" sz="2800" dirty="0"/>
              <a:t> = Pipeline((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scaler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StandardScaler</a:t>
            </a:r>
            <a:r>
              <a:rPr lang="en-US" altLang="zh-CN" sz="2800" dirty="0"/>
              <a:t>()),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svm_clf</a:t>
            </a:r>
            <a:r>
              <a:rPr lang="en-US" altLang="zh-CN" sz="2800" dirty="0"/>
              <a:t>", SVC(kernel="</a:t>
            </a:r>
            <a:r>
              <a:rPr lang="en-US" altLang="zh-CN" sz="2800" dirty="0" err="1"/>
              <a:t>rbf</a:t>
            </a:r>
            <a:r>
              <a:rPr lang="en-US" altLang="zh-CN" sz="2800" dirty="0"/>
              <a:t>", gamma=5, C=0.001))</a:t>
            </a:r>
          </a:p>
          <a:p>
            <a:pPr marL="0" indent="0">
              <a:buNone/>
            </a:pPr>
            <a:r>
              <a:rPr lang="en-US" altLang="zh-CN" sz="2800" dirty="0" smtClean="0"/>
              <a:t>   ))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rbf_kernel_svm_clf.fit</a:t>
            </a:r>
            <a:r>
              <a:rPr lang="en-US" altLang="zh-CN" sz="2800" dirty="0"/>
              <a:t>(X, y)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171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RBF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Just like the polynomial features method, the similarity features method can be </a:t>
            </a:r>
            <a:r>
              <a:rPr lang="en-US" altLang="zh-CN" sz="2800" dirty="0" smtClean="0"/>
              <a:t>useful with </a:t>
            </a:r>
            <a:r>
              <a:rPr lang="en-US" altLang="zh-CN" sz="2800" dirty="0"/>
              <a:t>any Machine Learning algorithm, but it may be computationally expensive </a:t>
            </a:r>
            <a:r>
              <a:rPr lang="en-US" altLang="zh-CN" sz="2800" dirty="0" smtClean="0"/>
              <a:t>to compute </a:t>
            </a:r>
            <a:r>
              <a:rPr lang="en-US" altLang="zh-CN" sz="2800" dirty="0"/>
              <a:t>all the additional features, especially on large training sets. However, </a:t>
            </a:r>
            <a:r>
              <a:rPr lang="en-US" altLang="zh-CN" sz="2800" dirty="0" smtClean="0"/>
              <a:t>it </a:t>
            </a:r>
            <a:r>
              <a:rPr lang="en-US" altLang="zh-CN" sz="2800" dirty="0"/>
              <a:t>makes it possible to obtain a </a:t>
            </a:r>
            <a:r>
              <a:rPr lang="en-US" altLang="zh-CN" sz="2800" dirty="0" smtClean="0"/>
              <a:t>similar result </a:t>
            </a:r>
            <a:r>
              <a:rPr lang="en-US" altLang="zh-CN" sz="2800" dirty="0"/>
              <a:t>as if you had added many similarity features, without actually having to </a:t>
            </a:r>
            <a:r>
              <a:rPr lang="en-US" altLang="zh-CN" sz="2800" dirty="0" smtClean="0"/>
              <a:t>add them:</a:t>
            </a:r>
          </a:p>
          <a:p>
            <a:pPr marL="0" indent="0">
              <a:buNone/>
            </a:pPr>
            <a:r>
              <a:rPr lang="en-US" altLang="zh-CN" sz="2800" dirty="0" err="1"/>
              <a:t>rbf_kernel_svm_clf</a:t>
            </a:r>
            <a:r>
              <a:rPr lang="en-US" altLang="zh-CN" sz="2800" dirty="0"/>
              <a:t> = Pipeline((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scaler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StandardScaler</a:t>
            </a:r>
            <a:r>
              <a:rPr lang="en-US" altLang="zh-CN" sz="2800" dirty="0"/>
              <a:t>()),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svm_clf</a:t>
            </a:r>
            <a:r>
              <a:rPr lang="en-US" altLang="zh-CN" sz="2800" dirty="0"/>
              <a:t>", SVC(kernel="</a:t>
            </a:r>
            <a:r>
              <a:rPr lang="en-US" altLang="zh-CN" sz="2800" dirty="0" err="1"/>
              <a:t>rbf</a:t>
            </a:r>
            <a:r>
              <a:rPr lang="en-US" altLang="zh-CN" sz="2800" dirty="0"/>
              <a:t>", gamma=5, C=0.001))</a:t>
            </a:r>
          </a:p>
          <a:p>
            <a:pPr marL="0" indent="0">
              <a:buNone/>
            </a:pPr>
            <a:r>
              <a:rPr lang="en-US" altLang="zh-CN" sz="2800" dirty="0" smtClean="0"/>
              <a:t>   ))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rbf_kernel_svm_clf.fit</a:t>
            </a:r>
            <a:r>
              <a:rPr lang="en-US" altLang="zh-CN" sz="2800" dirty="0"/>
              <a:t>(X, y)</a:t>
            </a:r>
            <a:endParaRPr lang="zh-CN" altLang="en-US" sz="28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0384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80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dirty="0" err="1"/>
              <a:t>LinearSVC</a:t>
            </a:r>
            <a:r>
              <a:rPr lang="en-US" altLang="zh-CN" sz="2800" dirty="0"/>
              <a:t> class is based on the </a:t>
            </a:r>
            <a:r>
              <a:rPr lang="en-US" altLang="zh-CN" sz="2800" i="1" dirty="0" err="1"/>
              <a:t>liblinear</a:t>
            </a:r>
            <a:r>
              <a:rPr lang="en-US" altLang="zh-CN" sz="2800" i="1" dirty="0"/>
              <a:t> </a:t>
            </a:r>
            <a:r>
              <a:rPr lang="en-US" altLang="zh-CN" sz="2800" dirty="0"/>
              <a:t>library, which implements an </a:t>
            </a:r>
            <a:r>
              <a:rPr lang="en-US" altLang="zh-CN" sz="2800" dirty="0" smtClean="0"/>
              <a:t>optimized algorithm </a:t>
            </a:r>
            <a:r>
              <a:rPr lang="en-US" altLang="zh-CN" sz="2800" dirty="0"/>
              <a:t>for linear SVMs.1 It does not support the kernel trick, but it scales </a:t>
            </a:r>
            <a:r>
              <a:rPr lang="en-US" altLang="zh-CN" sz="2800" dirty="0" smtClean="0"/>
              <a:t>almost </a:t>
            </a:r>
            <a:r>
              <a:rPr lang="en-US" altLang="zh-CN" sz="2800" dirty="0"/>
              <a:t>linearly with the number of training instances and the number of features: its </a:t>
            </a:r>
            <a:r>
              <a:rPr lang="en-US" altLang="zh-CN" sz="2800" dirty="0" smtClean="0"/>
              <a:t>training time </a:t>
            </a:r>
            <a:r>
              <a:rPr lang="en-US" altLang="zh-CN" sz="2800" dirty="0"/>
              <a:t>complexity is roughly 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m </a:t>
            </a:r>
            <a:r>
              <a:rPr lang="en-US" altLang="zh-CN" sz="2800" dirty="0"/>
              <a:t>× </a:t>
            </a:r>
            <a:r>
              <a:rPr lang="en-US" altLang="zh-CN" sz="2800" i="1" dirty="0"/>
              <a:t>n</a:t>
            </a:r>
            <a:r>
              <a:rPr lang="en-US" altLang="zh-CN" sz="2800" dirty="0"/>
              <a:t>).</a:t>
            </a:r>
          </a:p>
          <a:p>
            <a:r>
              <a:rPr lang="en-US" altLang="zh-CN" sz="2800" dirty="0"/>
              <a:t>The algorithm takes longer if you require a very high precision. This is controlled </a:t>
            </a:r>
            <a:r>
              <a:rPr lang="en-US" altLang="zh-CN" sz="2800" dirty="0" smtClean="0"/>
              <a:t>by the </a:t>
            </a:r>
            <a:r>
              <a:rPr lang="en-US" altLang="zh-CN" sz="2800" dirty="0"/>
              <a:t>tolerance </a:t>
            </a:r>
            <a:r>
              <a:rPr lang="en-US" altLang="zh-CN" sz="2800" dirty="0" err="1"/>
              <a:t>hyperparameter</a:t>
            </a:r>
            <a:r>
              <a:rPr lang="en-US" altLang="zh-CN" sz="2800" dirty="0"/>
              <a:t> ϵ (called </a:t>
            </a:r>
            <a:r>
              <a:rPr lang="en-US" altLang="zh-CN" sz="2800" dirty="0" err="1"/>
              <a:t>tol</a:t>
            </a:r>
            <a:r>
              <a:rPr lang="en-US" altLang="zh-CN" sz="2800" dirty="0"/>
              <a:t> in 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-Learn). In most </a:t>
            </a:r>
            <a:r>
              <a:rPr lang="en-US" altLang="zh-CN" sz="2800" dirty="0" smtClean="0"/>
              <a:t>classification tasks</a:t>
            </a:r>
            <a:r>
              <a:rPr lang="en-US" altLang="zh-CN" sz="2800" dirty="0"/>
              <a:t>, the default tolerance is fine.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983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Support Vector </a:t>
            </a:r>
            <a:r>
              <a:rPr lang="en-US" altLang="zh-CN" sz="3600" dirty="0" smtClean="0"/>
              <a:t>Machines</a:t>
            </a:r>
          </a:p>
          <a:p>
            <a:r>
              <a:rPr lang="en-US" altLang="zh-CN" dirty="0"/>
              <a:t>A </a:t>
            </a:r>
            <a:r>
              <a:rPr lang="en-US" altLang="zh-CN" i="1" dirty="0"/>
              <a:t>Support Vector Machine </a:t>
            </a:r>
            <a:r>
              <a:rPr lang="en-US" altLang="zh-CN" dirty="0"/>
              <a:t>(SVM) is a very powerful and versatile Machine </a:t>
            </a:r>
            <a:r>
              <a:rPr lang="en-US" altLang="zh-CN" dirty="0" smtClean="0"/>
              <a:t>Learning model</a:t>
            </a:r>
            <a:r>
              <a:rPr lang="en-US" altLang="zh-CN" dirty="0"/>
              <a:t>, capable of performing linear or nonlinear classification, regression, and </a:t>
            </a:r>
            <a:r>
              <a:rPr lang="en-US" altLang="zh-CN" dirty="0" smtClean="0"/>
              <a:t>even outlier </a:t>
            </a:r>
            <a:r>
              <a:rPr lang="en-US" altLang="zh-CN" dirty="0"/>
              <a:t>detection. It is one of the most popular models in Machine Learning, and </a:t>
            </a:r>
            <a:r>
              <a:rPr lang="en-US" altLang="zh-CN" dirty="0" smtClean="0"/>
              <a:t>anyone interested </a:t>
            </a:r>
            <a:r>
              <a:rPr lang="en-US" altLang="zh-CN" dirty="0"/>
              <a:t>in Machine Learning should have it in their toolbox. SVMs are </a:t>
            </a:r>
            <a:r>
              <a:rPr lang="en-US" altLang="zh-CN" dirty="0" smtClean="0"/>
              <a:t>particularly well </a:t>
            </a:r>
            <a:r>
              <a:rPr lang="en-US" altLang="zh-CN" dirty="0"/>
              <a:t>suited for classification of complex but small- or medium-sized datasets.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62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SVC class is based on the </a:t>
            </a:r>
            <a:r>
              <a:rPr lang="en-US" altLang="zh-CN" sz="2800" i="1" dirty="0" err="1"/>
              <a:t>libsvm</a:t>
            </a:r>
            <a:r>
              <a:rPr lang="en-US" altLang="zh-CN" sz="2800" i="1" dirty="0"/>
              <a:t> </a:t>
            </a:r>
            <a:r>
              <a:rPr lang="en-US" altLang="zh-CN" sz="2800" dirty="0"/>
              <a:t>library, which implements an algorithm that </a:t>
            </a:r>
            <a:r>
              <a:rPr lang="en-US" altLang="zh-CN" sz="2800" dirty="0" smtClean="0"/>
              <a:t>supports the </a:t>
            </a:r>
            <a:r>
              <a:rPr lang="en-US" altLang="zh-CN" sz="2800" dirty="0"/>
              <a:t>kernel trick.2 The training time complexity is usually between 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2 × 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) and </a:t>
            </a:r>
            <a:r>
              <a:rPr lang="en-US" altLang="zh-CN" sz="2800" i="1" dirty="0"/>
              <a:t>O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3 × </a:t>
            </a:r>
            <a:r>
              <a:rPr lang="en-US" altLang="zh-CN" sz="2800" i="1" dirty="0"/>
              <a:t>n</a:t>
            </a:r>
            <a:r>
              <a:rPr lang="en-US" altLang="zh-CN" sz="2800" dirty="0"/>
              <a:t>). Unfortunately, this means that it gets dreadfully slow when the </a:t>
            </a:r>
            <a:r>
              <a:rPr lang="en-US" altLang="zh-CN" sz="2800" dirty="0" smtClean="0"/>
              <a:t>number of </a:t>
            </a:r>
            <a:r>
              <a:rPr lang="en-US" altLang="zh-CN" sz="2800" dirty="0"/>
              <a:t>training instances gets large (e.g., hundreds of thousands of instances). </a:t>
            </a:r>
            <a:r>
              <a:rPr lang="en-US" altLang="zh-CN" sz="2800" dirty="0" smtClean="0"/>
              <a:t>This algorithm </a:t>
            </a:r>
            <a:r>
              <a:rPr lang="en-US" altLang="zh-CN" sz="2800" dirty="0"/>
              <a:t>is perfect for complex but small or medium training sets. However, it </a:t>
            </a:r>
            <a:r>
              <a:rPr lang="en-US" altLang="zh-CN" sz="2800" dirty="0" smtClean="0"/>
              <a:t>scales well </a:t>
            </a:r>
            <a:r>
              <a:rPr lang="en-US" altLang="zh-CN" sz="2800" dirty="0"/>
              <a:t>with the number of features, especially with </a:t>
            </a:r>
            <a:r>
              <a:rPr lang="en-US" altLang="zh-CN" sz="2800" i="1" dirty="0"/>
              <a:t>sparse features </a:t>
            </a:r>
            <a:r>
              <a:rPr lang="en-US" altLang="zh-CN" sz="2800" dirty="0"/>
              <a:t>(i.e., when </a:t>
            </a:r>
            <a:r>
              <a:rPr lang="en-US" altLang="zh-CN" sz="2800" dirty="0" smtClean="0"/>
              <a:t>each instance </a:t>
            </a:r>
            <a:r>
              <a:rPr lang="en-US" altLang="zh-CN" sz="2800" dirty="0"/>
              <a:t>has few nonzero features). In this case, the algorithm scales roughly with </a:t>
            </a:r>
            <a:r>
              <a:rPr lang="en-US" altLang="zh-CN" sz="2800" dirty="0" smtClean="0"/>
              <a:t>the average </a:t>
            </a:r>
            <a:r>
              <a:rPr lang="en-US" altLang="zh-CN" sz="2800" dirty="0"/>
              <a:t>number of nonzero features per instance.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8314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Complexity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242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6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As we mentioned earlier, the SVM algorithm is quite versatile: not only does it </a:t>
            </a:r>
            <a:r>
              <a:rPr lang="en-US" altLang="zh-CN" sz="2800" dirty="0" smtClean="0"/>
              <a:t>support linear </a:t>
            </a:r>
            <a:r>
              <a:rPr lang="en-US" altLang="zh-CN" sz="2800" dirty="0"/>
              <a:t>and nonlinear classification, but it also supports linear and </a:t>
            </a:r>
            <a:r>
              <a:rPr lang="en-US" altLang="zh-CN" sz="2800" dirty="0" smtClean="0"/>
              <a:t>nonlinear regression</a:t>
            </a:r>
            <a:r>
              <a:rPr lang="en-US" altLang="zh-CN" sz="2800" dirty="0"/>
              <a:t>. The trick is to reverse the objective: instead of trying to fit the largest </a:t>
            </a:r>
            <a:r>
              <a:rPr lang="en-US" altLang="zh-CN" sz="2800" dirty="0" smtClean="0"/>
              <a:t>possible street </a:t>
            </a:r>
            <a:r>
              <a:rPr lang="en-US" altLang="zh-CN" sz="2800" dirty="0"/>
              <a:t>between two classes while limiting margin violations, SVM </a:t>
            </a:r>
            <a:r>
              <a:rPr lang="en-US" altLang="zh-CN" sz="2800" dirty="0" smtClean="0"/>
              <a:t>Regression tries </a:t>
            </a:r>
            <a:r>
              <a:rPr lang="en-US" altLang="zh-CN" sz="2800" dirty="0"/>
              <a:t>to fit as many instances as possible </a:t>
            </a:r>
            <a:r>
              <a:rPr lang="en-US" altLang="zh-CN" sz="2800" i="1" dirty="0"/>
              <a:t>on </a:t>
            </a:r>
            <a:r>
              <a:rPr lang="en-US" altLang="zh-CN" sz="2800" dirty="0"/>
              <a:t>the street while limiting margin </a:t>
            </a:r>
            <a:r>
              <a:rPr lang="en-US" altLang="zh-CN" sz="2800" dirty="0" smtClean="0"/>
              <a:t>violations (i.e</a:t>
            </a:r>
            <a:r>
              <a:rPr lang="en-US" altLang="zh-CN" sz="2800" dirty="0"/>
              <a:t>., instances </a:t>
            </a:r>
            <a:r>
              <a:rPr lang="en-US" altLang="zh-CN" sz="2800" i="1" dirty="0"/>
              <a:t>off </a:t>
            </a:r>
            <a:r>
              <a:rPr lang="en-US" altLang="zh-CN" sz="2800" dirty="0"/>
              <a:t>the street). The width of the street is controlled by a </a:t>
            </a:r>
            <a:r>
              <a:rPr lang="en-US" altLang="zh-CN" sz="2800" dirty="0" err="1" smtClean="0"/>
              <a:t>hyperparameter</a:t>
            </a:r>
            <a:r>
              <a:rPr lang="en-US" altLang="zh-CN" sz="2800" dirty="0" smtClean="0"/>
              <a:t> </a:t>
            </a:r>
            <a:r>
              <a:rPr lang="el-GR" altLang="zh-CN" sz="2800" dirty="0" smtClean="0"/>
              <a:t>ϵ</a:t>
            </a:r>
            <a:r>
              <a:rPr lang="el-GR" altLang="zh-CN" sz="2800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261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sklearn.svm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LinearSVR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svm_reg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LinearSVR</a:t>
            </a:r>
            <a:r>
              <a:rPr lang="en-US" altLang="zh-CN" sz="2800" dirty="0"/>
              <a:t>(epsilon=1.5)</a:t>
            </a:r>
          </a:p>
          <a:p>
            <a:pPr marL="0" indent="0">
              <a:buNone/>
            </a:pPr>
            <a:r>
              <a:rPr lang="en-US" altLang="zh-CN" sz="2800" dirty="0" err="1"/>
              <a:t>svm_reg.fit</a:t>
            </a:r>
            <a:r>
              <a:rPr lang="en-US" altLang="zh-CN" sz="2800" dirty="0"/>
              <a:t>(X, y)</a:t>
            </a:r>
            <a:endParaRPr lang="zh-CN" altLang="en-US" sz="28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8426"/>
            <a:ext cx="9144000" cy="394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78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sklearn.svm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SVR</a:t>
            </a:r>
          </a:p>
          <a:p>
            <a:pPr marL="0" indent="0">
              <a:buNone/>
            </a:pPr>
            <a:r>
              <a:rPr lang="en-US" altLang="zh-CN" sz="2400" dirty="0" err="1"/>
              <a:t>svm_poly_reg</a:t>
            </a:r>
            <a:r>
              <a:rPr lang="en-US" altLang="zh-CN" sz="2400" dirty="0"/>
              <a:t> = SVR(kernel="poly", degree=2, C=100, epsilon=0.1)</a:t>
            </a:r>
          </a:p>
          <a:p>
            <a:pPr marL="0" indent="0">
              <a:buNone/>
            </a:pPr>
            <a:r>
              <a:rPr lang="en-US" altLang="zh-CN" sz="2400" dirty="0" err="1"/>
              <a:t>svm_poly_reg.fit</a:t>
            </a:r>
            <a:r>
              <a:rPr lang="en-US" altLang="zh-CN" sz="2400" dirty="0"/>
              <a:t>(X, y)</a:t>
            </a:r>
            <a:endParaRPr lang="zh-CN" altLang="en-US" sz="24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52495"/>
            <a:ext cx="9144000" cy="39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7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 the 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Decision Function and </a:t>
            </a:r>
            <a:r>
              <a:rPr lang="en-US" altLang="zh-CN" dirty="0" smtClean="0"/>
              <a:t>Predictions</a:t>
            </a:r>
          </a:p>
          <a:p>
            <a:r>
              <a:rPr lang="en-US" altLang="zh-CN" sz="2800" dirty="0"/>
              <a:t>The linear SVM classifier model predicts the class of a new instance </a:t>
            </a:r>
            <a:r>
              <a:rPr lang="en-US" altLang="zh-CN" sz="2800" b="1" dirty="0"/>
              <a:t>x </a:t>
            </a:r>
            <a:r>
              <a:rPr lang="en-US" altLang="zh-CN" sz="2800" dirty="0"/>
              <a:t>by simply </a:t>
            </a:r>
            <a:r>
              <a:rPr lang="en-US" altLang="zh-CN" sz="2800" dirty="0" smtClean="0"/>
              <a:t>computing the </a:t>
            </a:r>
            <a:r>
              <a:rPr lang="en-US" altLang="zh-CN" sz="2800" dirty="0"/>
              <a:t>decision function </a:t>
            </a:r>
            <a:r>
              <a:rPr lang="en-US" altLang="zh-CN" sz="2800" b="1" dirty="0" err="1"/>
              <a:t>w</a:t>
            </a:r>
            <a:r>
              <a:rPr lang="en-US" altLang="zh-CN" sz="2800" i="1" baseline="30000" dirty="0" err="1"/>
              <a:t>T</a:t>
            </a:r>
            <a:r>
              <a:rPr lang="en-US" altLang="zh-CN" sz="2800" i="1" dirty="0"/>
              <a:t> </a:t>
            </a:r>
            <a:r>
              <a:rPr lang="zh-CN" altLang="en-US" sz="2800" dirty="0"/>
              <a:t>・ </a:t>
            </a:r>
            <a:r>
              <a:rPr lang="en-US" altLang="zh-CN" sz="2800" b="1" dirty="0"/>
              <a:t>x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 </a:t>
            </a:r>
            <a:r>
              <a:rPr lang="en-US" altLang="zh-CN" sz="2800" dirty="0"/>
              <a:t>= </a:t>
            </a:r>
            <a:r>
              <a:rPr lang="en-US" altLang="zh-CN" sz="2800" i="1" dirty="0"/>
              <a:t>w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+ ⋯ + </a:t>
            </a:r>
            <a:r>
              <a:rPr lang="en-US" altLang="zh-CN" sz="2800" i="1" dirty="0" err="1"/>
              <a:t>w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en-US" altLang="zh-CN" sz="2800" i="1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</a:t>
            </a:r>
            <a:r>
              <a:rPr lang="en-US" altLang="zh-CN" sz="2800" dirty="0"/>
              <a:t>: if the result is </a:t>
            </a:r>
            <a:r>
              <a:rPr lang="en-US" altLang="zh-CN" sz="2800" dirty="0" smtClean="0"/>
              <a:t>positive, the </a:t>
            </a:r>
            <a:r>
              <a:rPr lang="en-US" altLang="zh-CN" sz="2800" dirty="0"/>
              <a:t>predicted class </a:t>
            </a:r>
            <a:r>
              <a:rPr lang="en-US" altLang="zh-CN" sz="2800" i="1" dirty="0"/>
              <a:t>ŷ </a:t>
            </a:r>
            <a:r>
              <a:rPr lang="en-US" altLang="zh-CN" sz="2800" dirty="0"/>
              <a:t>is the positive class (1), or else it is the negative class (0); </a:t>
            </a:r>
            <a:r>
              <a:rPr lang="en-US" altLang="zh-CN" sz="2800" dirty="0" smtClean="0"/>
              <a:t>see Equation </a:t>
            </a:r>
            <a:r>
              <a:rPr lang="en-US" altLang="zh-CN" sz="2800" dirty="0"/>
              <a:t>5-2.</a:t>
            </a:r>
            <a:endParaRPr lang="zh-CN" altLang="en-US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8138"/>
            <a:ext cx="6768752" cy="225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49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 the 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Decision Function and </a:t>
            </a:r>
            <a:r>
              <a:rPr lang="en-US" altLang="zh-CN" dirty="0" smtClean="0"/>
              <a:t>Predictions</a:t>
            </a:r>
          </a:p>
          <a:p>
            <a:r>
              <a:rPr lang="en-US" altLang="zh-CN" sz="2800" dirty="0"/>
              <a:t>The linear SVM classifier model predicts the class of a new instance </a:t>
            </a:r>
            <a:r>
              <a:rPr lang="en-US" altLang="zh-CN" sz="2800" b="1" dirty="0"/>
              <a:t>x </a:t>
            </a:r>
            <a:r>
              <a:rPr lang="en-US" altLang="zh-CN" sz="2800" dirty="0"/>
              <a:t>by simply </a:t>
            </a:r>
            <a:r>
              <a:rPr lang="en-US" altLang="zh-CN" sz="2800" dirty="0" smtClean="0"/>
              <a:t>computing the </a:t>
            </a:r>
            <a:r>
              <a:rPr lang="en-US" altLang="zh-CN" sz="2800" dirty="0"/>
              <a:t>decision function </a:t>
            </a:r>
            <a:r>
              <a:rPr lang="en-US" altLang="zh-CN" sz="2800" b="1" dirty="0" err="1"/>
              <a:t>w</a:t>
            </a:r>
            <a:r>
              <a:rPr lang="en-US" altLang="zh-CN" sz="2800" i="1" baseline="30000" dirty="0" err="1"/>
              <a:t>T</a:t>
            </a:r>
            <a:r>
              <a:rPr lang="en-US" altLang="zh-CN" sz="2800" i="1" dirty="0"/>
              <a:t> </a:t>
            </a:r>
            <a:r>
              <a:rPr lang="zh-CN" altLang="en-US" sz="2800" dirty="0"/>
              <a:t>・ </a:t>
            </a:r>
            <a:r>
              <a:rPr lang="en-US" altLang="zh-CN" sz="2800" b="1" dirty="0"/>
              <a:t>x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 </a:t>
            </a:r>
            <a:r>
              <a:rPr lang="en-US" altLang="zh-CN" sz="2800" dirty="0"/>
              <a:t>= </a:t>
            </a:r>
            <a:r>
              <a:rPr lang="en-US" altLang="zh-CN" sz="2800" i="1" dirty="0"/>
              <a:t>w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+ ⋯ + </a:t>
            </a:r>
            <a:r>
              <a:rPr lang="en-US" altLang="zh-CN" sz="2800" i="1" dirty="0" err="1"/>
              <a:t>w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en-US" altLang="zh-CN" sz="2800" i="1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</a:t>
            </a:r>
            <a:r>
              <a:rPr lang="en-US" altLang="zh-CN" sz="2800" dirty="0"/>
              <a:t>: if the result is </a:t>
            </a:r>
            <a:r>
              <a:rPr lang="en-US" altLang="zh-CN" sz="2800" dirty="0" smtClean="0"/>
              <a:t>positive, the </a:t>
            </a:r>
            <a:r>
              <a:rPr lang="en-US" altLang="zh-CN" sz="2800" dirty="0"/>
              <a:t>predicted class </a:t>
            </a:r>
            <a:r>
              <a:rPr lang="en-US" altLang="zh-CN" sz="2800" i="1" dirty="0"/>
              <a:t>ŷ </a:t>
            </a:r>
            <a:r>
              <a:rPr lang="en-US" altLang="zh-CN" sz="2800" dirty="0"/>
              <a:t>is the positive class (1), or else it is the negative class (0); </a:t>
            </a:r>
            <a:r>
              <a:rPr lang="en-US" altLang="zh-CN" sz="2800" dirty="0" smtClean="0"/>
              <a:t>see Equation </a:t>
            </a:r>
            <a:r>
              <a:rPr lang="en-US" altLang="zh-CN" sz="2800" dirty="0"/>
              <a:t>5-2.</a:t>
            </a:r>
            <a:endParaRPr lang="zh-CN" altLang="en-US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8138"/>
            <a:ext cx="6768752" cy="225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25" y="1834703"/>
            <a:ext cx="9159325" cy="50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17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 the 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Training </a:t>
            </a:r>
            <a:r>
              <a:rPr lang="en-US" altLang="zh-CN" dirty="0" smtClean="0"/>
              <a:t>Objective</a:t>
            </a:r>
          </a:p>
          <a:p>
            <a:r>
              <a:rPr lang="en-US" altLang="zh-CN" sz="2800" dirty="0"/>
              <a:t>Consider the slope of the decision function: it is equal to the norm of the weight vector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||w||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If we divide this slope by 2, the points where the decision function is </a:t>
            </a:r>
            <a:r>
              <a:rPr lang="en-US" altLang="zh-CN" sz="2800" dirty="0" smtClean="0"/>
              <a:t>equal to </a:t>
            </a:r>
            <a:r>
              <a:rPr lang="en-US" altLang="zh-CN" sz="2800" dirty="0"/>
              <a:t>±1 are going to be twice as far away from the decision boundary.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smaller the weight vector </a:t>
            </a:r>
            <a:r>
              <a:rPr lang="en-US" altLang="zh-CN" sz="2800" b="1" dirty="0"/>
              <a:t>w</a:t>
            </a:r>
            <a:r>
              <a:rPr lang="en-US" altLang="zh-CN" sz="2800" dirty="0"/>
              <a:t>, the larger the margin.</a:t>
            </a:r>
            <a:endParaRPr lang="zh-CN" altLang="en-US" sz="28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4991"/>
            <a:ext cx="9144000" cy="232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350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dirty="0"/>
              <a:t>Training Objective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So we want to minimize </a:t>
            </a:r>
            <a:r>
              <a:rPr lang="en-US" altLang="zh-CN" sz="2800" b="1" dirty="0" smtClean="0"/>
              <a:t>||w||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to get a large margin. However, if we also want to </a:t>
            </a:r>
            <a:r>
              <a:rPr lang="en-US" altLang="zh-CN" sz="2800" dirty="0" smtClean="0"/>
              <a:t>avoid any </a:t>
            </a:r>
            <a:r>
              <a:rPr lang="en-US" altLang="zh-CN" sz="2800" dirty="0"/>
              <a:t>margin violation (hard margin), then we need the decision function to be </a:t>
            </a:r>
            <a:r>
              <a:rPr lang="en-US" altLang="zh-CN" sz="2800" dirty="0" smtClean="0"/>
              <a:t>greater than </a:t>
            </a:r>
            <a:r>
              <a:rPr lang="en-US" altLang="zh-CN" sz="2800" dirty="0"/>
              <a:t>1 for all positive training instances, and lower than –1 for negative </a:t>
            </a:r>
            <a:r>
              <a:rPr lang="en-US" altLang="zh-CN" sz="2800" dirty="0" smtClean="0"/>
              <a:t>training instances</a:t>
            </a:r>
            <a:r>
              <a:rPr lang="en-US" altLang="zh-CN" sz="2800" dirty="0"/>
              <a:t>. If we define </a:t>
            </a:r>
            <a:r>
              <a:rPr lang="en-US" altLang="zh-CN" sz="2800" i="1" dirty="0"/>
              <a:t>t</a:t>
            </a:r>
            <a:r>
              <a:rPr lang="en-US" altLang="zh-CN" sz="2800" i="1" baseline="30000" dirty="0"/>
              <a:t>(i)</a:t>
            </a:r>
            <a:r>
              <a:rPr lang="en-US" altLang="zh-CN" sz="2800" i="1" dirty="0"/>
              <a:t> </a:t>
            </a:r>
            <a:r>
              <a:rPr lang="en-US" altLang="zh-CN" sz="2800" dirty="0"/>
              <a:t>= –1 for negative instances (if </a:t>
            </a:r>
            <a:r>
              <a:rPr lang="en-US" altLang="zh-CN" sz="2800" i="1" dirty="0"/>
              <a:t>y</a:t>
            </a:r>
            <a:r>
              <a:rPr lang="en-US" altLang="zh-CN" sz="2800" i="1" baseline="30000" dirty="0"/>
              <a:t>(i)</a:t>
            </a:r>
            <a:r>
              <a:rPr lang="en-US" altLang="zh-CN" sz="2800" i="1" dirty="0"/>
              <a:t> </a:t>
            </a:r>
            <a:r>
              <a:rPr lang="en-US" altLang="zh-CN" sz="2800" dirty="0"/>
              <a:t>= 0) and </a:t>
            </a:r>
            <a:r>
              <a:rPr lang="en-US" altLang="zh-CN" sz="2800" i="1" dirty="0"/>
              <a:t>t</a:t>
            </a:r>
            <a:r>
              <a:rPr lang="en-US" altLang="zh-CN" sz="2800" i="1" baseline="30000" dirty="0"/>
              <a:t>(i)</a:t>
            </a:r>
            <a:r>
              <a:rPr lang="en-US" altLang="zh-CN" sz="2800" i="1" dirty="0"/>
              <a:t> </a:t>
            </a:r>
            <a:r>
              <a:rPr lang="en-US" altLang="zh-CN" sz="2800" dirty="0"/>
              <a:t>= 1 for </a:t>
            </a:r>
            <a:r>
              <a:rPr lang="en-US" altLang="zh-CN" sz="2800" dirty="0" smtClean="0"/>
              <a:t>positive instances </a:t>
            </a:r>
            <a:r>
              <a:rPr lang="en-US" altLang="zh-CN" sz="2800" dirty="0"/>
              <a:t>(if </a:t>
            </a:r>
            <a:r>
              <a:rPr lang="en-US" altLang="zh-CN" sz="2800" i="1" dirty="0"/>
              <a:t>y</a:t>
            </a:r>
            <a:r>
              <a:rPr lang="en-US" altLang="zh-CN" sz="2800" i="1" baseline="30000" dirty="0"/>
              <a:t>(i)</a:t>
            </a:r>
            <a:r>
              <a:rPr lang="en-US" altLang="zh-CN" sz="2800" i="1" dirty="0"/>
              <a:t> </a:t>
            </a:r>
            <a:r>
              <a:rPr lang="en-US" altLang="zh-CN" sz="2800" dirty="0"/>
              <a:t>= 1), then we can express this constraint as </a:t>
            </a:r>
            <a:r>
              <a:rPr lang="en-US" altLang="zh-CN" sz="2800" i="1" dirty="0"/>
              <a:t>t</a:t>
            </a:r>
            <a:r>
              <a:rPr lang="en-US" altLang="zh-CN" sz="2800" i="1" baseline="30000" dirty="0"/>
              <a:t>(i)</a:t>
            </a:r>
            <a:r>
              <a:rPr lang="en-US" altLang="zh-CN" sz="2800" dirty="0"/>
              <a:t>(</a:t>
            </a:r>
            <a:r>
              <a:rPr lang="en-US" altLang="zh-CN" sz="2800" b="1" dirty="0" err="1" smtClean="0"/>
              <a:t>w</a:t>
            </a:r>
            <a:r>
              <a:rPr lang="en-US" altLang="zh-CN" sz="2800" i="1" baseline="30000" dirty="0" err="1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b="1" dirty="0" smtClean="0"/>
              <a:t>x</a:t>
            </a:r>
            <a:r>
              <a:rPr lang="en-US" altLang="zh-CN" sz="2800" i="1" baseline="30000" dirty="0" smtClean="0"/>
              <a:t>(i</a:t>
            </a:r>
            <a:r>
              <a:rPr lang="en-US" altLang="zh-CN" sz="2800" i="1" baseline="300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</a:t>
            </a:r>
            <a:r>
              <a:rPr lang="en-US" altLang="zh-CN" sz="2800" dirty="0"/>
              <a:t>) ≥ 1 for </a:t>
            </a:r>
            <a:r>
              <a:rPr lang="en-US" altLang="zh-CN" sz="2800" dirty="0" smtClean="0"/>
              <a:t>all instances. </a:t>
            </a:r>
            <a:endParaRPr lang="zh-CN" altLang="en-US" sz="2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763942"/>
            <a:ext cx="7488833" cy="20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861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marL="0" indent="0"/>
            <a:r>
              <a:rPr lang="en-US" altLang="zh-CN" dirty="0"/>
              <a:t>Training Objective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To get the soft margin objective, we need to introduce a </a:t>
            </a:r>
            <a:r>
              <a:rPr lang="en-US" altLang="zh-CN" sz="2800" i="1" dirty="0"/>
              <a:t>slack variable ζ(i) </a:t>
            </a:r>
            <a:r>
              <a:rPr lang="en-US" altLang="zh-CN" sz="2800" dirty="0"/>
              <a:t>≥ 0 for </a:t>
            </a:r>
            <a:r>
              <a:rPr lang="en-US" altLang="zh-CN" sz="2800" dirty="0" smtClean="0"/>
              <a:t>each instance:4 </a:t>
            </a:r>
            <a:r>
              <a:rPr lang="en-US" altLang="zh-CN" sz="2800" i="1" dirty="0"/>
              <a:t>ζ(i) </a:t>
            </a:r>
            <a:r>
              <a:rPr lang="en-US" altLang="zh-CN" sz="2800" dirty="0"/>
              <a:t>measures how much the </a:t>
            </a:r>
            <a:r>
              <a:rPr lang="en-US" altLang="zh-CN" sz="2800" dirty="0" err="1"/>
              <a:t>ith</a:t>
            </a:r>
            <a:r>
              <a:rPr lang="en-US" altLang="zh-CN" sz="2800" dirty="0"/>
              <a:t> instance is allowed to violate the margin. </a:t>
            </a:r>
            <a:r>
              <a:rPr lang="en-US" altLang="zh-CN" sz="2800" dirty="0" smtClean="0"/>
              <a:t>We now </a:t>
            </a:r>
            <a:r>
              <a:rPr lang="en-US" altLang="zh-CN" sz="2800" dirty="0"/>
              <a:t>have two conflicting objectives: making the slack variables as small as possible </a:t>
            </a:r>
            <a:r>
              <a:rPr lang="en-US" altLang="zh-CN" sz="2800" dirty="0" smtClean="0"/>
              <a:t>to reduce </a:t>
            </a:r>
            <a:r>
              <a:rPr lang="en-US" altLang="zh-CN" sz="2800" dirty="0"/>
              <a:t>the margin violations, and making </a:t>
            </a:r>
            <a:r>
              <a:rPr lang="en-US" altLang="zh-CN" sz="2800" dirty="0" smtClean="0"/>
              <a:t>12 </a:t>
            </a:r>
            <a:r>
              <a:rPr lang="en-US" altLang="zh-CN" sz="2800" b="1" dirty="0" err="1" smtClean="0"/>
              <a:t>w</a:t>
            </a:r>
            <a:r>
              <a:rPr lang="en-US" altLang="zh-CN" sz="2800" i="1" baseline="30000" dirty="0" err="1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b="1" dirty="0" smtClean="0"/>
              <a:t>w </a:t>
            </a:r>
            <a:r>
              <a:rPr lang="en-US" altLang="zh-CN" sz="2800" dirty="0"/>
              <a:t>as small as possible to increase </a:t>
            </a:r>
            <a:r>
              <a:rPr lang="en-US" altLang="zh-CN" sz="2800" dirty="0" smtClean="0"/>
              <a:t>the margin</a:t>
            </a:r>
            <a:r>
              <a:rPr lang="en-US" altLang="zh-CN" sz="2800" dirty="0"/>
              <a:t>. This is where the C </a:t>
            </a:r>
            <a:r>
              <a:rPr lang="en-US" altLang="zh-CN" sz="2800" dirty="0" err="1"/>
              <a:t>hyperparameter</a:t>
            </a:r>
            <a:r>
              <a:rPr lang="en-US" altLang="zh-CN" sz="2800" dirty="0"/>
              <a:t> comes in: it allows us to define the tradeoff between these two objectives.</a:t>
            </a:r>
            <a:endParaRPr lang="zh-CN" altLang="en-US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15653"/>
            <a:ext cx="8604448" cy="204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58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SVM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fundamental idea behind SVMs is best explained with some pictures. </a:t>
            </a:r>
            <a:r>
              <a:rPr lang="en-US" altLang="zh-CN" sz="2800" dirty="0" smtClean="0"/>
              <a:t>The two classes </a:t>
            </a:r>
            <a:r>
              <a:rPr lang="en-US" altLang="zh-CN" sz="2800" dirty="0"/>
              <a:t>can clearly be separated easily with a straight line (they are </a:t>
            </a:r>
            <a:r>
              <a:rPr lang="en-US" altLang="zh-CN" sz="2800" b="1" i="1" dirty="0"/>
              <a:t>linearly separable</a:t>
            </a:r>
            <a:r>
              <a:rPr lang="en-US" altLang="zh-CN" sz="2800" dirty="0" smtClean="0"/>
              <a:t>).</a:t>
            </a:r>
            <a:r>
              <a:rPr lang="en-US" altLang="zh-CN" sz="2400" dirty="0"/>
              <a:t> </a:t>
            </a:r>
            <a:r>
              <a:rPr lang="en-US" altLang="zh-CN" sz="2800" dirty="0"/>
              <a:t>You can think of an SVM classifier as fitting </a:t>
            </a:r>
            <a:r>
              <a:rPr lang="en-US" altLang="zh-CN" sz="2800" dirty="0" smtClean="0"/>
              <a:t>the widest </a:t>
            </a:r>
            <a:r>
              <a:rPr lang="en-US" altLang="zh-CN" sz="2800" dirty="0"/>
              <a:t>possible street (represented by the parallel dashed lines) between the </a:t>
            </a:r>
            <a:r>
              <a:rPr lang="en-US" altLang="zh-CN" sz="2800" dirty="0" smtClean="0"/>
              <a:t>classes. This </a:t>
            </a:r>
            <a:r>
              <a:rPr lang="en-US" altLang="zh-CN" sz="2800" dirty="0"/>
              <a:t>is called </a:t>
            </a:r>
            <a:r>
              <a:rPr lang="en-US" altLang="zh-CN" sz="2800" b="1" i="1" dirty="0"/>
              <a:t>large margin classification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77072"/>
            <a:ext cx="9144000" cy="197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990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Quadratic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hard margin and soft margin problems are both convex quadratic </a:t>
            </a:r>
            <a:r>
              <a:rPr lang="en-US" altLang="zh-CN" sz="2800" dirty="0" smtClean="0"/>
              <a:t>optimization problems </a:t>
            </a:r>
            <a:r>
              <a:rPr lang="en-US" altLang="zh-CN" sz="2800" dirty="0"/>
              <a:t>with linear constraints. Such problems are known as </a:t>
            </a:r>
            <a:r>
              <a:rPr lang="en-US" altLang="zh-CN" sz="2800" i="1" dirty="0"/>
              <a:t>Quadratic </a:t>
            </a:r>
            <a:r>
              <a:rPr lang="en-US" altLang="zh-CN" sz="2800" i="1" dirty="0" smtClean="0"/>
              <a:t>Programming </a:t>
            </a:r>
            <a:r>
              <a:rPr lang="en-US" altLang="zh-CN" sz="2800" dirty="0" smtClean="0"/>
              <a:t>(QP</a:t>
            </a:r>
            <a:r>
              <a:rPr lang="en-US" altLang="zh-CN" sz="2800" dirty="0"/>
              <a:t>) </a:t>
            </a:r>
            <a:r>
              <a:rPr lang="en-US" altLang="zh-CN" sz="2800" dirty="0" smtClean="0"/>
              <a:t>problems.</a:t>
            </a:r>
            <a:endParaRPr lang="zh-CN" alt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" y="2552494"/>
            <a:ext cx="9094186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173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The Dual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Given a constrained optimization problem, known as the </a:t>
            </a:r>
            <a:r>
              <a:rPr lang="en-US" altLang="zh-CN" sz="2800" i="1" dirty="0"/>
              <a:t>primal problem</a:t>
            </a:r>
            <a:r>
              <a:rPr lang="en-US" altLang="zh-CN" sz="2800" dirty="0"/>
              <a:t>, it is </a:t>
            </a:r>
            <a:r>
              <a:rPr lang="en-US" altLang="zh-CN" sz="2800" dirty="0" smtClean="0"/>
              <a:t>possible to </a:t>
            </a:r>
            <a:r>
              <a:rPr lang="en-US" altLang="zh-CN" sz="2800" dirty="0"/>
              <a:t>express a different but closely related problem, called its </a:t>
            </a:r>
            <a:r>
              <a:rPr lang="en-US" altLang="zh-CN" sz="2800" i="1" dirty="0"/>
              <a:t>dual problem</a:t>
            </a:r>
            <a:r>
              <a:rPr lang="en-US" altLang="zh-CN" sz="2800" dirty="0"/>
              <a:t>. The </a:t>
            </a:r>
            <a:r>
              <a:rPr lang="en-US" altLang="zh-CN" sz="2800" dirty="0" smtClean="0"/>
              <a:t>solution to </a:t>
            </a:r>
            <a:r>
              <a:rPr lang="en-US" altLang="zh-CN" sz="2800" dirty="0"/>
              <a:t>the dual problem typically gives a lower bound to the solution of the </a:t>
            </a:r>
            <a:r>
              <a:rPr lang="en-US" altLang="zh-CN" sz="2800" dirty="0" smtClean="0"/>
              <a:t>primal problem</a:t>
            </a:r>
            <a:r>
              <a:rPr lang="en-US" altLang="zh-CN" sz="2800" dirty="0"/>
              <a:t>, but under some conditions it can even have the same solutions as the </a:t>
            </a:r>
            <a:r>
              <a:rPr lang="en-US" altLang="zh-CN" sz="2800" dirty="0" smtClean="0"/>
              <a:t>primal problem</a:t>
            </a:r>
            <a:r>
              <a:rPr lang="en-US" altLang="zh-CN" sz="2800" dirty="0"/>
              <a:t>. Luckily, the SVM problem happens to meet these </a:t>
            </a:r>
            <a:r>
              <a:rPr lang="en-US" altLang="zh-CN" sz="2800" dirty="0" smtClean="0"/>
              <a:t>conditions. </a:t>
            </a:r>
            <a:endParaRPr lang="zh-CN" altLang="en-US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7884369" cy="21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890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The Dual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Once you find the vector </a:t>
            </a:r>
            <a:r>
              <a:rPr lang="en-US" altLang="zh-CN" sz="2800" i="1" dirty="0"/>
              <a:t>α </a:t>
            </a:r>
            <a:r>
              <a:rPr lang="en-US" altLang="zh-CN" sz="2800" dirty="0"/>
              <a:t>that minimizes this equation (using a QP solver), you </a:t>
            </a:r>
            <a:r>
              <a:rPr lang="en-US" altLang="zh-CN" sz="2800" dirty="0" smtClean="0"/>
              <a:t>can compute </a:t>
            </a:r>
            <a:r>
              <a:rPr lang="en-US" altLang="zh-CN" sz="2800" b="1" dirty="0" smtClean="0"/>
              <a:t>w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and </a:t>
            </a:r>
            <a:r>
              <a:rPr lang="en-US" altLang="zh-CN" sz="2800" b="1" i="1" dirty="0"/>
              <a:t>b</a:t>
            </a:r>
            <a:r>
              <a:rPr lang="en-US" altLang="zh-CN" sz="2800" i="1" dirty="0"/>
              <a:t> </a:t>
            </a:r>
            <a:r>
              <a:rPr lang="en-US" altLang="zh-CN" sz="2800" dirty="0"/>
              <a:t>that minimize the primal problem by using Equation 5-7.</a:t>
            </a:r>
            <a:endParaRPr lang="zh-CN" altLang="en-US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8136904" cy="312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419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Kernelized</a:t>
            </a:r>
            <a:r>
              <a:rPr lang="en-US" altLang="zh-CN" dirty="0"/>
              <a:t>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Suppose you want to apply a 2nd-degree polynomial transformation to a </a:t>
            </a:r>
            <a:r>
              <a:rPr lang="en-US" altLang="zh-CN" sz="2800" dirty="0" err="1" smtClean="0"/>
              <a:t>twodimensional</a:t>
            </a:r>
            <a:r>
              <a:rPr lang="en-US" altLang="zh-CN" sz="2800" dirty="0" smtClean="0"/>
              <a:t> training </a:t>
            </a:r>
            <a:r>
              <a:rPr lang="en-US" altLang="zh-CN" sz="2800" dirty="0"/>
              <a:t>set (such as the moons training set), then train a linear </a:t>
            </a:r>
            <a:r>
              <a:rPr lang="en-US" altLang="zh-CN" sz="2800" dirty="0" smtClean="0"/>
              <a:t>SVM classifier </a:t>
            </a:r>
            <a:r>
              <a:rPr lang="en-US" altLang="zh-CN" sz="2800" dirty="0"/>
              <a:t>on the transformed training set. Equation 5-8 shows the 2nd-degree </a:t>
            </a:r>
            <a:r>
              <a:rPr lang="en-US" altLang="zh-CN" sz="2800" dirty="0" smtClean="0"/>
              <a:t>polynomial mapping </a:t>
            </a:r>
            <a:r>
              <a:rPr lang="en-US" altLang="zh-CN" sz="2800" dirty="0"/>
              <a:t>function </a:t>
            </a:r>
            <a:r>
              <a:rPr lang="en-US" altLang="zh-CN" sz="2800" i="1" dirty="0"/>
              <a:t>ϕ </a:t>
            </a:r>
            <a:r>
              <a:rPr lang="en-US" altLang="zh-CN" sz="2800" dirty="0"/>
              <a:t>that you want to apply.</a:t>
            </a:r>
            <a:endParaRPr lang="zh-CN" altLang="en-US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3" y="3645024"/>
            <a:ext cx="700551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3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Kernelized</a:t>
            </a:r>
            <a:r>
              <a:rPr lang="en-US" altLang="zh-CN" dirty="0"/>
              <a:t>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Notice that the transformed vector is three-dimensional instead of </a:t>
            </a:r>
            <a:r>
              <a:rPr lang="en-US" altLang="zh-CN" sz="2800" dirty="0" smtClean="0"/>
              <a:t>two-dimensional. Now </a:t>
            </a:r>
            <a:r>
              <a:rPr lang="en-US" altLang="zh-CN" sz="2800" dirty="0"/>
              <a:t>let’s look at what happens to a couple of two-dimensional vectors, </a:t>
            </a:r>
            <a:r>
              <a:rPr lang="en-US" altLang="zh-CN" sz="2800" b="1" dirty="0"/>
              <a:t>a </a:t>
            </a:r>
            <a:r>
              <a:rPr lang="en-US" altLang="zh-CN" sz="2800" dirty="0"/>
              <a:t>and </a:t>
            </a:r>
            <a:r>
              <a:rPr lang="en-US" altLang="zh-CN" sz="2800" b="1" dirty="0"/>
              <a:t>b</a:t>
            </a:r>
            <a:r>
              <a:rPr lang="en-US" altLang="zh-CN" sz="2800" dirty="0"/>
              <a:t>, if </a:t>
            </a:r>
            <a:r>
              <a:rPr lang="en-US" altLang="zh-CN" sz="2800" dirty="0" smtClean="0"/>
              <a:t>we apply </a:t>
            </a:r>
            <a:r>
              <a:rPr lang="en-US" altLang="zh-CN" sz="2800" dirty="0"/>
              <a:t>this 2nd-degree polynomial mapping and then compute the dot product of </a:t>
            </a:r>
            <a:r>
              <a:rPr lang="en-US" altLang="zh-CN" sz="2800" dirty="0" smtClean="0"/>
              <a:t>the transformed.</a:t>
            </a:r>
            <a:endParaRPr lang="zh-CN" alt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6" y="3140968"/>
            <a:ext cx="8957653" cy="37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153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Kernelized</a:t>
            </a:r>
            <a:r>
              <a:rPr lang="en-US" altLang="zh-CN" dirty="0"/>
              <a:t>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dot product of the transformed vectors is equal to the square </a:t>
            </a:r>
            <a:r>
              <a:rPr lang="en-US" altLang="zh-CN" sz="2800" dirty="0" smtClean="0"/>
              <a:t>of the </a:t>
            </a:r>
            <a:r>
              <a:rPr lang="en-US" altLang="zh-CN" sz="2800" dirty="0"/>
              <a:t>dot product of </a:t>
            </a:r>
            <a:r>
              <a:rPr lang="en-US" altLang="zh-CN" sz="2800" dirty="0" smtClean="0"/>
              <a:t>original </a:t>
            </a:r>
            <a:r>
              <a:rPr lang="en-US" altLang="zh-CN" sz="2800" dirty="0"/>
              <a:t>vectors: </a:t>
            </a:r>
            <a:r>
              <a:rPr lang="el-GR" altLang="zh-CN" sz="2800" i="1" dirty="0"/>
              <a:t>ϕ</a:t>
            </a:r>
            <a:r>
              <a:rPr lang="el-GR" altLang="zh-CN" sz="2800" dirty="0"/>
              <a:t>(</a:t>
            </a:r>
            <a:r>
              <a:rPr lang="en-US" altLang="zh-CN" sz="2800" b="1" dirty="0" smtClean="0"/>
              <a:t>a</a:t>
            </a:r>
            <a:r>
              <a:rPr lang="en-US" altLang="zh-CN" sz="2800" dirty="0" smtClean="0"/>
              <a:t>)</a:t>
            </a:r>
            <a:r>
              <a:rPr lang="en-US" altLang="zh-CN" sz="2800" i="1" baseline="30000" dirty="0" smtClean="0"/>
              <a:t>T</a:t>
            </a:r>
            <a:r>
              <a:rPr lang="zh-CN" altLang="en-US" sz="2800" dirty="0" smtClean="0"/>
              <a:t>・</a:t>
            </a:r>
            <a:r>
              <a:rPr lang="el-GR" altLang="zh-CN" sz="2800" i="1" dirty="0" smtClean="0"/>
              <a:t>ϕ</a:t>
            </a:r>
            <a:r>
              <a:rPr lang="el-GR" altLang="zh-CN" sz="2800" dirty="0" smtClean="0"/>
              <a:t>(</a:t>
            </a:r>
            <a:r>
              <a:rPr lang="en-US" altLang="zh-CN" sz="2800" b="1" dirty="0"/>
              <a:t>b</a:t>
            </a:r>
            <a:r>
              <a:rPr lang="en-US" altLang="zh-CN" sz="2800" dirty="0"/>
              <a:t>) = (</a:t>
            </a:r>
            <a:r>
              <a:rPr lang="en-US" altLang="zh-CN" sz="2800" b="1" dirty="0" err="1" smtClean="0"/>
              <a:t>a</a:t>
            </a:r>
            <a:r>
              <a:rPr lang="en-US" altLang="zh-CN" sz="2800" i="1" baseline="30000" dirty="0" err="1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b="1" dirty="0" smtClean="0"/>
              <a:t>b</a:t>
            </a:r>
            <a:r>
              <a:rPr lang="en-US" altLang="zh-CN" sz="2800" dirty="0" smtClean="0"/>
              <a:t>)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if you apply the transformation </a:t>
            </a:r>
            <a:r>
              <a:rPr lang="en-US" altLang="zh-CN" sz="2800" i="1" dirty="0"/>
              <a:t>ϕ </a:t>
            </a:r>
            <a:r>
              <a:rPr lang="en-US" altLang="zh-CN" sz="2800" dirty="0"/>
              <a:t>to all training </a:t>
            </a:r>
            <a:r>
              <a:rPr lang="en-US" altLang="zh-CN" sz="2800" dirty="0" smtClean="0"/>
              <a:t>instances, then </a:t>
            </a:r>
            <a:r>
              <a:rPr lang="en-US" altLang="zh-CN" sz="2800" dirty="0"/>
              <a:t>the dual problem (see Equation 5-6) will contain the dot product </a:t>
            </a:r>
            <a:r>
              <a:rPr lang="el-GR" altLang="zh-CN" sz="2800" i="1" dirty="0"/>
              <a:t>ϕ</a:t>
            </a:r>
            <a:r>
              <a:rPr lang="el-GR" altLang="zh-CN" sz="2800" dirty="0"/>
              <a:t>(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(i)</a:t>
            </a:r>
            <a:r>
              <a:rPr lang="en-US" altLang="zh-CN" sz="2800" dirty="0"/>
              <a:t>)</a:t>
            </a:r>
            <a:r>
              <a:rPr lang="en-US" altLang="zh-CN" sz="2800" i="1" baseline="30000" dirty="0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i="1" dirty="0" smtClean="0"/>
              <a:t>ϕ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i="1" baseline="30000" dirty="0" smtClean="0"/>
              <a:t>(j</a:t>
            </a:r>
            <a:r>
              <a:rPr lang="en-US" altLang="zh-CN" sz="2800" i="1" baseline="30000" dirty="0"/>
              <a:t>)</a:t>
            </a:r>
            <a:r>
              <a:rPr lang="en-US" altLang="zh-CN" sz="2800" dirty="0"/>
              <a:t>). But if </a:t>
            </a:r>
            <a:r>
              <a:rPr lang="en-US" altLang="zh-CN" sz="2800" i="1" dirty="0"/>
              <a:t>ϕ </a:t>
            </a:r>
            <a:r>
              <a:rPr lang="en-US" altLang="zh-CN" sz="2800" dirty="0"/>
              <a:t>is the 2nd-degree polynomial transformation defined in Equation </a:t>
            </a:r>
            <a:r>
              <a:rPr lang="en-US" altLang="zh-CN" sz="2800" dirty="0" smtClean="0"/>
              <a:t>5-8, then </a:t>
            </a:r>
            <a:r>
              <a:rPr lang="en-US" altLang="zh-CN" sz="2800" dirty="0"/>
              <a:t>you can replace this dot product of transformed vectors simply by </a:t>
            </a:r>
            <a:r>
              <a:rPr lang="en-US" altLang="zh-CN" sz="2800" dirty="0" smtClean="0"/>
              <a:t>                 So </a:t>
            </a:r>
            <a:r>
              <a:rPr lang="en-US" altLang="zh-CN" sz="2800" dirty="0"/>
              <a:t>you don’t actually need to transform the training instances at all: just replace </a:t>
            </a:r>
            <a:r>
              <a:rPr lang="en-US" altLang="zh-CN" sz="2800" dirty="0" smtClean="0"/>
              <a:t>the dot </a:t>
            </a:r>
            <a:r>
              <a:rPr lang="en-US" altLang="zh-CN" sz="2800" dirty="0"/>
              <a:t>product by its square in Equation 5-6. The result will be strictly the same as if </a:t>
            </a:r>
            <a:r>
              <a:rPr lang="en-US" altLang="zh-CN" sz="2800" dirty="0" smtClean="0"/>
              <a:t>you went </a:t>
            </a:r>
            <a:r>
              <a:rPr lang="en-US" altLang="zh-CN" sz="2800" dirty="0"/>
              <a:t>through the trouble of actually transforming the training set then fitting a </a:t>
            </a:r>
            <a:r>
              <a:rPr lang="en-US" altLang="zh-CN" sz="2800" dirty="0" smtClean="0"/>
              <a:t>linear SVM </a:t>
            </a:r>
            <a:r>
              <a:rPr lang="en-US" altLang="zh-CN" sz="2800" dirty="0"/>
              <a:t>algorithm, but this trick makes the whole process much more </a:t>
            </a:r>
            <a:r>
              <a:rPr lang="en-US" altLang="zh-CN" sz="2800" dirty="0" smtClean="0"/>
              <a:t>computationally efficient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61048"/>
            <a:ext cx="1296144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113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Kernelized</a:t>
            </a:r>
            <a:r>
              <a:rPr lang="en-US" altLang="zh-CN" dirty="0"/>
              <a:t>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function </a:t>
            </a:r>
            <a:r>
              <a:rPr lang="en-US" altLang="zh-CN" sz="2800" i="1" dirty="0"/>
              <a:t>K</a:t>
            </a:r>
            <a:r>
              <a:rPr lang="en-US" altLang="zh-CN" sz="2800" dirty="0"/>
              <a:t>(</a:t>
            </a:r>
            <a:r>
              <a:rPr lang="en-US" altLang="zh-CN" sz="2800" b="1" dirty="0"/>
              <a:t>a</a:t>
            </a:r>
            <a:r>
              <a:rPr lang="en-US" altLang="zh-CN" sz="2800" dirty="0"/>
              <a:t>, </a:t>
            </a:r>
            <a:r>
              <a:rPr lang="en-US" altLang="zh-CN" sz="2800" b="1" dirty="0"/>
              <a:t>b</a:t>
            </a:r>
            <a:r>
              <a:rPr lang="en-US" altLang="zh-CN" sz="2800" dirty="0"/>
              <a:t>) = (</a:t>
            </a:r>
            <a:r>
              <a:rPr lang="en-US" altLang="zh-CN" sz="2800" b="1" dirty="0" err="1" smtClean="0"/>
              <a:t>a</a:t>
            </a:r>
            <a:r>
              <a:rPr lang="en-US" altLang="zh-CN" sz="2800" i="1" baseline="30000" dirty="0" err="1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b="1" dirty="0" smtClean="0"/>
              <a:t>b</a:t>
            </a:r>
            <a:r>
              <a:rPr lang="en-US" altLang="zh-CN" sz="2800" dirty="0" smtClean="0"/>
              <a:t>)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called a 2nd-degree </a:t>
            </a:r>
            <a:r>
              <a:rPr lang="en-US" altLang="zh-CN" sz="2800" i="1" dirty="0"/>
              <a:t>polynomial kernel</a:t>
            </a:r>
            <a:r>
              <a:rPr lang="en-US" altLang="zh-CN" sz="2800" dirty="0"/>
              <a:t>. In </a:t>
            </a:r>
            <a:r>
              <a:rPr lang="en-US" altLang="zh-CN" sz="2800" dirty="0" smtClean="0"/>
              <a:t>Machine Learning</a:t>
            </a:r>
            <a:r>
              <a:rPr lang="en-US" altLang="zh-CN" sz="2800" dirty="0"/>
              <a:t>, a </a:t>
            </a:r>
            <a:r>
              <a:rPr lang="en-US" altLang="zh-CN" sz="2800" i="1" dirty="0"/>
              <a:t>kernel </a:t>
            </a:r>
            <a:r>
              <a:rPr lang="en-US" altLang="zh-CN" sz="2800" dirty="0"/>
              <a:t>is a function capable of computing </a:t>
            </a:r>
            <a:r>
              <a:rPr lang="en-US" altLang="zh-CN" sz="2800" dirty="0" smtClean="0"/>
              <a:t>dot </a:t>
            </a:r>
            <a:r>
              <a:rPr lang="en-US" altLang="zh-CN" sz="2800" dirty="0"/>
              <a:t>product </a:t>
            </a:r>
            <a:r>
              <a:rPr lang="el-GR" altLang="zh-CN" sz="2800" i="1" dirty="0"/>
              <a:t>ϕ</a:t>
            </a:r>
            <a:r>
              <a:rPr lang="el-GR" altLang="zh-CN" sz="2800" dirty="0"/>
              <a:t>(</a:t>
            </a:r>
            <a:r>
              <a:rPr lang="en-US" altLang="zh-CN" sz="2800" b="1" dirty="0" smtClean="0"/>
              <a:t>a</a:t>
            </a:r>
            <a:r>
              <a:rPr lang="en-US" altLang="zh-CN" sz="2800" dirty="0" smtClean="0"/>
              <a:t>)</a:t>
            </a:r>
            <a:r>
              <a:rPr lang="en-US" altLang="zh-CN" sz="2800" i="1" baseline="30000" dirty="0" smtClean="0"/>
              <a:t>T</a:t>
            </a:r>
            <a:r>
              <a:rPr lang="zh-CN" altLang="en-US" sz="2800" dirty="0" smtClean="0"/>
              <a:t>・</a:t>
            </a:r>
            <a:r>
              <a:rPr lang="el-GR" altLang="zh-CN" sz="2800" i="1" dirty="0" smtClean="0"/>
              <a:t>ϕ</a:t>
            </a:r>
            <a:r>
              <a:rPr lang="el-GR" altLang="zh-CN" sz="2800" dirty="0" smtClean="0"/>
              <a:t>(</a:t>
            </a:r>
            <a:r>
              <a:rPr lang="en-US" altLang="zh-CN" sz="2800" b="1" dirty="0" smtClean="0"/>
              <a:t>b</a:t>
            </a:r>
            <a:r>
              <a:rPr lang="en-US" altLang="zh-CN" sz="2800" dirty="0" smtClean="0"/>
              <a:t>) based </a:t>
            </a:r>
            <a:r>
              <a:rPr lang="en-US" altLang="zh-CN" sz="2800" dirty="0"/>
              <a:t>only on the original vectors </a:t>
            </a:r>
            <a:r>
              <a:rPr lang="en-US" altLang="zh-CN" sz="2800" b="1" dirty="0"/>
              <a:t>a </a:t>
            </a:r>
            <a:r>
              <a:rPr lang="en-US" altLang="zh-CN" sz="2800" dirty="0"/>
              <a:t>and </a:t>
            </a:r>
            <a:r>
              <a:rPr lang="en-US" altLang="zh-CN" sz="2800" b="1" dirty="0"/>
              <a:t>b</a:t>
            </a:r>
            <a:r>
              <a:rPr lang="en-US" altLang="zh-CN" sz="2800" dirty="0"/>
              <a:t>, without having to compute (or even </a:t>
            </a:r>
            <a:r>
              <a:rPr lang="en-US" altLang="zh-CN" sz="2800" dirty="0" smtClean="0"/>
              <a:t>to know </a:t>
            </a:r>
            <a:r>
              <a:rPr lang="en-US" altLang="zh-CN" sz="2800" dirty="0"/>
              <a:t>about) the transformation </a:t>
            </a:r>
            <a:r>
              <a:rPr lang="en-US" altLang="zh-CN" sz="2800" i="1" dirty="0"/>
              <a:t>ϕ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573016"/>
            <a:ext cx="6584191" cy="328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871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Kernelized</a:t>
            </a:r>
            <a:r>
              <a:rPr lang="en-US" altLang="zh-CN" dirty="0"/>
              <a:t>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There is still one loose end we must tie. Equation 5-7 shows how to go from the </a:t>
            </a:r>
            <a:r>
              <a:rPr lang="en-US" altLang="zh-CN" sz="2800" dirty="0" smtClean="0"/>
              <a:t>dual solution </a:t>
            </a:r>
            <a:r>
              <a:rPr lang="en-US" altLang="zh-CN" sz="2800" dirty="0"/>
              <a:t>to the primal solution in the case of a linear SVM classifier, but if you </a:t>
            </a:r>
            <a:r>
              <a:rPr lang="en-US" altLang="zh-CN" sz="2800" dirty="0" smtClean="0"/>
              <a:t>apply the </a:t>
            </a:r>
            <a:r>
              <a:rPr lang="en-US" altLang="zh-CN" sz="2800" dirty="0"/>
              <a:t>kernel trick you end up with equations that include </a:t>
            </a:r>
            <a:r>
              <a:rPr lang="en-US" altLang="zh-CN" sz="2800" i="1" dirty="0"/>
              <a:t>ϕ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i="1" baseline="30000" dirty="0"/>
              <a:t>(i)</a:t>
            </a:r>
            <a:r>
              <a:rPr lang="en-US" altLang="zh-CN" sz="2800" dirty="0"/>
              <a:t>). In fact, </a:t>
            </a:r>
            <a:r>
              <a:rPr lang="en-US" altLang="zh-CN" sz="2800" b="1" dirty="0" smtClean="0"/>
              <a:t>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must have the </a:t>
            </a:r>
            <a:r>
              <a:rPr lang="en-US" altLang="zh-CN" sz="2800" dirty="0"/>
              <a:t>same number of dimensions as </a:t>
            </a:r>
            <a:r>
              <a:rPr lang="en-US" altLang="zh-CN" sz="2800" i="1" dirty="0"/>
              <a:t>ϕ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i="1" baseline="30000" dirty="0"/>
              <a:t>(i)</a:t>
            </a:r>
            <a:r>
              <a:rPr lang="en-US" altLang="zh-CN" sz="2800" dirty="0"/>
              <a:t>), which may be huge or even infinite, so </a:t>
            </a:r>
            <a:r>
              <a:rPr lang="en-US" altLang="zh-CN" sz="2800" dirty="0" smtClean="0"/>
              <a:t>you can’t </a:t>
            </a:r>
            <a:r>
              <a:rPr lang="en-US" altLang="zh-CN" sz="2800" dirty="0"/>
              <a:t>compute it. But how can you make predictions without knowing </a:t>
            </a:r>
            <a:r>
              <a:rPr lang="en-US" altLang="zh-CN" sz="2800" b="1" dirty="0" smtClean="0"/>
              <a:t>w</a:t>
            </a:r>
            <a:r>
              <a:rPr lang="en-US" altLang="zh-CN" sz="2800" dirty="0" smtClean="0"/>
              <a:t>?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3496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Kernelized</a:t>
            </a:r>
            <a:r>
              <a:rPr lang="en-US" altLang="zh-CN" dirty="0"/>
              <a:t>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Well, the good news is that you can plug in the formula for </a:t>
            </a:r>
            <a:r>
              <a:rPr lang="en-US" altLang="zh-CN" sz="2800" b="1" dirty="0"/>
              <a:t>w</a:t>
            </a:r>
            <a:r>
              <a:rPr lang="zh-CN" altLang="en-US" sz="2800" dirty="0"/>
              <a:t> </a:t>
            </a:r>
            <a:r>
              <a:rPr lang="en-US" altLang="zh-CN" sz="2800" dirty="0"/>
              <a:t>from Equation 5-7 into the decision function for a new instance 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(n)</a:t>
            </a:r>
            <a:r>
              <a:rPr lang="en-US" altLang="zh-CN" sz="2800" dirty="0"/>
              <a:t>, and you get an equation with only dot products between input vectors. This makes it possible to use the kernel trick, once again (Equation 5-11).</a:t>
            </a:r>
            <a:endParaRPr lang="zh-CN" altLang="en-US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67044"/>
            <a:ext cx="8208912" cy="387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444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err="1"/>
              <a:t>Kernelized</a:t>
            </a:r>
            <a:r>
              <a:rPr lang="en-US" altLang="zh-CN" dirty="0"/>
              <a:t> 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Note that since </a:t>
            </a:r>
            <a:r>
              <a:rPr lang="en-US" altLang="zh-CN" sz="2800" i="1" dirty="0"/>
              <a:t>α</a:t>
            </a:r>
            <a:r>
              <a:rPr lang="en-US" altLang="zh-CN" sz="2800" i="1" baseline="30000" dirty="0"/>
              <a:t>(i)</a:t>
            </a:r>
            <a:r>
              <a:rPr lang="en-US" altLang="zh-CN" sz="2800" i="1" dirty="0"/>
              <a:t> </a:t>
            </a:r>
            <a:r>
              <a:rPr lang="en-US" altLang="zh-CN" sz="2800" dirty="0"/>
              <a:t>≠ 0 only for support vectors, making predictions involves </a:t>
            </a:r>
            <a:r>
              <a:rPr lang="en-US" altLang="zh-CN" sz="2800" dirty="0" smtClean="0"/>
              <a:t>computing the </a:t>
            </a:r>
            <a:r>
              <a:rPr lang="en-US" altLang="zh-CN" sz="2800" dirty="0"/>
              <a:t>dot product of the new input vector 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(n)</a:t>
            </a:r>
            <a:r>
              <a:rPr lang="en-US" altLang="zh-CN" sz="2800" i="1" dirty="0"/>
              <a:t> </a:t>
            </a:r>
            <a:r>
              <a:rPr lang="en-US" altLang="zh-CN" sz="2800" dirty="0"/>
              <a:t>with only the support vectors, not </a:t>
            </a:r>
            <a:r>
              <a:rPr lang="en-US" altLang="zh-CN" sz="2800" dirty="0" smtClean="0"/>
              <a:t>all the </a:t>
            </a:r>
            <a:r>
              <a:rPr lang="en-US" altLang="zh-CN" sz="2800" dirty="0"/>
              <a:t>training instances. Of course, you also need to compute the bias term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using </a:t>
            </a:r>
            <a:r>
              <a:rPr lang="en-US" altLang="zh-CN" sz="2800" dirty="0" smtClean="0"/>
              <a:t>the same </a:t>
            </a:r>
            <a:r>
              <a:rPr lang="en-US" altLang="zh-CN" sz="2800" dirty="0"/>
              <a:t>trick (Equation 5-12).</a:t>
            </a:r>
            <a:endParaRPr lang="zh-CN" altLang="en-US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144000" cy="307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22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SVM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SVMs are sensitive to the feature scales, as you can see </a:t>
            </a:r>
            <a:r>
              <a:rPr lang="en-US" altLang="zh-CN" sz="2800" dirty="0" smtClean="0"/>
              <a:t>in Figure </a:t>
            </a:r>
            <a:r>
              <a:rPr lang="en-US" altLang="zh-CN" sz="2800" dirty="0"/>
              <a:t>5-2: on the left plot, the vertical scale is much larger than </a:t>
            </a:r>
            <a:r>
              <a:rPr lang="en-US" altLang="zh-CN" sz="2800" dirty="0" smtClean="0"/>
              <a:t>the horizontal </a:t>
            </a:r>
            <a:r>
              <a:rPr lang="en-US" altLang="zh-CN" sz="2800" dirty="0"/>
              <a:t>scale, so the widest possible street is close to </a:t>
            </a:r>
            <a:r>
              <a:rPr lang="en-US" altLang="zh-CN" sz="2800" dirty="0" smtClean="0"/>
              <a:t>horizontal. After </a:t>
            </a:r>
            <a:r>
              <a:rPr lang="en-US" altLang="zh-CN" sz="2800" dirty="0"/>
              <a:t>feature scaling (e.g., using </a:t>
            </a:r>
            <a:r>
              <a:rPr lang="en-US" altLang="zh-CN" sz="2800" dirty="0" err="1"/>
              <a:t>Scikit-Learn’s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StandardScaler</a:t>
            </a:r>
            <a:r>
              <a:rPr lang="en-US" altLang="zh-CN" sz="2800" dirty="0" smtClean="0"/>
              <a:t>), the </a:t>
            </a:r>
            <a:r>
              <a:rPr lang="en-US" altLang="zh-CN" sz="2800" dirty="0"/>
              <a:t>decision boundary looks much better (on the right plot).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077073"/>
            <a:ext cx="9144001" cy="237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389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Online SVMs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For linear SVM classifiers, one method is to use Gradient Descent (e.g., </a:t>
            </a:r>
            <a:r>
              <a:rPr lang="en-US" altLang="zh-CN" sz="2800" dirty="0" smtClean="0"/>
              <a:t>using </a:t>
            </a:r>
            <a:r>
              <a:rPr lang="en-US" altLang="zh-CN" sz="2800" dirty="0" err="1" smtClean="0"/>
              <a:t>SGDClassifier</a:t>
            </a:r>
            <a:r>
              <a:rPr lang="en-US" altLang="zh-CN" sz="2800" dirty="0"/>
              <a:t>) to minimize the cost function in Equation 5-13, which is </a:t>
            </a:r>
            <a:r>
              <a:rPr lang="en-US" altLang="zh-CN" sz="2800" dirty="0" smtClean="0"/>
              <a:t>derived from </a:t>
            </a:r>
            <a:r>
              <a:rPr lang="en-US" altLang="zh-CN" sz="2800" dirty="0"/>
              <a:t>the primal problem. Unfortunately it converges much more slowly than </a:t>
            </a:r>
            <a:r>
              <a:rPr lang="en-US" altLang="zh-CN" sz="2800" dirty="0" smtClean="0"/>
              <a:t>the methods </a:t>
            </a:r>
            <a:r>
              <a:rPr lang="en-US" altLang="zh-CN" sz="2800" dirty="0"/>
              <a:t>based on QP.</a:t>
            </a:r>
            <a:endParaRPr lang="zh-CN" altLang="en-US" sz="28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200800" cy="16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00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Online SVMs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first sum in the cost function will push the model to have a small weight </a:t>
            </a:r>
            <a:r>
              <a:rPr lang="en-US" altLang="zh-CN" sz="2800" dirty="0" smtClean="0"/>
              <a:t>vector </a:t>
            </a:r>
            <a:r>
              <a:rPr lang="en-US" altLang="zh-CN" sz="2800" b="1" dirty="0" smtClean="0"/>
              <a:t>w</a:t>
            </a:r>
            <a:r>
              <a:rPr lang="en-US" altLang="zh-CN" sz="2800" dirty="0"/>
              <a:t>, leading to a larger margin. The second sum computes the total of all margin </a:t>
            </a:r>
            <a:r>
              <a:rPr lang="en-US" altLang="zh-CN" sz="2800" dirty="0" smtClean="0"/>
              <a:t>violations. An </a:t>
            </a:r>
            <a:r>
              <a:rPr lang="en-US" altLang="zh-CN" sz="2800" dirty="0"/>
              <a:t>instance’s margin violation is equal to 0 if it is located off the street and </a:t>
            </a:r>
            <a:r>
              <a:rPr lang="en-US" altLang="zh-CN" sz="2800" dirty="0" smtClean="0"/>
              <a:t>on the </a:t>
            </a:r>
            <a:r>
              <a:rPr lang="en-US" altLang="zh-CN" sz="2800" dirty="0"/>
              <a:t>correct side, or else it is proportional to the distance to the correct side of </a:t>
            </a:r>
            <a:r>
              <a:rPr lang="en-US" altLang="zh-CN" sz="2800" dirty="0" smtClean="0"/>
              <a:t>the street</a:t>
            </a:r>
            <a:r>
              <a:rPr lang="en-US" altLang="zh-CN" sz="2800" dirty="0"/>
              <a:t>. Minimizing this term ensures that the model makes the margin violations </a:t>
            </a:r>
            <a:r>
              <a:rPr lang="en-US" altLang="zh-CN" sz="2800" dirty="0" smtClean="0"/>
              <a:t>as small </a:t>
            </a:r>
            <a:r>
              <a:rPr lang="en-US" altLang="zh-CN" sz="2800" dirty="0"/>
              <a:t>and as few as possible</a:t>
            </a:r>
            <a:endParaRPr lang="zh-CN" altLang="en-US" sz="28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7200800" cy="16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2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Margin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If we strictly impose that all instances be off the street and on the right side, this </a:t>
            </a:r>
            <a:r>
              <a:rPr lang="en-US" altLang="zh-CN" sz="2800" dirty="0" smtClean="0"/>
              <a:t>is called </a:t>
            </a:r>
            <a:r>
              <a:rPr lang="en-US" altLang="zh-CN" sz="2800" b="1" i="1" dirty="0"/>
              <a:t>hard margin classification</a:t>
            </a:r>
            <a:r>
              <a:rPr lang="en-US" altLang="zh-CN" sz="2800" dirty="0"/>
              <a:t>. There are two main issues with hard margin </a:t>
            </a:r>
            <a:r>
              <a:rPr lang="en-US" altLang="zh-CN" sz="2800" dirty="0" err="1" smtClean="0"/>
              <a:t>classification.First</a:t>
            </a:r>
            <a:r>
              <a:rPr lang="en-US" altLang="zh-CN" sz="2800" dirty="0"/>
              <a:t>, it only works if the data is linearly separable, and second it is quite </a:t>
            </a:r>
            <a:r>
              <a:rPr lang="en-US" altLang="zh-CN" sz="2800" dirty="0" smtClean="0"/>
              <a:t>sensitive to </a:t>
            </a:r>
            <a:r>
              <a:rPr lang="en-US" altLang="zh-CN" sz="2800" dirty="0"/>
              <a:t>outliers. </a:t>
            </a: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" y="3717032"/>
            <a:ext cx="9135944" cy="200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1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Margin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To avoid these issues it is preferable to use a more flexible model. The objective is </a:t>
            </a:r>
            <a:r>
              <a:rPr lang="en-US" altLang="zh-CN" dirty="0" smtClean="0"/>
              <a:t>to find </a:t>
            </a:r>
            <a:r>
              <a:rPr lang="en-US" altLang="zh-CN" dirty="0"/>
              <a:t>a good balance between keeping the street as large as possible and limiting </a:t>
            </a:r>
            <a:r>
              <a:rPr lang="en-US" altLang="zh-CN" dirty="0" smtClean="0"/>
              <a:t>the </a:t>
            </a:r>
            <a:r>
              <a:rPr lang="en-US" altLang="zh-CN" i="1" dirty="0" smtClean="0"/>
              <a:t>margin </a:t>
            </a:r>
            <a:r>
              <a:rPr lang="en-US" altLang="zh-CN" i="1" dirty="0"/>
              <a:t>violations </a:t>
            </a:r>
            <a:r>
              <a:rPr lang="en-US" altLang="zh-CN" dirty="0"/>
              <a:t>(i.e., instances that end up in the middle of the street or even on </a:t>
            </a:r>
            <a:r>
              <a:rPr lang="en-US" altLang="zh-CN" dirty="0" smtClean="0"/>
              <a:t>the wrong </a:t>
            </a:r>
            <a:r>
              <a:rPr lang="en-US" altLang="zh-CN" dirty="0"/>
              <a:t>side). This is called </a:t>
            </a:r>
            <a:r>
              <a:rPr lang="en-US" altLang="zh-CN" b="1" i="1" dirty="0"/>
              <a:t>soft margin classification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826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Margin 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Scikit-Learn’s</a:t>
            </a:r>
            <a:r>
              <a:rPr lang="en-US" altLang="zh-CN" dirty="0"/>
              <a:t> SVM classes, you can control this balance using the C </a:t>
            </a:r>
            <a:r>
              <a:rPr lang="en-US" altLang="zh-CN" dirty="0" err="1" smtClean="0"/>
              <a:t>hyperparameter</a:t>
            </a:r>
            <a:r>
              <a:rPr lang="en-US" altLang="zh-CN" dirty="0" smtClean="0"/>
              <a:t>: a </a:t>
            </a:r>
            <a:r>
              <a:rPr lang="en-US" altLang="zh-CN" dirty="0"/>
              <a:t>smaller C value leads to a wider street but more margin violations</a:t>
            </a:r>
            <a:r>
              <a:rPr lang="en-US" altLang="zh-CN" dirty="0" smtClean="0"/>
              <a:t>.</a:t>
            </a:r>
            <a:r>
              <a:rPr lang="en-US" altLang="zh-CN" dirty="0"/>
              <a:t> If your SVM model is </a:t>
            </a:r>
            <a:r>
              <a:rPr lang="en-US" altLang="zh-CN" dirty="0" err="1"/>
              <a:t>overfitting</a:t>
            </a:r>
            <a:r>
              <a:rPr lang="en-US" altLang="zh-CN" dirty="0"/>
              <a:t>, you can try regularizing it </a:t>
            </a:r>
            <a:r>
              <a:rPr lang="en-US" altLang="zh-CN" dirty="0" smtClean="0"/>
              <a:t>by reducing </a:t>
            </a:r>
            <a:r>
              <a:rPr lang="en-US" altLang="zh-CN" dirty="0"/>
              <a:t>C.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064"/>
            <a:ext cx="9144000" cy="251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74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Hinge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dirty="0"/>
              <a:t>The function </a:t>
            </a:r>
            <a:r>
              <a:rPr lang="en-US" altLang="zh-CN" i="1" dirty="0"/>
              <a:t>max</a:t>
            </a:r>
            <a:r>
              <a:rPr lang="en-US" altLang="zh-CN" dirty="0"/>
              <a:t>(0, 1 – </a:t>
            </a:r>
            <a:r>
              <a:rPr lang="en-US" altLang="zh-CN" i="1" dirty="0"/>
              <a:t>t</a:t>
            </a:r>
            <a:r>
              <a:rPr lang="en-US" altLang="zh-CN" dirty="0"/>
              <a:t>) is called the </a:t>
            </a:r>
            <a:r>
              <a:rPr lang="en-US" altLang="zh-CN" i="1" dirty="0"/>
              <a:t>hinge loss </a:t>
            </a:r>
            <a:r>
              <a:rPr lang="en-US" altLang="zh-CN" dirty="0" smtClean="0"/>
              <a:t>function. </a:t>
            </a:r>
            <a:r>
              <a:rPr lang="en-US" altLang="zh-CN" dirty="0"/>
              <a:t>It </a:t>
            </a:r>
            <a:r>
              <a:rPr lang="en-US" altLang="zh-CN" dirty="0" smtClean="0"/>
              <a:t>is equal </a:t>
            </a:r>
            <a:r>
              <a:rPr lang="en-US" altLang="zh-CN" dirty="0"/>
              <a:t>to 0 when </a:t>
            </a:r>
            <a:r>
              <a:rPr lang="en-US" altLang="zh-CN" i="1" dirty="0"/>
              <a:t>t </a:t>
            </a:r>
            <a:r>
              <a:rPr lang="en-US" altLang="zh-CN" dirty="0"/>
              <a:t>≥ 1. Its derivative (slope) is equal to –1 if </a:t>
            </a:r>
            <a:r>
              <a:rPr lang="en-US" altLang="zh-CN" i="1" dirty="0"/>
              <a:t>t </a:t>
            </a:r>
            <a:r>
              <a:rPr lang="en-US" altLang="zh-CN" dirty="0"/>
              <a:t>&lt; 1 and 0 if </a:t>
            </a:r>
            <a:r>
              <a:rPr lang="en-US" altLang="zh-CN" i="1" dirty="0"/>
              <a:t>t </a:t>
            </a:r>
            <a:r>
              <a:rPr lang="en-US" altLang="zh-CN" dirty="0"/>
              <a:t>&gt; 1. It is </a:t>
            </a:r>
            <a:r>
              <a:rPr lang="en-US" altLang="zh-CN" dirty="0" smtClean="0"/>
              <a:t>not differentiable </a:t>
            </a:r>
            <a:r>
              <a:rPr lang="en-US" altLang="zh-CN" dirty="0"/>
              <a:t>at </a:t>
            </a:r>
            <a:r>
              <a:rPr lang="en-US" altLang="zh-CN" i="1" dirty="0"/>
              <a:t>t </a:t>
            </a:r>
            <a:r>
              <a:rPr lang="en-US" altLang="zh-CN" dirty="0"/>
              <a:t>= 1, but just like for Lasso </a:t>
            </a:r>
            <a:r>
              <a:rPr lang="en-US" altLang="zh-CN" dirty="0" smtClean="0"/>
              <a:t>Regression. you </a:t>
            </a:r>
            <a:r>
              <a:rPr lang="en-US" altLang="zh-CN" dirty="0"/>
              <a:t>can still use Gradient Descent using any </a:t>
            </a:r>
            <a:r>
              <a:rPr lang="en-US" altLang="zh-CN" i="1" dirty="0" err="1"/>
              <a:t>subderivative</a:t>
            </a:r>
            <a:r>
              <a:rPr lang="en-US" altLang="zh-CN" i="1" dirty="0"/>
              <a:t> </a:t>
            </a:r>
            <a:r>
              <a:rPr lang="en-US" altLang="zh-CN" dirty="0"/>
              <a:t>at </a:t>
            </a:r>
            <a:r>
              <a:rPr lang="en-US" altLang="zh-CN" i="1" dirty="0"/>
              <a:t>t </a:t>
            </a:r>
            <a:r>
              <a:rPr lang="en-US" altLang="zh-CN" dirty="0"/>
              <a:t>= </a:t>
            </a:r>
            <a:r>
              <a:rPr lang="en-US" altLang="zh-CN" dirty="0" smtClean="0"/>
              <a:t>0.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22012"/>
            <a:ext cx="4577333" cy="252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11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np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datasets</a:t>
            </a:r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sklearn.pipeline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Pipeline</a:t>
            </a:r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sklearn.preprocessing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StandardScaler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sklearn.svm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LinearSVC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iris = </a:t>
            </a:r>
            <a:r>
              <a:rPr lang="en-US" altLang="zh-CN" sz="2400" dirty="0" err="1"/>
              <a:t>datasets.load_iris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/>
              <a:t>X = iris["data"][:, (2, 3)] </a:t>
            </a:r>
            <a:r>
              <a:rPr lang="en-US" altLang="zh-CN" sz="2400" i="1" dirty="0"/>
              <a:t># petal length, petal width</a:t>
            </a:r>
          </a:p>
          <a:p>
            <a:pPr marL="0" indent="0">
              <a:buNone/>
            </a:pPr>
            <a:r>
              <a:rPr lang="en-US" altLang="zh-CN" sz="2400" dirty="0"/>
              <a:t>y = (iris["target"] == 2).</a:t>
            </a:r>
            <a:r>
              <a:rPr lang="en-US" altLang="zh-CN" sz="2400" dirty="0" err="1"/>
              <a:t>astype</a:t>
            </a:r>
            <a:r>
              <a:rPr lang="en-US" altLang="zh-CN" sz="2400" dirty="0"/>
              <a:t>(np.float64) </a:t>
            </a:r>
            <a:r>
              <a:rPr lang="en-US" altLang="zh-CN" sz="2400" i="1" dirty="0"/>
              <a:t># Iris-</a:t>
            </a:r>
            <a:r>
              <a:rPr lang="en-US" altLang="zh-CN" sz="2400" i="1" dirty="0" err="1"/>
              <a:t>Virginica</a:t>
            </a:r>
            <a:endParaRPr lang="en-US" altLang="zh-CN" sz="2400" i="1" dirty="0"/>
          </a:p>
          <a:p>
            <a:pPr marL="0" indent="0">
              <a:buNone/>
            </a:pPr>
            <a:r>
              <a:rPr lang="en-US" altLang="zh-CN" sz="2400" dirty="0" err="1"/>
              <a:t>svm_clf</a:t>
            </a:r>
            <a:r>
              <a:rPr lang="en-US" altLang="zh-CN" sz="2400" dirty="0"/>
              <a:t> = Pipeline((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("</a:t>
            </a:r>
            <a:r>
              <a:rPr lang="en-US" altLang="zh-CN" sz="2400" dirty="0" err="1"/>
              <a:t>scaler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StandardScaler</a:t>
            </a:r>
            <a:r>
              <a:rPr lang="en-US" altLang="zh-CN" sz="2400" dirty="0"/>
              <a:t>()),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("</a:t>
            </a:r>
            <a:r>
              <a:rPr lang="en-US" altLang="zh-CN" sz="2400" dirty="0" err="1"/>
              <a:t>linear_svc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LinearSVC</a:t>
            </a:r>
            <a:r>
              <a:rPr lang="en-US" altLang="zh-CN" sz="2400" dirty="0"/>
              <a:t>(C=1, loss="hinge")),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))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svm_clf.fit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X_scaled</a:t>
            </a:r>
            <a:r>
              <a:rPr lang="en-US" altLang="zh-CN" sz="2400" dirty="0"/>
              <a:t>, 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1100" b="1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svm_clf.predict</a:t>
            </a:r>
            <a:r>
              <a:rPr lang="en-US" altLang="zh-CN" sz="2400" dirty="0"/>
              <a:t>([[5.5, 1.7]])</a:t>
            </a:r>
          </a:p>
          <a:p>
            <a:pPr marL="0" indent="0">
              <a:buNone/>
            </a:pPr>
            <a:r>
              <a:rPr lang="en-US" altLang="zh-CN" sz="2400" dirty="0"/>
              <a:t>array([ 1.])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959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2738</Words>
  <Application>Microsoft Office PowerPoint</Application>
  <PresentationFormat>全屏显示(4:3)</PresentationFormat>
  <Paragraphs>129</Paragraphs>
  <Slides>41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Hands-On Machine Learning with Scikit-Learn and TensorFlow </vt:lpstr>
      <vt:lpstr>CHAPTER 5</vt:lpstr>
      <vt:lpstr>Linear SVM Classification</vt:lpstr>
      <vt:lpstr>Linear SVM Classification</vt:lpstr>
      <vt:lpstr>Soft Margin Classification</vt:lpstr>
      <vt:lpstr>Soft Margin Classification</vt:lpstr>
      <vt:lpstr>Soft Margin Classification</vt:lpstr>
      <vt:lpstr>Hinge Loss</vt:lpstr>
      <vt:lpstr>PowerPoint 演示文稿</vt:lpstr>
      <vt:lpstr>Nonlinear SVM Classification</vt:lpstr>
      <vt:lpstr>PowerPoint 演示文稿</vt:lpstr>
      <vt:lpstr>PowerPoint 演示文稿</vt:lpstr>
      <vt:lpstr>Polynomial Kernel</vt:lpstr>
      <vt:lpstr>PowerPoint 演示文稿</vt:lpstr>
      <vt:lpstr>Adding Similarity Features</vt:lpstr>
      <vt:lpstr>Adding Similarity Features</vt:lpstr>
      <vt:lpstr>Gaussian RBF Kernel</vt:lpstr>
      <vt:lpstr>Gaussian RBF Kernel</vt:lpstr>
      <vt:lpstr>Computational Complexity</vt:lpstr>
      <vt:lpstr>Computational Complexity</vt:lpstr>
      <vt:lpstr>Computational Complexity</vt:lpstr>
      <vt:lpstr>SVM Regression</vt:lpstr>
      <vt:lpstr>SVM Regression</vt:lpstr>
      <vt:lpstr>SVM Regression</vt:lpstr>
      <vt:lpstr>Under the Hood</vt:lpstr>
      <vt:lpstr>Under the Hood</vt:lpstr>
      <vt:lpstr>Under the Hood</vt:lpstr>
      <vt:lpstr>Training Objective</vt:lpstr>
      <vt:lpstr>Training Objective</vt:lpstr>
      <vt:lpstr>Quadratic Programming</vt:lpstr>
      <vt:lpstr>The Dual Problem</vt:lpstr>
      <vt:lpstr>The Dual Problem</vt:lpstr>
      <vt:lpstr>Kernelized SVM</vt:lpstr>
      <vt:lpstr>Kernelized SVM</vt:lpstr>
      <vt:lpstr>Kernelized SVM</vt:lpstr>
      <vt:lpstr>Kernelized SVM</vt:lpstr>
      <vt:lpstr>Kernelized SVM</vt:lpstr>
      <vt:lpstr>Kernelized SVM</vt:lpstr>
      <vt:lpstr>Kernelized SVM</vt:lpstr>
      <vt:lpstr>Online SVMs</vt:lpstr>
      <vt:lpstr>Online SVMs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user</cp:lastModifiedBy>
  <cp:revision>105</cp:revision>
  <dcterms:created xsi:type="dcterms:W3CDTF">2017-08-17T13:43:52Z</dcterms:created>
  <dcterms:modified xsi:type="dcterms:W3CDTF">2017-08-21T07:11:21Z</dcterms:modified>
</cp:coreProperties>
</file>