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35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Estimating Class Probabilities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A Decision Tree can also estimate the probability that an instance belongs to a </a:t>
            </a:r>
            <a:r>
              <a:rPr lang="en-US" altLang="zh-CN" dirty="0" smtClean="0"/>
              <a:t>particular class </a:t>
            </a:r>
            <a:r>
              <a:rPr lang="en-US" altLang="zh-CN" i="1" dirty="0"/>
              <a:t>k</a:t>
            </a:r>
            <a:r>
              <a:rPr lang="en-US" altLang="zh-CN" dirty="0"/>
              <a:t>: first it traverses the tree to find the leaf node for this instance, and then </a:t>
            </a:r>
            <a:r>
              <a:rPr lang="en-US" altLang="zh-CN" dirty="0" smtClean="0"/>
              <a:t>it returns </a:t>
            </a:r>
            <a:r>
              <a:rPr lang="en-US" altLang="zh-CN" dirty="0"/>
              <a:t>the ratio of training instances of class </a:t>
            </a:r>
            <a:r>
              <a:rPr lang="en-US" altLang="zh-CN" i="1" dirty="0"/>
              <a:t>k </a:t>
            </a:r>
            <a:r>
              <a:rPr lang="en-US" altLang="zh-CN" dirty="0"/>
              <a:t>in this node. </a:t>
            </a:r>
            <a:endParaRPr lang="en-US" altLang="zh-CN" dirty="0" smtClean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tree_clf.predict_proba</a:t>
            </a:r>
            <a:r>
              <a:rPr lang="en-US" altLang="zh-CN" sz="2800" dirty="0"/>
              <a:t>([[5, 1.5]])</a:t>
            </a:r>
          </a:p>
          <a:p>
            <a:pPr marL="0" indent="0">
              <a:buNone/>
            </a:pPr>
            <a:r>
              <a:rPr lang="en-US" altLang="zh-CN" sz="2800" dirty="0"/>
              <a:t>array([[ 0. , 0.90740741, 0.09259259]])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tree_clf.predict</a:t>
            </a:r>
            <a:r>
              <a:rPr lang="en-US" altLang="zh-CN" sz="2800" dirty="0"/>
              <a:t>([[5, 1.5]])</a:t>
            </a:r>
          </a:p>
          <a:p>
            <a:pPr marL="0" indent="0">
              <a:buNone/>
            </a:pPr>
            <a:r>
              <a:rPr lang="en-US" altLang="zh-CN" sz="2800" dirty="0"/>
              <a:t>array([1])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21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CART Training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 uses the </a:t>
            </a:r>
            <a:r>
              <a:rPr lang="en-US" altLang="zh-CN" i="1" dirty="0"/>
              <a:t>Classification And Regression Tree </a:t>
            </a:r>
            <a:r>
              <a:rPr lang="en-US" altLang="zh-CN" dirty="0"/>
              <a:t>(CART) algorithm to </a:t>
            </a:r>
            <a:r>
              <a:rPr lang="en-US" altLang="zh-CN" dirty="0" smtClean="0"/>
              <a:t>train Decision Trees. The algorithm first </a:t>
            </a:r>
            <a:r>
              <a:rPr lang="en-US" altLang="zh-CN" dirty="0"/>
              <a:t>splits the training set in two subsets using a single feature </a:t>
            </a:r>
            <a:r>
              <a:rPr lang="en-US" altLang="zh-CN" i="1" dirty="0"/>
              <a:t>k </a:t>
            </a:r>
            <a:r>
              <a:rPr lang="en-US" altLang="zh-CN" dirty="0"/>
              <a:t>and a </a:t>
            </a:r>
            <a:r>
              <a:rPr lang="en-US" altLang="zh-CN" dirty="0" smtClean="0"/>
              <a:t>threshold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/>
              <a:t>(e.g., “petal length ≤ 2.45 cm”). How does it choose </a:t>
            </a:r>
            <a:r>
              <a:rPr lang="en-US" altLang="zh-CN" i="1" dirty="0"/>
              <a:t>k </a:t>
            </a:r>
            <a:r>
              <a:rPr lang="en-US" altLang="zh-CN" dirty="0"/>
              <a:t>and </a:t>
            </a:r>
            <a:r>
              <a:rPr lang="en-US" altLang="zh-CN" i="1" dirty="0" err="1"/>
              <a:t>tk</a:t>
            </a:r>
            <a:r>
              <a:rPr lang="en-US" altLang="zh-CN" dirty="0"/>
              <a:t>? It searches for </a:t>
            </a:r>
            <a:r>
              <a:rPr lang="en-US" altLang="zh-CN" dirty="0" smtClean="0"/>
              <a:t>the pair 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 err="1"/>
              <a:t>tk</a:t>
            </a:r>
            <a:r>
              <a:rPr lang="en-US" altLang="zh-CN" dirty="0"/>
              <a:t>) that produces the purest subsets (weighted by their size). 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3" y="5283546"/>
            <a:ext cx="7687573" cy="15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1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CART Training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Once it has successfully split the training set in two, it splits the subsets using </a:t>
            </a:r>
            <a:r>
              <a:rPr lang="en-US" altLang="zh-CN" dirty="0" smtClean="0"/>
              <a:t>the same </a:t>
            </a:r>
            <a:r>
              <a:rPr lang="en-US" altLang="zh-CN" dirty="0"/>
              <a:t>logic, then the sub-subsets and so on, recursively. It stops </a:t>
            </a:r>
            <a:r>
              <a:rPr lang="en-US" altLang="zh-CN" dirty="0" err="1"/>
              <a:t>recursing</a:t>
            </a:r>
            <a:r>
              <a:rPr lang="en-US" altLang="zh-CN" dirty="0"/>
              <a:t> once it </a:t>
            </a:r>
            <a:r>
              <a:rPr lang="en-US" altLang="zh-CN" dirty="0" smtClean="0"/>
              <a:t>reaches the </a:t>
            </a:r>
            <a:r>
              <a:rPr lang="en-US" altLang="zh-CN" dirty="0"/>
              <a:t>maximum depth (defined by the </a:t>
            </a:r>
            <a:r>
              <a:rPr lang="en-US" altLang="zh-CN" dirty="0" err="1"/>
              <a:t>max_depth</a:t>
            </a:r>
            <a:r>
              <a:rPr lang="en-US" altLang="zh-CN" dirty="0"/>
              <a:t> </a:t>
            </a:r>
            <a:r>
              <a:rPr lang="en-US" altLang="zh-CN" dirty="0" err="1"/>
              <a:t>hyperparameter</a:t>
            </a:r>
            <a:r>
              <a:rPr lang="en-US" altLang="zh-CN" dirty="0"/>
              <a:t>), or if it </a:t>
            </a:r>
            <a:r>
              <a:rPr lang="en-US" altLang="zh-CN" dirty="0" smtClean="0"/>
              <a:t>cannot find </a:t>
            </a:r>
            <a:r>
              <a:rPr lang="en-US" altLang="zh-CN" dirty="0"/>
              <a:t>a split that will reduce impurity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Unfortunately, finding the optimal tree is known to be an </a:t>
            </a:r>
            <a:r>
              <a:rPr lang="en-US" altLang="zh-CN" i="1" dirty="0"/>
              <a:t>NP-Complete </a:t>
            </a:r>
            <a:r>
              <a:rPr lang="en-US" altLang="zh-CN" dirty="0" smtClean="0"/>
              <a:t>problem: it requires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exp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)) time, making the problem intractable even for fairly small </a:t>
            </a:r>
            <a:r>
              <a:rPr lang="en-US" altLang="zh-CN" dirty="0" smtClean="0"/>
              <a:t>training sets</a:t>
            </a:r>
            <a:r>
              <a:rPr lang="en-US" altLang="zh-CN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180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Making predictions requires traversing the Decision Tree from the root to a </a:t>
            </a:r>
            <a:r>
              <a:rPr lang="en-US" altLang="zh-CN" dirty="0" smtClean="0"/>
              <a:t>leaf. Decision </a:t>
            </a:r>
            <a:r>
              <a:rPr lang="en-US" altLang="zh-CN" dirty="0"/>
              <a:t>Trees are generally approximately balanced, so traversing the Decision </a:t>
            </a:r>
            <a:r>
              <a:rPr lang="en-US" altLang="zh-CN" dirty="0" smtClean="0"/>
              <a:t>Tree requires </a:t>
            </a:r>
            <a:r>
              <a:rPr lang="en-US" altLang="zh-CN" dirty="0"/>
              <a:t>going through roughly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)) nodes.3 Since each node only </a:t>
            </a:r>
            <a:r>
              <a:rPr lang="en-US" altLang="zh-CN" dirty="0" smtClean="0"/>
              <a:t>requires checking </a:t>
            </a:r>
            <a:r>
              <a:rPr lang="en-US" altLang="zh-CN" dirty="0"/>
              <a:t>the value of one feature, the overall prediction complexity is just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 smtClean="0"/>
              <a:t>)), independent </a:t>
            </a:r>
            <a:r>
              <a:rPr lang="en-US" altLang="zh-CN" dirty="0"/>
              <a:t>of the number of features. So predictions are very fast, even when </a:t>
            </a:r>
            <a:r>
              <a:rPr lang="en-US" altLang="zh-CN" dirty="0" smtClean="0"/>
              <a:t>dealing with </a:t>
            </a:r>
            <a:r>
              <a:rPr lang="en-US" altLang="zh-CN" dirty="0"/>
              <a:t>large training sets.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799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However, the training algorithm compares all features (or less if </a:t>
            </a:r>
            <a:r>
              <a:rPr lang="en-US" altLang="zh-CN" dirty="0" err="1"/>
              <a:t>max_features</a:t>
            </a:r>
            <a:r>
              <a:rPr lang="en-US" altLang="zh-CN" dirty="0"/>
              <a:t> is </a:t>
            </a:r>
            <a:r>
              <a:rPr lang="en-US" altLang="zh-CN" dirty="0" smtClean="0"/>
              <a:t>set) on </a:t>
            </a:r>
            <a:r>
              <a:rPr lang="en-US" altLang="zh-CN" dirty="0"/>
              <a:t>all samples at each node. This results in a training complexity of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× </a:t>
            </a:r>
            <a:r>
              <a:rPr lang="en-US" altLang="zh-CN" i="1" dirty="0"/>
              <a:t>m log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 smtClean="0"/>
              <a:t>)). For </a:t>
            </a:r>
            <a:r>
              <a:rPr lang="en-US" altLang="zh-CN" dirty="0"/>
              <a:t>small training sets (less than a few thousand instances), </a:t>
            </a:r>
            <a:r>
              <a:rPr lang="en-US" altLang="zh-CN" dirty="0" err="1"/>
              <a:t>Scikit</a:t>
            </a:r>
            <a:r>
              <a:rPr lang="en-US" altLang="zh-CN" dirty="0"/>
              <a:t>-Learn can speed </a:t>
            </a:r>
            <a:r>
              <a:rPr lang="en-US" altLang="zh-CN" dirty="0" smtClean="0"/>
              <a:t>up training </a:t>
            </a:r>
            <a:r>
              <a:rPr lang="en-US" altLang="zh-CN" dirty="0"/>
              <a:t>by presorting the data (set presort=True), but this slows down training </a:t>
            </a:r>
            <a:r>
              <a:rPr lang="en-US" altLang="zh-CN" dirty="0" smtClean="0"/>
              <a:t>considerably for </a:t>
            </a:r>
            <a:r>
              <a:rPr lang="en-US" altLang="zh-CN" dirty="0"/>
              <a:t>larger training sets.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408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Gini</a:t>
            </a:r>
            <a:r>
              <a:rPr lang="en-US" altLang="zh-CN" dirty="0"/>
              <a:t> Impurity or Entropy?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However, the training algorithm compares all features (or less if </a:t>
            </a:r>
            <a:r>
              <a:rPr lang="en-US" altLang="zh-CN" dirty="0" err="1"/>
              <a:t>max_features</a:t>
            </a:r>
            <a:r>
              <a:rPr lang="en-US" altLang="zh-CN" dirty="0"/>
              <a:t> is </a:t>
            </a:r>
            <a:r>
              <a:rPr lang="en-US" altLang="zh-CN" dirty="0" smtClean="0"/>
              <a:t>set) on </a:t>
            </a:r>
            <a:r>
              <a:rPr lang="en-US" altLang="zh-CN" dirty="0"/>
              <a:t>all samples at each node. This results in a training complexity of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× </a:t>
            </a:r>
            <a:r>
              <a:rPr lang="en-US" altLang="zh-CN" i="1" dirty="0"/>
              <a:t>m log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 smtClean="0"/>
              <a:t>)). For </a:t>
            </a:r>
            <a:r>
              <a:rPr lang="en-US" altLang="zh-CN" dirty="0"/>
              <a:t>small training sets (less than a few thousand instances), </a:t>
            </a:r>
            <a:r>
              <a:rPr lang="en-US" altLang="zh-CN" dirty="0" err="1"/>
              <a:t>Scikit</a:t>
            </a:r>
            <a:r>
              <a:rPr lang="en-US" altLang="zh-CN" dirty="0"/>
              <a:t>-Learn can </a:t>
            </a:r>
            <a:r>
              <a:rPr lang="en-US" altLang="zh-CN"/>
              <a:t>speed </a:t>
            </a:r>
            <a:r>
              <a:rPr lang="en-US" altLang="zh-CN" smtClean="0"/>
              <a:t>up training </a:t>
            </a:r>
            <a:r>
              <a:rPr lang="en-US" altLang="zh-CN" dirty="0"/>
              <a:t>by presorting the data (set presort=True), but this slows down </a:t>
            </a:r>
            <a:r>
              <a:rPr lang="en-US" altLang="zh-CN"/>
              <a:t>training </a:t>
            </a:r>
            <a:r>
              <a:rPr lang="en-US" altLang="zh-CN" smtClean="0"/>
              <a:t>considerably for </a:t>
            </a:r>
            <a:r>
              <a:rPr lang="en-US" altLang="zh-CN" dirty="0"/>
              <a:t>larger training sets.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984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Gini</a:t>
            </a:r>
            <a:r>
              <a:rPr lang="en-US" altLang="zh-CN" dirty="0"/>
              <a:t> Impurity or Entropy?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concept of </a:t>
            </a:r>
            <a:r>
              <a:rPr lang="en-US" altLang="zh-CN" dirty="0"/>
              <a:t>entropy originated in thermodynamics as a measure of molecular </a:t>
            </a:r>
            <a:r>
              <a:rPr lang="en-US" altLang="zh-CN" dirty="0" smtClean="0"/>
              <a:t>disorder: entropy </a:t>
            </a:r>
            <a:r>
              <a:rPr lang="en-US" altLang="zh-CN" dirty="0"/>
              <a:t>approaches zero when molecules are still and well ordered. It later spread to </a:t>
            </a:r>
            <a:r>
              <a:rPr lang="en-US" altLang="zh-CN" dirty="0" smtClean="0"/>
              <a:t>a wide </a:t>
            </a:r>
            <a:r>
              <a:rPr lang="en-US" altLang="zh-CN" dirty="0"/>
              <a:t>variety of domains, including Shannon’s </a:t>
            </a:r>
            <a:r>
              <a:rPr lang="en-US" altLang="zh-CN" i="1" dirty="0"/>
              <a:t>information theory</a:t>
            </a:r>
            <a:r>
              <a:rPr lang="en-US" altLang="zh-CN" dirty="0"/>
              <a:t>, where it </a:t>
            </a:r>
            <a:r>
              <a:rPr lang="en-US" altLang="zh-CN" dirty="0" smtClean="0"/>
              <a:t>measures </a:t>
            </a:r>
            <a:r>
              <a:rPr lang="en-US" altLang="zh-CN" dirty="0"/>
              <a:t>the average information content of a message</a:t>
            </a:r>
            <a:r>
              <a:rPr lang="en-US" altLang="zh-CN" dirty="0" smtClean="0"/>
              <a:t>: </a:t>
            </a:r>
            <a:r>
              <a:rPr lang="en-US" altLang="zh-CN" dirty="0"/>
              <a:t>entropy is zero when all messages </a:t>
            </a:r>
            <a:r>
              <a:rPr lang="en-US" altLang="zh-CN" dirty="0" smtClean="0"/>
              <a:t>are identical</a:t>
            </a:r>
            <a:r>
              <a:rPr lang="en-US" altLang="zh-CN" dirty="0"/>
              <a:t>. In Machine Learning, it is frequently used as an impurity </a:t>
            </a:r>
            <a:r>
              <a:rPr lang="en-US" altLang="zh-CN" dirty="0" smtClean="0"/>
              <a:t>measure.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22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Gini</a:t>
            </a:r>
            <a:r>
              <a:rPr lang="en-US" altLang="zh-CN" dirty="0"/>
              <a:t> Impurity or Entropy?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So should you use </a:t>
            </a:r>
            <a:r>
              <a:rPr lang="en-US" altLang="zh-CN" dirty="0" err="1"/>
              <a:t>Gini</a:t>
            </a:r>
            <a:r>
              <a:rPr lang="en-US" altLang="zh-CN" dirty="0"/>
              <a:t> impurity or entropy? </a:t>
            </a:r>
            <a:r>
              <a:rPr lang="en-US" altLang="zh-CN" dirty="0" err="1" smtClean="0"/>
              <a:t>Gini</a:t>
            </a:r>
            <a:r>
              <a:rPr lang="en-US" altLang="zh-CN" dirty="0" smtClean="0"/>
              <a:t> </a:t>
            </a:r>
            <a:r>
              <a:rPr lang="en-US" altLang="zh-CN" dirty="0"/>
              <a:t>impurity is slightly faster </a:t>
            </a:r>
            <a:r>
              <a:rPr lang="en-US" altLang="zh-CN" dirty="0" smtClean="0"/>
              <a:t>to compute</a:t>
            </a:r>
            <a:r>
              <a:rPr lang="en-US" altLang="zh-CN" dirty="0"/>
              <a:t>, so it is a good default. However, when they differ, </a:t>
            </a:r>
            <a:r>
              <a:rPr lang="en-US" altLang="zh-CN" dirty="0" err="1"/>
              <a:t>Gini</a:t>
            </a:r>
            <a:r>
              <a:rPr lang="en-US" altLang="zh-CN" dirty="0"/>
              <a:t> impurity tends </a:t>
            </a:r>
            <a:r>
              <a:rPr lang="en-US" altLang="zh-CN" dirty="0" smtClean="0"/>
              <a:t>to isolate </a:t>
            </a:r>
            <a:r>
              <a:rPr lang="en-US" altLang="zh-CN" dirty="0"/>
              <a:t>the most frequent class in its own branch of the tree, while entropy tends </a:t>
            </a:r>
            <a:r>
              <a:rPr lang="en-US" altLang="zh-CN" dirty="0" smtClean="0"/>
              <a:t>to produce </a:t>
            </a:r>
            <a:r>
              <a:rPr lang="en-US" altLang="zh-CN" dirty="0"/>
              <a:t>slightly more balanced trees.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21011"/>
            <a:ext cx="4427984" cy="21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07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Regularization </a:t>
            </a:r>
            <a:r>
              <a:rPr lang="en-US" altLang="zh-CN" dirty="0" err="1"/>
              <a:t>Hyperparameters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Decision Trees make very few assumptions about the training data (as opposed to </a:t>
            </a:r>
            <a:r>
              <a:rPr lang="en-US" altLang="zh-CN" dirty="0" smtClean="0"/>
              <a:t>linear models). </a:t>
            </a:r>
            <a:r>
              <a:rPr lang="en-US" altLang="zh-CN" dirty="0"/>
              <a:t>If </a:t>
            </a:r>
            <a:r>
              <a:rPr lang="en-US" altLang="zh-CN" dirty="0" smtClean="0"/>
              <a:t>left unconstrained</a:t>
            </a:r>
            <a:r>
              <a:rPr lang="en-US" altLang="zh-CN" dirty="0"/>
              <a:t>, the tree structure will adapt itself to the training data, fitting it </a:t>
            </a:r>
            <a:r>
              <a:rPr lang="en-US" altLang="zh-CN" dirty="0" smtClean="0"/>
              <a:t>very closely</a:t>
            </a:r>
            <a:r>
              <a:rPr lang="en-US" altLang="zh-CN" dirty="0"/>
              <a:t>, and most likely </a:t>
            </a:r>
            <a:r>
              <a:rPr lang="en-US" altLang="zh-CN" dirty="0" err="1"/>
              <a:t>overfitting</a:t>
            </a:r>
            <a:r>
              <a:rPr lang="en-US" altLang="zh-CN" dirty="0"/>
              <a:t> it. Such a model is often called a </a:t>
            </a:r>
            <a:r>
              <a:rPr lang="en-US" altLang="zh-CN" b="1" i="1" dirty="0" smtClean="0"/>
              <a:t>nonparametric model</a:t>
            </a:r>
            <a:r>
              <a:rPr lang="en-US" altLang="zh-CN" dirty="0"/>
              <a:t>, </a:t>
            </a:r>
            <a:r>
              <a:rPr lang="en-US" altLang="zh-CN" dirty="0" smtClean="0"/>
              <a:t>because the number </a:t>
            </a:r>
            <a:r>
              <a:rPr lang="en-US" altLang="zh-CN" dirty="0"/>
              <a:t>of parameters is not determined prior to training, so the model structure </a:t>
            </a:r>
            <a:r>
              <a:rPr lang="en-US" altLang="zh-CN" dirty="0" smtClean="0"/>
              <a:t>is free </a:t>
            </a:r>
            <a:r>
              <a:rPr lang="en-US" altLang="zh-CN" dirty="0"/>
              <a:t>to stick closely to the data. In contrast, a </a:t>
            </a:r>
            <a:r>
              <a:rPr lang="en-US" altLang="zh-CN" b="1" i="1" dirty="0"/>
              <a:t>parametric model </a:t>
            </a:r>
            <a:r>
              <a:rPr lang="en-US" altLang="zh-CN" dirty="0" smtClean="0"/>
              <a:t>has </a:t>
            </a:r>
            <a:r>
              <a:rPr lang="en-US" altLang="zh-CN" dirty="0"/>
              <a:t>a predetermined number of parameters, so its degree of freedom is </a:t>
            </a:r>
            <a:r>
              <a:rPr lang="en-US" altLang="zh-CN" dirty="0" smtClean="0"/>
              <a:t>limited, reducing </a:t>
            </a:r>
            <a:r>
              <a:rPr lang="en-US" altLang="zh-CN" dirty="0"/>
              <a:t>the risk of </a:t>
            </a:r>
            <a:r>
              <a:rPr lang="en-US" altLang="zh-CN" dirty="0" err="1"/>
              <a:t>overfitting</a:t>
            </a:r>
            <a:r>
              <a:rPr lang="en-US" altLang="zh-CN" dirty="0"/>
              <a:t> (but increasing the risk of </a:t>
            </a:r>
            <a:r>
              <a:rPr lang="en-US" altLang="zh-CN" dirty="0" err="1"/>
              <a:t>underfitting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69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Regularization </a:t>
            </a:r>
            <a:r>
              <a:rPr lang="en-US" altLang="zh-CN" dirty="0" err="1"/>
              <a:t>Hyperparameters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To avoid </a:t>
            </a:r>
            <a:r>
              <a:rPr lang="en-US" altLang="zh-CN" dirty="0" err="1"/>
              <a:t>overfitting</a:t>
            </a:r>
            <a:r>
              <a:rPr lang="en-US" altLang="zh-CN" dirty="0"/>
              <a:t> the training data, you need to restrict the Decision Tree’s </a:t>
            </a:r>
            <a:r>
              <a:rPr lang="en-US" altLang="zh-CN" dirty="0" smtClean="0"/>
              <a:t>freedom during </a:t>
            </a:r>
            <a:r>
              <a:rPr lang="en-US" altLang="zh-CN" dirty="0"/>
              <a:t>training. As you know by now, this is called regularization. The </a:t>
            </a:r>
            <a:r>
              <a:rPr lang="en-US" altLang="zh-CN" dirty="0" smtClean="0"/>
              <a:t>regularization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</a:t>
            </a:r>
            <a:r>
              <a:rPr lang="en-US" altLang="zh-CN" dirty="0"/>
              <a:t>depend on the algorithm used, but generally you can at least </a:t>
            </a:r>
            <a:r>
              <a:rPr lang="en-US" altLang="zh-CN" dirty="0" smtClean="0"/>
              <a:t>restrict the </a:t>
            </a:r>
            <a:r>
              <a:rPr lang="en-US" altLang="zh-CN" dirty="0"/>
              <a:t>maximum depth of the Decision Tree. In </a:t>
            </a:r>
            <a:r>
              <a:rPr lang="en-US" altLang="zh-CN" dirty="0" err="1"/>
              <a:t>Scikit</a:t>
            </a:r>
            <a:r>
              <a:rPr lang="en-US" altLang="zh-CN" dirty="0"/>
              <a:t>-Learn, this is controlled by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max_depth</a:t>
            </a:r>
            <a:r>
              <a:rPr lang="en-US" altLang="zh-CN" dirty="0" smtClean="0"/>
              <a:t> </a:t>
            </a:r>
            <a:r>
              <a:rPr lang="en-US" altLang="zh-CN" dirty="0" err="1"/>
              <a:t>hyperparameter</a:t>
            </a:r>
            <a:r>
              <a:rPr lang="en-US" altLang="zh-CN" dirty="0"/>
              <a:t> (the default value is None, which means unlimited</a:t>
            </a:r>
            <a:r>
              <a:rPr lang="en-US" altLang="zh-CN" dirty="0" smtClean="0"/>
              <a:t>). Reducing </a:t>
            </a:r>
            <a:r>
              <a:rPr lang="en-US" altLang="zh-CN" dirty="0" err="1"/>
              <a:t>max_depth</a:t>
            </a:r>
            <a:r>
              <a:rPr lang="en-US" altLang="zh-CN" dirty="0"/>
              <a:t> will regularize the model and thus reduce the risk of </a:t>
            </a:r>
            <a:r>
              <a:rPr lang="en-US" altLang="zh-CN" dirty="0" err="1"/>
              <a:t>overfitting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8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/>
              <a:t>Decision </a:t>
            </a:r>
            <a:r>
              <a:rPr lang="en-US" altLang="zh-CN" sz="3600" b="1" dirty="0" smtClean="0"/>
              <a:t>Trees</a:t>
            </a:r>
          </a:p>
          <a:p>
            <a:r>
              <a:rPr lang="en-US" altLang="zh-CN" dirty="0"/>
              <a:t>In this chapter we will start by discussing how to train, visualize, and make </a:t>
            </a:r>
            <a:r>
              <a:rPr lang="en-US" altLang="zh-CN" dirty="0" smtClean="0"/>
              <a:t>predictions with </a:t>
            </a:r>
            <a:r>
              <a:rPr lang="en-US" altLang="zh-CN" dirty="0"/>
              <a:t>Decision Trees. Then we will go through the CART training </a:t>
            </a:r>
            <a:r>
              <a:rPr lang="en-US" altLang="zh-CN" dirty="0" smtClean="0"/>
              <a:t>algorithm used </a:t>
            </a:r>
            <a:r>
              <a:rPr lang="en-US" altLang="zh-CN" dirty="0"/>
              <a:t>by </a:t>
            </a:r>
            <a:r>
              <a:rPr lang="en-US" altLang="zh-CN" dirty="0" err="1"/>
              <a:t>Scikit</a:t>
            </a:r>
            <a:r>
              <a:rPr lang="en-US" altLang="zh-CN" dirty="0"/>
              <a:t>-Learn, and we will discuss how to regularize trees and use them </a:t>
            </a:r>
            <a:r>
              <a:rPr lang="en-US" altLang="zh-CN" dirty="0" smtClean="0"/>
              <a:t>for regression </a:t>
            </a:r>
            <a:r>
              <a:rPr lang="en-US" altLang="zh-CN" dirty="0"/>
              <a:t>tasks. Finally, we will discuss some of the limitations of Decision Trees.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Regularization </a:t>
            </a:r>
            <a:r>
              <a:rPr lang="en-US" altLang="zh-CN" dirty="0" err="1"/>
              <a:t>Hyperparameters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 class has a few other parameters that similarly </a:t>
            </a:r>
            <a:r>
              <a:rPr lang="en-US" altLang="zh-CN" dirty="0" smtClean="0"/>
              <a:t>restrict the </a:t>
            </a:r>
            <a:r>
              <a:rPr lang="en-US" altLang="zh-CN" dirty="0"/>
              <a:t>shape of the Decision Tree: </a:t>
            </a:r>
            <a:r>
              <a:rPr lang="en-US" altLang="zh-CN" dirty="0" err="1"/>
              <a:t>min_samples_split</a:t>
            </a:r>
            <a:r>
              <a:rPr lang="en-US" altLang="zh-CN" dirty="0"/>
              <a:t> (the minimum number of </a:t>
            </a:r>
            <a:r>
              <a:rPr lang="en-US" altLang="zh-CN" dirty="0" smtClean="0"/>
              <a:t>sam</a:t>
            </a:r>
            <a:r>
              <a:rPr lang="en-US" altLang="zh-CN" dirty="0"/>
              <a:t>ples a node must have before it can be split), </a:t>
            </a:r>
            <a:r>
              <a:rPr lang="en-US" altLang="zh-CN" dirty="0" err="1"/>
              <a:t>min_samples_leaf</a:t>
            </a:r>
            <a:r>
              <a:rPr lang="en-US" altLang="zh-CN" dirty="0"/>
              <a:t> (the minimum </a:t>
            </a:r>
            <a:r>
              <a:rPr lang="en-US" altLang="zh-CN" dirty="0" smtClean="0"/>
              <a:t>number of </a:t>
            </a:r>
            <a:r>
              <a:rPr lang="en-US" altLang="zh-CN" dirty="0"/>
              <a:t>samples a leaf node must have), </a:t>
            </a:r>
            <a:r>
              <a:rPr lang="en-US" altLang="zh-CN" dirty="0" err="1" smtClean="0"/>
              <a:t>min_weight_fraction_leaf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max_leaf_nodes</a:t>
            </a:r>
            <a:r>
              <a:rPr lang="en-US" altLang="zh-CN" dirty="0" smtClean="0"/>
              <a:t>, </a:t>
            </a:r>
            <a:r>
              <a:rPr lang="en-US" altLang="zh-CN" dirty="0"/>
              <a:t>and </a:t>
            </a:r>
            <a:r>
              <a:rPr lang="en-US" altLang="zh-CN" dirty="0" err="1" smtClean="0"/>
              <a:t>max_features</a:t>
            </a:r>
            <a:r>
              <a:rPr lang="en-US" altLang="zh-CN" dirty="0" smtClean="0"/>
              <a:t>. Increasing min</a:t>
            </a:r>
            <a:r>
              <a:rPr lang="en-US" altLang="zh-CN" dirty="0"/>
              <a:t>_* </a:t>
            </a:r>
            <a:r>
              <a:rPr lang="en-US" altLang="zh-CN" dirty="0" err="1"/>
              <a:t>hyperparameters</a:t>
            </a:r>
            <a:r>
              <a:rPr lang="en-US" altLang="zh-CN" dirty="0"/>
              <a:t> or reducing max_* </a:t>
            </a:r>
            <a:r>
              <a:rPr lang="en-US" altLang="zh-CN" dirty="0" err="1"/>
              <a:t>hyperparameters</a:t>
            </a:r>
            <a:r>
              <a:rPr lang="en-US" altLang="zh-CN" dirty="0"/>
              <a:t> will regularize </a:t>
            </a:r>
            <a:r>
              <a:rPr lang="en-US" altLang="zh-CN" dirty="0" smtClean="0"/>
              <a:t>the model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37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Regularization using </a:t>
            </a:r>
            <a:r>
              <a:rPr lang="en-US" altLang="zh-CN" i="1" dirty="0" err="1"/>
              <a:t>min_samples_leaf</a:t>
            </a: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" y="1700808"/>
            <a:ext cx="9144000" cy="32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50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sklearn.tree</a:t>
            </a:r>
            <a:r>
              <a:rPr lang="en-US" altLang="zh-CN" b="1" dirty="0"/>
              <a:t> import </a:t>
            </a:r>
            <a:r>
              <a:rPr lang="en-US" altLang="zh-CN" dirty="0" err="1"/>
              <a:t>DecisionTreeRegressor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tree_reg</a:t>
            </a:r>
            <a:r>
              <a:rPr lang="en-US" altLang="zh-CN" dirty="0"/>
              <a:t> = </a:t>
            </a:r>
            <a:r>
              <a:rPr lang="en-US" altLang="zh-CN" dirty="0" err="1"/>
              <a:t>DecisionTreeRegressor</a:t>
            </a:r>
            <a:r>
              <a:rPr lang="en-US" altLang="zh-CN" dirty="0"/>
              <a:t>(</a:t>
            </a:r>
            <a:r>
              <a:rPr lang="en-US" altLang="zh-CN" dirty="0" err="1"/>
              <a:t>max_depth</a:t>
            </a:r>
            <a:r>
              <a:rPr lang="en-US" altLang="zh-CN" dirty="0"/>
              <a:t>=2)</a:t>
            </a:r>
          </a:p>
          <a:p>
            <a:pPr marL="0" indent="0">
              <a:buNone/>
            </a:pPr>
            <a:r>
              <a:rPr lang="en-US" altLang="zh-CN" dirty="0" err="1"/>
              <a:t>tree_reg.fit</a:t>
            </a:r>
            <a:r>
              <a:rPr lang="en-US" altLang="zh-CN" dirty="0"/>
              <a:t>(X, y)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2" y="2762250"/>
            <a:ext cx="75914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03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Predictions of two Decision Tree regression models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4975"/>
            <a:ext cx="9144000" cy="328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8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The CART algorithm works mostly the same way as earlier, except that instead of </a:t>
            </a:r>
            <a:r>
              <a:rPr lang="en-US" altLang="zh-CN" dirty="0" smtClean="0"/>
              <a:t>trying to </a:t>
            </a:r>
            <a:r>
              <a:rPr lang="en-US" altLang="zh-CN" dirty="0"/>
              <a:t>split the training set in a way that minimizes impurity, it now tries to split </a:t>
            </a:r>
            <a:r>
              <a:rPr lang="en-US" altLang="zh-CN" dirty="0" smtClean="0"/>
              <a:t>the training </a:t>
            </a:r>
            <a:r>
              <a:rPr lang="en-US" altLang="zh-CN" dirty="0"/>
              <a:t>set in a way that minimizes the MSE. Equation 6-4 shows the cost </a:t>
            </a:r>
            <a:r>
              <a:rPr lang="en-US" altLang="zh-CN" dirty="0" smtClean="0"/>
              <a:t>function that </a:t>
            </a:r>
            <a:r>
              <a:rPr lang="en-US" altLang="zh-CN" dirty="0"/>
              <a:t>the algorithm tries to minimize.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9144000" cy="251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4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Just like for classification tasks, Decision Trees are prone to </a:t>
            </a:r>
            <a:r>
              <a:rPr lang="en-US" altLang="zh-CN" dirty="0" err="1"/>
              <a:t>overfitting</a:t>
            </a:r>
            <a:r>
              <a:rPr lang="en-US" altLang="zh-CN" dirty="0"/>
              <a:t> when </a:t>
            </a:r>
            <a:r>
              <a:rPr lang="en-US" altLang="zh-CN" dirty="0" smtClean="0"/>
              <a:t>dealing with </a:t>
            </a:r>
            <a:r>
              <a:rPr lang="en-US" altLang="zh-CN" dirty="0"/>
              <a:t>regression tasks. Without any </a:t>
            </a:r>
            <a:r>
              <a:rPr lang="en-US" altLang="zh-CN" dirty="0" smtClean="0"/>
              <a:t>regularization, you </a:t>
            </a:r>
            <a:r>
              <a:rPr lang="en-US" altLang="zh-CN" dirty="0"/>
              <a:t>get the </a:t>
            </a:r>
            <a:r>
              <a:rPr lang="en-US" altLang="zh-CN" dirty="0" smtClean="0"/>
              <a:t>graph </a:t>
            </a:r>
            <a:r>
              <a:rPr lang="en-US" altLang="zh-CN" dirty="0"/>
              <a:t>on the </a:t>
            </a:r>
            <a:r>
              <a:rPr lang="en-US" altLang="zh-CN" dirty="0" smtClean="0"/>
              <a:t>left. Setting </a:t>
            </a:r>
            <a:r>
              <a:rPr lang="en-US" altLang="zh-CN" dirty="0" err="1" smtClean="0"/>
              <a:t>min_samples_leaf</a:t>
            </a:r>
            <a:r>
              <a:rPr lang="en-US" altLang="zh-CN" dirty="0" smtClean="0"/>
              <a:t> = 10 </a:t>
            </a:r>
            <a:r>
              <a:rPr lang="en-US" altLang="zh-CN" dirty="0"/>
              <a:t>results in a </a:t>
            </a:r>
            <a:r>
              <a:rPr lang="en-US" altLang="zh-CN" dirty="0" smtClean="0"/>
              <a:t>more reasonable model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2" y="3590436"/>
            <a:ext cx="9159652" cy="32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66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Instability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Decision Trees </a:t>
            </a:r>
            <a:r>
              <a:rPr lang="en-US" altLang="zh-CN" dirty="0" smtClean="0"/>
              <a:t>are </a:t>
            </a:r>
            <a:r>
              <a:rPr lang="en-US" altLang="zh-CN" dirty="0"/>
              <a:t>simple to understand and interpret, easy to use, versatile, and </a:t>
            </a:r>
            <a:r>
              <a:rPr lang="en-US" altLang="zh-CN" dirty="0" smtClean="0"/>
              <a:t>powerful. However </a:t>
            </a:r>
            <a:r>
              <a:rPr lang="en-US" altLang="zh-CN" dirty="0"/>
              <a:t>they do have a few limitations. First, as you may have noticed, </a:t>
            </a:r>
            <a:r>
              <a:rPr lang="en-US" altLang="zh-CN" dirty="0" smtClean="0"/>
              <a:t>Decision Trees </a:t>
            </a:r>
            <a:r>
              <a:rPr lang="en-US" altLang="zh-CN" dirty="0"/>
              <a:t>love orthogonal decision </a:t>
            </a:r>
            <a:r>
              <a:rPr lang="en-US" altLang="zh-CN" dirty="0" smtClean="0"/>
              <a:t>boundaries, which </a:t>
            </a:r>
            <a:r>
              <a:rPr lang="en-US" altLang="zh-CN" dirty="0"/>
              <a:t>makes them sensitive to training set rotation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3607896"/>
            <a:ext cx="9162721" cy="32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43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Instability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More generally, the main issue with Decision Trees is that they are very sensitive </a:t>
            </a:r>
            <a:r>
              <a:rPr lang="en-US" altLang="zh-CN" dirty="0" smtClean="0"/>
              <a:t>to small </a:t>
            </a:r>
            <a:r>
              <a:rPr lang="en-US" altLang="zh-CN" dirty="0"/>
              <a:t>variations in the training data. For example, if you just remove the widest </a:t>
            </a:r>
            <a:r>
              <a:rPr lang="en-US" altLang="zh-CN" dirty="0" smtClean="0"/>
              <a:t>Iris-</a:t>
            </a:r>
            <a:r>
              <a:rPr lang="en-US" altLang="zh-CN" dirty="0" err="1" smtClean="0"/>
              <a:t>Versicolor</a:t>
            </a:r>
            <a:r>
              <a:rPr lang="en-US" altLang="zh-CN" dirty="0" smtClean="0"/>
              <a:t> </a:t>
            </a:r>
            <a:r>
              <a:rPr lang="en-US" altLang="zh-CN" dirty="0"/>
              <a:t>from the iris training set </a:t>
            </a:r>
            <a:r>
              <a:rPr lang="en-US" altLang="zh-CN" dirty="0" smtClean="0"/>
              <a:t>and </a:t>
            </a:r>
            <a:r>
              <a:rPr lang="en-US" altLang="zh-CN" dirty="0"/>
              <a:t>train a new Decision Tree, you may get the model represented in Figure 6-8. </a:t>
            </a:r>
            <a:r>
              <a:rPr lang="en-US" altLang="zh-CN" dirty="0" smtClean="0"/>
              <a:t>As you </a:t>
            </a:r>
            <a:r>
              <a:rPr lang="en-US" altLang="zh-CN" dirty="0"/>
              <a:t>can see, it looks very different from the previous Decision Tree (Figure 6-2</a:t>
            </a:r>
            <a:r>
              <a:rPr lang="en-US" altLang="zh-CN" dirty="0" smtClean="0"/>
              <a:t>). Actually</a:t>
            </a:r>
            <a:r>
              <a:rPr lang="en-US" altLang="zh-CN" dirty="0"/>
              <a:t>, since the training algorithm used by </a:t>
            </a:r>
            <a:r>
              <a:rPr lang="en-US" altLang="zh-CN" dirty="0" err="1"/>
              <a:t>Scikit</a:t>
            </a:r>
            <a:r>
              <a:rPr lang="en-US" altLang="zh-CN" dirty="0"/>
              <a:t>-Learn is stochastic6 you </a:t>
            </a:r>
            <a:r>
              <a:rPr lang="en-US" altLang="zh-CN" dirty="0" smtClean="0"/>
              <a:t>may get </a:t>
            </a:r>
            <a:r>
              <a:rPr lang="en-US" altLang="zh-CN" dirty="0"/>
              <a:t>very different models even on the same training </a:t>
            </a:r>
            <a:r>
              <a:rPr lang="en-US" altLang="zh-CN" dirty="0" smtClean="0"/>
              <a:t>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82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Instability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56" y="5628"/>
            <a:ext cx="75438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21" y="3238942"/>
            <a:ext cx="7558235" cy="36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5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Training and Visualizing a Decision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sklearn.datasets</a:t>
            </a:r>
            <a:r>
              <a:rPr lang="en-US" altLang="zh-CN" b="1" dirty="0"/>
              <a:t> import </a:t>
            </a:r>
            <a:r>
              <a:rPr lang="en-US" altLang="zh-CN" dirty="0" err="1"/>
              <a:t>load_iris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sklearn.tree</a:t>
            </a:r>
            <a:r>
              <a:rPr lang="en-US" altLang="zh-CN" b="1" dirty="0"/>
              <a:t> import </a:t>
            </a:r>
            <a:r>
              <a:rPr lang="en-US" altLang="zh-CN" dirty="0" err="1"/>
              <a:t>DecisionTreeClassifier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iris = </a:t>
            </a:r>
            <a:r>
              <a:rPr lang="en-US" altLang="zh-CN" dirty="0" err="1"/>
              <a:t>load_iris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2:] </a:t>
            </a:r>
            <a:r>
              <a:rPr lang="en-US" altLang="zh-CN" i="1" dirty="0"/>
              <a:t># petal length and width</a:t>
            </a:r>
          </a:p>
          <a:p>
            <a:pPr marL="0" indent="0"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tree_clf</a:t>
            </a:r>
            <a:r>
              <a:rPr lang="en-US" altLang="zh-CN" dirty="0"/>
              <a:t> = 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(</a:t>
            </a:r>
            <a:r>
              <a:rPr lang="en-US" altLang="zh-CN" dirty="0" err="1"/>
              <a:t>max_depth</a:t>
            </a:r>
            <a:r>
              <a:rPr lang="en-US" altLang="zh-CN" dirty="0"/>
              <a:t>=2)</a:t>
            </a:r>
          </a:p>
          <a:p>
            <a:pPr marL="0" indent="0">
              <a:buNone/>
            </a:pPr>
            <a:r>
              <a:rPr lang="en-US" altLang="zh-CN" dirty="0" err="1"/>
              <a:t>tree_clf.fit</a:t>
            </a:r>
            <a:r>
              <a:rPr lang="en-US" altLang="zh-CN" dirty="0"/>
              <a:t>(X, y)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32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Training and Visualizing a Decision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sklearn.tree</a:t>
            </a:r>
            <a:r>
              <a:rPr lang="en-US" altLang="zh-CN" b="1" dirty="0"/>
              <a:t> import </a:t>
            </a:r>
            <a:r>
              <a:rPr lang="en-US" altLang="zh-CN" dirty="0" err="1"/>
              <a:t>export_graphviz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export_graphviz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tree_clf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out_file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image_path</a:t>
            </a:r>
            <a:r>
              <a:rPr lang="en-US" altLang="zh-CN" dirty="0"/>
              <a:t>("iris_tree.dot"),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feature_names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iris.feature_names</a:t>
            </a:r>
            <a:r>
              <a:rPr lang="en-US" altLang="zh-CN" dirty="0" smtClean="0"/>
              <a:t>[2</a:t>
            </a:r>
            <a:r>
              <a:rPr lang="en-US" altLang="zh-CN" dirty="0"/>
              <a:t>:],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class_names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iris.target_names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rounded=True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filled=True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13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sz="3600" dirty="0"/>
              <a:t>$ dot -</a:t>
            </a:r>
            <a:r>
              <a:rPr lang="en-US" altLang="zh-CN" sz="3600" dirty="0" err="1"/>
              <a:t>Tpng</a:t>
            </a:r>
            <a:r>
              <a:rPr lang="en-US" altLang="zh-CN" sz="3600" dirty="0"/>
              <a:t> iris_tree.dot -o </a:t>
            </a:r>
            <a:r>
              <a:rPr lang="en-US" altLang="zh-CN" sz="3600" dirty="0" smtClean="0"/>
              <a:t>iris_tree.png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4" y="980729"/>
            <a:ext cx="7104048" cy="58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89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Making Predictions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Suppose </a:t>
            </a:r>
            <a:r>
              <a:rPr lang="en-US" altLang="zh-CN" dirty="0"/>
              <a:t>you </a:t>
            </a:r>
            <a:r>
              <a:rPr lang="en-US" altLang="zh-CN" dirty="0" smtClean="0"/>
              <a:t>find an </a:t>
            </a:r>
            <a:r>
              <a:rPr lang="en-US" altLang="zh-CN" dirty="0"/>
              <a:t>iris flower and you want to classify it. You start at the </a:t>
            </a:r>
            <a:r>
              <a:rPr lang="en-US" altLang="zh-CN" i="1" dirty="0"/>
              <a:t>root node </a:t>
            </a:r>
            <a:r>
              <a:rPr lang="en-US" altLang="zh-CN" dirty="0"/>
              <a:t>(depth 0, at </a:t>
            </a:r>
            <a:r>
              <a:rPr lang="en-US" altLang="zh-CN" dirty="0" smtClean="0"/>
              <a:t>the top</a:t>
            </a:r>
            <a:r>
              <a:rPr lang="en-US" altLang="zh-CN" dirty="0"/>
              <a:t>): this node asks whether the flower’s petal length is smaller than 2.45 cm. If it </a:t>
            </a:r>
            <a:r>
              <a:rPr lang="en-US" altLang="zh-CN" dirty="0" smtClean="0"/>
              <a:t>is, then </a:t>
            </a:r>
            <a:r>
              <a:rPr lang="en-US" altLang="zh-CN" dirty="0"/>
              <a:t>you move down to the root’s left child node (depth 1, left). In this case, it is a </a:t>
            </a:r>
            <a:r>
              <a:rPr lang="en-US" altLang="zh-CN" i="1" dirty="0" smtClean="0"/>
              <a:t>leaf node </a:t>
            </a:r>
            <a:r>
              <a:rPr lang="en-US" altLang="zh-CN" dirty="0"/>
              <a:t>(i.e., it does not have any children nodes), so it does not ask any questions: </a:t>
            </a:r>
            <a:r>
              <a:rPr lang="en-US" altLang="zh-CN" dirty="0" smtClean="0"/>
              <a:t>you can </a:t>
            </a:r>
            <a:r>
              <a:rPr lang="en-US" altLang="zh-CN" dirty="0"/>
              <a:t>simply look at the predicted class for that node and the Decision Tree </a:t>
            </a:r>
            <a:r>
              <a:rPr lang="en-US" altLang="zh-CN" dirty="0" smtClean="0"/>
              <a:t>predicts that </a:t>
            </a:r>
            <a:r>
              <a:rPr lang="en-US" altLang="zh-CN" dirty="0"/>
              <a:t>your flower is an Iris-</a:t>
            </a:r>
            <a:r>
              <a:rPr lang="en-US" altLang="zh-CN" dirty="0" err="1"/>
              <a:t>Setosa</a:t>
            </a:r>
            <a:r>
              <a:rPr lang="en-US" altLang="zh-CN" dirty="0"/>
              <a:t> (class=</a:t>
            </a:r>
            <a:r>
              <a:rPr lang="en-US" altLang="zh-CN" dirty="0" err="1"/>
              <a:t>setosa</a:t>
            </a:r>
            <a:r>
              <a:rPr lang="en-US" altLang="zh-CN" dirty="0"/>
              <a:t>).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714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Making Predictions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A node’s </a:t>
            </a:r>
            <a:r>
              <a:rPr lang="en-US" altLang="zh-CN" b="1" dirty="0"/>
              <a:t>samples</a:t>
            </a:r>
            <a:r>
              <a:rPr lang="en-US" altLang="zh-CN" dirty="0"/>
              <a:t> attribute counts how many training instances it applies to. </a:t>
            </a:r>
            <a:r>
              <a:rPr lang="en-US" altLang="zh-CN" dirty="0" smtClean="0"/>
              <a:t>A node’s </a:t>
            </a:r>
            <a:r>
              <a:rPr lang="en-US" altLang="zh-CN" b="1" dirty="0"/>
              <a:t>value</a:t>
            </a:r>
            <a:r>
              <a:rPr lang="en-US" altLang="zh-CN" dirty="0"/>
              <a:t> attribute tells you how many training instances of each class this </a:t>
            </a:r>
            <a:r>
              <a:rPr lang="en-US" altLang="zh-CN" dirty="0" smtClean="0"/>
              <a:t>node applies to. </a:t>
            </a:r>
            <a:r>
              <a:rPr lang="en-US" altLang="zh-CN" dirty="0"/>
              <a:t>Finally, a node’s </a:t>
            </a:r>
            <a:r>
              <a:rPr lang="en-US" altLang="zh-CN" dirty="0" err="1"/>
              <a:t>gini</a:t>
            </a:r>
            <a:r>
              <a:rPr lang="en-US" altLang="zh-CN" dirty="0"/>
              <a:t> attribute measures its </a:t>
            </a:r>
            <a:r>
              <a:rPr lang="en-US" altLang="zh-CN" i="1" dirty="0" smtClean="0"/>
              <a:t>impurity</a:t>
            </a:r>
            <a:r>
              <a:rPr lang="en-US" altLang="zh-CN" dirty="0" smtClean="0"/>
              <a:t>: a </a:t>
            </a:r>
            <a:r>
              <a:rPr lang="en-US" altLang="zh-CN" dirty="0"/>
              <a:t>node is “pure” (</a:t>
            </a:r>
            <a:r>
              <a:rPr lang="en-US" altLang="zh-CN" dirty="0" err="1"/>
              <a:t>gini</a:t>
            </a:r>
            <a:r>
              <a:rPr lang="en-US" altLang="zh-CN" dirty="0"/>
              <a:t>=0) if all training instances it applies to belong to the </a:t>
            </a:r>
            <a:r>
              <a:rPr lang="en-US" altLang="zh-CN" dirty="0" smtClean="0"/>
              <a:t>same class</a:t>
            </a:r>
            <a:r>
              <a:rPr lang="en-US" altLang="zh-CN" dirty="0"/>
              <a:t>. For example, since the depth-1 left node applies only to Iris-</a:t>
            </a:r>
            <a:r>
              <a:rPr lang="en-US" altLang="zh-CN" dirty="0" err="1"/>
              <a:t>Setosa</a:t>
            </a:r>
            <a:r>
              <a:rPr lang="en-US" altLang="zh-CN" dirty="0"/>
              <a:t> </a:t>
            </a:r>
            <a:r>
              <a:rPr lang="en-US" altLang="zh-CN" dirty="0" smtClean="0"/>
              <a:t>training instances</a:t>
            </a:r>
            <a:r>
              <a:rPr lang="en-US" altLang="zh-CN" dirty="0"/>
              <a:t>, it is pure and its </a:t>
            </a:r>
            <a:r>
              <a:rPr lang="en-US" altLang="zh-CN" dirty="0" err="1"/>
              <a:t>gini</a:t>
            </a:r>
            <a:r>
              <a:rPr lang="en-US" altLang="zh-CN" dirty="0"/>
              <a:t> score is 0.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83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Making Predictions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Equation 6-1 shows how the training </a:t>
            </a:r>
            <a:r>
              <a:rPr lang="en-US" altLang="zh-CN" dirty="0" smtClean="0"/>
              <a:t>algorithm computes </a:t>
            </a:r>
            <a:r>
              <a:rPr lang="en-US" altLang="zh-CN" dirty="0"/>
              <a:t>the </a:t>
            </a:r>
            <a:r>
              <a:rPr lang="en-US" altLang="zh-CN" dirty="0" err="1"/>
              <a:t>gini</a:t>
            </a:r>
            <a:r>
              <a:rPr lang="en-US" altLang="zh-CN" dirty="0"/>
              <a:t> score </a:t>
            </a:r>
            <a:r>
              <a:rPr lang="en-US" altLang="zh-CN" i="1" dirty="0" err="1"/>
              <a:t>Gi</a:t>
            </a:r>
            <a:r>
              <a:rPr lang="en-US" altLang="zh-CN" i="1" dirty="0"/>
              <a:t> </a:t>
            </a:r>
            <a:r>
              <a:rPr lang="en-US" altLang="zh-CN" dirty="0"/>
              <a:t>of the </a:t>
            </a:r>
            <a:r>
              <a:rPr lang="en-US" altLang="zh-CN" dirty="0" err="1"/>
              <a:t>ith</a:t>
            </a:r>
            <a:r>
              <a:rPr lang="en-US" altLang="zh-CN" dirty="0"/>
              <a:t> node. For example, the depth-2 left </a:t>
            </a:r>
            <a:r>
              <a:rPr lang="en-US" altLang="zh-CN" dirty="0" smtClean="0"/>
              <a:t>node has </a:t>
            </a:r>
            <a:r>
              <a:rPr lang="en-US" altLang="zh-CN" dirty="0"/>
              <a:t>a </a:t>
            </a:r>
            <a:r>
              <a:rPr lang="en-US" altLang="zh-CN" dirty="0" err="1"/>
              <a:t>gini</a:t>
            </a:r>
            <a:r>
              <a:rPr lang="en-US" altLang="zh-CN" dirty="0"/>
              <a:t> score equal to 1 – (0/54)</a:t>
            </a:r>
            <a:r>
              <a:rPr lang="en-US" altLang="zh-CN" baseline="30000" dirty="0"/>
              <a:t>2</a:t>
            </a:r>
            <a:r>
              <a:rPr lang="en-US" altLang="zh-CN" dirty="0"/>
              <a:t> – (49/54)</a:t>
            </a:r>
            <a:r>
              <a:rPr lang="en-US" altLang="zh-CN" baseline="30000" dirty="0"/>
              <a:t>2</a:t>
            </a:r>
            <a:r>
              <a:rPr lang="en-US" altLang="zh-CN" dirty="0"/>
              <a:t> – (5/54)</a:t>
            </a:r>
            <a:r>
              <a:rPr lang="en-US" altLang="zh-CN" baseline="30000" dirty="0"/>
              <a:t>2</a:t>
            </a:r>
            <a:r>
              <a:rPr lang="en-US" altLang="zh-CN" dirty="0"/>
              <a:t> ≈ 0.168. 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44" y="3936462"/>
            <a:ext cx="5002088" cy="215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8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Decision Tree decision boundaries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Equation 6-1 shows how the training </a:t>
            </a:r>
            <a:r>
              <a:rPr lang="en-US" altLang="zh-CN" dirty="0" smtClean="0"/>
              <a:t>algorithm computes </a:t>
            </a:r>
            <a:r>
              <a:rPr lang="en-US" altLang="zh-CN" dirty="0"/>
              <a:t>the </a:t>
            </a:r>
            <a:r>
              <a:rPr lang="en-US" altLang="zh-CN" dirty="0" err="1"/>
              <a:t>gini</a:t>
            </a:r>
            <a:r>
              <a:rPr lang="en-US" altLang="zh-CN" dirty="0"/>
              <a:t> score </a:t>
            </a:r>
            <a:r>
              <a:rPr lang="en-US" altLang="zh-CN" i="1" dirty="0" err="1"/>
              <a:t>Gi</a:t>
            </a:r>
            <a:r>
              <a:rPr lang="en-US" altLang="zh-CN" i="1" dirty="0"/>
              <a:t> </a:t>
            </a:r>
            <a:r>
              <a:rPr lang="en-US" altLang="zh-CN" dirty="0"/>
              <a:t>of the </a:t>
            </a:r>
            <a:r>
              <a:rPr lang="en-US" altLang="zh-CN" dirty="0" err="1"/>
              <a:t>ith</a:t>
            </a:r>
            <a:r>
              <a:rPr lang="en-US" altLang="zh-CN" dirty="0"/>
              <a:t> node. For example, the depth-2 left </a:t>
            </a:r>
            <a:r>
              <a:rPr lang="en-US" altLang="zh-CN" dirty="0" smtClean="0"/>
              <a:t>node has </a:t>
            </a:r>
            <a:r>
              <a:rPr lang="en-US" altLang="zh-CN" dirty="0"/>
              <a:t>a </a:t>
            </a:r>
            <a:r>
              <a:rPr lang="en-US" altLang="zh-CN" dirty="0" err="1"/>
              <a:t>gini</a:t>
            </a:r>
            <a:r>
              <a:rPr lang="en-US" altLang="zh-CN" dirty="0"/>
              <a:t> score equal to 1 – (0/54)</a:t>
            </a:r>
            <a:r>
              <a:rPr lang="en-US" altLang="zh-CN" baseline="30000" dirty="0"/>
              <a:t>2</a:t>
            </a:r>
            <a:r>
              <a:rPr lang="en-US" altLang="zh-CN" dirty="0"/>
              <a:t> – (49/54)</a:t>
            </a:r>
            <a:r>
              <a:rPr lang="en-US" altLang="zh-CN" baseline="30000" dirty="0"/>
              <a:t>2</a:t>
            </a:r>
            <a:r>
              <a:rPr lang="en-US" altLang="zh-CN" dirty="0"/>
              <a:t> – (5/54)</a:t>
            </a:r>
            <a:r>
              <a:rPr lang="en-US" altLang="zh-CN" baseline="30000" dirty="0"/>
              <a:t>2</a:t>
            </a:r>
            <a:r>
              <a:rPr lang="en-US" altLang="zh-CN" dirty="0"/>
              <a:t> ≈ 0.168. 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12426"/>
            <a:ext cx="5002088" cy="215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242"/>
            <a:ext cx="9144000" cy="417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7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1612</Words>
  <Application>Microsoft Office PowerPoint</Application>
  <PresentationFormat>全屏显示(4:3)</PresentationFormat>
  <Paragraphs>75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Hands-On Machine Learning with Scikit-Learn and TensorFlow </vt:lpstr>
      <vt:lpstr>CHAPTER 6</vt:lpstr>
      <vt:lpstr>Training and Visualizing a Decision Tree</vt:lpstr>
      <vt:lpstr>Training and Visualizing a Decision Tree</vt:lpstr>
      <vt:lpstr>$ dot -Tpng iris_tree.dot -o iris_tree.png</vt:lpstr>
      <vt:lpstr>Making Predictions</vt:lpstr>
      <vt:lpstr>Making Predictions</vt:lpstr>
      <vt:lpstr>Making Predictions</vt:lpstr>
      <vt:lpstr>Decision Tree decision boundaries</vt:lpstr>
      <vt:lpstr>Estimating Class Probabilities</vt:lpstr>
      <vt:lpstr>The CART Training Algorithm</vt:lpstr>
      <vt:lpstr>The CART Training Algorithm</vt:lpstr>
      <vt:lpstr>Computational Complexity</vt:lpstr>
      <vt:lpstr>Computational Complexity</vt:lpstr>
      <vt:lpstr>Gini Impurity or Entropy?</vt:lpstr>
      <vt:lpstr>Gini Impurity or Entropy?</vt:lpstr>
      <vt:lpstr>Gini Impurity or Entropy?</vt:lpstr>
      <vt:lpstr>Regularization Hyperparameters</vt:lpstr>
      <vt:lpstr>Regularization Hyperparameters</vt:lpstr>
      <vt:lpstr>Regularization Hyperparameters</vt:lpstr>
      <vt:lpstr>Regularization using min_samples_leaf</vt:lpstr>
      <vt:lpstr>Regression</vt:lpstr>
      <vt:lpstr>Predictions of two Decision Tree regression models</vt:lpstr>
      <vt:lpstr>Regression</vt:lpstr>
      <vt:lpstr>Regression</vt:lpstr>
      <vt:lpstr>Instability</vt:lpstr>
      <vt:lpstr>Instability</vt:lpstr>
      <vt:lpstr>Instability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user</cp:lastModifiedBy>
  <cp:revision>112</cp:revision>
  <dcterms:created xsi:type="dcterms:W3CDTF">2017-08-17T13:43:52Z</dcterms:created>
  <dcterms:modified xsi:type="dcterms:W3CDTF">2017-08-21T09:23:55Z</dcterms:modified>
</cp:coreProperties>
</file>