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4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59" autoAdjust="0"/>
  </p:normalViewPr>
  <p:slideViewPr>
    <p:cSldViewPr>
      <p:cViewPr>
        <p:scale>
          <a:sx n="70" d="100"/>
          <a:sy n="70" d="100"/>
        </p:scale>
        <p:origin x="-1350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B457-678B-4B95-BD07-5A0E057ADAAA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5B41E-4864-49C4-A06E-5CA43416E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9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Hands-On Machine Learning with</a:t>
            </a:r>
            <a:r>
              <a:rPr lang="en-US" altLang="zh-CN" dirty="0"/>
              <a:t>	</a:t>
            </a:r>
            <a:r>
              <a:rPr lang="en-US" altLang="zh-CN" dirty="0" err="1"/>
              <a:t>Scikit</a:t>
            </a:r>
            <a:r>
              <a:rPr lang="en-US" altLang="zh-CN" dirty="0"/>
              <a:t>-Learn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Concepts,	</a:t>
            </a:r>
            <a:r>
              <a:rPr lang="en-US" altLang="zh-CN" dirty="0" smtClean="0"/>
              <a:t>Tools, and Techniques to Build Intelligent Systems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14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Voting Classifiers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&gt;&gt;&gt; from </a:t>
            </a:r>
            <a:r>
              <a:rPr lang="en-US" altLang="zh-CN" sz="2400" b="1" dirty="0" err="1"/>
              <a:t>sklearn.metrics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accuracy_score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&gt;&gt;&gt; for </a:t>
            </a:r>
            <a:r>
              <a:rPr lang="en-US" altLang="zh-CN" sz="2400" dirty="0" err="1"/>
              <a:t>clf</a:t>
            </a:r>
            <a:r>
              <a:rPr lang="en-US" altLang="zh-CN" sz="2400" dirty="0"/>
              <a:t> </a:t>
            </a:r>
            <a:r>
              <a:rPr lang="en-US" altLang="zh-CN" sz="2400" b="1" dirty="0"/>
              <a:t>in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log_clf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rnd_clf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svm_clf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voting_clf</a:t>
            </a:r>
            <a:r>
              <a:rPr lang="en-US" altLang="zh-CN" sz="2400" dirty="0"/>
              <a:t>):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clf.fit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X_train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y_train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y_pred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clf.predict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X_test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b="1" dirty="0"/>
              <a:t>&gt;&gt;&gt; print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clf</a:t>
            </a:r>
            <a:r>
              <a:rPr lang="en-US" altLang="zh-CN" sz="2400" dirty="0"/>
              <a:t>.__</a:t>
            </a:r>
            <a:r>
              <a:rPr lang="en-US" altLang="zh-CN" sz="2400" dirty="0" err="1"/>
              <a:t>class__.__name</a:t>
            </a:r>
            <a:r>
              <a:rPr lang="en-US" altLang="zh-CN" sz="2400" dirty="0"/>
              <a:t>__, </a:t>
            </a:r>
            <a:r>
              <a:rPr lang="en-US" altLang="zh-CN" sz="2400" dirty="0" err="1"/>
              <a:t>accuracy_score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y_test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y_pred</a:t>
            </a:r>
            <a:r>
              <a:rPr lang="en-US" altLang="zh-CN" sz="2400" dirty="0"/>
              <a:t>))</a:t>
            </a:r>
          </a:p>
          <a:p>
            <a:pPr marL="0" indent="0">
              <a:buNone/>
            </a:pPr>
            <a:r>
              <a:rPr lang="en-US" altLang="zh-CN" sz="2400" dirty="0" err="1"/>
              <a:t>LogisticRegression</a:t>
            </a:r>
            <a:r>
              <a:rPr lang="en-US" altLang="zh-CN" sz="2400" dirty="0"/>
              <a:t> 0.864</a:t>
            </a:r>
          </a:p>
          <a:p>
            <a:pPr marL="0" indent="0">
              <a:buNone/>
            </a:pPr>
            <a:r>
              <a:rPr lang="en-US" altLang="zh-CN" sz="2400" dirty="0" err="1"/>
              <a:t>RandomForestClassifier</a:t>
            </a:r>
            <a:r>
              <a:rPr lang="en-US" altLang="zh-CN" sz="2400" dirty="0"/>
              <a:t> 0.872</a:t>
            </a:r>
          </a:p>
          <a:p>
            <a:pPr marL="0" indent="0">
              <a:buNone/>
            </a:pPr>
            <a:r>
              <a:rPr lang="en-US" altLang="zh-CN" sz="2400" dirty="0"/>
              <a:t>SVC 0.888</a:t>
            </a:r>
          </a:p>
          <a:p>
            <a:pPr marL="0" indent="0">
              <a:buNone/>
            </a:pPr>
            <a:r>
              <a:rPr lang="en-US" altLang="zh-CN" sz="2400" dirty="0" err="1"/>
              <a:t>VotingClassifier</a:t>
            </a:r>
            <a:r>
              <a:rPr lang="en-US" altLang="zh-CN" sz="2400" dirty="0"/>
              <a:t> 0.896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689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Voting Classifiers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If all classifiers are able to estimate class probabilities (i.e., they have a </a:t>
            </a:r>
            <a:r>
              <a:rPr lang="en-US" altLang="zh-CN" dirty="0" smtClean="0"/>
              <a:t>pre </a:t>
            </a:r>
            <a:r>
              <a:rPr lang="en-US" altLang="zh-CN" dirty="0" err="1" smtClean="0"/>
              <a:t>dict_proba</a:t>
            </a:r>
            <a:r>
              <a:rPr lang="en-US" altLang="zh-CN" dirty="0"/>
              <a:t>() method), then you can tell </a:t>
            </a:r>
            <a:r>
              <a:rPr lang="en-US" altLang="zh-CN" dirty="0" err="1"/>
              <a:t>Scikit</a:t>
            </a:r>
            <a:r>
              <a:rPr lang="en-US" altLang="zh-CN" dirty="0"/>
              <a:t>-Learn to predict the class with </a:t>
            </a:r>
            <a:r>
              <a:rPr lang="en-US" altLang="zh-CN" dirty="0" smtClean="0"/>
              <a:t>the highest </a:t>
            </a:r>
            <a:r>
              <a:rPr lang="en-US" altLang="zh-CN" dirty="0"/>
              <a:t>class probability, averaged over all the individual classifiers. This is called </a:t>
            </a:r>
            <a:r>
              <a:rPr lang="en-US" altLang="zh-CN" b="1" i="1" dirty="0" smtClean="0"/>
              <a:t>soft voting</a:t>
            </a:r>
            <a:r>
              <a:rPr lang="en-US" altLang="zh-CN" dirty="0"/>
              <a:t>. It often achieves higher performance than hard voting because it gives </a:t>
            </a:r>
            <a:r>
              <a:rPr lang="en-US" altLang="zh-CN" dirty="0" smtClean="0"/>
              <a:t>more weight </a:t>
            </a:r>
            <a:r>
              <a:rPr lang="en-US" altLang="zh-CN" dirty="0"/>
              <a:t>to highly confident votes.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34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Bagging and Pasting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One way to get a diverse set of classifiers is to use very different training </a:t>
            </a:r>
            <a:r>
              <a:rPr lang="en-US" altLang="zh-CN" dirty="0" smtClean="0"/>
              <a:t>algorithms, as </a:t>
            </a:r>
            <a:r>
              <a:rPr lang="en-US" altLang="zh-CN" dirty="0"/>
              <a:t>just discussed. Another approach is to use the same training algorithm for </a:t>
            </a:r>
            <a:r>
              <a:rPr lang="en-US" altLang="zh-CN" dirty="0" smtClean="0"/>
              <a:t>every predictor</a:t>
            </a:r>
            <a:r>
              <a:rPr lang="en-US" altLang="zh-CN" dirty="0"/>
              <a:t>, but to train them on different random subsets of the training set. </a:t>
            </a:r>
            <a:r>
              <a:rPr lang="en-US" altLang="zh-CN" dirty="0" smtClean="0"/>
              <a:t>When sampling </a:t>
            </a:r>
            <a:r>
              <a:rPr lang="en-US" altLang="zh-CN" dirty="0"/>
              <a:t>is performed </a:t>
            </a:r>
            <a:r>
              <a:rPr lang="en-US" altLang="zh-CN" i="1" dirty="0"/>
              <a:t>with </a:t>
            </a:r>
            <a:r>
              <a:rPr lang="en-US" altLang="zh-CN" dirty="0"/>
              <a:t>replacement, this method is called </a:t>
            </a:r>
            <a:r>
              <a:rPr lang="en-US" altLang="zh-CN" b="1" i="1" dirty="0" smtClean="0"/>
              <a:t>bagging</a:t>
            </a:r>
            <a:r>
              <a:rPr lang="en-US" altLang="zh-CN" dirty="0" smtClean="0"/>
              <a:t> </a:t>
            </a:r>
            <a:r>
              <a:rPr lang="en-US" altLang="zh-CN" dirty="0"/>
              <a:t>(short </a:t>
            </a:r>
            <a:r>
              <a:rPr lang="en-US" altLang="zh-CN" dirty="0" smtClean="0"/>
              <a:t>for </a:t>
            </a:r>
            <a:r>
              <a:rPr lang="en-US" altLang="zh-CN" i="1" dirty="0" smtClean="0"/>
              <a:t>bootstrap aggregating</a:t>
            </a:r>
            <a:r>
              <a:rPr lang="en-US" altLang="zh-CN" dirty="0" smtClean="0"/>
              <a:t>). </a:t>
            </a:r>
            <a:r>
              <a:rPr lang="en-US" altLang="zh-CN" dirty="0"/>
              <a:t>When sampling is performed </a:t>
            </a:r>
            <a:r>
              <a:rPr lang="en-US" altLang="zh-CN" i="1" dirty="0"/>
              <a:t>without </a:t>
            </a:r>
            <a:r>
              <a:rPr lang="en-US" altLang="zh-CN" dirty="0"/>
              <a:t>replacement, it is </a:t>
            </a:r>
            <a:r>
              <a:rPr lang="en-US" altLang="zh-CN" dirty="0" smtClean="0"/>
              <a:t>called </a:t>
            </a:r>
            <a:r>
              <a:rPr lang="en-US" altLang="zh-CN" b="1" i="1" dirty="0" smtClean="0"/>
              <a:t>pasting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831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Bagging and Pasting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both </a:t>
            </a:r>
            <a:r>
              <a:rPr lang="en-US" altLang="zh-CN" dirty="0"/>
              <a:t>bagging and pasting allow training instances to be sampled </a:t>
            </a:r>
            <a:r>
              <a:rPr lang="en-US" altLang="zh-CN" dirty="0" smtClean="0"/>
              <a:t>several times </a:t>
            </a:r>
            <a:r>
              <a:rPr lang="en-US" altLang="zh-CN" dirty="0"/>
              <a:t>across multiple predictors, </a:t>
            </a:r>
            <a:r>
              <a:rPr lang="en-US" altLang="zh-CN" dirty="0" smtClean="0"/>
              <a:t>only </a:t>
            </a:r>
            <a:r>
              <a:rPr lang="en-US" altLang="zh-CN" dirty="0"/>
              <a:t>bagging allows training instances to </a:t>
            </a:r>
            <a:r>
              <a:rPr lang="en-US" altLang="zh-CN" dirty="0" smtClean="0"/>
              <a:t>be sampled </a:t>
            </a:r>
            <a:r>
              <a:rPr lang="en-US" altLang="zh-CN" dirty="0"/>
              <a:t>several times for the same predictor.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38789"/>
            <a:ext cx="7246769" cy="3717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690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Bagging and Pasting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Once all predictors are trained, the ensemble can make a prediction for a </a:t>
            </a:r>
            <a:r>
              <a:rPr lang="en-US" altLang="zh-CN" dirty="0" smtClean="0"/>
              <a:t>new instance </a:t>
            </a:r>
            <a:r>
              <a:rPr lang="en-US" altLang="zh-CN" dirty="0"/>
              <a:t>by simply aggregating the predictions of all predictors. The </a:t>
            </a:r>
            <a:r>
              <a:rPr lang="en-US" altLang="zh-CN" dirty="0" smtClean="0"/>
              <a:t>aggregation function </a:t>
            </a:r>
            <a:r>
              <a:rPr lang="en-US" altLang="zh-CN" dirty="0"/>
              <a:t>is typically the </a:t>
            </a:r>
            <a:r>
              <a:rPr lang="en-US" altLang="zh-CN" i="1" dirty="0"/>
              <a:t>statistical mode </a:t>
            </a:r>
            <a:r>
              <a:rPr lang="en-US" altLang="zh-CN" dirty="0" smtClean="0"/>
              <a:t>for </a:t>
            </a:r>
            <a:r>
              <a:rPr lang="en-US" altLang="zh-CN" dirty="0"/>
              <a:t>classification, or the average for regression. Each </a:t>
            </a:r>
            <a:r>
              <a:rPr lang="en-US" altLang="zh-CN" dirty="0" smtClean="0"/>
              <a:t>individual predictor </a:t>
            </a:r>
            <a:r>
              <a:rPr lang="en-US" altLang="zh-CN" dirty="0"/>
              <a:t>has a higher bias than if it were trained on the original training set, </a:t>
            </a:r>
            <a:r>
              <a:rPr lang="en-US" altLang="zh-CN" dirty="0" smtClean="0"/>
              <a:t>but aggregation </a:t>
            </a:r>
            <a:r>
              <a:rPr lang="en-US" altLang="zh-CN" dirty="0"/>
              <a:t>reduces both bias and variance.4 Generally, the net result is that </a:t>
            </a:r>
            <a:r>
              <a:rPr lang="en-US" altLang="zh-CN" dirty="0" smtClean="0"/>
              <a:t>the </a:t>
            </a:r>
            <a:r>
              <a:rPr lang="en-US" altLang="zh-CN" dirty="0"/>
              <a:t>ensemble has a similar bias but a lower variance than a single predictor trained on </a:t>
            </a:r>
            <a:r>
              <a:rPr lang="en-US" altLang="zh-CN" dirty="0" smtClean="0"/>
              <a:t>the original </a:t>
            </a:r>
            <a:r>
              <a:rPr lang="en-US" altLang="zh-CN" dirty="0"/>
              <a:t>training set.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405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Bagging and Pasting in </a:t>
            </a:r>
            <a:r>
              <a:rPr lang="en-US" altLang="zh-CN" sz="3600" dirty="0" err="1"/>
              <a:t>Scikit</a:t>
            </a:r>
            <a:r>
              <a:rPr lang="en-US" altLang="zh-CN" sz="3600" dirty="0"/>
              <a:t>-Learn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err="1"/>
              <a:t>Scikit</a:t>
            </a:r>
            <a:r>
              <a:rPr lang="en-US" altLang="zh-CN" dirty="0"/>
              <a:t>-Learn offers a simple API for both bagging and pasting with the </a:t>
            </a:r>
            <a:r>
              <a:rPr lang="en-US" altLang="zh-CN" dirty="0" err="1" smtClean="0"/>
              <a:t>BaggingClassifier</a:t>
            </a:r>
            <a:r>
              <a:rPr lang="en-US" altLang="zh-CN" dirty="0" smtClean="0"/>
              <a:t> </a:t>
            </a:r>
            <a:r>
              <a:rPr lang="en-US" altLang="zh-CN" dirty="0"/>
              <a:t>class (or </a:t>
            </a:r>
            <a:r>
              <a:rPr lang="en-US" altLang="zh-CN" dirty="0" err="1"/>
              <a:t>BaggingRegressor</a:t>
            </a:r>
            <a:r>
              <a:rPr lang="en-US" altLang="zh-CN" dirty="0"/>
              <a:t> for regression). The following code trains </a:t>
            </a:r>
            <a:r>
              <a:rPr lang="en-US" altLang="zh-CN" dirty="0" smtClean="0"/>
              <a:t>an ensemble </a:t>
            </a:r>
            <a:r>
              <a:rPr lang="en-US" altLang="zh-CN" dirty="0"/>
              <a:t>of 500 Decision Tree classifiers,5 each trained on 100 training instances </a:t>
            </a:r>
            <a:r>
              <a:rPr lang="en-US" altLang="zh-CN" dirty="0" smtClean="0"/>
              <a:t>randomly sampled </a:t>
            </a:r>
            <a:r>
              <a:rPr lang="en-US" altLang="zh-CN" dirty="0"/>
              <a:t>from the training set with replacement (this is an example of </a:t>
            </a:r>
            <a:r>
              <a:rPr lang="en-US" altLang="zh-CN" dirty="0" smtClean="0"/>
              <a:t>bagging, but </a:t>
            </a:r>
            <a:r>
              <a:rPr lang="en-US" altLang="zh-CN" dirty="0"/>
              <a:t>if you want to use pasting instead, just set bootstrap=False). The </a:t>
            </a:r>
            <a:r>
              <a:rPr lang="en-US" altLang="zh-CN" dirty="0" err="1"/>
              <a:t>n_jobs</a:t>
            </a:r>
            <a:r>
              <a:rPr lang="en-US" altLang="zh-CN" dirty="0"/>
              <a:t> </a:t>
            </a:r>
            <a:r>
              <a:rPr lang="en-US" altLang="zh-CN" dirty="0" smtClean="0"/>
              <a:t>parameter tells </a:t>
            </a:r>
            <a:r>
              <a:rPr lang="en-US" altLang="zh-CN" dirty="0" err="1"/>
              <a:t>Scikit</a:t>
            </a:r>
            <a:r>
              <a:rPr lang="en-US" altLang="zh-CN" dirty="0"/>
              <a:t>-Learn the number of CPU cores to use for training and </a:t>
            </a:r>
            <a:r>
              <a:rPr lang="en-US" altLang="zh-CN" dirty="0" smtClean="0"/>
              <a:t>predictions (–</a:t>
            </a:r>
            <a:r>
              <a:rPr lang="en-US" altLang="zh-CN" dirty="0"/>
              <a:t>1 tells </a:t>
            </a:r>
            <a:r>
              <a:rPr lang="en-US" altLang="zh-CN" dirty="0" err="1"/>
              <a:t>Scikit</a:t>
            </a:r>
            <a:r>
              <a:rPr lang="en-US" altLang="zh-CN" dirty="0"/>
              <a:t>-Learn to use all available cores):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199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Bagging and Pasting in </a:t>
            </a:r>
            <a:r>
              <a:rPr lang="en-US" altLang="zh-CN" sz="3600" dirty="0" err="1"/>
              <a:t>Scikit</a:t>
            </a:r>
            <a:r>
              <a:rPr lang="en-US" altLang="zh-CN" sz="3600" dirty="0"/>
              <a:t>-Learn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 dirty="0"/>
              <a:t>from </a:t>
            </a:r>
            <a:r>
              <a:rPr lang="en-US" altLang="zh-CN" sz="2800" b="1" dirty="0" err="1"/>
              <a:t>sklearn.ensemble</a:t>
            </a:r>
            <a:r>
              <a:rPr lang="en-US" altLang="zh-CN" sz="2800" b="1" dirty="0"/>
              <a:t> import </a:t>
            </a:r>
            <a:r>
              <a:rPr lang="en-US" altLang="zh-CN" sz="2800" dirty="0" err="1"/>
              <a:t>BaggingClassifier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/>
              <a:t>from </a:t>
            </a:r>
            <a:r>
              <a:rPr lang="en-US" altLang="zh-CN" sz="2800" b="1" dirty="0" err="1"/>
              <a:t>sklearn.tree</a:t>
            </a:r>
            <a:r>
              <a:rPr lang="en-US" altLang="zh-CN" sz="2800" b="1" dirty="0"/>
              <a:t> import </a:t>
            </a:r>
            <a:r>
              <a:rPr lang="en-US" altLang="zh-CN" sz="2800" dirty="0" err="1"/>
              <a:t>DecisionTreeClassifier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bag_clf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BaggingClassifier</a:t>
            </a:r>
            <a:r>
              <a:rPr lang="en-US" altLang="zh-CN" sz="2800" dirty="0"/>
              <a:t>(</a:t>
            </a:r>
          </a:p>
          <a:p>
            <a:pPr marL="0" indent="0">
              <a:buNone/>
            </a:pPr>
            <a:r>
              <a:rPr lang="en-US" altLang="zh-CN" sz="2800" dirty="0" smtClean="0"/>
              <a:t>        </a:t>
            </a:r>
            <a:r>
              <a:rPr lang="en-US" altLang="zh-CN" sz="2800" dirty="0" err="1" smtClean="0"/>
              <a:t>DecisionTreeClassifier</a:t>
            </a:r>
            <a:r>
              <a:rPr lang="en-US" altLang="zh-CN" sz="2800" dirty="0"/>
              <a:t>(), </a:t>
            </a:r>
            <a:r>
              <a:rPr lang="en-US" altLang="zh-CN" sz="2800" dirty="0" err="1"/>
              <a:t>n_estimators</a:t>
            </a:r>
            <a:r>
              <a:rPr lang="en-US" altLang="zh-CN" sz="2800" dirty="0"/>
              <a:t>=500,</a:t>
            </a:r>
          </a:p>
          <a:p>
            <a:pPr marL="0" indent="0">
              <a:buNone/>
            </a:pPr>
            <a:r>
              <a:rPr lang="en-US" altLang="zh-CN" sz="2800" dirty="0" smtClean="0"/>
              <a:t>        </a:t>
            </a:r>
            <a:r>
              <a:rPr lang="en-US" altLang="zh-CN" sz="2800" dirty="0" err="1" smtClean="0"/>
              <a:t>max_samples</a:t>
            </a:r>
            <a:r>
              <a:rPr lang="en-US" altLang="zh-CN" sz="2800" dirty="0" smtClean="0"/>
              <a:t>=100</a:t>
            </a:r>
            <a:r>
              <a:rPr lang="en-US" altLang="zh-CN" sz="2800" dirty="0"/>
              <a:t>, bootstrap=True, </a:t>
            </a:r>
            <a:r>
              <a:rPr lang="en-US" altLang="zh-CN" sz="2800" dirty="0" err="1"/>
              <a:t>n_jobs</a:t>
            </a:r>
            <a:r>
              <a:rPr lang="en-US" altLang="zh-CN" sz="2800" dirty="0"/>
              <a:t>=-1</a:t>
            </a:r>
          </a:p>
          <a:p>
            <a:pPr marL="0" indent="0">
              <a:buNone/>
            </a:pPr>
            <a:r>
              <a:rPr lang="en-US" altLang="zh-CN" sz="2800" dirty="0" smtClean="0"/>
              <a:t>    )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bag_clf.fit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X_train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y_train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 err="1"/>
              <a:t>y_pred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bag_clf.predict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X_test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83718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2400" i="1" dirty="0"/>
              <a:t>A single Decision Tree versus a bagging ensemble of 500 trees</a:t>
            </a:r>
            <a:endParaRPr lang="en-US" altLang="zh-CN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33550"/>
            <a:ext cx="9143999" cy="323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895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Bagging and Pasting in </a:t>
            </a:r>
            <a:r>
              <a:rPr lang="en-US" altLang="zh-CN" sz="3600" dirty="0" err="1"/>
              <a:t>Scikit</a:t>
            </a:r>
            <a:r>
              <a:rPr lang="en-US" altLang="zh-CN" sz="3600" dirty="0"/>
              <a:t>-Learn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Bootstrapping introduces a bit more diversity in the subsets that each predictor </a:t>
            </a:r>
            <a:r>
              <a:rPr lang="en-US" altLang="zh-CN" sz="2800" dirty="0" smtClean="0"/>
              <a:t>is trained </a:t>
            </a:r>
            <a:r>
              <a:rPr lang="en-US" altLang="zh-CN" sz="2800" dirty="0"/>
              <a:t>on, so bagging ends up with a slightly higher bias than pasting, but this </a:t>
            </a:r>
            <a:r>
              <a:rPr lang="en-US" altLang="zh-CN" sz="2800" dirty="0" smtClean="0"/>
              <a:t>also means </a:t>
            </a:r>
            <a:r>
              <a:rPr lang="en-US" altLang="zh-CN" sz="2800" dirty="0"/>
              <a:t>that predictors end up being less correlated so the ensemble’s variance </a:t>
            </a:r>
            <a:r>
              <a:rPr lang="en-US" altLang="zh-CN" sz="2800" dirty="0" smtClean="0"/>
              <a:t>is reduced</a:t>
            </a:r>
            <a:r>
              <a:rPr lang="en-US" altLang="zh-CN" sz="2800" dirty="0"/>
              <a:t>. Overall, bagging often results in better models, which explains why it is </a:t>
            </a:r>
            <a:r>
              <a:rPr lang="en-US" altLang="zh-CN" sz="2800" dirty="0" smtClean="0"/>
              <a:t>generally preferred</a:t>
            </a:r>
            <a:r>
              <a:rPr lang="en-US" altLang="zh-CN" sz="2800" dirty="0"/>
              <a:t>. However, if you have spare time and CPU power you can use </a:t>
            </a:r>
            <a:r>
              <a:rPr lang="en-US" altLang="zh-CN" sz="2800" dirty="0" err="1" smtClean="0"/>
              <a:t>crossvalidation</a:t>
            </a:r>
            <a:r>
              <a:rPr lang="en-US" altLang="zh-CN" sz="2800" dirty="0" smtClean="0"/>
              <a:t> to </a:t>
            </a:r>
            <a:r>
              <a:rPr lang="en-US" altLang="zh-CN" sz="2800" dirty="0"/>
              <a:t>evaluate both bagging and pasting and select the one that works best.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09431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Out-of-Bag Evaluation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With bagging, some instances may be sampled several times for any given </a:t>
            </a:r>
            <a:r>
              <a:rPr lang="en-US" altLang="zh-CN" sz="2800" dirty="0" smtClean="0"/>
              <a:t>predictor, while </a:t>
            </a:r>
            <a:r>
              <a:rPr lang="en-US" altLang="zh-CN" sz="2800" dirty="0"/>
              <a:t>others may not be sampled at all. By default a </a:t>
            </a:r>
            <a:r>
              <a:rPr lang="en-US" altLang="zh-CN" sz="2800" dirty="0" err="1"/>
              <a:t>BaggingClassifier</a:t>
            </a:r>
            <a:r>
              <a:rPr lang="en-US" altLang="zh-CN" sz="2800" dirty="0"/>
              <a:t> samples </a:t>
            </a:r>
            <a:r>
              <a:rPr lang="en-US" altLang="zh-CN" sz="2800" i="1" dirty="0" smtClean="0"/>
              <a:t>m </a:t>
            </a:r>
            <a:r>
              <a:rPr lang="en-US" altLang="zh-CN" sz="2800" dirty="0" smtClean="0"/>
              <a:t>training </a:t>
            </a:r>
            <a:r>
              <a:rPr lang="en-US" altLang="zh-CN" sz="2800" dirty="0"/>
              <a:t>instances with replacement (bootstrap=True), where </a:t>
            </a:r>
            <a:r>
              <a:rPr lang="en-US" altLang="zh-CN" sz="2800" i="1" dirty="0"/>
              <a:t>m </a:t>
            </a:r>
            <a:r>
              <a:rPr lang="en-US" altLang="zh-CN" sz="2800" dirty="0"/>
              <a:t>is the size of </a:t>
            </a:r>
            <a:r>
              <a:rPr lang="en-US" altLang="zh-CN" sz="2800" dirty="0" smtClean="0"/>
              <a:t>the training </a:t>
            </a:r>
            <a:r>
              <a:rPr lang="en-US" altLang="zh-CN" sz="2800" dirty="0"/>
              <a:t>set. This means that only about 63% of the training instances are sampled </a:t>
            </a:r>
            <a:r>
              <a:rPr lang="en-US" altLang="zh-CN" sz="2800" dirty="0" smtClean="0"/>
              <a:t>on average </a:t>
            </a:r>
            <a:r>
              <a:rPr lang="en-US" altLang="zh-CN" sz="2800" dirty="0"/>
              <a:t>for each predictor.6 The remaining 37% of the training instances that are </a:t>
            </a:r>
            <a:r>
              <a:rPr lang="en-US" altLang="zh-CN" sz="2800" dirty="0" smtClean="0"/>
              <a:t>not sampled </a:t>
            </a:r>
            <a:r>
              <a:rPr lang="en-US" altLang="zh-CN" sz="2800" dirty="0"/>
              <a:t>are called </a:t>
            </a:r>
            <a:r>
              <a:rPr lang="en-US" altLang="zh-CN" sz="2800" i="1" dirty="0"/>
              <a:t>out-of-bag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oob</a:t>
            </a:r>
            <a:r>
              <a:rPr lang="en-US" altLang="zh-CN" sz="2800" dirty="0"/>
              <a:t>) instances. Note that they are not the same </a:t>
            </a:r>
            <a:r>
              <a:rPr lang="en-US" altLang="zh-CN" sz="2800" dirty="0" smtClean="0"/>
              <a:t>37% for </a:t>
            </a:r>
            <a:r>
              <a:rPr lang="en-US" altLang="zh-CN" sz="2800" dirty="0"/>
              <a:t>all predictors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567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b="1" dirty="0"/>
              <a:t>Ensemble Learning and Random </a:t>
            </a:r>
            <a:r>
              <a:rPr lang="en-US" altLang="zh-CN" sz="3600" b="1" dirty="0" smtClean="0"/>
              <a:t>Forests</a:t>
            </a:r>
          </a:p>
          <a:p>
            <a:r>
              <a:rPr lang="en-US" altLang="zh-CN" dirty="0"/>
              <a:t>Suppose you ask a complex question to thousands of </a:t>
            </a:r>
            <a:r>
              <a:rPr lang="en-US" altLang="zh-CN" dirty="0" smtClean="0"/>
              <a:t>people</a:t>
            </a:r>
            <a:r>
              <a:rPr lang="en-US" altLang="zh-CN" dirty="0"/>
              <a:t>, then </a:t>
            </a:r>
            <a:r>
              <a:rPr lang="en-US" altLang="zh-CN" dirty="0" smtClean="0"/>
              <a:t>aggregate the answers</a:t>
            </a:r>
            <a:r>
              <a:rPr lang="en-US" altLang="zh-CN" dirty="0"/>
              <a:t>. In many cases you will find that this aggregated answer is better </a:t>
            </a:r>
            <a:r>
              <a:rPr lang="en-US" altLang="zh-CN" dirty="0" smtClean="0"/>
              <a:t>than an </a:t>
            </a:r>
            <a:r>
              <a:rPr lang="en-US" altLang="zh-CN" dirty="0"/>
              <a:t>expert’s answer. This is called the </a:t>
            </a:r>
            <a:r>
              <a:rPr lang="en-US" altLang="zh-CN" b="1" i="1" dirty="0"/>
              <a:t>wisdom of the crowd</a:t>
            </a:r>
            <a:r>
              <a:rPr lang="en-US" altLang="zh-CN" dirty="0"/>
              <a:t>. Similarly, if you </a:t>
            </a:r>
            <a:r>
              <a:rPr lang="en-US" altLang="zh-CN" dirty="0" smtClean="0"/>
              <a:t>aggregate the </a:t>
            </a:r>
            <a:r>
              <a:rPr lang="en-US" altLang="zh-CN" dirty="0"/>
              <a:t>predictions of a group of </a:t>
            </a:r>
            <a:r>
              <a:rPr lang="en-US" altLang="zh-CN" dirty="0" smtClean="0"/>
              <a:t>predictors, </a:t>
            </a:r>
            <a:r>
              <a:rPr lang="en-US" altLang="zh-CN" dirty="0"/>
              <a:t>you </a:t>
            </a:r>
            <a:r>
              <a:rPr lang="en-US" altLang="zh-CN" dirty="0" smtClean="0"/>
              <a:t>will often </a:t>
            </a:r>
            <a:r>
              <a:rPr lang="en-US" altLang="zh-CN" dirty="0"/>
              <a:t>get better predictions than with the best individual predictor. </a:t>
            </a:r>
            <a:r>
              <a:rPr lang="en-US" altLang="zh-CN" dirty="0" smtClean="0"/>
              <a:t>This </a:t>
            </a:r>
            <a:r>
              <a:rPr lang="en-US" altLang="zh-CN" dirty="0"/>
              <a:t>technique is called </a:t>
            </a:r>
            <a:r>
              <a:rPr lang="en-US" altLang="zh-CN" b="1" i="1" dirty="0"/>
              <a:t>Ensemble </a:t>
            </a:r>
            <a:r>
              <a:rPr lang="en-US" altLang="zh-CN" b="1" i="1" dirty="0" smtClean="0"/>
              <a:t>Learning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6623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Out-of-Bag Evaluation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In </a:t>
            </a:r>
            <a:r>
              <a:rPr lang="en-US" altLang="zh-CN" sz="2800" dirty="0" err="1"/>
              <a:t>Scikit</a:t>
            </a:r>
            <a:r>
              <a:rPr lang="en-US" altLang="zh-CN" sz="2800" dirty="0"/>
              <a:t>-Learn, you can set </a:t>
            </a:r>
            <a:r>
              <a:rPr lang="en-US" altLang="zh-CN" sz="2800" dirty="0" err="1"/>
              <a:t>oob_score</a:t>
            </a:r>
            <a:r>
              <a:rPr lang="en-US" altLang="zh-CN" sz="2800" dirty="0"/>
              <a:t>=True when creating a </a:t>
            </a:r>
            <a:r>
              <a:rPr lang="en-US" altLang="zh-CN" sz="2800" dirty="0" err="1"/>
              <a:t>BaggingClassifier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to request </a:t>
            </a:r>
            <a:r>
              <a:rPr lang="en-US" altLang="zh-CN" sz="2800" dirty="0"/>
              <a:t>an automatic </a:t>
            </a:r>
            <a:r>
              <a:rPr lang="en-US" altLang="zh-CN" sz="2800" dirty="0" err="1"/>
              <a:t>oob</a:t>
            </a:r>
            <a:r>
              <a:rPr lang="en-US" altLang="zh-CN" sz="2800" dirty="0"/>
              <a:t> evaluation after training. The following code </a:t>
            </a:r>
            <a:r>
              <a:rPr lang="en-US" altLang="zh-CN" sz="2800" dirty="0" smtClean="0"/>
              <a:t>demonstrates this</a:t>
            </a:r>
            <a:r>
              <a:rPr lang="en-US" altLang="zh-CN" sz="2800" dirty="0"/>
              <a:t>. The resulting evaluation score is available through the </a:t>
            </a:r>
            <a:r>
              <a:rPr lang="en-US" altLang="zh-CN" sz="2800" dirty="0" err="1"/>
              <a:t>oob_score</a:t>
            </a:r>
            <a:r>
              <a:rPr lang="en-US" altLang="zh-CN" sz="2800" dirty="0"/>
              <a:t>_ variable</a:t>
            </a:r>
            <a:r>
              <a:rPr lang="en-US" altLang="zh-CN" sz="2800" dirty="0" smtClean="0"/>
              <a:t>:</a:t>
            </a:r>
          </a:p>
          <a:p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bag_clf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BaggingClassifier</a:t>
            </a:r>
            <a:r>
              <a:rPr lang="en-US" altLang="zh-CN" sz="2800" dirty="0"/>
              <a:t>(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b="1" dirty="0" smtClean="0"/>
              <a:t>        </a:t>
            </a:r>
            <a:r>
              <a:rPr lang="en-US" altLang="zh-CN" sz="2800" dirty="0" err="1" smtClean="0"/>
              <a:t>DecisionTreeClassifier</a:t>
            </a:r>
            <a:r>
              <a:rPr lang="en-US" altLang="zh-CN" sz="2800" dirty="0"/>
              <a:t>(), </a:t>
            </a:r>
            <a:r>
              <a:rPr lang="en-US" altLang="zh-CN" sz="2800" dirty="0" err="1"/>
              <a:t>n_estimators</a:t>
            </a:r>
            <a:r>
              <a:rPr lang="en-US" altLang="zh-CN" sz="2800" dirty="0"/>
              <a:t>=500,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b="1" dirty="0" smtClean="0"/>
              <a:t>        </a:t>
            </a:r>
            <a:r>
              <a:rPr lang="en-US" altLang="zh-CN" sz="2800" dirty="0" smtClean="0"/>
              <a:t>bootstrap=True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n_jobs</a:t>
            </a:r>
            <a:r>
              <a:rPr lang="en-US" altLang="zh-CN" sz="2800" dirty="0"/>
              <a:t>=-1, </a:t>
            </a:r>
            <a:r>
              <a:rPr lang="en-US" altLang="zh-CN" sz="2800" dirty="0" err="1"/>
              <a:t>oob_score</a:t>
            </a:r>
            <a:r>
              <a:rPr lang="en-US" altLang="zh-CN" sz="2800" dirty="0"/>
              <a:t>=True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bag_clf.fit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X_train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y_train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bag_clf.oob_score</a:t>
            </a:r>
            <a:r>
              <a:rPr lang="en-US" altLang="zh-CN" sz="2800" dirty="0"/>
              <a:t>_</a:t>
            </a:r>
          </a:p>
          <a:p>
            <a:pPr marL="0" indent="0">
              <a:buNone/>
            </a:pPr>
            <a:r>
              <a:rPr lang="en-US" altLang="zh-CN" sz="2800" dirty="0"/>
              <a:t>0.93066666666666664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63459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Out-of-Bag Evaluation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 dirty="0" smtClean="0"/>
              <a:t>&gt;&gt;&gt; </a:t>
            </a:r>
            <a:r>
              <a:rPr lang="en-US" altLang="zh-CN" sz="2800" dirty="0" err="1"/>
              <a:t>bag_clf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BaggingClassifier</a:t>
            </a:r>
            <a:r>
              <a:rPr lang="en-US" altLang="zh-CN" sz="2800" dirty="0"/>
              <a:t>(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b="1" dirty="0" smtClean="0"/>
              <a:t>        </a:t>
            </a:r>
            <a:r>
              <a:rPr lang="en-US" altLang="zh-CN" sz="2800" dirty="0" err="1" smtClean="0"/>
              <a:t>DecisionTreeClassifier</a:t>
            </a:r>
            <a:r>
              <a:rPr lang="en-US" altLang="zh-CN" sz="2800" dirty="0"/>
              <a:t>(), </a:t>
            </a:r>
            <a:r>
              <a:rPr lang="en-US" altLang="zh-CN" sz="2800" dirty="0" err="1"/>
              <a:t>n_estimators</a:t>
            </a:r>
            <a:r>
              <a:rPr lang="en-US" altLang="zh-CN" sz="2800" dirty="0"/>
              <a:t>=500,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b="1" dirty="0" smtClean="0"/>
              <a:t>        </a:t>
            </a:r>
            <a:r>
              <a:rPr lang="en-US" altLang="zh-CN" sz="2800" dirty="0" smtClean="0"/>
              <a:t>bootstrap=True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n_jobs</a:t>
            </a:r>
            <a:r>
              <a:rPr lang="en-US" altLang="zh-CN" sz="2800" dirty="0"/>
              <a:t>=-1, </a:t>
            </a:r>
            <a:r>
              <a:rPr lang="en-US" altLang="zh-CN" sz="2800" dirty="0" err="1"/>
              <a:t>oob_score</a:t>
            </a:r>
            <a:r>
              <a:rPr lang="en-US" altLang="zh-CN" sz="2800" dirty="0"/>
              <a:t>=True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bag_clf.fit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X_train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y_train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bag_clf.oob_score</a:t>
            </a:r>
            <a:r>
              <a:rPr lang="en-US" altLang="zh-CN" sz="2800" dirty="0"/>
              <a:t>_</a:t>
            </a:r>
          </a:p>
          <a:p>
            <a:pPr marL="0" indent="0">
              <a:buNone/>
            </a:pPr>
            <a:r>
              <a:rPr lang="en-US" altLang="zh-CN" sz="2800" dirty="0" smtClean="0"/>
              <a:t>0.93066666666666664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/>
              <a:t>&gt;&gt;&gt; from </a:t>
            </a:r>
            <a:r>
              <a:rPr lang="en-US" altLang="zh-CN" sz="2800" b="1" dirty="0" err="1"/>
              <a:t>sklearn.metrics</a:t>
            </a:r>
            <a:r>
              <a:rPr lang="en-US" altLang="zh-CN" sz="2800" b="1" dirty="0"/>
              <a:t> import </a:t>
            </a:r>
            <a:r>
              <a:rPr lang="en-US" altLang="zh-CN" sz="2800" dirty="0" err="1"/>
              <a:t>accuracy_score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y_pred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bag_clf.predict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X_test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b="1" dirty="0"/>
              <a:t>&gt;&gt;&gt; </a:t>
            </a:r>
            <a:r>
              <a:rPr lang="en-US" altLang="zh-CN" sz="2800" dirty="0" err="1"/>
              <a:t>accuracy_score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y_test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y_pred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0.93600000000000005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8881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Out-of-Bag Evaluation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</a:t>
            </a:r>
            <a:r>
              <a:rPr lang="en-US" altLang="zh-CN" sz="2800" dirty="0" err="1"/>
              <a:t>oob</a:t>
            </a:r>
            <a:r>
              <a:rPr lang="en-US" altLang="zh-CN" sz="2800" dirty="0"/>
              <a:t> decision function for each training instance is also available through </a:t>
            </a:r>
            <a:r>
              <a:rPr lang="en-US" altLang="zh-CN" sz="2800" dirty="0" smtClean="0"/>
              <a:t>the </a:t>
            </a:r>
            <a:r>
              <a:rPr lang="en-US" altLang="zh-CN" sz="2800" dirty="0" err="1" smtClean="0"/>
              <a:t>oob_decision_function</a:t>
            </a:r>
            <a:r>
              <a:rPr lang="en-US" altLang="zh-CN" sz="2800" dirty="0"/>
              <a:t>_ variable. In this case (since the base estimator has a </a:t>
            </a:r>
            <a:r>
              <a:rPr lang="en-US" altLang="zh-CN" sz="2800" dirty="0" err="1" smtClean="0"/>
              <a:t>predict_proba</a:t>
            </a:r>
            <a:r>
              <a:rPr lang="en-US" altLang="zh-CN" sz="2800" dirty="0"/>
              <a:t>() method) the decision function returns the class probabilities for </a:t>
            </a:r>
            <a:r>
              <a:rPr lang="en-US" altLang="zh-CN" sz="2800" dirty="0" smtClean="0"/>
              <a:t>each training </a:t>
            </a:r>
            <a:r>
              <a:rPr lang="en-US" altLang="zh-CN" sz="2800" dirty="0"/>
              <a:t>instance. For example, the </a:t>
            </a:r>
            <a:r>
              <a:rPr lang="en-US" altLang="zh-CN" sz="2800" dirty="0" err="1"/>
              <a:t>oob</a:t>
            </a:r>
            <a:r>
              <a:rPr lang="en-US" altLang="zh-CN" sz="2800" dirty="0"/>
              <a:t> evaluation estimates that the second </a:t>
            </a:r>
            <a:r>
              <a:rPr lang="en-US" altLang="zh-CN" sz="2800" dirty="0" smtClean="0"/>
              <a:t>training instance </a:t>
            </a:r>
            <a:r>
              <a:rPr lang="en-US" altLang="zh-CN" sz="2800" dirty="0"/>
              <a:t>has a 60.6% probability of belonging to the positive class (and 39.4% </a:t>
            </a:r>
            <a:r>
              <a:rPr lang="en-US" altLang="zh-CN" sz="2800" dirty="0" smtClean="0"/>
              <a:t>of belonging </a:t>
            </a:r>
            <a:r>
              <a:rPr lang="en-US" altLang="zh-CN" sz="2800" dirty="0"/>
              <a:t>to the positive class):</a:t>
            </a:r>
            <a:endParaRPr lang="zh-CN" alt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4293096"/>
            <a:ext cx="4752529" cy="25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925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Random Patches and Random Subspaces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BaggingClassifier</a:t>
            </a:r>
            <a:r>
              <a:rPr lang="en-US" altLang="zh-CN" dirty="0"/>
              <a:t> class supports sampling the features as well. This is </a:t>
            </a:r>
            <a:r>
              <a:rPr lang="en-US" altLang="zh-CN" dirty="0" smtClean="0"/>
              <a:t>controlled by </a:t>
            </a:r>
            <a:r>
              <a:rPr lang="en-US" altLang="zh-CN" dirty="0"/>
              <a:t>two </a:t>
            </a:r>
            <a:r>
              <a:rPr lang="en-US" altLang="zh-CN" dirty="0" err="1"/>
              <a:t>hyperparameters</a:t>
            </a:r>
            <a:r>
              <a:rPr lang="en-US" altLang="zh-CN" dirty="0"/>
              <a:t>: </a:t>
            </a:r>
            <a:r>
              <a:rPr lang="en-US" altLang="zh-CN" dirty="0" err="1"/>
              <a:t>max_features</a:t>
            </a:r>
            <a:r>
              <a:rPr lang="en-US" altLang="zh-CN" dirty="0"/>
              <a:t> and </a:t>
            </a:r>
            <a:r>
              <a:rPr lang="en-US" altLang="zh-CN" dirty="0" err="1"/>
              <a:t>bootstrap_features</a:t>
            </a:r>
            <a:r>
              <a:rPr lang="en-US" altLang="zh-CN" dirty="0"/>
              <a:t>. They </a:t>
            </a:r>
            <a:r>
              <a:rPr lang="en-US" altLang="zh-CN" dirty="0" smtClean="0"/>
              <a:t>work the </a:t>
            </a:r>
            <a:r>
              <a:rPr lang="en-US" altLang="zh-CN" dirty="0"/>
              <a:t>same way as </a:t>
            </a:r>
            <a:r>
              <a:rPr lang="en-US" altLang="zh-CN" dirty="0" err="1"/>
              <a:t>max_samples</a:t>
            </a:r>
            <a:r>
              <a:rPr lang="en-US" altLang="zh-CN" dirty="0"/>
              <a:t> and bootstrap, but for feature sampling instead </a:t>
            </a:r>
            <a:r>
              <a:rPr lang="en-US" altLang="zh-CN" dirty="0" smtClean="0"/>
              <a:t>of instance </a:t>
            </a:r>
            <a:r>
              <a:rPr lang="en-US" altLang="zh-CN" dirty="0"/>
              <a:t>sampling. Thus, each predictor will be trained on a random subset of </a:t>
            </a:r>
            <a:r>
              <a:rPr lang="en-US" altLang="zh-CN" dirty="0" smtClean="0"/>
              <a:t>the input </a:t>
            </a:r>
            <a:r>
              <a:rPr lang="en-US" altLang="zh-CN" dirty="0"/>
              <a:t>features.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655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Random Patches and Random Subspaces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This is particularly useful when you are dealing with high-dimensional inputs (</a:t>
            </a:r>
            <a:r>
              <a:rPr lang="en-US" altLang="zh-CN" dirty="0" smtClean="0"/>
              <a:t>such as </a:t>
            </a:r>
            <a:r>
              <a:rPr lang="en-US" altLang="zh-CN" dirty="0"/>
              <a:t>images). Sampling both training instances and features is called the </a:t>
            </a:r>
            <a:r>
              <a:rPr lang="en-US" altLang="zh-CN" i="1" dirty="0" smtClean="0"/>
              <a:t>Random Patches </a:t>
            </a:r>
            <a:r>
              <a:rPr lang="en-US" altLang="zh-CN" dirty="0"/>
              <a:t>method.7 Keeping all training instances (i.e., bootstrap=False and </a:t>
            </a:r>
            <a:r>
              <a:rPr lang="en-US" altLang="zh-CN" dirty="0" err="1" smtClean="0"/>
              <a:t>max_samples</a:t>
            </a:r>
            <a:r>
              <a:rPr lang="en-US" altLang="zh-CN" dirty="0" smtClean="0"/>
              <a:t>=1.0</a:t>
            </a:r>
            <a:r>
              <a:rPr lang="en-US" altLang="zh-CN" dirty="0"/>
              <a:t>) but sampling features (i.e., </a:t>
            </a:r>
            <a:r>
              <a:rPr lang="en-US" altLang="zh-CN" dirty="0" err="1"/>
              <a:t>bootstrap_features</a:t>
            </a:r>
            <a:r>
              <a:rPr lang="en-US" altLang="zh-CN" dirty="0"/>
              <a:t>=True and/or </a:t>
            </a:r>
            <a:r>
              <a:rPr lang="en-US" altLang="zh-CN" dirty="0" err="1" smtClean="0"/>
              <a:t>max_features</a:t>
            </a:r>
            <a:r>
              <a:rPr lang="en-US" altLang="zh-CN" dirty="0" smtClean="0"/>
              <a:t> </a:t>
            </a:r>
            <a:r>
              <a:rPr lang="en-US" altLang="zh-CN" dirty="0"/>
              <a:t>smaller than 1.0) is called the </a:t>
            </a:r>
            <a:r>
              <a:rPr lang="en-US" altLang="zh-CN" i="1" dirty="0"/>
              <a:t>Random Subspaces </a:t>
            </a:r>
            <a:r>
              <a:rPr lang="en-US" altLang="zh-CN" dirty="0"/>
              <a:t>method</a:t>
            </a:r>
            <a:r>
              <a:rPr lang="en-US" altLang="zh-CN" dirty="0" smtClean="0"/>
              <a:t>. </a:t>
            </a:r>
            <a:r>
              <a:rPr lang="en-US" altLang="zh-CN" dirty="0"/>
              <a:t>Sampling features results in even more predictor diversity, trading a bit more bias </a:t>
            </a:r>
            <a:r>
              <a:rPr lang="en-US" altLang="zh-CN" dirty="0" smtClean="0"/>
              <a:t>for a </a:t>
            </a:r>
            <a:r>
              <a:rPr lang="en-US" altLang="zh-CN" dirty="0"/>
              <a:t>lower variance.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245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Random Forests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As we have discussed, a Random </a:t>
            </a:r>
            <a:r>
              <a:rPr lang="en-US" altLang="zh-CN" dirty="0" smtClean="0"/>
              <a:t>Forest </a:t>
            </a:r>
            <a:r>
              <a:rPr lang="en-US" altLang="zh-CN" dirty="0"/>
              <a:t>is an ensemble of Decision Trees, </a:t>
            </a:r>
            <a:r>
              <a:rPr lang="en-US" altLang="zh-CN" dirty="0" smtClean="0"/>
              <a:t>generally trained </a:t>
            </a:r>
            <a:r>
              <a:rPr lang="en-US" altLang="zh-CN" dirty="0"/>
              <a:t>via the bagging method (or sometimes pasting), typically with </a:t>
            </a:r>
            <a:r>
              <a:rPr lang="en-US" altLang="zh-CN" dirty="0" err="1" smtClean="0"/>
              <a:t>max_samples</a:t>
            </a:r>
            <a:r>
              <a:rPr lang="en-US" altLang="zh-CN" dirty="0" smtClean="0"/>
              <a:t> set </a:t>
            </a:r>
            <a:r>
              <a:rPr lang="en-US" altLang="zh-CN" dirty="0"/>
              <a:t>to the size of the training set. Instead of building a </a:t>
            </a:r>
            <a:r>
              <a:rPr lang="en-US" altLang="zh-CN" dirty="0" err="1"/>
              <a:t>BaggingClassifier</a:t>
            </a:r>
            <a:r>
              <a:rPr lang="en-US" altLang="zh-CN" dirty="0"/>
              <a:t> and </a:t>
            </a:r>
            <a:r>
              <a:rPr lang="en-US" altLang="zh-CN" dirty="0" smtClean="0"/>
              <a:t>passing it </a:t>
            </a:r>
            <a:r>
              <a:rPr lang="en-US" altLang="zh-CN" dirty="0"/>
              <a:t>a </a:t>
            </a:r>
            <a:r>
              <a:rPr lang="en-US" altLang="zh-CN" dirty="0" err="1"/>
              <a:t>DecisionTreeClassifier</a:t>
            </a:r>
            <a:r>
              <a:rPr lang="en-US" altLang="zh-CN" dirty="0"/>
              <a:t>, you can instead use the </a:t>
            </a:r>
            <a:r>
              <a:rPr lang="en-US" altLang="zh-CN" dirty="0" err="1" smtClean="0"/>
              <a:t>RandomForestClassifier</a:t>
            </a:r>
            <a:r>
              <a:rPr lang="en-US" altLang="zh-CN" dirty="0" smtClean="0"/>
              <a:t> class</a:t>
            </a:r>
            <a:r>
              <a:rPr lang="en-US" altLang="zh-CN" dirty="0"/>
              <a:t>, which is more convenient and optimized for Decision </a:t>
            </a:r>
            <a:r>
              <a:rPr lang="en-US" altLang="zh-CN" dirty="0" smtClean="0"/>
              <a:t>Trees. </a:t>
            </a:r>
            <a:r>
              <a:rPr lang="en-US" altLang="zh-CN" dirty="0"/>
              <a:t>The following code trains </a:t>
            </a:r>
            <a:r>
              <a:rPr lang="en-US" altLang="zh-CN" dirty="0" smtClean="0"/>
              <a:t>a Random </a:t>
            </a:r>
            <a:r>
              <a:rPr lang="en-US" altLang="zh-CN" dirty="0"/>
              <a:t>Forest classifier with 500 trees (each limited to maximum 16 nodes), </a:t>
            </a:r>
            <a:r>
              <a:rPr lang="en-US" altLang="zh-CN" dirty="0" smtClean="0"/>
              <a:t>using all </a:t>
            </a:r>
            <a:r>
              <a:rPr lang="en-US" altLang="zh-CN" dirty="0"/>
              <a:t>available CPU cores: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112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Random Forests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 dirty="0"/>
              <a:t>from </a:t>
            </a:r>
            <a:r>
              <a:rPr lang="en-US" altLang="zh-CN" sz="2800" b="1" dirty="0" err="1"/>
              <a:t>sklearn.ensemble</a:t>
            </a:r>
            <a:r>
              <a:rPr lang="en-US" altLang="zh-CN" sz="2800" b="1" dirty="0"/>
              <a:t> import </a:t>
            </a:r>
            <a:r>
              <a:rPr lang="en-US" altLang="zh-CN" sz="2800" dirty="0" err="1"/>
              <a:t>RandomForestClassifier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rnd_clf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RandomForestClassifier</a:t>
            </a:r>
            <a:r>
              <a:rPr lang="en-US" altLang="zh-CN" sz="2800" dirty="0"/>
              <a:t>(</a:t>
            </a:r>
            <a:r>
              <a:rPr lang="en-US" altLang="zh-CN" sz="2800" dirty="0" err="1"/>
              <a:t>n_estimators</a:t>
            </a:r>
            <a:r>
              <a:rPr lang="en-US" altLang="zh-CN" sz="2800" dirty="0"/>
              <a:t>=500, </a:t>
            </a:r>
            <a:r>
              <a:rPr lang="en-US" altLang="zh-CN" sz="2800" dirty="0" err="1"/>
              <a:t>max_leaf_nodes</a:t>
            </a:r>
            <a:r>
              <a:rPr lang="en-US" altLang="zh-CN" sz="2800" dirty="0"/>
              <a:t>=16, </a:t>
            </a:r>
            <a:r>
              <a:rPr lang="en-US" altLang="zh-CN" sz="2800" dirty="0" err="1"/>
              <a:t>n_jobs</a:t>
            </a:r>
            <a:r>
              <a:rPr lang="en-US" altLang="zh-CN" sz="2800" dirty="0"/>
              <a:t>=-1)</a:t>
            </a:r>
          </a:p>
          <a:p>
            <a:pPr marL="0" indent="0">
              <a:buNone/>
            </a:pPr>
            <a:r>
              <a:rPr lang="en-US" altLang="zh-CN" sz="2800" dirty="0" err="1"/>
              <a:t>rnd_clf.fit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X_train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y_train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 err="1"/>
              <a:t>y_pred_rf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rnd_clf.predict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X_test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9520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Random Forests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Random Forest algorithm introduces extra randomness when growing </a:t>
            </a:r>
            <a:r>
              <a:rPr lang="en-US" altLang="zh-CN" sz="2800" dirty="0" smtClean="0"/>
              <a:t>trees; instead </a:t>
            </a:r>
            <a:r>
              <a:rPr lang="en-US" altLang="zh-CN" sz="2800" dirty="0"/>
              <a:t>of searching for the very best feature when splitting a node (see Chapter 6), </a:t>
            </a:r>
            <a:r>
              <a:rPr lang="en-US" altLang="zh-CN" sz="2800" dirty="0" smtClean="0"/>
              <a:t>it searches </a:t>
            </a:r>
            <a:r>
              <a:rPr lang="en-US" altLang="zh-CN" sz="2800" dirty="0"/>
              <a:t>for the best feature among a random subset of features. This results in </a:t>
            </a:r>
            <a:r>
              <a:rPr lang="en-US" altLang="zh-CN" sz="2800" dirty="0" smtClean="0"/>
              <a:t>a greater </a:t>
            </a:r>
            <a:r>
              <a:rPr lang="en-US" altLang="zh-CN" sz="2800" dirty="0"/>
              <a:t>tree diversity, which (once again) trades a higher bias for a lower </a:t>
            </a:r>
            <a:r>
              <a:rPr lang="en-US" altLang="zh-CN" sz="2800" dirty="0" smtClean="0"/>
              <a:t>variance, generally </a:t>
            </a:r>
            <a:r>
              <a:rPr lang="en-US" altLang="zh-CN" sz="2800" dirty="0"/>
              <a:t>yielding an overall better model. The following </a:t>
            </a:r>
            <a:r>
              <a:rPr lang="en-US" altLang="zh-CN" sz="2800" dirty="0" err="1"/>
              <a:t>BaggingClassifier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is roughly </a:t>
            </a:r>
            <a:r>
              <a:rPr lang="en-US" altLang="zh-CN" sz="2800" dirty="0"/>
              <a:t>equivalent to the previous </a:t>
            </a:r>
            <a:r>
              <a:rPr lang="en-US" altLang="zh-CN" sz="2800" dirty="0" err="1"/>
              <a:t>RandomForestClassifier</a:t>
            </a:r>
            <a:r>
              <a:rPr lang="en-US" altLang="zh-CN" sz="2800" dirty="0" smtClean="0"/>
              <a:t>:</a:t>
            </a:r>
          </a:p>
          <a:p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400" dirty="0" err="1" smtClean="0"/>
              <a:t>bag_clf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BaggingClassifier</a:t>
            </a:r>
            <a:r>
              <a:rPr lang="en-US" altLang="zh-CN" sz="2400" dirty="0"/>
              <a:t>(</a:t>
            </a:r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DecisionTreeClassifier</a:t>
            </a:r>
            <a:r>
              <a:rPr lang="en-US" altLang="zh-CN" sz="2400" dirty="0" smtClean="0"/>
              <a:t>(splitter</a:t>
            </a:r>
            <a:r>
              <a:rPr lang="en-US" altLang="zh-CN" sz="2400" dirty="0"/>
              <a:t>="random", </a:t>
            </a:r>
            <a:r>
              <a:rPr lang="en-US" altLang="zh-CN" sz="2400" dirty="0" err="1"/>
              <a:t>max_leaf_nodes</a:t>
            </a:r>
            <a:r>
              <a:rPr lang="en-US" altLang="zh-CN" sz="2400" dirty="0"/>
              <a:t>=16),</a:t>
            </a:r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n_estimators</a:t>
            </a:r>
            <a:r>
              <a:rPr lang="en-US" altLang="zh-CN" sz="2400" dirty="0" smtClean="0"/>
              <a:t>=500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max_samples</a:t>
            </a:r>
            <a:r>
              <a:rPr lang="en-US" altLang="zh-CN" sz="2400" dirty="0"/>
              <a:t>=1.0, bootstrap=True, </a:t>
            </a:r>
            <a:r>
              <a:rPr lang="en-US" altLang="zh-CN" sz="2400" dirty="0" err="1"/>
              <a:t>n_jobs</a:t>
            </a:r>
            <a:r>
              <a:rPr lang="en-US" altLang="zh-CN" sz="2400" dirty="0"/>
              <a:t>=-1</a:t>
            </a:r>
          </a:p>
          <a:p>
            <a:pPr marL="0" indent="0">
              <a:buNone/>
            </a:pP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3331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Feature Importance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Lastly, if you look at a single Decision Tree, important features are likely to </a:t>
            </a:r>
            <a:r>
              <a:rPr lang="en-US" altLang="zh-CN" sz="2800" dirty="0" smtClean="0"/>
              <a:t>appear closer </a:t>
            </a:r>
            <a:r>
              <a:rPr lang="en-US" altLang="zh-CN" sz="2800" dirty="0"/>
              <a:t>to the root of the tree, while unimportant features will often appear closer </a:t>
            </a:r>
            <a:r>
              <a:rPr lang="en-US" altLang="zh-CN" sz="2800" dirty="0" smtClean="0"/>
              <a:t>to the </a:t>
            </a:r>
            <a:r>
              <a:rPr lang="en-US" altLang="zh-CN" sz="2800" dirty="0"/>
              <a:t>leaves (or not at all). It is therefore possible to get an estimate of a feature’s </a:t>
            </a:r>
            <a:r>
              <a:rPr lang="en-US" altLang="zh-CN" sz="2800" dirty="0" smtClean="0"/>
              <a:t>importance by </a:t>
            </a:r>
            <a:r>
              <a:rPr lang="en-US" altLang="zh-CN" sz="2800" dirty="0"/>
              <a:t>computing the average depth at which it appears across all trees in the </a:t>
            </a:r>
            <a:r>
              <a:rPr lang="en-US" altLang="zh-CN" sz="2800" dirty="0" smtClean="0"/>
              <a:t>forest. </a:t>
            </a:r>
            <a:r>
              <a:rPr lang="en-US" altLang="zh-CN" sz="2800" dirty="0" err="1" smtClean="0"/>
              <a:t>Scikit</a:t>
            </a:r>
            <a:r>
              <a:rPr lang="en-US" altLang="zh-CN" sz="2800" dirty="0" smtClean="0"/>
              <a:t>-Learn </a:t>
            </a:r>
            <a:r>
              <a:rPr lang="en-US" altLang="zh-CN" sz="2800" dirty="0"/>
              <a:t>computes this automatically for every feature after training. You </a:t>
            </a:r>
            <a:r>
              <a:rPr lang="en-US" altLang="zh-CN" sz="2800" dirty="0" smtClean="0"/>
              <a:t>can access </a:t>
            </a:r>
            <a:r>
              <a:rPr lang="en-US" altLang="zh-CN" sz="2800" dirty="0"/>
              <a:t>the result using the </a:t>
            </a:r>
            <a:r>
              <a:rPr lang="en-US" altLang="zh-CN" sz="2800" dirty="0" err="1"/>
              <a:t>feature_importances</a:t>
            </a:r>
            <a:r>
              <a:rPr lang="en-US" altLang="zh-CN" sz="2800" dirty="0"/>
              <a:t>_ variable.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4136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Feature Importance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&gt;&gt;&gt; from </a:t>
            </a:r>
            <a:r>
              <a:rPr lang="en-US" altLang="zh-CN" sz="2400" b="1" dirty="0" err="1"/>
              <a:t>sklearn.datasets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load_iris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/>
              <a:t>iris = </a:t>
            </a:r>
            <a:r>
              <a:rPr lang="en-US" altLang="zh-CN" sz="2400" dirty="0" err="1"/>
              <a:t>load_iris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rnd_clf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RandomForestClassifier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n_estimators</a:t>
            </a:r>
            <a:r>
              <a:rPr lang="en-US" altLang="zh-CN" sz="2400" dirty="0"/>
              <a:t>=500, </a:t>
            </a:r>
            <a:r>
              <a:rPr lang="en-US" altLang="zh-CN" sz="2400" dirty="0" err="1"/>
              <a:t>n_jobs</a:t>
            </a:r>
            <a:r>
              <a:rPr lang="en-US" altLang="zh-CN" sz="2400" dirty="0"/>
              <a:t>=-1)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rnd_clf.fit</a:t>
            </a:r>
            <a:r>
              <a:rPr lang="en-US" altLang="zh-CN" sz="2400" dirty="0"/>
              <a:t>(iris["data"], iris["target"])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000" b="1" dirty="0"/>
              <a:t>for </a:t>
            </a:r>
            <a:r>
              <a:rPr lang="en-US" altLang="zh-CN" sz="2000" dirty="0"/>
              <a:t>name, score </a:t>
            </a:r>
            <a:r>
              <a:rPr lang="en-US" altLang="zh-CN" sz="2000" b="1" dirty="0"/>
              <a:t>in </a:t>
            </a:r>
            <a:r>
              <a:rPr lang="en-US" altLang="zh-CN" sz="2000" dirty="0"/>
              <a:t>zip(iris["</a:t>
            </a:r>
            <a:r>
              <a:rPr lang="en-US" altLang="zh-CN" sz="2000" dirty="0" err="1"/>
              <a:t>feature_names</a:t>
            </a:r>
            <a:r>
              <a:rPr lang="en-US" altLang="zh-CN" sz="2000" dirty="0"/>
              <a:t>"], </a:t>
            </a:r>
            <a:r>
              <a:rPr lang="en-US" altLang="zh-CN" sz="2000" dirty="0" err="1"/>
              <a:t>rnd_clf.feature_importances</a:t>
            </a:r>
            <a:r>
              <a:rPr lang="en-US" altLang="zh-CN" sz="2000" dirty="0"/>
              <a:t>_):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b="1" dirty="0" smtClean="0"/>
              <a:t>        print</a:t>
            </a:r>
            <a:r>
              <a:rPr lang="en-US" altLang="zh-CN" sz="2400" dirty="0" smtClean="0"/>
              <a:t>(name</a:t>
            </a:r>
            <a:r>
              <a:rPr lang="en-US" altLang="zh-CN" sz="2400" dirty="0"/>
              <a:t>, score)</a:t>
            </a:r>
          </a:p>
          <a:p>
            <a:pPr marL="0" indent="0">
              <a:buNone/>
            </a:pPr>
            <a:r>
              <a:rPr lang="en-US" altLang="zh-CN" sz="2400" dirty="0"/>
              <a:t>sepal length (cm) </a:t>
            </a:r>
            <a:r>
              <a:rPr lang="en-US" altLang="zh-CN" sz="2400" dirty="0" smtClean="0"/>
              <a:t>0.112492250999</a:t>
            </a:r>
          </a:p>
          <a:p>
            <a:pPr marL="0" indent="0">
              <a:buNone/>
            </a:pPr>
            <a:r>
              <a:rPr lang="en-US" altLang="zh-CN" sz="2400" dirty="0"/>
              <a:t>sepal width (cm) 0.0231192882825</a:t>
            </a:r>
          </a:p>
          <a:p>
            <a:pPr marL="0" indent="0">
              <a:buNone/>
            </a:pPr>
            <a:r>
              <a:rPr lang="en-US" altLang="zh-CN" sz="2400" dirty="0"/>
              <a:t>petal length (cm) 0.441030464364</a:t>
            </a:r>
          </a:p>
          <a:p>
            <a:pPr marL="0" indent="0">
              <a:buNone/>
            </a:pPr>
            <a:r>
              <a:rPr lang="en-US" altLang="zh-CN" sz="2400" dirty="0"/>
              <a:t>petal width (cm) 0.423357996355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57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Ensemble Learning and Random Forests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For </a:t>
            </a:r>
            <a:r>
              <a:rPr lang="en-US" altLang="zh-CN" dirty="0"/>
              <a:t>example, you can train a group of Decision Tree classifiers, each on a </a:t>
            </a:r>
            <a:r>
              <a:rPr lang="en-US" altLang="zh-CN" dirty="0" smtClean="0"/>
              <a:t>different random </a:t>
            </a:r>
            <a:r>
              <a:rPr lang="en-US" altLang="zh-CN" dirty="0"/>
              <a:t>subset of the training set. To make predictions, you just obtain the </a:t>
            </a:r>
            <a:r>
              <a:rPr lang="en-US" altLang="zh-CN" dirty="0" smtClean="0"/>
              <a:t>predictions of </a:t>
            </a:r>
            <a:r>
              <a:rPr lang="en-US" altLang="zh-CN" dirty="0"/>
              <a:t>all individual trees, then predict the class that gets the most </a:t>
            </a:r>
            <a:r>
              <a:rPr lang="en-US" altLang="zh-CN" dirty="0" smtClean="0"/>
              <a:t>votes. </a:t>
            </a:r>
            <a:r>
              <a:rPr lang="en-US" altLang="zh-CN" dirty="0"/>
              <a:t>Such an ensemble of Decision Trees is called a </a:t>
            </a:r>
            <a:r>
              <a:rPr lang="en-US" altLang="zh-CN" b="1" i="1" dirty="0"/>
              <a:t>Random </a:t>
            </a:r>
            <a:r>
              <a:rPr lang="en-US" altLang="zh-CN" b="1" i="1" dirty="0" smtClean="0"/>
              <a:t>Forest</a:t>
            </a:r>
            <a:r>
              <a:rPr lang="en-US" altLang="zh-CN" dirty="0" smtClean="0"/>
              <a:t>, and </a:t>
            </a:r>
            <a:r>
              <a:rPr lang="en-US" altLang="zh-CN" dirty="0"/>
              <a:t>despite its simplicity, this is one of the most powerful Machine Learning </a:t>
            </a:r>
            <a:r>
              <a:rPr lang="en-US" altLang="zh-CN" dirty="0" smtClean="0"/>
              <a:t>algorithms available </a:t>
            </a:r>
            <a:r>
              <a:rPr lang="en-US" altLang="zh-CN" dirty="0"/>
              <a:t>today.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984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2400" i="1" dirty="0"/>
              <a:t>MNIST pixel importance (according to a Random Forest classifier)</a:t>
            </a:r>
            <a:endParaRPr lang="en-US" altLang="zh-CN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&gt;&gt;&gt; from </a:t>
            </a:r>
            <a:r>
              <a:rPr lang="en-US" altLang="zh-CN" sz="2400" b="1" dirty="0" err="1"/>
              <a:t>sklearn.datasets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load_iris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/>
              <a:t>iris = </a:t>
            </a:r>
            <a:r>
              <a:rPr lang="en-US" altLang="zh-CN" sz="2400" dirty="0" err="1"/>
              <a:t>load_iris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rnd_clf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RandomForestClassifier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n_estimators</a:t>
            </a:r>
            <a:r>
              <a:rPr lang="en-US" altLang="zh-CN" sz="2400" dirty="0"/>
              <a:t>=500, </a:t>
            </a:r>
            <a:r>
              <a:rPr lang="en-US" altLang="zh-CN" sz="2400" dirty="0" err="1"/>
              <a:t>n_jobs</a:t>
            </a:r>
            <a:r>
              <a:rPr lang="en-US" altLang="zh-CN" sz="2400" dirty="0"/>
              <a:t>=-1)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rnd_clf.fit</a:t>
            </a:r>
            <a:r>
              <a:rPr lang="en-US" altLang="zh-CN" sz="2400" dirty="0"/>
              <a:t>(iris["data"], iris["target"])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000" b="1" dirty="0"/>
              <a:t>for </a:t>
            </a:r>
            <a:r>
              <a:rPr lang="en-US" altLang="zh-CN" sz="2000" dirty="0"/>
              <a:t>name, score </a:t>
            </a:r>
            <a:r>
              <a:rPr lang="en-US" altLang="zh-CN" sz="2000" b="1" dirty="0"/>
              <a:t>in </a:t>
            </a:r>
            <a:r>
              <a:rPr lang="en-US" altLang="zh-CN" sz="2000" dirty="0"/>
              <a:t>zip(iris["</a:t>
            </a:r>
            <a:r>
              <a:rPr lang="en-US" altLang="zh-CN" sz="2000" dirty="0" err="1"/>
              <a:t>feature_names</a:t>
            </a:r>
            <a:r>
              <a:rPr lang="en-US" altLang="zh-CN" sz="2000" dirty="0"/>
              <a:t>"], </a:t>
            </a:r>
            <a:r>
              <a:rPr lang="en-US" altLang="zh-CN" sz="2000" dirty="0" err="1"/>
              <a:t>rnd_clf.feature_importances</a:t>
            </a:r>
            <a:r>
              <a:rPr lang="en-US" altLang="zh-CN" sz="2000" dirty="0"/>
              <a:t>_):</a:t>
            </a:r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b="1" dirty="0" smtClean="0"/>
              <a:t>        print</a:t>
            </a:r>
            <a:r>
              <a:rPr lang="en-US" altLang="zh-CN" sz="2400" dirty="0" smtClean="0"/>
              <a:t>(name</a:t>
            </a:r>
            <a:r>
              <a:rPr lang="en-US" altLang="zh-CN" sz="2400" dirty="0"/>
              <a:t>, score)</a:t>
            </a:r>
          </a:p>
          <a:p>
            <a:pPr marL="0" indent="0">
              <a:buNone/>
            </a:pPr>
            <a:r>
              <a:rPr lang="en-US" altLang="zh-CN" sz="2400" dirty="0"/>
              <a:t>sepal length (cm) </a:t>
            </a:r>
            <a:r>
              <a:rPr lang="en-US" altLang="zh-CN" sz="2400" dirty="0" smtClean="0"/>
              <a:t>0.112492250999</a:t>
            </a:r>
          </a:p>
          <a:p>
            <a:pPr marL="0" indent="0">
              <a:buNone/>
            </a:pPr>
            <a:r>
              <a:rPr lang="en-US" altLang="zh-CN" sz="2400" dirty="0"/>
              <a:t>sepal width (cm) 0.0231192882825</a:t>
            </a:r>
          </a:p>
          <a:p>
            <a:pPr marL="0" indent="0">
              <a:buNone/>
            </a:pPr>
            <a:r>
              <a:rPr lang="en-US" altLang="zh-CN" sz="2400" dirty="0"/>
              <a:t>petal length (cm) 0.441030464364</a:t>
            </a:r>
          </a:p>
          <a:p>
            <a:pPr marL="0" indent="0">
              <a:buNone/>
            </a:pPr>
            <a:r>
              <a:rPr lang="en-US" altLang="zh-CN" sz="2400" dirty="0"/>
              <a:t>petal width (cm) 0.423357996355</a:t>
            </a:r>
            <a:endParaRPr lang="zh-CN" alt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692696"/>
            <a:ext cx="8892480" cy="613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118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Extra-Trees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When you are growing a tree in a Random Forest, at each node only a random </a:t>
            </a:r>
            <a:r>
              <a:rPr lang="en-US" altLang="zh-CN" sz="2800" dirty="0" smtClean="0"/>
              <a:t>subset of </a:t>
            </a:r>
            <a:r>
              <a:rPr lang="en-US" altLang="zh-CN" sz="2800" dirty="0"/>
              <a:t>the features is considered for splitting (as discussed earlier). It is possible to </a:t>
            </a:r>
            <a:r>
              <a:rPr lang="en-US" altLang="zh-CN" sz="2800" dirty="0" smtClean="0"/>
              <a:t>make trees </a:t>
            </a:r>
            <a:r>
              <a:rPr lang="en-US" altLang="zh-CN" sz="2800" dirty="0"/>
              <a:t>even more random by also using random thresholds for each feature rather </a:t>
            </a:r>
            <a:r>
              <a:rPr lang="en-US" altLang="zh-CN" sz="2800" dirty="0" smtClean="0"/>
              <a:t>than searching </a:t>
            </a:r>
            <a:r>
              <a:rPr lang="en-US" altLang="zh-CN" sz="2800" dirty="0"/>
              <a:t>for the best possible thresholds (like regular Decision Trees do</a:t>
            </a:r>
            <a:r>
              <a:rPr lang="en-US" altLang="zh-CN" sz="2800" dirty="0" smtClean="0"/>
              <a:t>).</a:t>
            </a:r>
          </a:p>
          <a:p>
            <a:r>
              <a:rPr lang="en-US" altLang="zh-CN" sz="2800" dirty="0"/>
              <a:t>A forest of such extremely random trees is simply called an </a:t>
            </a:r>
            <a:r>
              <a:rPr lang="en-US" altLang="zh-CN" sz="2800" i="1" dirty="0"/>
              <a:t>Extremely </a:t>
            </a:r>
            <a:r>
              <a:rPr lang="en-US" altLang="zh-CN" sz="2800" i="1" dirty="0" smtClean="0"/>
              <a:t>Randomized Trees </a:t>
            </a:r>
            <a:r>
              <a:rPr lang="en-US" altLang="zh-CN" sz="2800" dirty="0"/>
              <a:t>ensemble12 (or </a:t>
            </a:r>
            <a:r>
              <a:rPr lang="en-US" altLang="zh-CN" sz="2800" i="1" dirty="0"/>
              <a:t>Extra-Trees </a:t>
            </a:r>
            <a:r>
              <a:rPr lang="en-US" altLang="zh-CN" sz="2800" dirty="0"/>
              <a:t>for short). Once again, this trades more bias for </a:t>
            </a:r>
            <a:r>
              <a:rPr lang="en-US" altLang="zh-CN" sz="2800" dirty="0" smtClean="0"/>
              <a:t>a lower </a:t>
            </a:r>
            <a:r>
              <a:rPr lang="en-US" altLang="zh-CN" sz="2800" dirty="0"/>
              <a:t>variance. It also makes Extra-Trees much faster to train than </a:t>
            </a:r>
            <a:r>
              <a:rPr lang="en-US" altLang="zh-CN" sz="2800"/>
              <a:t>regular </a:t>
            </a:r>
            <a:r>
              <a:rPr lang="en-US" altLang="zh-CN" sz="2800" smtClean="0"/>
              <a:t>Random Forests </a:t>
            </a:r>
            <a:r>
              <a:rPr lang="en-US" altLang="zh-CN" sz="2800" dirty="0"/>
              <a:t>since finding the best possible threshold for each feature at every node </a:t>
            </a:r>
            <a:r>
              <a:rPr lang="en-US" altLang="zh-CN" sz="2800"/>
              <a:t>is </a:t>
            </a:r>
            <a:r>
              <a:rPr lang="en-US" altLang="zh-CN" sz="2800" smtClean="0"/>
              <a:t>one of </a:t>
            </a:r>
            <a:r>
              <a:rPr lang="en-US" altLang="zh-CN" sz="2800" dirty="0"/>
              <a:t>the most time-consuming tasks of growing a tree.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98792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Boosting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en-US" altLang="zh-CN" sz="2800" i="1" dirty="0"/>
              <a:t>Boosting </a:t>
            </a:r>
            <a:r>
              <a:rPr lang="en-US" altLang="zh-CN" sz="2800" dirty="0"/>
              <a:t>(originally called </a:t>
            </a:r>
            <a:r>
              <a:rPr lang="en-US" altLang="zh-CN" sz="2800" i="1" dirty="0"/>
              <a:t>hypothesis boosting</a:t>
            </a:r>
            <a:r>
              <a:rPr lang="en-US" altLang="zh-CN" sz="2800" dirty="0"/>
              <a:t>) refers to any Ensemble method </a:t>
            </a:r>
            <a:r>
              <a:rPr lang="en-US" altLang="zh-CN" sz="2800" dirty="0" smtClean="0"/>
              <a:t>that can </a:t>
            </a:r>
            <a:r>
              <a:rPr lang="en-US" altLang="zh-CN" sz="2800" dirty="0"/>
              <a:t>combine several weak learners into a strong learner. The general idea of </a:t>
            </a:r>
            <a:r>
              <a:rPr lang="en-US" altLang="zh-CN" sz="2800" dirty="0" smtClean="0"/>
              <a:t>most boosting </a:t>
            </a:r>
            <a:r>
              <a:rPr lang="en-US" altLang="zh-CN" sz="2800" dirty="0"/>
              <a:t>methods is to train predictors sequentially, each trying to correct its </a:t>
            </a:r>
            <a:r>
              <a:rPr lang="en-US" altLang="zh-CN" sz="2800" dirty="0" smtClean="0"/>
              <a:t>predecessor. There </a:t>
            </a:r>
            <a:r>
              <a:rPr lang="en-US" altLang="zh-CN" sz="2800" dirty="0"/>
              <a:t>are many boosting methods available, but by far the most popular </a:t>
            </a:r>
            <a:r>
              <a:rPr lang="en-US" altLang="zh-CN" sz="2800" dirty="0" smtClean="0"/>
              <a:t>are </a:t>
            </a:r>
            <a:r>
              <a:rPr lang="en-US" altLang="zh-CN" sz="2800" i="1" dirty="0" smtClean="0"/>
              <a:t>AdaBoost</a:t>
            </a:r>
            <a:r>
              <a:rPr lang="en-US" altLang="zh-CN" sz="2800" dirty="0" smtClean="0"/>
              <a:t>13 </a:t>
            </a:r>
            <a:r>
              <a:rPr lang="en-US" altLang="zh-CN" sz="2800" dirty="0"/>
              <a:t>(short for </a:t>
            </a:r>
            <a:r>
              <a:rPr lang="en-US" altLang="zh-CN" sz="2800" i="1" dirty="0"/>
              <a:t>Adaptive Boosting</a:t>
            </a:r>
            <a:r>
              <a:rPr lang="en-US" altLang="zh-CN" sz="2800" dirty="0"/>
              <a:t>) and </a:t>
            </a:r>
            <a:r>
              <a:rPr lang="en-US" altLang="zh-CN" sz="2800" i="1" dirty="0"/>
              <a:t>Gradient Boosting</a:t>
            </a:r>
            <a:r>
              <a:rPr lang="en-US" altLang="zh-CN" sz="2800" dirty="0"/>
              <a:t>. Let’s start with </a:t>
            </a:r>
            <a:r>
              <a:rPr lang="en-US" altLang="zh-CN" sz="2800" dirty="0" err="1" smtClean="0"/>
              <a:t>AdaBoost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3289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 err="1"/>
              <a:t>AdaBoost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One way for a new predictor to correct its predecessor is to pay a bit more </a:t>
            </a:r>
            <a:r>
              <a:rPr lang="en-US" altLang="zh-CN" sz="2800" dirty="0" smtClean="0"/>
              <a:t>attention to </a:t>
            </a:r>
            <a:r>
              <a:rPr lang="en-US" altLang="zh-CN" sz="2800" dirty="0"/>
              <a:t>the training instances that the predecessor </a:t>
            </a:r>
            <a:r>
              <a:rPr lang="en-US" altLang="zh-CN" sz="2800" dirty="0" err="1"/>
              <a:t>underfitted</a:t>
            </a:r>
            <a:r>
              <a:rPr lang="en-US" altLang="zh-CN" sz="2800" dirty="0"/>
              <a:t>. This results in new </a:t>
            </a:r>
            <a:r>
              <a:rPr lang="en-US" altLang="zh-CN" sz="2800" dirty="0" smtClean="0"/>
              <a:t>predictors focusing </a:t>
            </a:r>
            <a:r>
              <a:rPr lang="en-US" altLang="zh-CN" sz="2800" dirty="0"/>
              <a:t>more and more on the hard cases. This is the technique used by </a:t>
            </a:r>
            <a:r>
              <a:rPr lang="en-US" altLang="zh-CN" sz="2800" dirty="0" err="1" smtClean="0"/>
              <a:t>AdaBoost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/>
              <a:t>For example, to build an </a:t>
            </a:r>
            <a:r>
              <a:rPr lang="en-US" altLang="zh-CN" sz="2800" dirty="0" err="1"/>
              <a:t>AdaBoost</a:t>
            </a:r>
            <a:r>
              <a:rPr lang="en-US" altLang="zh-CN" sz="2800" dirty="0"/>
              <a:t> classifier, a first base classifier (such as a </a:t>
            </a:r>
            <a:r>
              <a:rPr lang="en-US" altLang="zh-CN" sz="2800" dirty="0" smtClean="0"/>
              <a:t>Decision Tree</a:t>
            </a:r>
            <a:r>
              <a:rPr lang="en-US" altLang="zh-CN" sz="2800" dirty="0"/>
              <a:t>) is trained and used to make predictions on the training set. The relative </a:t>
            </a:r>
            <a:r>
              <a:rPr lang="en-US" altLang="zh-CN" sz="2800" dirty="0" smtClean="0"/>
              <a:t>weight of </a:t>
            </a:r>
            <a:r>
              <a:rPr lang="en-US" altLang="zh-CN" sz="2800" dirty="0"/>
              <a:t>misclassified training instances is then increased. A second classifier is </a:t>
            </a:r>
            <a:r>
              <a:rPr lang="en-US" altLang="zh-CN" sz="2800" dirty="0" smtClean="0"/>
              <a:t>trained using </a:t>
            </a:r>
            <a:r>
              <a:rPr lang="en-US" altLang="zh-CN" sz="2800" dirty="0"/>
              <a:t>the updated weights and again it makes predictions on the training set, </a:t>
            </a:r>
            <a:r>
              <a:rPr lang="en-US" altLang="zh-CN" sz="2800" dirty="0" smtClean="0"/>
              <a:t>weights are </a:t>
            </a:r>
            <a:r>
              <a:rPr lang="en-US" altLang="zh-CN" sz="2800" dirty="0"/>
              <a:t>updated, and so </a:t>
            </a:r>
            <a:r>
              <a:rPr lang="en-US" altLang="zh-CN" sz="2800" dirty="0" smtClean="0"/>
              <a:t>on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32680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 err="1"/>
              <a:t>AdaBoost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One way for a new predictor to correct its predecessor is to pay a bit more </a:t>
            </a:r>
            <a:r>
              <a:rPr lang="en-US" altLang="zh-CN" sz="2800" dirty="0" smtClean="0"/>
              <a:t>attention to </a:t>
            </a:r>
            <a:r>
              <a:rPr lang="en-US" altLang="zh-CN" sz="2800" dirty="0"/>
              <a:t>the training instances that the predecessor </a:t>
            </a:r>
            <a:r>
              <a:rPr lang="en-US" altLang="zh-CN" sz="2800" dirty="0" err="1"/>
              <a:t>underfitted</a:t>
            </a:r>
            <a:r>
              <a:rPr lang="en-US" altLang="zh-CN" sz="2800" dirty="0"/>
              <a:t>. This results in new </a:t>
            </a:r>
            <a:r>
              <a:rPr lang="en-US" altLang="zh-CN" sz="2800" dirty="0" smtClean="0"/>
              <a:t>predictors focusing </a:t>
            </a:r>
            <a:r>
              <a:rPr lang="en-US" altLang="zh-CN" sz="2800" dirty="0"/>
              <a:t>more and more on the hard cases. This is the technique used by </a:t>
            </a:r>
            <a:r>
              <a:rPr lang="en-US" altLang="zh-CN" sz="2800" dirty="0" err="1" smtClean="0"/>
              <a:t>AdaBoost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/>
              <a:t>For example, to build an </a:t>
            </a:r>
            <a:r>
              <a:rPr lang="en-US" altLang="zh-CN" sz="2800" dirty="0" err="1"/>
              <a:t>AdaBoost</a:t>
            </a:r>
            <a:r>
              <a:rPr lang="en-US" altLang="zh-CN" sz="2800" dirty="0"/>
              <a:t> classifier, a first base classifier (such as a </a:t>
            </a:r>
            <a:r>
              <a:rPr lang="en-US" altLang="zh-CN" sz="2800" dirty="0" smtClean="0"/>
              <a:t>Decision Tree</a:t>
            </a:r>
            <a:r>
              <a:rPr lang="en-US" altLang="zh-CN" sz="2800" dirty="0"/>
              <a:t>) is trained and used to make predictions on the training set. The relative </a:t>
            </a:r>
            <a:r>
              <a:rPr lang="en-US" altLang="zh-CN" sz="2800" dirty="0" smtClean="0"/>
              <a:t>weight of </a:t>
            </a:r>
            <a:r>
              <a:rPr lang="en-US" altLang="zh-CN" sz="2800" dirty="0"/>
              <a:t>misclassified training instances is then increased. A second classifier is </a:t>
            </a:r>
            <a:r>
              <a:rPr lang="en-US" altLang="zh-CN" sz="2800" dirty="0" smtClean="0"/>
              <a:t>trained using </a:t>
            </a:r>
            <a:r>
              <a:rPr lang="en-US" altLang="zh-CN" sz="2800" dirty="0"/>
              <a:t>the updated weights and again it makes predictions on the training set, </a:t>
            </a:r>
            <a:r>
              <a:rPr lang="en-US" altLang="zh-CN" sz="2800" dirty="0" smtClean="0"/>
              <a:t>weights are </a:t>
            </a:r>
            <a:r>
              <a:rPr lang="en-US" altLang="zh-CN" sz="2800" dirty="0"/>
              <a:t>updated, and </a:t>
            </a:r>
            <a:r>
              <a:rPr lang="en-US" altLang="zh-CN" sz="2800"/>
              <a:t>so </a:t>
            </a:r>
            <a:r>
              <a:rPr lang="en-US" altLang="zh-CN" sz="2800" smtClean="0"/>
              <a:t>on</a:t>
            </a:r>
            <a:r>
              <a:rPr lang="en-US" altLang="zh-CN" sz="2800"/>
              <a:t>.</a:t>
            </a:r>
            <a:endParaRPr lang="zh-CN" alt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1"/>
            <a:ext cx="9144000" cy="5340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6177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altLang="zh-CN" sz="3600" i="1" dirty="0"/>
              <a:t>Decision boundaries of consecutive predictors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0" cy="3167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0495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 err="1"/>
              <a:t>AdaBoost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Let’s take a closer look at the </a:t>
            </a:r>
            <a:r>
              <a:rPr lang="en-US" altLang="zh-CN" sz="2800" dirty="0" err="1"/>
              <a:t>AdaBoost</a:t>
            </a:r>
            <a:r>
              <a:rPr lang="en-US" altLang="zh-CN" sz="2800" dirty="0"/>
              <a:t> algorithm. Each instance weight </a:t>
            </a:r>
            <a:r>
              <a:rPr lang="en-US" altLang="zh-CN" sz="2800" i="1" dirty="0"/>
              <a:t>w(i) </a:t>
            </a:r>
            <a:r>
              <a:rPr lang="en-US" altLang="zh-CN" sz="2800" dirty="0"/>
              <a:t>is </a:t>
            </a:r>
            <a:r>
              <a:rPr lang="en-US" altLang="zh-CN" sz="2800" dirty="0" smtClean="0"/>
              <a:t>initially set </a:t>
            </a:r>
            <a:r>
              <a:rPr lang="en-US" altLang="zh-CN" sz="2800" dirty="0"/>
              <a:t>to </a:t>
            </a:r>
            <a:r>
              <a:rPr lang="en-US" altLang="zh-CN" sz="2800" dirty="0" smtClean="0"/>
              <a:t>1/</a:t>
            </a:r>
            <a:r>
              <a:rPr lang="en-US" altLang="zh-CN" sz="2800" i="1" dirty="0" smtClean="0"/>
              <a:t>m</a:t>
            </a:r>
            <a:r>
              <a:rPr lang="en-US" altLang="zh-CN" sz="2800" dirty="0" smtClean="0"/>
              <a:t>. </a:t>
            </a:r>
            <a:r>
              <a:rPr lang="en-US" altLang="zh-CN" sz="2800" dirty="0"/>
              <a:t>A first predictor is trained and its weighted error rate </a:t>
            </a:r>
            <a:r>
              <a:rPr lang="en-US" altLang="zh-CN" sz="2800" i="1" dirty="0"/>
              <a:t>r</a:t>
            </a:r>
            <a:r>
              <a:rPr lang="en-US" altLang="zh-CN" sz="2800" dirty="0"/>
              <a:t>1 is computed on </a:t>
            </a:r>
            <a:r>
              <a:rPr lang="en-US" altLang="zh-CN" sz="2800" dirty="0" smtClean="0"/>
              <a:t>the training </a:t>
            </a:r>
            <a:r>
              <a:rPr lang="en-US" altLang="zh-CN" sz="2800" dirty="0"/>
              <a:t>set; see Equation 7-1.</a:t>
            </a:r>
            <a:endParaRPr lang="zh-CN" alt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05" y="2924944"/>
            <a:ext cx="9157005" cy="2502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664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 err="1"/>
              <a:t>AdaBoost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predictor’s weight </a:t>
            </a:r>
            <a:r>
              <a:rPr lang="en-US" altLang="zh-CN" sz="2800" i="1" dirty="0"/>
              <a:t>αj </a:t>
            </a:r>
            <a:r>
              <a:rPr lang="en-US" altLang="zh-CN" sz="2800" dirty="0"/>
              <a:t>is then computed using Equation 7-2, where </a:t>
            </a:r>
            <a:r>
              <a:rPr lang="en-US" altLang="zh-CN" sz="2800" i="1" dirty="0"/>
              <a:t>η </a:t>
            </a:r>
            <a:r>
              <a:rPr lang="en-US" altLang="zh-CN" sz="2800" dirty="0"/>
              <a:t>is the </a:t>
            </a:r>
            <a:r>
              <a:rPr lang="en-US" altLang="zh-CN" sz="2800" dirty="0" smtClean="0"/>
              <a:t>learning rate </a:t>
            </a:r>
            <a:r>
              <a:rPr lang="en-US" altLang="zh-CN" sz="2800" dirty="0" err="1"/>
              <a:t>hyperparameter</a:t>
            </a:r>
            <a:r>
              <a:rPr lang="en-US" altLang="zh-CN" sz="2800" dirty="0"/>
              <a:t> (defaults to 1</a:t>
            </a:r>
            <a:r>
              <a:rPr lang="en-US" altLang="zh-CN" sz="2800" dirty="0" smtClean="0"/>
              <a:t>). </a:t>
            </a:r>
            <a:r>
              <a:rPr lang="en-US" altLang="zh-CN" sz="2800" dirty="0"/>
              <a:t>The more accurate the predictor is, </a:t>
            </a:r>
            <a:r>
              <a:rPr lang="en-US" altLang="zh-CN" sz="2800" dirty="0" smtClean="0"/>
              <a:t>the higher </a:t>
            </a:r>
            <a:r>
              <a:rPr lang="en-US" altLang="zh-CN" sz="2800" dirty="0"/>
              <a:t>its weight will be. If it is just guessing randomly, then its weight will be close </a:t>
            </a:r>
            <a:r>
              <a:rPr lang="en-US" altLang="zh-CN" sz="2800" dirty="0" smtClean="0"/>
              <a:t>to zero</a:t>
            </a:r>
            <a:r>
              <a:rPr lang="en-US" altLang="zh-CN" sz="2800" dirty="0"/>
              <a:t>. However, if it is most often wrong (i.e., less accurate than random guessing</a:t>
            </a:r>
            <a:r>
              <a:rPr lang="en-US" altLang="zh-CN" sz="2800" dirty="0" smtClean="0"/>
              <a:t>), then </a:t>
            </a:r>
            <a:r>
              <a:rPr lang="en-US" altLang="zh-CN" sz="2800" dirty="0"/>
              <a:t>its weight will be negative.</a:t>
            </a:r>
            <a:endParaRPr lang="zh-CN" altLang="en-US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00904"/>
            <a:ext cx="4176464" cy="1667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173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 err="1"/>
              <a:t>AdaBoost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Next the instance weights are updated using Equation 7-3: the misclassified </a:t>
            </a:r>
            <a:r>
              <a:rPr lang="en-US" altLang="zh-CN" sz="2800" dirty="0" smtClean="0"/>
              <a:t>instances are </a:t>
            </a:r>
            <a:r>
              <a:rPr lang="en-US" altLang="zh-CN" sz="2800" dirty="0"/>
              <a:t>boosted.</a:t>
            </a:r>
            <a:endParaRPr lang="zh-CN" altLang="en-US" sz="2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7"/>
            <a:ext cx="5760640" cy="289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738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 err="1"/>
              <a:t>AdaBoost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Finally, a new predictor is trained using the updated weights, and the whole process </a:t>
            </a:r>
            <a:r>
              <a:rPr lang="en-US" altLang="zh-CN" sz="2800" dirty="0" smtClean="0"/>
              <a:t>is repeated </a:t>
            </a:r>
            <a:r>
              <a:rPr lang="en-US" altLang="zh-CN" sz="2800" dirty="0"/>
              <a:t>(the new predictor’s weight is computed, the instance weights are </a:t>
            </a:r>
            <a:r>
              <a:rPr lang="en-US" altLang="zh-CN" sz="2800" dirty="0" smtClean="0"/>
              <a:t>updated, then </a:t>
            </a:r>
            <a:r>
              <a:rPr lang="en-US" altLang="zh-CN" sz="2800" dirty="0"/>
              <a:t>another predictor is trained, and so on). The algorithm stops when the </a:t>
            </a:r>
            <a:r>
              <a:rPr lang="en-US" altLang="zh-CN" sz="2800" dirty="0" smtClean="0"/>
              <a:t>desired number </a:t>
            </a:r>
            <a:r>
              <a:rPr lang="en-US" altLang="zh-CN" sz="2800" dirty="0"/>
              <a:t>of predictors is reached, or when a perfect predictor is found.</a:t>
            </a:r>
          </a:p>
          <a:p>
            <a:r>
              <a:rPr lang="en-US" altLang="zh-CN" sz="2800" dirty="0"/>
              <a:t>To make predictions, </a:t>
            </a:r>
            <a:r>
              <a:rPr lang="en-US" altLang="zh-CN" sz="2800" dirty="0" err="1"/>
              <a:t>AdaBoost</a:t>
            </a:r>
            <a:r>
              <a:rPr lang="en-US" altLang="zh-CN" sz="2800" dirty="0"/>
              <a:t> simply computes the predictions of all the </a:t>
            </a:r>
            <a:r>
              <a:rPr lang="en-US" altLang="zh-CN" sz="2800" dirty="0" smtClean="0"/>
              <a:t>predictors and </a:t>
            </a:r>
            <a:r>
              <a:rPr lang="en-US" altLang="zh-CN" sz="2800" dirty="0"/>
              <a:t>weighs them using the predictor weights </a:t>
            </a:r>
            <a:r>
              <a:rPr lang="en-US" altLang="zh-CN" sz="2800" i="1" dirty="0"/>
              <a:t>αj</a:t>
            </a:r>
            <a:r>
              <a:rPr lang="en-US" altLang="zh-CN" sz="2800" dirty="0"/>
              <a:t>. The predicted class is the one </a:t>
            </a:r>
            <a:r>
              <a:rPr lang="en-US" altLang="zh-CN" sz="2800" dirty="0" smtClean="0"/>
              <a:t>that receives </a:t>
            </a:r>
            <a:r>
              <a:rPr lang="en-US" altLang="zh-CN" sz="2800" dirty="0"/>
              <a:t>the majority of weighted votes (see Equation 7-4).</a:t>
            </a:r>
            <a:endParaRPr lang="zh-CN" altLang="en-US" sz="2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98402"/>
            <a:ext cx="7632848" cy="175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2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Ensemble Learning and Random Forests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you will often use Ensemble methods </a:t>
            </a:r>
            <a:r>
              <a:rPr lang="en-US" altLang="zh-CN" dirty="0" smtClean="0"/>
              <a:t>near the </a:t>
            </a:r>
            <a:r>
              <a:rPr lang="en-US" altLang="zh-CN" dirty="0"/>
              <a:t>end of a project, once you have already built a few good predictors, to </a:t>
            </a:r>
            <a:r>
              <a:rPr lang="en-US" altLang="zh-CN" dirty="0" smtClean="0"/>
              <a:t>combine them </a:t>
            </a:r>
            <a:r>
              <a:rPr lang="en-US" altLang="zh-CN" dirty="0"/>
              <a:t>into an even better predictor. In fact, the winning solutions in Machine </a:t>
            </a:r>
            <a:r>
              <a:rPr lang="en-US" altLang="zh-CN" dirty="0" smtClean="0"/>
              <a:t>Learning competitions </a:t>
            </a:r>
            <a:r>
              <a:rPr lang="en-US" altLang="zh-CN" dirty="0"/>
              <a:t>often involve several Ensemble </a:t>
            </a:r>
            <a:r>
              <a:rPr lang="en-US" altLang="zh-CN" dirty="0" smtClean="0"/>
              <a:t>methods.</a:t>
            </a:r>
            <a:endParaRPr lang="en-US" altLang="zh-CN" dirty="0"/>
          </a:p>
          <a:p>
            <a:r>
              <a:rPr lang="en-US" altLang="zh-CN" dirty="0"/>
              <a:t>In this chapter we will discuss the most popular Ensemble methods, including </a:t>
            </a:r>
            <a:r>
              <a:rPr lang="en-US" altLang="zh-CN" b="1" i="1" dirty="0" smtClean="0"/>
              <a:t>bagging</a:t>
            </a:r>
            <a:r>
              <a:rPr lang="en-US" altLang="zh-CN" dirty="0" smtClean="0"/>
              <a:t>, </a:t>
            </a:r>
            <a:r>
              <a:rPr lang="en-US" altLang="zh-CN" b="1" i="1" dirty="0" smtClean="0"/>
              <a:t>boosting</a:t>
            </a:r>
            <a:r>
              <a:rPr lang="en-US" altLang="zh-CN" dirty="0"/>
              <a:t>, </a:t>
            </a:r>
            <a:r>
              <a:rPr lang="en-US" altLang="zh-CN" b="1" i="1" dirty="0"/>
              <a:t>stacking</a:t>
            </a:r>
            <a:r>
              <a:rPr lang="en-US" altLang="zh-CN" dirty="0"/>
              <a:t>, and a few others. We will also explore </a:t>
            </a:r>
            <a:r>
              <a:rPr lang="en-US" altLang="zh-CN" b="1" dirty="0"/>
              <a:t>Random Forests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2538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 err="1"/>
              <a:t>AdaBoost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 dirty="0"/>
              <a:t>from </a:t>
            </a:r>
            <a:r>
              <a:rPr lang="en-US" altLang="zh-CN" sz="2800" b="1" dirty="0" err="1"/>
              <a:t>sklearn.ensemble</a:t>
            </a:r>
            <a:r>
              <a:rPr lang="en-US" altLang="zh-CN" sz="2800" b="1" dirty="0"/>
              <a:t> import </a:t>
            </a:r>
            <a:r>
              <a:rPr lang="en-US" altLang="zh-CN" sz="2800" dirty="0" err="1"/>
              <a:t>AdaBoostClassifier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ada_clf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AdaBoostClassifier</a:t>
            </a:r>
            <a:r>
              <a:rPr lang="en-US" altLang="zh-CN" sz="2800" dirty="0"/>
              <a:t>(</a:t>
            </a:r>
          </a:p>
          <a:p>
            <a:pPr marL="0" indent="0">
              <a:buNone/>
            </a:pPr>
            <a:r>
              <a:rPr lang="en-US" altLang="zh-CN" sz="2800" dirty="0" smtClean="0"/>
              <a:t>        </a:t>
            </a:r>
            <a:r>
              <a:rPr lang="en-US" altLang="zh-CN" sz="2800" dirty="0" err="1" smtClean="0"/>
              <a:t>DecisionTreeClassifier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max_depth</a:t>
            </a:r>
            <a:r>
              <a:rPr lang="en-US" altLang="zh-CN" sz="2800" dirty="0" smtClean="0"/>
              <a:t>=1</a:t>
            </a:r>
            <a:r>
              <a:rPr lang="en-US" altLang="zh-CN" sz="2800" dirty="0"/>
              <a:t>), </a:t>
            </a:r>
            <a:r>
              <a:rPr lang="en-US" altLang="zh-CN" sz="2800" dirty="0" err="1"/>
              <a:t>n_estimators</a:t>
            </a:r>
            <a:r>
              <a:rPr lang="en-US" altLang="zh-CN" sz="2800" dirty="0"/>
              <a:t>=200,</a:t>
            </a:r>
          </a:p>
          <a:p>
            <a:pPr marL="0" indent="0">
              <a:buNone/>
            </a:pPr>
            <a:r>
              <a:rPr lang="en-US" altLang="zh-CN" sz="2800" dirty="0" smtClean="0"/>
              <a:t>        algorithm</a:t>
            </a:r>
            <a:r>
              <a:rPr lang="en-US" altLang="zh-CN" sz="2800" dirty="0"/>
              <a:t>="SAMME.R", </a:t>
            </a:r>
            <a:r>
              <a:rPr lang="en-US" altLang="zh-CN" sz="2800" dirty="0" err="1"/>
              <a:t>learning_rate</a:t>
            </a:r>
            <a:r>
              <a:rPr lang="en-US" altLang="zh-CN" sz="2800" dirty="0"/>
              <a:t>=0.5</a:t>
            </a:r>
          </a:p>
          <a:p>
            <a:pPr marL="0" indent="0">
              <a:buNone/>
            </a:pPr>
            <a:r>
              <a:rPr lang="en-US" altLang="zh-CN" sz="2800" dirty="0" smtClean="0"/>
              <a:t>    )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ada_clf.fit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X_train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y_train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05360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Gradient Boosting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Another very popular Boosting algorithm is </a:t>
            </a:r>
            <a:r>
              <a:rPr lang="en-US" altLang="zh-CN" sz="2800" i="1" dirty="0"/>
              <a:t>Gradient </a:t>
            </a:r>
            <a:r>
              <a:rPr lang="en-US" altLang="zh-CN" sz="2800" i="1" dirty="0" smtClean="0"/>
              <a:t>Boosting</a:t>
            </a:r>
            <a:r>
              <a:rPr lang="en-US" altLang="zh-CN" sz="2800" dirty="0" smtClean="0"/>
              <a:t>. </a:t>
            </a:r>
            <a:r>
              <a:rPr lang="en-US" altLang="zh-CN" sz="2800" dirty="0"/>
              <a:t>Just like </a:t>
            </a:r>
            <a:r>
              <a:rPr lang="en-US" altLang="zh-CN" sz="2800" dirty="0" err="1" smtClean="0"/>
              <a:t>AdaBoost</a:t>
            </a:r>
            <a:r>
              <a:rPr lang="en-US" altLang="zh-CN" sz="2800" dirty="0" smtClean="0"/>
              <a:t>, Gradient </a:t>
            </a:r>
            <a:r>
              <a:rPr lang="en-US" altLang="zh-CN" sz="2800" dirty="0"/>
              <a:t>Boosting works by sequentially adding predictors to an ensemble, each </a:t>
            </a:r>
            <a:r>
              <a:rPr lang="en-US" altLang="zh-CN" sz="2800" dirty="0" smtClean="0"/>
              <a:t>one correcting </a:t>
            </a:r>
            <a:r>
              <a:rPr lang="en-US" altLang="zh-CN" sz="2800" dirty="0"/>
              <a:t>its predecessor. However, instead of tweaking the instance weights at </a:t>
            </a:r>
            <a:r>
              <a:rPr lang="en-US" altLang="zh-CN" sz="2800" dirty="0" smtClean="0"/>
              <a:t>every iteration </a:t>
            </a:r>
            <a:r>
              <a:rPr lang="en-US" altLang="zh-CN" sz="2800" dirty="0"/>
              <a:t>like </a:t>
            </a:r>
            <a:r>
              <a:rPr lang="en-US" altLang="zh-CN" sz="2800" dirty="0" err="1"/>
              <a:t>AdaBoost</a:t>
            </a:r>
            <a:r>
              <a:rPr lang="en-US" altLang="zh-CN" sz="2800" dirty="0"/>
              <a:t> does, this method tries to fit the new predictor to the </a:t>
            </a:r>
            <a:r>
              <a:rPr lang="en-US" altLang="zh-CN" sz="2800" i="1" dirty="0" smtClean="0"/>
              <a:t>residual errors </a:t>
            </a:r>
            <a:r>
              <a:rPr lang="en-US" altLang="zh-CN" sz="2800" dirty="0"/>
              <a:t>made by the previous predictor.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13865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Gradient Boosting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Let’s go through a simple regression example using Decision Trees as the base </a:t>
            </a:r>
            <a:r>
              <a:rPr lang="en-US" altLang="zh-CN" sz="2800" dirty="0" smtClean="0"/>
              <a:t>predictors (of </a:t>
            </a:r>
            <a:r>
              <a:rPr lang="en-US" altLang="zh-CN" sz="2800" dirty="0"/>
              <a:t>course Gradient Boosting also works great with regression tasks). This </a:t>
            </a:r>
            <a:r>
              <a:rPr lang="en-US" altLang="zh-CN" sz="2800" dirty="0" smtClean="0"/>
              <a:t>is called </a:t>
            </a:r>
            <a:r>
              <a:rPr lang="en-US" altLang="zh-CN" sz="2800" i="1" dirty="0"/>
              <a:t>Gradient Tree Boosting</a:t>
            </a:r>
            <a:r>
              <a:rPr lang="en-US" altLang="zh-CN" sz="2800" dirty="0"/>
              <a:t>, or </a:t>
            </a:r>
            <a:r>
              <a:rPr lang="en-US" altLang="zh-CN" sz="2800" i="1" dirty="0"/>
              <a:t>Gradient Boosted Regression Trees </a:t>
            </a:r>
            <a:r>
              <a:rPr lang="en-US" altLang="zh-CN" sz="2800" dirty="0"/>
              <a:t>(</a:t>
            </a:r>
            <a:r>
              <a:rPr lang="en-US" altLang="zh-CN" sz="2800" i="1" dirty="0"/>
              <a:t>GBRT</a:t>
            </a:r>
            <a:r>
              <a:rPr lang="en-US" altLang="zh-CN" sz="2800" dirty="0"/>
              <a:t>). First, </a:t>
            </a:r>
            <a:r>
              <a:rPr lang="en-US" altLang="zh-CN" sz="2800" dirty="0" smtClean="0"/>
              <a:t>let’s fit </a:t>
            </a:r>
            <a:r>
              <a:rPr lang="en-US" altLang="zh-CN" sz="2800" dirty="0"/>
              <a:t>a </a:t>
            </a:r>
            <a:r>
              <a:rPr lang="en-US" altLang="zh-CN" sz="2800" dirty="0" err="1"/>
              <a:t>DecisionTreeRegressor</a:t>
            </a:r>
            <a:r>
              <a:rPr lang="en-US" altLang="zh-CN" sz="2800" dirty="0"/>
              <a:t> to the training set (for example, a noisy quadratic </a:t>
            </a:r>
            <a:r>
              <a:rPr lang="en-US" altLang="zh-CN" sz="2800" dirty="0" smtClean="0"/>
              <a:t>training set</a:t>
            </a:r>
            <a:r>
              <a:rPr lang="en-US" altLang="zh-CN" sz="2800" dirty="0"/>
              <a:t>):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2748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Gradient Boosting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sklearn.tree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DecisionTreeRegressor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tree_reg1 = </a:t>
            </a:r>
            <a:r>
              <a:rPr lang="en-US" altLang="zh-CN" sz="2400" dirty="0" err="1"/>
              <a:t>DecisionTreeRegressor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max_depth</a:t>
            </a:r>
            <a:r>
              <a:rPr lang="en-US" altLang="zh-CN" sz="2400" dirty="0"/>
              <a:t>=2)</a:t>
            </a:r>
          </a:p>
          <a:p>
            <a:pPr marL="0" indent="0">
              <a:buNone/>
            </a:pPr>
            <a:r>
              <a:rPr lang="en-US" altLang="zh-CN" sz="2400" dirty="0"/>
              <a:t>tree_reg1.fit(X, y)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y2 </a:t>
            </a:r>
            <a:r>
              <a:rPr lang="en-US" altLang="zh-CN" sz="2400" dirty="0"/>
              <a:t>= y - tree_reg1.predict(X)</a:t>
            </a:r>
          </a:p>
          <a:p>
            <a:pPr marL="0" indent="0">
              <a:buNone/>
            </a:pPr>
            <a:r>
              <a:rPr lang="en-US" altLang="zh-CN" sz="2400" dirty="0"/>
              <a:t>tree_reg2 = </a:t>
            </a:r>
            <a:r>
              <a:rPr lang="en-US" altLang="zh-CN" sz="2400" dirty="0" err="1"/>
              <a:t>DecisionTreeRegressor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max_depth</a:t>
            </a:r>
            <a:r>
              <a:rPr lang="en-US" altLang="zh-CN" sz="2400" dirty="0"/>
              <a:t>=2)</a:t>
            </a:r>
          </a:p>
          <a:p>
            <a:pPr marL="0" indent="0">
              <a:buNone/>
            </a:pPr>
            <a:r>
              <a:rPr lang="en-US" altLang="zh-CN" sz="2400" dirty="0"/>
              <a:t>tree_reg2.fit(X, y2)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y3 </a:t>
            </a:r>
            <a:r>
              <a:rPr lang="en-US" altLang="zh-CN" sz="2400" dirty="0"/>
              <a:t>= y2 - tree_reg2.predict(X)</a:t>
            </a:r>
          </a:p>
          <a:p>
            <a:pPr marL="0" indent="0">
              <a:buNone/>
            </a:pPr>
            <a:r>
              <a:rPr lang="en-US" altLang="zh-CN" sz="2400" dirty="0"/>
              <a:t>tree_reg3 = </a:t>
            </a:r>
            <a:r>
              <a:rPr lang="en-US" altLang="zh-CN" sz="2400" dirty="0" err="1"/>
              <a:t>DecisionTreeRegressor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max_depth</a:t>
            </a:r>
            <a:r>
              <a:rPr lang="en-US" altLang="zh-CN" sz="2400" dirty="0"/>
              <a:t>=2)</a:t>
            </a:r>
          </a:p>
          <a:p>
            <a:pPr marL="0" indent="0">
              <a:buNone/>
            </a:pPr>
            <a:r>
              <a:rPr lang="en-US" altLang="zh-CN" sz="2400" dirty="0"/>
              <a:t>tree_reg3.fit(X, y3)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b="1" dirty="0" err="1" smtClean="0"/>
              <a:t>y_pred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= sum(</a:t>
            </a:r>
            <a:r>
              <a:rPr lang="en-US" altLang="zh-CN" sz="2000" b="1" dirty="0" err="1"/>
              <a:t>tree.predict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X_new</a:t>
            </a:r>
            <a:r>
              <a:rPr lang="en-US" altLang="zh-CN" sz="2000" b="1" dirty="0"/>
              <a:t>) for tree in (tree_reg1, tree_reg2, tree_reg3))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000124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Gradient Boosting</a:t>
            </a:r>
            <a:endParaRPr lang="en-US" altLang="zh-CN" sz="3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0"/>
            <a:ext cx="756873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97070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Gradient Boosting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sklearn.ensemble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GradientBoostingRegressor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b="1" dirty="0" err="1"/>
              <a:t>gbrt</a:t>
            </a:r>
            <a:r>
              <a:rPr lang="en-US" altLang="zh-CN" sz="2000" b="1" dirty="0"/>
              <a:t> = </a:t>
            </a:r>
            <a:r>
              <a:rPr lang="en-US" altLang="zh-CN" sz="2000" b="1" dirty="0" err="1"/>
              <a:t>GradientBoostingRegressor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max_depth</a:t>
            </a:r>
            <a:r>
              <a:rPr lang="en-US" altLang="zh-CN" sz="2000" b="1" dirty="0"/>
              <a:t>=2, </a:t>
            </a:r>
            <a:r>
              <a:rPr lang="en-US" altLang="zh-CN" sz="2000" b="1" dirty="0" err="1"/>
              <a:t>n_estimators</a:t>
            </a:r>
            <a:r>
              <a:rPr lang="en-US" altLang="zh-CN" sz="2000" b="1" dirty="0"/>
              <a:t>=3, </a:t>
            </a:r>
            <a:r>
              <a:rPr lang="en-US" altLang="zh-CN" sz="2000" b="1" dirty="0" err="1"/>
              <a:t>learning_rate</a:t>
            </a:r>
            <a:r>
              <a:rPr lang="en-US" altLang="zh-CN" sz="2000" b="1" dirty="0"/>
              <a:t>=1.0)</a:t>
            </a:r>
          </a:p>
          <a:p>
            <a:pPr marL="0" indent="0">
              <a:buNone/>
            </a:pPr>
            <a:r>
              <a:rPr lang="en-US" altLang="zh-CN" sz="2400" dirty="0" err="1"/>
              <a:t>gbrt.fit</a:t>
            </a:r>
            <a:r>
              <a:rPr lang="en-US" altLang="zh-CN" sz="2400" dirty="0"/>
              <a:t>(X, y)</a:t>
            </a:r>
            <a:endParaRPr lang="zh-CN" altLang="en-US" sz="2000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7" y="2708920"/>
            <a:ext cx="9110864" cy="32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5702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Gradient Boosting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import </a:t>
            </a:r>
            <a:r>
              <a:rPr lang="en-US" altLang="zh-CN" sz="2400" b="1" dirty="0" err="1"/>
              <a:t>numpy</a:t>
            </a:r>
            <a:r>
              <a:rPr lang="en-US" altLang="zh-CN" sz="2400" b="1" dirty="0"/>
              <a:t> as </a:t>
            </a:r>
            <a:r>
              <a:rPr lang="en-US" altLang="zh-CN" sz="2400" b="1" dirty="0" err="1"/>
              <a:t>np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sklearn.model_selection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train_test_split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sklearn.metrics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mean_squared_error</a:t>
            </a:r>
            <a:endParaRPr lang="en-US" altLang="zh-CN" sz="2400" dirty="0"/>
          </a:p>
          <a:p>
            <a:pPr marL="0" indent="0">
              <a:buNone/>
            </a:pPr>
            <a:r>
              <a:rPr lang="fr-FR" altLang="zh-CN" sz="2400" dirty="0"/>
              <a:t>X_train, X_val, y_train, y_val = train_test_split(X, y)</a:t>
            </a:r>
          </a:p>
          <a:p>
            <a:pPr marL="0" indent="0">
              <a:buNone/>
            </a:pPr>
            <a:r>
              <a:rPr lang="en-US" altLang="zh-CN" sz="2400" dirty="0" err="1"/>
              <a:t>gbrt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GradientBoostingRegressor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max_depth</a:t>
            </a:r>
            <a:r>
              <a:rPr lang="en-US" altLang="zh-CN" sz="2400" dirty="0"/>
              <a:t>=2, </a:t>
            </a:r>
            <a:r>
              <a:rPr lang="en-US" altLang="zh-CN" sz="2400" dirty="0" err="1"/>
              <a:t>n_estimators</a:t>
            </a:r>
            <a:r>
              <a:rPr lang="en-US" altLang="zh-CN" sz="2400" dirty="0"/>
              <a:t>=120)</a:t>
            </a:r>
          </a:p>
          <a:p>
            <a:pPr marL="0" indent="0">
              <a:buNone/>
            </a:pPr>
            <a:r>
              <a:rPr lang="en-US" altLang="zh-CN" sz="2400" dirty="0" err="1"/>
              <a:t>gbrt.fit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X_train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y_train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errors = [</a:t>
            </a:r>
            <a:r>
              <a:rPr lang="en-US" altLang="zh-CN" sz="2400" dirty="0" err="1"/>
              <a:t>mean_squared_error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y_val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y_pred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b="1" dirty="0" smtClean="0"/>
              <a:t>                             for </a:t>
            </a:r>
            <a:r>
              <a:rPr lang="en-US" altLang="zh-CN" sz="2400" dirty="0" err="1"/>
              <a:t>y_pred</a:t>
            </a:r>
            <a:r>
              <a:rPr lang="en-US" altLang="zh-CN" sz="2400" dirty="0"/>
              <a:t> </a:t>
            </a:r>
            <a:r>
              <a:rPr lang="en-US" altLang="zh-CN" sz="2400" b="1" dirty="0"/>
              <a:t>in </a:t>
            </a:r>
            <a:r>
              <a:rPr lang="en-US" altLang="zh-CN" sz="2400" dirty="0" err="1"/>
              <a:t>gbrt.staged_predict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X_val</a:t>
            </a:r>
            <a:r>
              <a:rPr lang="en-US" altLang="zh-CN" sz="2400" dirty="0"/>
              <a:t>)]</a:t>
            </a:r>
          </a:p>
          <a:p>
            <a:pPr marL="0" indent="0">
              <a:buNone/>
            </a:pPr>
            <a:r>
              <a:rPr lang="en-US" altLang="zh-CN" sz="2400" dirty="0" err="1"/>
              <a:t>bst_n_estimators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np.argmin</a:t>
            </a:r>
            <a:r>
              <a:rPr lang="en-US" altLang="zh-CN" sz="2400" dirty="0"/>
              <a:t>(errors)</a:t>
            </a:r>
          </a:p>
          <a:p>
            <a:pPr marL="0" indent="0">
              <a:buNone/>
            </a:pPr>
            <a:r>
              <a:rPr lang="en-US" altLang="zh-CN" sz="1800" b="1" dirty="0" err="1"/>
              <a:t>gbrt_best</a:t>
            </a:r>
            <a:r>
              <a:rPr lang="en-US" altLang="zh-CN" sz="1800" b="1" dirty="0"/>
              <a:t> = </a:t>
            </a:r>
            <a:r>
              <a:rPr lang="en-US" altLang="zh-CN" sz="1800" b="1" dirty="0" err="1"/>
              <a:t>GradientBoostingRegressor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max_depth</a:t>
            </a:r>
            <a:r>
              <a:rPr lang="en-US" altLang="zh-CN" sz="1800" b="1" dirty="0"/>
              <a:t>=2,n_estimators=</a:t>
            </a:r>
            <a:r>
              <a:rPr lang="en-US" altLang="zh-CN" sz="1800" b="1" dirty="0" err="1"/>
              <a:t>bst_n_estimators</a:t>
            </a:r>
            <a:r>
              <a:rPr lang="en-US" altLang="zh-CN" sz="1800" b="1" dirty="0"/>
              <a:t>)</a:t>
            </a:r>
          </a:p>
          <a:p>
            <a:pPr marL="0" indent="0">
              <a:buNone/>
            </a:pPr>
            <a:r>
              <a:rPr lang="en-US" altLang="zh-CN" sz="2400" dirty="0" err="1"/>
              <a:t>gbrt_best.fit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X_train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y_train</a:t>
            </a:r>
            <a:r>
              <a:rPr lang="en-US" altLang="zh-CN" sz="2400" dirty="0"/>
              <a:t>)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923158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altLang="zh-CN" sz="3600" i="1" dirty="0"/>
              <a:t>Tuning the number of trees using early stopping</a:t>
            </a:r>
            <a:endParaRPr lang="en-US" altLang="zh-CN" sz="36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38314"/>
            <a:ext cx="9144000" cy="3217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0342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Gradient Boosting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</a:t>
            </a:r>
            <a:r>
              <a:rPr lang="en-US" altLang="zh-CN" sz="2800" dirty="0" err="1"/>
              <a:t>GradientBoostingRegressor</a:t>
            </a:r>
            <a:r>
              <a:rPr lang="en-US" altLang="zh-CN" sz="2800" dirty="0"/>
              <a:t> class also supports a subsample </a:t>
            </a:r>
            <a:r>
              <a:rPr lang="en-US" altLang="zh-CN" sz="2800" dirty="0" err="1" smtClean="0"/>
              <a:t>hyperparameter</a:t>
            </a:r>
            <a:r>
              <a:rPr lang="en-US" altLang="zh-CN" sz="2800" dirty="0" smtClean="0"/>
              <a:t>, which </a:t>
            </a:r>
            <a:r>
              <a:rPr lang="en-US" altLang="zh-CN" sz="2800" dirty="0"/>
              <a:t>specifies the fraction of training instances to be used for training each tree. </a:t>
            </a:r>
            <a:r>
              <a:rPr lang="en-US" altLang="zh-CN" sz="2800" dirty="0" smtClean="0"/>
              <a:t>For example</a:t>
            </a:r>
            <a:r>
              <a:rPr lang="en-US" altLang="zh-CN" sz="2800" dirty="0"/>
              <a:t>, if subsample=0.25, then each tree is trained on 25% of the training </a:t>
            </a:r>
            <a:r>
              <a:rPr lang="en-US" altLang="zh-CN" sz="2800" dirty="0" smtClean="0"/>
              <a:t>instances, selected </a:t>
            </a:r>
            <a:r>
              <a:rPr lang="en-US" altLang="zh-CN" sz="2800" dirty="0"/>
              <a:t>randomly. As you can probably guess by now, this trades a higher </a:t>
            </a:r>
            <a:r>
              <a:rPr lang="en-US" altLang="zh-CN" sz="2800" dirty="0" smtClean="0"/>
              <a:t>bias for </a:t>
            </a:r>
            <a:r>
              <a:rPr lang="en-US" altLang="zh-CN" sz="2800" dirty="0"/>
              <a:t>a lower variance. It also speeds up training considerably. This technique is </a:t>
            </a:r>
            <a:r>
              <a:rPr lang="en-US" altLang="zh-CN" sz="2800" dirty="0" smtClean="0"/>
              <a:t>called </a:t>
            </a:r>
            <a:r>
              <a:rPr lang="en-US" altLang="zh-CN" sz="2800" b="1" i="1" dirty="0" smtClean="0"/>
              <a:t>Stochastic </a:t>
            </a:r>
            <a:r>
              <a:rPr lang="en-US" altLang="zh-CN" sz="2800" b="1" i="1" dirty="0"/>
              <a:t>Gradient Boosting</a:t>
            </a:r>
            <a:r>
              <a:rPr lang="en-US" altLang="zh-CN" sz="2800" dirty="0"/>
              <a:t>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972234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Stacking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last Ensemble method we will discuss in this chapter is called </a:t>
            </a:r>
            <a:r>
              <a:rPr lang="en-US" altLang="zh-CN" sz="2800" i="1" dirty="0"/>
              <a:t>stacking </a:t>
            </a:r>
            <a:r>
              <a:rPr lang="en-US" altLang="zh-CN" sz="2800" dirty="0"/>
              <a:t>(short </a:t>
            </a:r>
            <a:r>
              <a:rPr lang="en-US" altLang="zh-CN" sz="2800" dirty="0" smtClean="0"/>
              <a:t>for </a:t>
            </a:r>
            <a:r>
              <a:rPr lang="en-US" altLang="zh-CN" sz="2800" i="1" dirty="0" smtClean="0"/>
              <a:t>stacked </a:t>
            </a:r>
            <a:r>
              <a:rPr lang="en-US" altLang="zh-CN" sz="2800" i="1" dirty="0"/>
              <a:t>generalization</a:t>
            </a:r>
            <a:r>
              <a:rPr lang="en-US" altLang="zh-CN" sz="2800" dirty="0" smtClean="0"/>
              <a:t>). </a:t>
            </a:r>
            <a:r>
              <a:rPr lang="en-US" altLang="zh-CN" sz="2800" dirty="0"/>
              <a:t>It is based on a simple idea: instead of using trivial </a:t>
            </a:r>
            <a:r>
              <a:rPr lang="en-US" altLang="zh-CN" sz="2800" dirty="0" smtClean="0"/>
              <a:t>functions (such </a:t>
            </a:r>
            <a:r>
              <a:rPr lang="en-US" altLang="zh-CN" sz="2800" dirty="0"/>
              <a:t>as hard voting) to aggregate the predictions of all predictors in an </a:t>
            </a:r>
            <a:r>
              <a:rPr lang="en-US" altLang="zh-CN" sz="2800" dirty="0" smtClean="0"/>
              <a:t>ensemble, why </a:t>
            </a:r>
            <a:r>
              <a:rPr lang="en-US" altLang="zh-CN" sz="2800" dirty="0"/>
              <a:t>don’t we train a model to perform this aggregation? Figure 7-12 shows such </a:t>
            </a:r>
            <a:r>
              <a:rPr lang="en-US" altLang="zh-CN" sz="2800" dirty="0" smtClean="0"/>
              <a:t>an ensemble </a:t>
            </a:r>
            <a:r>
              <a:rPr lang="en-US" altLang="zh-CN" sz="2800" dirty="0"/>
              <a:t>performing a regression task on a new instance. Each of the bottom </a:t>
            </a:r>
            <a:r>
              <a:rPr lang="en-US" altLang="zh-CN" sz="2800" dirty="0" smtClean="0"/>
              <a:t>three predictors </a:t>
            </a:r>
            <a:r>
              <a:rPr lang="en-US" altLang="zh-CN" sz="2800" dirty="0"/>
              <a:t>predicts a different value (3.1, 2.7, and 2.9), and then the final </a:t>
            </a:r>
            <a:r>
              <a:rPr lang="en-US" altLang="zh-CN" sz="2800" dirty="0" smtClean="0"/>
              <a:t>predictor (called </a:t>
            </a:r>
            <a:r>
              <a:rPr lang="en-US" altLang="zh-CN" sz="2800" dirty="0"/>
              <a:t>a </a:t>
            </a:r>
            <a:r>
              <a:rPr lang="en-US" altLang="zh-CN" sz="2800" i="1" dirty="0"/>
              <a:t>blender</a:t>
            </a:r>
            <a:r>
              <a:rPr lang="en-US" altLang="zh-CN" sz="2800" dirty="0"/>
              <a:t>, or a </a:t>
            </a:r>
            <a:r>
              <a:rPr lang="en-US" altLang="zh-CN" sz="2800" i="1" dirty="0"/>
              <a:t>meta learner</a:t>
            </a:r>
            <a:r>
              <a:rPr lang="en-US" altLang="zh-CN" sz="2800" dirty="0"/>
              <a:t>) takes these predictions as inputs and makes </a:t>
            </a:r>
            <a:r>
              <a:rPr lang="en-US" altLang="zh-CN" sz="2800" dirty="0" smtClean="0"/>
              <a:t>the final </a:t>
            </a:r>
            <a:r>
              <a:rPr lang="en-US" altLang="zh-CN" sz="2800" dirty="0"/>
              <a:t>prediction (3.0).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8650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Voting Classifiers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Suppose you have trained a few classifiers, each one achieving about 80% </a:t>
            </a:r>
            <a:r>
              <a:rPr lang="en-US" altLang="zh-CN" dirty="0" smtClean="0"/>
              <a:t>accuracy. You </a:t>
            </a:r>
            <a:r>
              <a:rPr lang="en-US" altLang="zh-CN" dirty="0"/>
              <a:t>may have a Logistic Regression classifier, an SVM classifier, a Random </a:t>
            </a:r>
            <a:r>
              <a:rPr lang="en-US" altLang="zh-CN" dirty="0" smtClean="0"/>
              <a:t>Forest classifier</a:t>
            </a:r>
            <a:r>
              <a:rPr lang="en-US" altLang="zh-CN" dirty="0"/>
              <a:t>, a K-Nearest Neighbors classifier, and perhaps a few </a:t>
            </a:r>
            <a:r>
              <a:rPr lang="en-US" altLang="zh-CN" dirty="0" smtClean="0"/>
              <a:t>more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88" y="3582879"/>
            <a:ext cx="7596336" cy="329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0211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Stacking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last Ensemble method we will discuss in this chapter is called </a:t>
            </a:r>
            <a:r>
              <a:rPr lang="en-US" altLang="zh-CN" sz="2800" i="1" dirty="0"/>
              <a:t>stacking </a:t>
            </a:r>
            <a:r>
              <a:rPr lang="en-US" altLang="zh-CN" sz="2800" dirty="0"/>
              <a:t>(short </a:t>
            </a:r>
            <a:r>
              <a:rPr lang="en-US" altLang="zh-CN" sz="2800" dirty="0" smtClean="0"/>
              <a:t>for </a:t>
            </a:r>
            <a:r>
              <a:rPr lang="en-US" altLang="zh-CN" sz="2800" i="1" dirty="0" smtClean="0"/>
              <a:t>stacked </a:t>
            </a:r>
            <a:r>
              <a:rPr lang="en-US" altLang="zh-CN" sz="2800" i="1" dirty="0"/>
              <a:t>generalization</a:t>
            </a:r>
            <a:r>
              <a:rPr lang="en-US" altLang="zh-CN" sz="2800" dirty="0" smtClean="0"/>
              <a:t>). </a:t>
            </a:r>
            <a:r>
              <a:rPr lang="en-US" altLang="zh-CN" sz="2800" dirty="0"/>
              <a:t>It is based on a simple idea: instead of using trivial </a:t>
            </a:r>
            <a:r>
              <a:rPr lang="en-US" altLang="zh-CN" sz="2800" dirty="0" smtClean="0"/>
              <a:t>functions (such </a:t>
            </a:r>
            <a:r>
              <a:rPr lang="en-US" altLang="zh-CN" sz="2800" dirty="0"/>
              <a:t>as hard voting) to aggregate the predictions of all predictors in an </a:t>
            </a:r>
            <a:r>
              <a:rPr lang="en-US" altLang="zh-CN" sz="2800" dirty="0" smtClean="0"/>
              <a:t>ensemble, why </a:t>
            </a:r>
            <a:r>
              <a:rPr lang="en-US" altLang="zh-CN" sz="2800" dirty="0"/>
              <a:t>don’t we train a model to perform this aggregation? Figure 7-12 shows such </a:t>
            </a:r>
            <a:r>
              <a:rPr lang="en-US" altLang="zh-CN" sz="2800" dirty="0" smtClean="0"/>
              <a:t>an ensemble </a:t>
            </a:r>
            <a:r>
              <a:rPr lang="en-US" altLang="zh-CN" sz="2800" dirty="0"/>
              <a:t>performing a regression task on a new instance. Each of the bottom </a:t>
            </a:r>
            <a:r>
              <a:rPr lang="en-US" altLang="zh-CN" sz="2800" dirty="0" smtClean="0"/>
              <a:t>three predictors </a:t>
            </a:r>
            <a:r>
              <a:rPr lang="en-US" altLang="zh-CN" sz="2800" dirty="0"/>
              <a:t>predicts a different value (3.1, 2.7, and 2.9), and then the </a:t>
            </a:r>
            <a:r>
              <a:rPr lang="en-US" altLang="zh-CN" sz="2800"/>
              <a:t>final </a:t>
            </a:r>
            <a:r>
              <a:rPr lang="en-US" altLang="zh-CN" sz="2800" smtClean="0"/>
              <a:t>predictor (called </a:t>
            </a:r>
            <a:r>
              <a:rPr lang="en-US" altLang="zh-CN" sz="2800" dirty="0"/>
              <a:t>a </a:t>
            </a:r>
            <a:r>
              <a:rPr lang="en-US" altLang="zh-CN" sz="2800" i="1" dirty="0"/>
              <a:t>blender</a:t>
            </a:r>
            <a:r>
              <a:rPr lang="en-US" altLang="zh-CN" sz="2800" dirty="0"/>
              <a:t>, or a </a:t>
            </a:r>
            <a:r>
              <a:rPr lang="en-US" altLang="zh-CN" sz="2800" i="1" dirty="0"/>
              <a:t>meta learner</a:t>
            </a:r>
            <a:r>
              <a:rPr lang="en-US" altLang="zh-CN" sz="2800" dirty="0"/>
              <a:t>) takes these predictions as inputs and </a:t>
            </a:r>
            <a:r>
              <a:rPr lang="en-US" altLang="zh-CN" sz="2800"/>
              <a:t>makes </a:t>
            </a:r>
            <a:r>
              <a:rPr lang="en-US" altLang="zh-CN" sz="2800" smtClean="0"/>
              <a:t>the final </a:t>
            </a:r>
            <a:r>
              <a:rPr lang="en-US" altLang="zh-CN" sz="2800" dirty="0"/>
              <a:t>prediction (3.0).</a:t>
            </a:r>
            <a:endParaRPr lang="zh-CN" altLang="en-US" sz="2400" b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89644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3629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Stacking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To train the blender, a common approach is to use a hold-out set.19 Let’s see how </a:t>
            </a:r>
            <a:r>
              <a:rPr lang="en-US" altLang="zh-CN" sz="2800" dirty="0" smtClean="0"/>
              <a:t>it works</a:t>
            </a:r>
            <a:r>
              <a:rPr lang="en-US" altLang="zh-CN" sz="2800" dirty="0"/>
              <a:t>. First, the training set is split in two subsets. The first subset is used to train </a:t>
            </a:r>
            <a:r>
              <a:rPr lang="en-US" altLang="zh-CN" sz="2800" dirty="0" smtClean="0"/>
              <a:t>the predictors </a:t>
            </a:r>
            <a:r>
              <a:rPr lang="en-US" altLang="zh-CN" sz="2800" dirty="0"/>
              <a:t>in the first layer</a:t>
            </a:r>
            <a:endParaRPr lang="zh-CN" altLang="en-US" sz="2400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6696744" cy="4290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3469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Stacking</a:t>
            </a:r>
            <a:endParaRPr lang="en-US" altLang="zh-CN" sz="36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98" y="-1"/>
            <a:ext cx="729000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98595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Stacking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02128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It is actually possible to train several different blenders this way (e.g., one using </a:t>
            </a:r>
            <a:r>
              <a:rPr lang="en-US" altLang="zh-CN" sz="2800" dirty="0" smtClean="0"/>
              <a:t>Linear Regression</a:t>
            </a:r>
            <a:r>
              <a:rPr lang="en-US" altLang="zh-CN" sz="2800" dirty="0"/>
              <a:t>, another using Random Forest Regression, and so on): we get a </a:t>
            </a:r>
            <a:r>
              <a:rPr lang="en-US" altLang="zh-CN" sz="2800" dirty="0" smtClean="0"/>
              <a:t>whole layer </a:t>
            </a:r>
            <a:r>
              <a:rPr lang="en-US" altLang="zh-CN" sz="2800" dirty="0"/>
              <a:t>of blenders. The trick is to split the training set into three subsets: the first one </a:t>
            </a:r>
            <a:r>
              <a:rPr lang="en-US" altLang="zh-CN" sz="2800" dirty="0" smtClean="0"/>
              <a:t>is used </a:t>
            </a:r>
            <a:r>
              <a:rPr lang="en-US" altLang="zh-CN" sz="2800" dirty="0"/>
              <a:t>to train the first layer, the second one is used to create the training set used </a:t>
            </a:r>
            <a:r>
              <a:rPr lang="en-US" altLang="zh-CN" sz="2800" dirty="0" smtClean="0"/>
              <a:t>to train </a:t>
            </a:r>
            <a:r>
              <a:rPr lang="en-US" altLang="zh-CN" sz="2800" dirty="0"/>
              <a:t>the second layer (using predictions made by the predictors of the first layer</a:t>
            </a:r>
            <a:r>
              <a:rPr lang="en-US" altLang="zh-CN" sz="2800" dirty="0" smtClean="0"/>
              <a:t>), and </a:t>
            </a:r>
            <a:r>
              <a:rPr lang="en-US" altLang="zh-CN" sz="2800" dirty="0"/>
              <a:t>the third one is used to create the training set to train the third layer (using </a:t>
            </a:r>
            <a:r>
              <a:rPr lang="en-US" altLang="zh-CN" sz="2800" dirty="0" smtClean="0"/>
              <a:t>predictions made </a:t>
            </a:r>
            <a:r>
              <a:rPr lang="en-US" altLang="zh-CN" sz="2800" dirty="0"/>
              <a:t>by the predictors of the second layer). Once this is done, we can </a:t>
            </a:r>
            <a:r>
              <a:rPr lang="en-US" altLang="zh-CN" sz="2800" dirty="0" smtClean="0"/>
              <a:t>make a </a:t>
            </a:r>
            <a:r>
              <a:rPr lang="en-US" altLang="zh-CN" sz="2800" dirty="0"/>
              <a:t>prediction for a new instance by going through each layer sequentially, as shown </a:t>
            </a:r>
            <a:r>
              <a:rPr lang="en-US" altLang="zh-CN" sz="2800" dirty="0" smtClean="0"/>
              <a:t>in Figure </a:t>
            </a:r>
            <a:r>
              <a:rPr lang="en-US" altLang="zh-CN" sz="2800" dirty="0"/>
              <a:t>7-15.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426947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Stacking</a:t>
            </a:r>
            <a:endParaRPr lang="en-US" altLang="zh-CN" sz="36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0"/>
            <a:ext cx="7127151" cy="6895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57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Voting Classifiers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A very simple way to create an even better classifier is to aggregate the predictions </a:t>
            </a:r>
            <a:r>
              <a:rPr lang="en-US" altLang="zh-CN" dirty="0" smtClean="0"/>
              <a:t>of each </a:t>
            </a:r>
            <a:r>
              <a:rPr lang="en-US" altLang="zh-CN" dirty="0"/>
              <a:t>classifier and predict the class that gets the most votes. This majority-vote </a:t>
            </a:r>
            <a:r>
              <a:rPr lang="en-US" altLang="zh-CN" dirty="0" smtClean="0"/>
              <a:t>classifier is </a:t>
            </a:r>
            <a:r>
              <a:rPr lang="en-US" altLang="zh-CN" dirty="0"/>
              <a:t>called a </a:t>
            </a:r>
            <a:r>
              <a:rPr lang="en-US" altLang="zh-CN" i="1" dirty="0"/>
              <a:t>hard voting </a:t>
            </a:r>
            <a:r>
              <a:rPr lang="en-US" altLang="zh-CN" dirty="0" smtClean="0"/>
              <a:t>classifier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37505"/>
            <a:ext cx="6768752" cy="3620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35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Voting Classifiers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Somewhat surprisingly, this voting classifier often achieves a higher accuracy than </a:t>
            </a:r>
            <a:r>
              <a:rPr lang="en-US" altLang="zh-CN" dirty="0" smtClean="0"/>
              <a:t>the best </a:t>
            </a:r>
            <a:r>
              <a:rPr lang="en-US" altLang="zh-CN" dirty="0"/>
              <a:t>classifier in the ensemble. In fact, even if each classifier is a </a:t>
            </a:r>
            <a:r>
              <a:rPr lang="en-US" altLang="zh-CN" i="1" dirty="0"/>
              <a:t>weak learner </a:t>
            </a:r>
            <a:r>
              <a:rPr lang="en-US" altLang="zh-CN" dirty="0"/>
              <a:t>(</a:t>
            </a:r>
            <a:r>
              <a:rPr lang="en-US" altLang="zh-CN" dirty="0" smtClean="0"/>
              <a:t>meaning it </a:t>
            </a:r>
            <a:r>
              <a:rPr lang="en-US" altLang="zh-CN" dirty="0"/>
              <a:t>does only slightly better than random guessing), the ensemble can still be </a:t>
            </a:r>
            <a:r>
              <a:rPr lang="en-US" altLang="zh-CN" dirty="0" smtClean="0"/>
              <a:t>a </a:t>
            </a:r>
            <a:r>
              <a:rPr lang="en-US" altLang="zh-CN" i="1" dirty="0" smtClean="0"/>
              <a:t>strong </a:t>
            </a:r>
            <a:r>
              <a:rPr lang="en-US" altLang="zh-CN" i="1" dirty="0"/>
              <a:t>learner </a:t>
            </a:r>
            <a:r>
              <a:rPr lang="en-US" altLang="zh-CN" dirty="0"/>
              <a:t>(achieving high accuracy), provided there are a sufficient number </a:t>
            </a:r>
            <a:r>
              <a:rPr lang="en-US" altLang="zh-CN" dirty="0" smtClean="0"/>
              <a:t>of weak </a:t>
            </a:r>
            <a:r>
              <a:rPr lang="en-US" altLang="zh-CN" dirty="0"/>
              <a:t>learners and they are sufficiently diverse.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40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Voting Classifiers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Ensemble methods work best when the predictors are as </a:t>
            </a:r>
            <a:r>
              <a:rPr lang="en-US" altLang="zh-CN" dirty="0" smtClean="0"/>
              <a:t>independent from </a:t>
            </a:r>
            <a:r>
              <a:rPr lang="en-US" altLang="zh-CN" dirty="0"/>
              <a:t>one another as possible. One way to get diverse </a:t>
            </a:r>
            <a:r>
              <a:rPr lang="en-US" altLang="zh-CN" dirty="0" smtClean="0"/>
              <a:t>classifiers is </a:t>
            </a:r>
            <a:r>
              <a:rPr lang="en-US" altLang="zh-CN" dirty="0"/>
              <a:t>to train them using very different algorithms. This increases </a:t>
            </a:r>
            <a:r>
              <a:rPr lang="en-US" altLang="zh-CN" dirty="0" smtClean="0"/>
              <a:t>the chance </a:t>
            </a:r>
            <a:r>
              <a:rPr lang="en-US" altLang="zh-CN" dirty="0"/>
              <a:t>that they will make very different types of errors, </a:t>
            </a:r>
            <a:r>
              <a:rPr lang="en-US" altLang="zh-CN" dirty="0" smtClean="0"/>
              <a:t>improving the </a:t>
            </a:r>
            <a:r>
              <a:rPr lang="en-US" altLang="zh-CN" dirty="0"/>
              <a:t>ensemble’s accuracy.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0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dirty="0"/>
              <a:t>Voting Classifiers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sklearn.ensemble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RandomForestClassifier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sklearn.ensemble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VotingClassifier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sklearn.linear_model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LogisticRegression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sklearn.svm</a:t>
            </a:r>
            <a:r>
              <a:rPr lang="en-US" altLang="zh-CN" sz="2400" b="1" dirty="0"/>
              <a:t> import </a:t>
            </a:r>
            <a:r>
              <a:rPr lang="en-US" altLang="zh-CN" sz="2400" dirty="0"/>
              <a:t>SVC</a:t>
            </a:r>
          </a:p>
          <a:p>
            <a:pPr marL="0" indent="0">
              <a:buNone/>
            </a:pPr>
            <a:r>
              <a:rPr lang="en-US" altLang="zh-CN" sz="2400" dirty="0" err="1"/>
              <a:t>log_clf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LogisticRegression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r>
              <a:rPr lang="en-US" altLang="zh-CN" sz="2400" dirty="0" err="1"/>
              <a:t>rnd_clf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RandomForestClassifier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r>
              <a:rPr lang="en-US" altLang="zh-CN" sz="2400" dirty="0" err="1"/>
              <a:t>svm_clf</a:t>
            </a:r>
            <a:r>
              <a:rPr lang="en-US" altLang="zh-CN" sz="2400" dirty="0"/>
              <a:t> = SVC()</a:t>
            </a:r>
          </a:p>
          <a:p>
            <a:pPr marL="0" indent="0">
              <a:buNone/>
            </a:pPr>
            <a:r>
              <a:rPr lang="en-US" altLang="zh-CN" sz="2400" dirty="0" err="1"/>
              <a:t>voting_clf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VotingClassifier</a:t>
            </a:r>
            <a:r>
              <a:rPr lang="en-US" altLang="zh-CN" sz="2400" dirty="0"/>
              <a:t>(</a:t>
            </a:r>
          </a:p>
          <a:p>
            <a:pPr marL="0" indent="0">
              <a:buNone/>
            </a:pPr>
            <a:r>
              <a:rPr lang="en-US" altLang="zh-CN" sz="2400" dirty="0" smtClean="0"/>
              <a:t>        estimators</a:t>
            </a:r>
            <a:r>
              <a:rPr lang="en-US" altLang="zh-CN" sz="2400" dirty="0"/>
              <a:t>=[('</a:t>
            </a:r>
            <a:r>
              <a:rPr lang="en-US" altLang="zh-CN" sz="2400" dirty="0" err="1"/>
              <a:t>lr</a:t>
            </a:r>
            <a:r>
              <a:rPr lang="en-US" altLang="zh-CN" sz="2400" dirty="0"/>
              <a:t>', </a:t>
            </a:r>
            <a:r>
              <a:rPr lang="en-US" altLang="zh-CN" sz="2400" dirty="0" err="1"/>
              <a:t>log_clf</a:t>
            </a:r>
            <a:r>
              <a:rPr lang="en-US" altLang="zh-CN" sz="2400" dirty="0"/>
              <a:t>), ('</a:t>
            </a:r>
            <a:r>
              <a:rPr lang="en-US" altLang="zh-CN" sz="2400" dirty="0" err="1"/>
              <a:t>rf</a:t>
            </a:r>
            <a:r>
              <a:rPr lang="en-US" altLang="zh-CN" sz="2400" dirty="0"/>
              <a:t>', </a:t>
            </a:r>
            <a:r>
              <a:rPr lang="en-US" altLang="zh-CN" sz="2400" dirty="0" err="1"/>
              <a:t>rnd_clf</a:t>
            </a:r>
            <a:r>
              <a:rPr lang="en-US" altLang="zh-CN" sz="2400" dirty="0"/>
              <a:t>), ('svc', </a:t>
            </a:r>
            <a:r>
              <a:rPr lang="en-US" altLang="zh-CN" sz="2400" dirty="0" err="1"/>
              <a:t>svm_clf</a:t>
            </a:r>
            <a:r>
              <a:rPr lang="en-US" altLang="zh-CN" sz="2400" dirty="0"/>
              <a:t>)],</a:t>
            </a:r>
          </a:p>
          <a:p>
            <a:pPr marL="0" indent="0">
              <a:buNone/>
            </a:pPr>
            <a:r>
              <a:rPr lang="en-US" altLang="zh-CN" sz="2400" dirty="0" smtClean="0"/>
              <a:t>        voting</a:t>
            </a:r>
            <a:r>
              <a:rPr lang="en-US" altLang="zh-CN" sz="2400" dirty="0"/>
              <a:t>='hard'</a:t>
            </a:r>
          </a:p>
          <a:p>
            <a:pPr marL="0" indent="0">
              <a:buNone/>
            </a:pPr>
            <a:r>
              <a:rPr lang="en-US" altLang="zh-CN" sz="2400" dirty="0" smtClean="0"/>
              <a:t>    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voting_clf.fit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X_train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y_train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27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3507</Words>
  <Application>Microsoft Office PowerPoint</Application>
  <PresentationFormat>全屏显示(4:3)</PresentationFormat>
  <Paragraphs>206</Paragraphs>
  <Slides>54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Office 主题</vt:lpstr>
      <vt:lpstr>Hands-On Machine Learning with Scikit-Learn and TensorFlow </vt:lpstr>
      <vt:lpstr>CHAPTER 7</vt:lpstr>
      <vt:lpstr>Ensemble Learning and Random Forests</vt:lpstr>
      <vt:lpstr>Ensemble Learning and Random Forests</vt:lpstr>
      <vt:lpstr>Voting Classifiers</vt:lpstr>
      <vt:lpstr>Voting Classifiers</vt:lpstr>
      <vt:lpstr>Voting Classifiers</vt:lpstr>
      <vt:lpstr>Voting Classifiers</vt:lpstr>
      <vt:lpstr>Voting Classifiers</vt:lpstr>
      <vt:lpstr>Voting Classifiers</vt:lpstr>
      <vt:lpstr>Voting Classifiers</vt:lpstr>
      <vt:lpstr>Bagging and Pasting</vt:lpstr>
      <vt:lpstr>Bagging and Pasting</vt:lpstr>
      <vt:lpstr>Bagging and Pasting</vt:lpstr>
      <vt:lpstr>Bagging and Pasting in Scikit-Learn</vt:lpstr>
      <vt:lpstr>Bagging and Pasting in Scikit-Learn</vt:lpstr>
      <vt:lpstr>A single Decision Tree versus a bagging ensemble of 500 trees</vt:lpstr>
      <vt:lpstr>Bagging and Pasting in Scikit-Learn</vt:lpstr>
      <vt:lpstr>Out-of-Bag Evaluation</vt:lpstr>
      <vt:lpstr>Out-of-Bag Evaluation</vt:lpstr>
      <vt:lpstr>Out-of-Bag Evaluation</vt:lpstr>
      <vt:lpstr>Out-of-Bag Evaluation</vt:lpstr>
      <vt:lpstr>Random Patches and Random Subspaces</vt:lpstr>
      <vt:lpstr>Random Patches and Random Subspaces</vt:lpstr>
      <vt:lpstr>Random Forests</vt:lpstr>
      <vt:lpstr>Random Forests</vt:lpstr>
      <vt:lpstr>Random Forests</vt:lpstr>
      <vt:lpstr>Feature Importance</vt:lpstr>
      <vt:lpstr>Feature Importance</vt:lpstr>
      <vt:lpstr>MNIST pixel importance (according to a Random Forest classifier)</vt:lpstr>
      <vt:lpstr>Extra-Trees</vt:lpstr>
      <vt:lpstr>Boosting</vt:lpstr>
      <vt:lpstr>AdaBoost</vt:lpstr>
      <vt:lpstr>AdaBoost</vt:lpstr>
      <vt:lpstr>Decision boundaries of consecutive predictors</vt:lpstr>
      <vt:lpstr>AdaBoost</vt:lpstr>
      <vt:lpstr>AdaBoost</vt:lpstr>
      <vt:lpstr>AdaBoost</vt:lpstr>
      <vt:lpstr>AdaBoost</vt:lpstr>
      <vt:lpstr>AdaBoost</vt:lpstr>
      <vt:lpstr>Gradient Boosting</vt:lpstr>
      <vt:lpstr>Gradient Boosting</vt:lpstr>
      <vt:lpstr>Gradient Boosting</vt:lpstr>
      <vt:lpstr>Gradient Boosting</vt:lpstr>
      <vt:lpstr>Gradient Boosting</vt:lpstr>
      <vt:lpstr>Gradient Boosting</vt:lpstr>
      <vt:lpstr>Tuning the number of trees using early stopping</vt:lpstr>
      <vt:lpstr>Gradient Boosting</vt:lpstr>
      <vt:lpstr>Stacking</vt:lpstr>
      <vt:lpstr>Stacking</vt:lpstr>
      <vt:lpstr>Stacking</vt:lpstr>
      <vt:lpstr>Stacking</vt:lpstr>
      <vt:lpstr>Stacking</vt:lpstr>
      <vt:lpstr>Stacking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Machine Learning with Scikit-Learn and TensorFlow</dc:title>
  <dc:creator>David Wang</dc:creator>
  <cp:lastModifiedBy>user</cp:lastModifiedBy>
  <cp:revision>120</cp:revision>
  <dcterms:created xsi:type="dcterms:W3CDTF">2017-08-17T13:43:52Z</dcterms:created>
  <dcterms:modified xsi:type="dcterms:W3CDTF">2017-08-21T10:58:27Z</dcterms:modified>
</cp:coreProperties>
</file>