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Projection</a:t>
            </a:r>
          </a:p>
          <a:p>
            <a:r>
              <a:rPr lang="en-US" altLang="zh-CN" sz="2800" dirty="0"/>
              <a:t>In most real-world problems, training instances are </a:t>
            </a:r>
            <a:r>
              <a:rPr lang="en-US" altLang="zh-CN" sz="2800" i="1" dirty="0"/>
              <a:t>not </a:t>
            </a:r>
            <a:r>
              <a:rPr lang="en-US" altLang="zh-CN" sz="2800" dirty="0"/>
              <a:t>spread out uniformly </a:t>
            </a:r>
            <a:r>
              <a:rPr lang="en-US" altLang="zh-CN" sz="2800" dirty="0" smtClean="0"/>
              <a:t>across all </a:t>
            </a:r>
            <a:r>
              <a:rPr lang="en-US" altLang="zh-CN" sz="2800" dirty="0"/>
              <a:t>dimensions. Many features are almost constant, while others are highly </a:t>
            </a:r>
            <a:r>
              <a:rPr lang="en-US" altLang="zh-CN" sz="2800" dirty="0" smtClean="0"/>
              <a:t>correlated (as </a:t>
            </a:r>
            <a:r>
              <a:rPr lang="en-US" altLang="zh-CN" sz="2800" dirty="0"/>
              <a:t>discussed earlier for MNIST). As a result, all training </a:t>
            </a:r>
            <a:r>
              <a:rPr lang="en-US" altLang="zh-CN" sz="2800" dirty="0" smtClean="0"/>
              <a:t>instances </a:t>
            </a:r>
            <a:r>
              <a:rPr lang="en-US" altLang="zh-CN" sz="2800" dirty="0"/>
              <a:t>actually lie </a:t>
            </a:r>
            <a:r>
              <a:rPr lang="en-US" altLang="zh-CN" sz="2800" dirty="0" smtClean="0"/>
              <a:t>within (or </a:t>
            </a:r>
            <a:r>
              <a:rPr lang="en-US" altLang="zh-CN" sz="2800" dirty="0"/>
              <a:t>close to) a much lower-dimensional </a:t>
            </a:r>
            <a:r>
              <a:rPr lang="en-US" altLang="zh-CN" sz="2800" i="1" dirty="0"/>
              <a:t>subspace </a:t>
            </a:r>
            <a:r>
              <a:rPr lang="en-US" altLang="zh-CN" sz="2800" dirty="0"/>
              <a:t>of the high-dimensional space. </a:t>
            </a:r>
            <a:r>
              <a:rPr lang="en-US" altLang="zh-CN" sz="2800" dirty="0" smtClean="0"/>
              <a:t>This sounds </a:t>
            </a:r>
            <a:r>
              <a:rPr lang="en-US" altLang="zh-CN" sz="2800" dirty="0"/>
              <a:t>very abstract, so let’s look at an example. In Figure 8-2 you can see a 3D </a:t>
            </a:r>
            <a:r>
              <a:rPr lang="en-US" altLang="zh-CN" sz="2800" dirty="0" smtClean="0"/>
              <a:t>dataset represented </a:t>
            </a:r>
            <a:r>
              <a:rPr lang="en-US" altLang="zh-CN" sz="2800" dirty="0"/>
              <a:t>by the circles.</a:t>
            </a:r>
            <a:endParaRPr lang="en-US" altLang="zh-CN" sz="28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56984" cy="521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Projection</a:t>
            </a:r>
          </a:p>
          <a:p>
            <a:r>
              <a:rPr lang="en-US" altLang="zh-CN" sz="2800" dirty="0"/>
              <a:t>Notice that all training instances lie close to a plane: this is a lower-dimensional (</a:t>
            </a:r>
            <a:r>
              <a:rPr lang="en-US" altLang="zh-CN" sz="2800" dirty="0" smtClean="0"/>
              <a:t>2D) subspace </a:t>
            </a:r>
            <a:r>
              <a:rPr lang="en-US" altLang="zh-CN" sz="2800" dirty="0"/>
              <a:t>of the high-dimensional (3D) space. Now if we project every </a:t>
            </a:r>
            <a:r>
              <a:rPr lang="en-US" altLang="zh-CN" sz="2800" dirty="0" smtClean="0"/>
              <a:t>training instance </a:t>
            </a:r>
            <a:r>
              <a:rPr lang="en-US" altLang="zh-CN" sz="2800" dirty="0"/>
              <a:t>perpendicularly onto this subspace (as represented by the short lines </a:t>
            </a:r>
            <a:r>
              <a:rPr lang="en-US" altLang="zh-CN" sz="2800" dirty="0" smtClean="0"/>
              <a:t>connecting the </a:t>
            </a:r>
            <a:r>
              <a:rPr lang="en-US" altLang="zh-CN" sz="2800" dirty="0"/>
              <a:t>instances to the plane), we get the new 2D dataset shown in Figure </a:t>
            </a:r>
            <a:r>
              <a:rPr lang="en-US" altLang="zh-CN" sz="2800" dirty="0" smtClean="0"/>
              <a:t>8-3. Ta-da</a:t>
            </a:r>
            <a:r>
              <a:rPr lang="en-US" altLang="zh-CN" sz="2800" dirty="0"/>
              <a:t>! We have just reduced the dataset’s dimensionality from 3D to 2D. Note </a:t>
            </a:r>
            <a:r>
              <a:rPr lang="en-US" altLang="zh-CN" sz="2800" dirty="0" smtClean="0"/>
              <a:t>that the </a:t>
            </a:r>
            <a:r>
              <a:rPr lang="en-US" altLang="zh-CN" sz="2800" dirty="0"/>
              <a:t>axes correspond to new features </a:t>
            </a:r>
            <a:r>
              <a:rPr lang="en-US" altLang="zh-CN" sz="2800" i="1" dirty="0"/>
              <a:t>z</a:t>
            </a:r>
            <a:r>
              <a:rPr lang="en-US" altLang="zh-CN" sz="2800" dirty="0"/>
              <a:t>1 and </a:t>
            </a:r>
            <a:r>
              <a:rPr lang="en-US" altLang="zh-CN" sz="2800" i="1" dirty="0"/>
              <a:t>z</a:t>
            </a:r>
            <a:r>
              <a:rPr lang="en-US" altLang="zh-CN" sz="2800" dirty="0"/>
              <a:t>2 (the coordinates of the projections </a:t>
            </a:r>
            <a:r>
              <a:rPr lang="en-US" altLang="zh-CN" sz="2800" dirty="0" smtClean="0"/>
              <a:t>on the </a:t>
            </a:r>
            <a:r>
              <a:rPr lang="en-US" altLang="zh-CN" sz="2800" dirty="0"/>
              <a:t>plane).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3520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Projection</a:t>
            </a:r>
            <a:endParaRPr lang="en-US" altLang="zh-CN" sz="28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37712"/>
            <a:ext cx="6373637" cy="530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1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Projection</a:t>
            </a:r>
          </a:p>
          <a:p>
            <a:r>
              <a:rPr lang="en-US" altLang="zh-CN" sz="2800" dirty="0"/>
              <a:t>However, projection is not always the best approach to dimensionality reduction. </a:t>
            </a:r>
            <a:r>
              <a:rPr lang="en-US" altLang="zh-CN" sz="2800" dirty="0" smtClean="0"/>
              <a:t>In many </a:t>
            </a:r>
            <a:r>
              <a:rPr lang="en-US" altLang="zh-CN" sz="2800" dirty="0"/>
              <a:t>cases the subspace may twist and turn, such as in the famous </a:t>
            </a:r>
            <a:r>
              <a:rPr lang="en-US" altLang="zh-CN" sz="2800" i="1" dirty="0"/>
              <a:t>Swiss roll </a:t>
            </a:r>
            <a:r>
              <a:rPr lang="en-US" altLang="zh-CN" sz="2800" dirty="0"/>
              <a:t>toy </a:t>
            </a:r>
            <a:r>
              <a:rPr lang="en-US" altLang="zh-CN" sz="2800" dirty="0" smtClean="0"/>
              <a:t>dataset represented </a:t>
            </a:r>
            <a:r>
              <a:rPr lang="en-US" altLang="zh-CN" sz="2800" dirty="0"/>
              <a:t>in Figure 8-4.</a:t>
            </a:r>
            <a:endParaRPr lang="en-US" altLang="zh-CN" sz="28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63" y="3435778"/>
            <a:ext cx="4488160" cy="342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38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Projection</a:t>
            </a:r>
          </a:p>
          <a:p>
            <a:r>
              <a:rPr lang="en-US" altLang="zh-CN" sz="2800" dirty="0"/>
              <a:t>However, projection is not always the best approach to dimensionality reduction. </a:t>
            </a:r>
            <a:r>
              <a:rPr lang="en-US" altLang="zh-CN" sz="2800" dirty="0" smtClean="0"/>
              <a:t>In many </a:t>
            </a:r>
            <a:r>
              <a:rPr lang="en-US" altLang="zh-CN" sz="2800" dirty="0"/>
              <a:t>cases the subspace may twist and turn, such as in the famous </a:t>
            </a:r>
            <a:r>
              <a:rPr lang="en-US" altLang="zh-CN" sz="2800" i="1" dirty="0"/>
              <a:t>Swiss roll </a:t>
            </a:r>
            <a:r>
              <a:rPr lang="en-US" altLang="zh-CN" sz="2800" dirty="0"/>
              <a:t>toy </a:t>
            </a:r>
            <a:r>
              <a:rPr lang="en-US" altLang="zh-CN" sz="2800" dirty="0" smtClean="0"/>
              <a:t>dataset represented </a:t>
            </a:r>
            <a:r>
              <a:rPr lang="en-US" altLang="zh-CN" sz="2800" dirty="0"/>
              <a:t>in Figure 8-4.</a:t>
            </a:r>
            <a:endParaRPr lang="en-US" altLang="zh-CN" sz="28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99"/>
            <a:ext cx="9144000" cy="328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02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/>
              <a:t>Manifold </a:t>
            </a:r>
            <a:r>
              <a:rPr lang="en-US" altLang="zh-CN" b="1" dirty="0" smtClean="0"/>
              <a:t>Learning</a:t>
            </a:r>
          </a:p>
          <a:p>
            <a:r>
              <a:rPr lang="en-US" altLang="zh-CN" sz="2800" dirty="0"/>
              <a:t>The Swiss roll is an example of a 2D </a:t>
            </a:r>
            <a:r>
              <a:rPr lang="en-US" altLang="zh-CN" sz="2800" i="1" dirty="0"/>
              <a:t>manifold</a:t>
            </a:r>
            <a:r>
              <a:rPr lang="en-US" altLang="zh-CN" sz="2800" dirty="0"/>
              <a:t>. Put simply, a 2D manifold is a </a:t>
            </a:r>
            <a:r>
              <a:rPr lang="en-US" altLang="zh-CN" sz="2800" dirty="0" smtClean="0"/>
              <a:t>2D shape </a:t>
            </a:r>
            <a:r>
              <a:rPr lang="en-US" altLang="zh-CN" sz="2800" dirty="0"/>
              <a:t>that can be bent and twisted in a higher-dimensional space. More generally,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d</a:t>
            </a:r>
            <a:r>
              <a:rPr lang="en-US" altLang="zh-CN" sz="2800" dirty="0" smtClean="0"/>
              <a:t>-dimensional </a:t>
            </a:r>
            <a:r>
              <a:rPr lang="en-US" altLang="zh-CN" sz="2800" dirty="0"/>
              <a:t>manifold is a part of an </a:t>
            </a:r>
            <a:r>
              <a:rPr lang="en-US" altLang="zh-CN" sz="2800" i="1" dirty="0"/>
              <a:t>n</a:t>
            </a:r>
            <a:r>
              <a:rPr lang="en-US" altLang="zh-CN" sz="2800" dirty="0"/>
              <a:t>-dimensional space (where </a:t>
            </a:r>
            <a:r>
              <a:rPr lang="en-US" altLang="zh-CN" sz="2800" i="1" dirty="0"/>
              <a:t>d </a:t>
            </a:r>
            <a:r>
              <a:rPr lang="en-US" altLang="zh-CN" sz="2800" dirty="0"/>
              <a:t>&lt; </a:t>
            </a:r>
            <a:r>
              <a:rPr lang="en-US" altLang="zh-CN" sz="2800" i="1" dirty="0"/>
              <a:t>n</a:t>
            </a:r>
            <a:r>
              <a:rPr lang="en-US" altLang="zh-CN" sz="2800" dirty="0"/>
              <a:t>) that </a:t>
            </a:r>
            <a:r>
              <a:rPr lang="en-US" altLang="zh-CN" sz="2800" dirty="0" smtClean="0"/>
              <a:t>locally resembles </a:t>
            </a:r>
            <a:r>
              <a:rPr lang="en-US" altLang="zh-CN" sz="2800" dirty="0"/>
              <a:t>a </a:t>
            </a:r>
            <a:r>
              <a:rPr lang="en-US" altLang="zh-CN" sz="2800" i="1" dirty="0"/>
              <a:t>d</a:t>
            </a:r>
            <a:r>
              <a:rPr lang="en-US" altLang="zh-CN" sz="2800" dirty="0"/>
              <a:t>-dimensional </a:t>
            </a:r>
            <a:r>
              <a:rPr lang="en-US" altLang="zh-CN" sz="2800" dirty="0" err="1"/>
              <a:t>hyperplane</a:t>
            </a:r>
            <a:r>
              <a:rPr lang="en-US" altLang="zh-CN" sz="2800" dirty="0"/>
              <a:t>. In the case of the Swiss roll, </a:t>
            </a:r>
            <a:r>
              <a:rPr lang="en-US" altLang="zh-CN" sz="2800" i="1" dirty="0"/>
              <a:t>d </a:t>
            </a:r>
            <a:r>
              <a:rPr lang="en-US" altLang="zh-CN" sz="2800" dirty="0"/>
              <a:t>= 2 and </a:t>
            </a:r>
            <a:r>
              <a:rPr lang="en-US" altLang="zh-CN" sz="2800" i="1" dirty="0"/>
              <a:t>n </a:t>
            </a:r>
            <a:r>
              <a:rPr lang="en-US" altLang="zh-CN" sz="2800" dirty="0"/>
              <a:t>= 3: </a:t>
            </a:r>
            <a:r>
              <a:rPr lang="en-US" altLang="zh-CN" sz="2800" dirty="0" smtClean="0"/>
              <a:t>it locally </a:t>
            </a:r>
            <a:r>
              <a:rPr lang="en-US" altLang="zh-CN" sz="2800" dirty="0"/>
              <a:t>resembles a 2D plane, but it is rolled in the third dimension.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6743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/>
              <a:t>Manifold </a:t>
            </a:r>
            <a:r>
              <a:rPr lang="en-US" altLang="zh-CN" b="1" dirty="0" smtClean="0"/>
              <a:t>Learning</a:t>
            </a:r>
          </a:p>
          <a:p>
            <a:r>
              <a:rPr lang="en-US" altLang="zh-CN" sz="2800" dirty="0"/>
              <a:t>Many dimensionality reduction algorithms work by modeling the </a:t>
            </a:r>
            <a:r>
              <a:rPr lang="en-US" altLang="zh-CN" sz="2800" i="1" dirty="0"/>
              <a:t>manifold </a:t>
            </a:r>
            <a:r>
              <a:rPr lang="en-US" altLang="zh-CN" sz="2800" dirty="0"/>
              <a:t>on </a:t>
            </a:r>
            <a:r>
              <a:rPr lang="en-US" altLang="zh-CN" sz="2800" dirty="0" smtClean="0"/>
              <a:t>which the </a:t>
            </a:r>
            <a:r>
              <a:rPr lang="en-US" altLang="zh-CN" sz="2800" dirty="0"/>
              <a:t>training instances lie; this is called </a:t>
            </a:r>
            <a:r>
              <a:rPr lang="en-US" altLang="zh-CN" sz="2800" i="1" dirty="0"/>
              <a:t>Manifold Learning</a:t>
            </a:r>
            <a:r>
              <a:rPr lang="en-US" altLang="zh-CN" sz="2800" dirty="0"/>
              <a:t>. It relies on the </a:t>
            </a:r>
            <a:r>
              <a:rPr lang="en-US" altLang="zh-CN" sz="2800" i="1" dirty="0" smtClean="0"/>
              <a:t>manifold assumption</a:t>
            </a:r>
            <a:r>
              <a:rPr lang="en-US" altLang="zh-CN" sz="2800" dirty="0"/>
              <a:t>, also called the </a:t>
            </a:r>
            <a:r>
              <a:rPr lang="en-US" altLang="zh-CN" sz="2800" i="1" dirty="0"/>
              <a:t>manifold hypothesis</a:t>
            </a:r>
            <a:r>
              <a:rPr lang="en-US" altLang="zh-CN" sz="2800" dirty="0"/>
              <a:t>, which holds that most </a:t>
            </a:r>
            <a:r>
              <a:rPr lang="en-US" altLang="zh-CN" sz="2800" dirty="0" smtClean="0"/>
              <a:t>real-world high-dimensional </a:t>
            </a:r>
            <a:r>
              <a:rPr lang="en-US" altLang="zh-CN" sz="2800" dirty="0"/>
              <a:t>datasets lie close to a much lower-dimensional manifold. </a:t>
            </a:r>
            <a:r>
              <a:rPr lang="en-US" altLang="zh-CN" sz="2800" dirty="0" smtClean="0"/>
              <a:t>This assumption </a:t>
            </a:r>
            <a:r>
              <a:rPr lang="en-US" altLang="zh-CN" sz="2800" dirty="0"/>
              <a:t>is very often empirically observed.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8628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/>
              <a:t>Manifold </a:t>
            </a:r>
            <a:r>
              <a:rPr lang="en-US" altLang="zh-CN" b="1" dirty="0" smtClean="0"/>
              <a:t>Learning</a:t>
            </a:r>
          </a:p>
          <a:p>
            <a:r>
              <a:rPr lang="en-US" altLang="zh-CN" sz="2800" dirty="0"/>
              <a:t>The manifold assumption is often accompanied by another implicit assumption: </a:t>
            </a:r>
            <a:r>
              <a:rPr lang="en-US" altLang="zh-CN" sz="2800" dirty="0" smtClean="0"/>
              <a:t>that the </a:t>
            </a:r>
            <a:r>
              <a:rPr lang="en-US" altLang="zh-CN" sz="2800" dirty="0"/>
              <a:t>task at hand (e.g., classification or regression) will be simpler if expressed in </a:t>
            </a:r>
            <a:r>
              <a:rPr lang="en-US" altLang="zh-CN" sz="2800" dirty="0" smtClean="0"/>
              <a:t>the lower-dimensional </a:t>
            </a:r>
            <a:r>
              <a:rPr lang="en-US" altLang="zh-CN" sz="2800" dirty="0"/>
              <a:t>space of the manifold. For example, in the top row of Figure </a:t>
            </a:r>
            <a:r>
              <a:rPr lang="en-US" altLang="zh-CN" sz="2800" dirty="0" smtClean="0"/>
              <a:t>8-6 the </a:t>
            </a:r>
            <a:r>
              <a:rPr lang="en-US" altLang="zh-CN" sz="2800" dirty="0"/>
              <a:t>Swiss roll is split into two classes: in the 3D space (on the left), the </a:t>
            </a:r>
            <a:r>
              <a:rPr lang="en-US" altLang="zh-CN" sz="2800" dirty="0" smtClean="0"/>
              <a:t>decision boundary </a:t>
            </a:r>
            <a:r>
              <a:rPr lang="en-US" altLang="zh-CN" sz="2800" dirty="0"/>
              <a:t>would be fairly complex, but in the 2D unrolled manifold space (on </a:t>
            </a:r>
            <a:r>
              <a:rPr lang="en-US" altLang="zh-CN" sz="2800" dirty="0" smtClean="0"/>
              <a:t>the right</a:t>
            </a:r>
            <a:r>
              <a:rPr lang="en-US" altLang="zh-CN" sz="2800" dirty="0"/>
              <a:t>), the decision boundary is a simple straight line.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0081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/>
              <a:t>Manifold </a:t>
            </a:r>
            <a:r>
              <a:rPr lang="en-US" altLang="zh-CN" b="1" dirty="0" smtClean="0"/>
              <a:t>Learning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6704043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44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PCA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i="1" dirty="0"/>
              <a:t>Principal Component Analysis </a:t>
            </a:r>
            <a:r>
              <a:rPr lang="en-US" altLang="zh-CN" dirty="0"/>
              <a:t>(PCA) is by far the most popular dimensionality </a:t>
            </a:r>
            <a:r>
              <a:rPr lang="en-US" altLang="zh-CN" dirty="0" smtClean="0"/>
              <a:t>reduction algorithm</a:t>
            </a:r>
            <a:r>
              <a:rPr lang="en-US" altLang="zh-CN" dirty="0"/>
              <a:t>. First it identifies the </a:t>
            </a:r>
            <a:r>
              <a:rPr lang="en-US" altLang="zh-CN" dirty="0" err="1"/>
              <a:t>hyperplane</a:t>
            </a:r>
            <a:r>
              <a:rPr lang="en-US" altLang="zh-CN" dirty="0"/>
              <a:t> that lies closest to the data, and </a:t>
            </a:r>
            <a:r>
              <a:rPr lang="en-US" altLang="zh-CN" dirty="0" smtClean="0"/>
              <a:t>then it </a:t>
            </a:r>
            <a:r>
              <a:rPr lang="en-US" altLang="zh-CN" dirty="0"/>
              <a:t>projects the data onto it.</a:t>
            </a:r>
            <a:endParaRPr lang="en-US" altLang="zh-CN" b="1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7" y="3086100"/>
            <a:ext cx="77343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6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dirty="0"/>
              <a:t>Dimensionality </a:t>
            </a:r>
            <a:r>
              <a:rPr lang="en-US" altLang="zh-CN" sz="3600" b="1" dirty="0" smtClean="0"/>
              <a:t>Reduction</a:t>
            </a:r>
          </a:p>
          <a:p>
            <a:r>
              <a:rPr lang="en-US" altLang="zh-CN" dirty="0"/>
              <a:t>Many Machine Learning problems involve thousands or even millions of features </a:t>
            </a:r>
            <a:r>
              <a:rPr lang="en-US" altLang="zh-CN" dirty="0" smtClean="0"/>
              <a:t>for each </a:t>
            </a:r>
            <a:r>
              <a:rPr lang="en-US" altLang="zh-CN" dirty="0"/>
              <a:t>training instance. Not only does this make training extremely slow, it can </a:t>
            </a:r>
            <a:r>
              <a:rPr lang="en-US" altLang="zh-CN" dirty="0" smtClean="0"/>
              <a:t>also make </a:t>
            </a:r>
            <a:r>
              <a:rPr lang="en-US" altLang="zh-CN" dirty="0"/>
              <a:t>it much harder to find a good solution, as we will see. This problem is </a:t>
            </a:r>
            <a:r>
              <a:rPr lang="en-US" altLang="zh-CN" dirty="0" smtClean="0"/>
              <a:t>often referred </a:t>
            </a:r>
            <a:r>
              <a:rPr lang="en-US" altLang="zh-CN" dirty="0"/>
              <a:t>to as the </a:t>
            </a:r>
            <a:r>
              <a:rPr lang="en-US" altLang="zh-CN" i="1" dirty="0"/>
              <a:t>curse of dimensionality</a:t>
            </a:r>
            <a:r>
              <a:rPr lang="en-US" altLang="zh-CN" dirty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Principal Components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PCA identifies the axis that accounts for the largest amount of variance in the </a:t>
            </a:r>
            <a:r>
              <a:rPr lang="en-US" altLang="zh-CN" dirty="0" smtClean="0"/>
              <a:t>training set</a:t>
            </a:r>
            <a:r>
              <a:rPr lang="en-US" altLang="zh-CN" dirty="0"/>
              <a:t>. In Figure 8-7, it is the solid line. It also finds a second axis, orthogonal to </a:t>
            </a:r>
            <a:r>
              <a:rPr lang="en-US" altLang="zh-CN" dirty="0" smtClean="0"/>
              <a:t>the first </a:t>
            </a:r>
            <a:r>
              <a:rPr lang="en-US" altLang="zh-CN" dirty="0"/>
              <a:t>one, that accounts for the largest amount of remaining variance. In this </a:t>
            </a:r>
            <a:r>
              <a:rPr lang="en-US" altLang="zh-CN" dirty="0" smtClean="0"/>
              <a:t>2D example </a:t>
            </a:r>
            <a:r>
              <a:rPr lang="en-US" altLang="zh-CN" dirty="0"/>
              <a:t>there is no choice: it is the dotted line. If it were a higher-dimensional </a:t>
            </a:r>
            <a:r>
              <a:rPr lang="en-US" altLang="zh-CN" dirty="0" smtClean="0"/>
              <a:t>dataset, PCA </a:t>
            </a:r>
            <a:r>
              <a:rPr lang="en-US" altLang="zh-CN" dirty="0"/>
              <a:t>would also find a third axis, orthogonal to both previous axes, and a </a:t>
            </a:r>
            <a:r>
              <a:rPr lang="en-US" altLang="zh-CN" dirty="0" smtClean="0"/>
              <a:t>fourth, a </a:t>
            </a:r>
            <a:r>
              <a:rPr lang="en-US" altLang="zh-CN" dirty="0"/>
              <a:t>fifth, and so on—as many axes as the number of dimensions in the dataset.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75880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Principal Components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So how can you find the principal components of a training set? Luckily, there is </a:t>
            </a:r>
            <a:r>
              <a:rPr lang="en-US" altLang="zh-CN" dirty="0" smtClean="0"/>
              <a:t>a standard </a:t>
            </a:r>
            <a:r>
              <a:rPr lang="en-US" altLang="zh-CN" dirty="0"/>
              <a:t>matrix factorization technique called </a:t>
            </a:r>
            <a:r>
              <a:rPr lang="en-US" altLang="zh-CN" i="1" dirty="0"/>
              <a:t>Singular Value Decomposition </a:t>
            </a:r>
            <a:r>
              <a:rPr lang="en-US" altLang="zh-CN" dirty="0"/>
              <a:t>(</a:t>
            </a:r>
            <a:r>
              <a:rPr lang="en-US" altLang="zh-CN" dirty="0" smtClean="0"/>
              <a:t>SVD) that </a:t>
            </a:r>
            <a:r>
              <a:rPr lang="en-US" altLang="zh-CN" dirty="0"/>
              <a:t>can decompose the training set matrix </a:t>
            </a:r>
            <a:r>
              <a:rPr lang="en-US" altLang="zh-CN" b="1" dirty="0"/>
              <a:t>X </a:t>
            </a:r>
            <a:r>
              <a:rPr lang="en-US" altLang="zh-CN" dirty="0"/>
              <a:t>into the dot product of three matrices </a:t>
            </a:r>
            <a:r>
              <a:rPr lang="en-US" altLang="zh-CN" b="1" dirty="0" smtClean="0"/>
              <a:t>U </a:t>
            </a:r>
            <a:r>
              <a:rPr lang="zh-CN" altLang="el-GR" dirty="0" smtClean="0"/>
              <a:t>・ </a:t>
            </a:r>
            <a:r>
              <a:rPr lang="el-GR" altLang="zh-CN" dirty="0"/>
              <a:t>Σ </a:t>
            </a:r>
            <a:r>
              <a:rPr lang="zh-CN" altLang="el-GR" dirty="0"/>
              <a:t>・ </a:t>
            </a:r>
            <a:r>
              <a:rPr lang="en-US" altLang="zh-CN" b="1" dirty="0"/>
              <a:t>V</a:t>
            </a:r>
            <a:r>
              <a:rPr lang="en-US" altLang="zh-CN" i="1" baseline="30000" dirty="0"/>
              <a:t>T</a:t>
            </a:r>
            <a:r>
              <a:rPr lang="en-US" altLang="zh-CN" dirty="0"/>
              <a:t>, where </a:t>
            </a:r>
            <a:r>
              <a:rPr lang="en-US" altLang="zh-CN" b="1" dirty="0"/>
              <a:t>V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</a:t>
            </a:r>
            <a:r>
              <a:rPr lang="en-US" altLang="zh-CN" dirty="0"/>
              <a:t>contains all the principal components that we are looking </a:t>
            </a:r>
            <a:r>
              <a:rPr lang="en-US" altLang="zh-CN" dirty="0" smtClean="0"/>
              <a:t>for.</a:t>
            </a:r>
            <a:endParaRPr lang="en-US" altLang="zh-CN" b="1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17294"/>
            <a:ext cx="6319223" cy="243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4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Principal Components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/>
              <a:t>X_centered</a:t>
            </a:r>
            <a:r>
              <a:rPr lang="en-US" altLang="zh-CN" dirty="0"/>
              <a:t> = X - </a:t>
            </a:r>
            <a:r>
              <a:rPr lang="en-US" altLang="zh-CN" dirty="0" err="1"/>
              <a:t>X.mean</a:t>
            </a:r>
            <a:r>
              <a:rPr lang="en-US" altLang="zh-CN" dirty="0"/>
              <a:t>(axis=0)</a:t>
            </a:r>
          </a:p>
          <a:p>
            <a:pPr marL="0" indent="0">
              <a:buNone/>
            </a:pPr>
            <a:r>
              <a:rPr lang="en-US" altLang="zh-CN" dirty="0"/>
              <a:t>U, s, V = </a:t>
            </a:r>
            <a:r>
              <a:rPr lang="en-US" altLang="zh-CN" dirty="0" err="1"/>
              <a:t>np.linalg.svd</a:t>
            </a:r>
            <a:r>
              <a:rPr lang="en-US" altLang="zh-CN" dirty="0"/>
              <a:t>(</a:t>
            </a:r>
            <a:r>
              <a:rPr lang="en-US" altLang="zh-CN" dirty="0" err="1"/>
              <a:t>X_centered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c1 = V.T[:, 0]</a:t>
            </a:r>
          </a:p>
          <a:p>
            <a:pPr marL="0" indent="0">
              <a:buNone/>
            </a:pPr>
            <a:r>
              <a:rPr lang="en-US" altLang="zh-CN" dirty="0"/>
              <a:t>c2 = V.T[:, 1]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85188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Projecting Down to d Dimensions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Once you have identified all the principal components, you can reduce the </a:t>
            </a:r>
            <a:r>
              <a:rPr lang="en-US" altLang="zh-CN" dirty="0" smtClean="0"/>
              <a:t>dimensionality of </a:t>
            </a:r>
            <a:r>
              <a:rPr lang="en-US" altLang="zh-CN" dirty="0"/>
              <a:t>the dataset down to </a:t>
            </a:r>
            <a:r>
              <a:rPr lang="en-US" altLang="zh-CN" i="1" dirty="0"/>
              <a:t>d </a:t>
            </a:r>
            <a:r>
              <a:rPr lang="en-US" altLang="zh-CN" dirty="0"/>
              <a:t>dimensions by projecting it onto the </a:t>
            </a:r>
            <a:r>
              <a:rPr lang="en-US" altLang="zh-CN" dirty="0" err="1" smtClean="0"/>
              <a:t>hyperplane</a:t>
            </a:r>
            <a:r>
              <a:rPr lang="en-US" altLang="zh-CN" dirty="0" smtClean="0"/>
              <a:t> defined </a:t>
            </a:r>
            <a:r>
              <a:rPr lang="en-US" altLang="zh-CN" dirty="0"/>
              <a:t>by the first </a:t>
            </a:r>
            <a:r>
              <a:rPr lang="en-US" altLang="zh-CN" i="1" dirty="0"/>
              <a:t>d </a:t>
            </a:r>
            <a:r>
              <a:rPr lang="en-US" altLang="zh-CN" dirty="0"/>
              <a:t>principal components. Selecting this </a:t>
            </a:r>
            <a:r>
              <a:rPr lang="en-US" altLang="zh-CN" dirty="0" err="1"/>
              <a:t>hyperplane</a:t>
            </a:r>
            <a:r>
              <a:rPr lang="en-US" altLang="zh-CN" dirty="0"/>
              <a:t> ensures that </a:t>
            </a:r>
            <a:r>
              <a:rPr lang="en-US" altLang="zh-CN" dirty="0" smtClean="0"/>
              <a:t>the projection </a:t>
            </a:r>
            <a:r>
              <a:rPr lang="en-US" altLang="zh-CN" dirty="0"/>
              <a:t>will preserve as much variance as possible. For example, in Figure 8-2 </a:t>
            </a:r>
            <a:r>
              <a:rPr lang="en-US" altLang="zh-CN" dirty="0" smtClean="0"/>
              <a:t>the 3D </a:t>
            </a:r>
            <a:r>
              <a:rPr lang="en-US" altLang="zh-CN" dirty="0"/>
              <a:t>dataset is projected down to the 2D plane defined by the first two principal </a:t>
            </a:r>
            <a:r>
              <a:rPr lang="en-US" altLang="zh-CN" dirty="0" smtClean="0"/>
              <a:t>components, preserving </a:t>
            </a:r>
            <a:r>
              <a:rPr lang="en-US" altLang="zh-CN" dirty="0"/>
              <a:t>a large part of the dataset’s variance. As a result, the 2D </a:t>
            </a:r>
            <a:r>
              <a:rPr lang="en-US" altLang="zh-CN" dirty="0" smtClean="0"/>
              <a:t>projection looks </a:t>
            </a:r>
            <a:r>
              <a:rPr lang="en-US" altLang="zh-CN" dirty="0"/>
              <a:t>very much like the original 3D dataset.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066389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Projecting Down to d Dimensions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To project the training set onto the </a:t>
            </a:r>
            <a:r>
              <a:rPr lang="en-US" altLang="zh-CN" dirty="0" err="1"/>
              <a:t>hyperplane</a:t>
            </a:r>
            <a:r>
              <a:rPr lang="en-US" altLang="zh-CN" dirty="0"/>
              <a:t>, you can simply compute the </a:t>
            </a:r>
            <a:r>
              <a:rPr lang="en-US" altLang="zh-CN" dirty="0" smtClean="0"/>
              <a:t>dot product </a:t>
            </a:r>
            <a:r>
              <a:rPr lang="en-US" altLang="zh-CN" dirty="0"/>
              <a:t>of the training set matrix </a:t>
            </a:r>
            <a:r>
              <a:rPr lang="en-US" altLang="zh-CN" b="1" dirty="0"/>
              <a:t>X </a:t>
            </a:r>
            <a:r>
              <a:rPr lang="en-US" altLang="zh-CN" dirty="0"/>
              <a:t>by the matrix </a:t>
            </a:r>
            <a:r>
              <a:rPr lang="en-US" altLang="zh-CN" b="1" dirty="0" err="1"/>
              <a:t>W</a:t>
            </a:r>
            <a:r>
              <a:rPr lang="en-US" altLang="zh-CN" i="1" baseline="-25000" dirty="0" err="1"/>
              <a:t>d</a:t>
            </a:r>
            <a:r>
              <a:rPr lang="en-US" altLang="zh-CN" dirty="0"/>
              <a:t>, defined as the matrix </a:t>
            </a:r>
            <a:r>
              <a:rPr lang="en-US" altLang="zh-CN" dirty="0" smtClean="0"/>
              <a:t>contain</a:t>
            </a:r>
            <a:r>
              <a:rPr lang="en-US" altLang="zh-CN" dirty="0"/>
              <a:t>ing the first </a:t>
            </a:r>
            <a:r>
              <a:rPr lang="en-US" altLang="zh-CN" i="1" dirty="0"/>
              <a:t>d </a:t>
            </a:r>
            <a:r>
              <a:rPr lang="en-US" altLang="zh-CN" dirty="0"/>
              <a:t>principal components (i.e., the matrix composed of the first </a:t>
            </a:r>
            <a:r>
              <a:rPr lang="en-US" altLang="zh-CN" i="1" dirty="0"/>
              <a:t>d </a:t>
            </a:r>
            <a:r>
              <a:rPr lang="en-US" altLang="zh-CN" dirty="0" smtClean="0"/>
              <a:t>columns of </a:t>
            </a:r>
            <a:r>
              <a:rPr lang="en-US" altLang="zh-CN" b="1" dirty="0"/>
              <a:t>V</a:t>
            </a:r>
            <a:r>
              <a:rPr lang="en-US" altLang="zh-CN" i="1" baseline="30000" dirty="0"/>
              <a:t>T</a:t>
            </a:r>
            <a:r>
              <a:rPr lang="en-US" altLang="zh-CN" dirty="0"/>
              <a:t>), as shown in Equation 8-2</a:t>
            </a:r>
            <a:r>
              <a:rPr lang="en-US" altLang="zh-CN" dirty="0" smtClean="0"/>
              <a:t>.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W2 </a:t>
            </a:r>
            <a:r>
              <a:rPr lang="en-US" altLang="zh-CN" dirty="0"/>
              <a:t>= V.T[:, :2]</a:t>
            </a:r>
          </a:p>
          <a:p>
            <a:pPr marL="0" indent="0">
              <a:buNone/>
            </a:pPr>
            <a:r>
              <a:rPr lang="en-US" altLang="zh-CN" dirty="0"/>
              <a:t>X2D = X_centered.dot(W2)</a:t>
            </a:r>
            <a:endParaRPr lang="en-US" altLang="zh-CN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892480" cy="137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02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Projecting Down to d Dimensions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err="1"/>
              <a:t>Scikit-Learn’s</a:t>
            </a:r>
            <a:r>
              <a:rPr lang="en-US" altLang="zh-CN" dirty="0"/>
              <a:t> PCA class implements PCA using SVD decomposition just like we </a:t>
            </a:r>
            <a:r>
              <a:rPr lang="en-US" altLang="zh-CN" dirty="0" smtClean="0"/>
              <a:t>did before</a:t>
            </a:r>
            <a:r>
              <a:rPr lang="en-US" altLang="zh-CN" dirty="0"/>
              <a:t>. The following code applies PCA to reduce the dimensionality of the </a:t>
            </a:r>
            <a:r>
              <a:rPr lang="en-US" altLang="zh-CN" dirty="0" smtClean="0"/>
              <a:t>dataset down </a:t>
            </a:r>
            <a:r>
              <a:rPr lang="en-US" altLang="zh-CN" dirty="0"/>
              <a:t>to two dimensions (note that it automatically takes care of centering the data):</a:t>
            </a:r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sklearn.decomposition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PCA</a:t>
            </a:r>
          </a:p>
          <a:p>
            <a:pPr marL="0" indent="0">
              <a:buNone/>
            </a:pPr>
            <a:r>
              <a:rPr lang="en-US" altLang="zh-CN" sz="2800" dirty="0" err="1"/>
              <a:t>pca</a:t>
            </a:r>
            <a:r>
              <a:rPr lang="en-US" altLang="zh-CN" sz="2800" dirty="0"/>
              <a:t> = PCA(</a:t>
            </a:r>
            <a:r>
              <a:rPr lang="en-US" altLang="zh-CN" sz="2800" dirty="0" err="1"/>
              <a:t>n_components</a:t>
            </a:r>
            <a:r>
              <a:rPr lang="en-US" altLang="zh-CN" sz="2800" dirty="0"/>
              <a:t> = 2)</a:t>
            </a:r>
          </a:p>
          <a:p>
            <a:pPr marL="0" indent="0">
              <a:buNone/>
            </a:pPr>
            <a:r>
              <a:rPr lang="en-US" altLang="zh-CN" sz="2800" dirty="0"/>
              <a:t>X2D = </a:t>
            </a:r>
            <a:r>
              <a:rPr lang="en-US" altLang="zh-CN" sz="2800" dirty="0" err="1"/>
              <a:t>pca.fit_transform</a:t>
            </a:r>
            <a:r>
              <a:rPr lang="en-US" altLang="zh-CN" sz="2800" dirty="0"/>
              <a:t>(X</a:t>
            </a:r>
            <a:r>
              <a:rPr lang="en-US" altLang="zh-CN" sz="2800" dirty="0" smtClean="0"/>
              <a:t>)</a:t>
            </a:r>
          </a:p>
          <a:p>
            <a:r>
              <a:rPr lang="en-US" altLang="zh-CN" dirty="0"/>
              <a:t>the first principal component is equal to </a:t>
            </a:r>
            <a:r>
              <a:rPr lang="en-US" altLang="zh-CN" dirty="0" err="1"/>
              <a:t>pca.components_.T</a:t>
            </a:r>
            <a:r>
              <a:rPr lang="en-US" altLang="zh-CN" dirty="0" smtClean="0"/>
              <a:t>[:, 0</a:t>
            </a:r>
            <a:r>
              <a:rPr lang="en-US" altLang="zh-CN" dirty="0"/>
              <a:t>]).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856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Explained Variance Ratio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Another very useful piece of information is the </a:t>
            </a:r>
            <a:r>
              <a:rPr lang="en-US" altLang="zh-CN" b="1" i="1" dirty="0"/>
              <a:t>explained variance ratio </a:t>
            </a:r>
            <a:r>
              <a:rPr lang="en-US" altLang="zh-CN" dirty="0"/>
              <a:t>of each </a:t>
            </a:r>
            <a:r>
              <a:rPr lang="en-US" altLang="zh-CN" dirty="0" smtClean="0"/>
              <a:t>principal component</a:t>
            </a:r>
            <a:r>
              <a:rPr lang="en-US" altLang="zh-CN" dirty="0"/>
              <a:t>, available via the </a:t>
            </a:r>
            <a:r>
              <a:rPr lang="en-US" altLang="zh-CN" dirty="0" err="1"/>
              <a:t>explained_variance_ratio</a:t>
            </a:r>
            <a:r>
              <a:rPr lang="en-US" altLang="zh-CN" dirty="0"/>
              <a:t>_ variable. It </a:t>
            </a:r>
            <a:r>
              <a:rPr lang="en-US" altLang="zh-CN" dirty="0" smtClean="0"/>
              <a:t>indicates the </a:t>
            </a:r>
            <a:r>
              <a:rPr lang="en-US" altLang="zh-CN" dirty="0"/>
              <a:t>proportion of the dataset’s variance that lies along the axis of each principal </a:t>
            </a:r>
            <a:r>
              <a:rPr lang="en-US" altLang="zh-CN" dirty="0" smtClean="0"/>
              <a:t>component. For </a:t>
            </a:r>
            <a:r>
              <a:rPr lang="en-US" altLang="zh-CN" dirty="0"/>
              <a:t>example, let’s look at the explained variance ratios of the first two </a:t>
            </a:r>
            <a:r>
              <a:rPr lang="en-US" altLang="zh-CN" dirty="0" smtClean="0"/>
              <a:t>components of </a:t>
            </a:r>
            <a:r>
              <a:rPr lang="en-US" altLang="zh-CN" dirty="0"/>
              <a:t>the 3D dataset represented in Figure 8-2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b="1" dirty="0"/>
              <a:t>&gt;&gt;&gt; print</a:t>
            </a:r>
            <a:r>
              <a:rPr lang="en-US" altLang="zh-CN" dirty="0"/>
              <a:t>(</a:t>
            </a:r>
            <a:r>
              <a:rPr lang="en-US" altLang="zh-CN" dirty="0" err="1"/>
              <a:t>pca.explained_variance_ratio</a:t>
            </a:r>
            <a:r>
              <a:rPr lang="en-US" altLang="zh-CN" dirty="0"/>
              <a:t>_)</a:t>
            </a:r>
          </a:p>
          <a:p>
            <a:pPr marL="0" indent="0">
              <a:buNone/>
            </a:pPr>
            <a:r>
              <a:rPr lang="en-US" altLang="zh-CN" dirty="0"/>
              <a:t>array([ 0.84248607, 0.14631839])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448182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Choosing the Right Number of Dimensions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Instead of arbitrarily choosing the number of dimensions to reduce down to, it </a:t>
            </a:r>
            <a:r>
              <a:rPr lang="en-US" altLang="zh-CN" dirty="0" smtClean="0"/>
              <a:t>is generally </a:t>
            </a:r>
            <a:r>
              <a:rPr lang="en-US" altLang="zh-CN" dirty="0"/>
              <a:t>preferable to choose the number of dimensions that add up to a </a:t>
            </a:r>
            <a:r>
              <a:rPr lang="en-US" altLang="zh-CN" dirty="0" smtClean="0"/>
              <a:t>sufficiently large </a:t>
            </a:r>
            <a:r>
              <a:rPr lang="en-US" altLang="zh-CN" dirty="0"/>
              <a:t>portion of the variance (e.g., 95%). </a:t>
            </a:r>
            <a:endParaRPr lang="en-US" altLang="zh-CN" dirty="0" smtClean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 smtClean="0"/>
              <a:t>pca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PCA()</a:t>
            </a:r>
          </a:p>
          <a:p>
            <a:pPr marL="0" indent="0">
              <a:buNone/>
            </a:pPr>
            <a:r>
              <a:rPr lang="en-US" altLang="zh-CN" sz="2800" dirty="0" err="1"/>
              <a:t>pca.fit</a:t>
            </a:r>
            <a:r>
              <a:rPr lang="en-US" altLang="zh-CN" sz="2800" dirty="0"/>
              <a:t>(X)</a:t>
            </a:r>
          </a:p>
          <a:p>
            <a:pPr marL="0" indent="0">
              <a:buNone/>
            </a:pPr>
            <a:r>
              <a:rPr lang="en-US" altLang="zh-CN" sz="2800" dirty="0" err="1"/>
              <a:t>cumsum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np.cumsum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pca.explained_variance_ratio</a:t>
            </a:r>
            <a:r>
              <a:rPr lang="en-US" altLang="zh-CN" sz="2800" dirty="0"/>
              <a:t>_)</a:t>
            </a:r>
          </a:p>
          <a:p>
            <a:pPr marL="0" indent="0">
              <a:buNone/>
            </a:pPr>
            <a:r>
              <a:rPr lang="en-US" altLang="zh-CN" sz="2800" dirty="0"/>
              <a:t>d = </a:t>
            </a:r>
            <a:r>
              <a:rPr lang="en-US" altLang="zh-CN" sz="2800" dirty="0" err="1"/>
              <a:t>np.argmax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cumsum</a:t>
            </a:r>
            <a:r>
              <a:rPr lang="en-US" altLang="zh-CN" sz="2800" dirty="0"/>
              <a:t> &gt;= 0.95) + 1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22494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Choosing the Right Number of Dimensions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instead of specifying the number of principal components you want </a:t>
            </a:r>
            <a:r>
              <a:rPr lang="en-US" altLang="zh-CN" dirty="0" smtClean="0"/>
              <a:t>to preserve</a:t>
            </a:r>
            <a:r>
              <a:rPr lang="en-US" altLang="zh-CN" dirty="0"/>
              <a:t>, you can set </a:t>
            </a:r>
            <a:r>
              <a:rPr lang="en-US" altLang="zh-CN" dirty="0" err="1"/>
              <a:t>n_components</a:t>
            </a:r>
            <a:r>
              <a:rPr lang="en-US" altLang="zh-CN" dirty="0"/>
              <a:t> to be a float between 0.0 and 1.0, indicating </a:t>
            </a:r>
            <a:r>
              <a:rPr lang="en-US" altLang="zh-CN" dirty="0" smtClean="0"/>
              <a:t>the ratio </a:t>
            </a:r>
            <a:r>
              <a:rPr lang="en-US" altLang="zh-CN" dirty="0"/>
              <a:t>of variance you wish to preserve</a:t>
            </a:r>
            <a:r>
              <a:rPr lang="en-US" altLang="zh-CN" dirty="0" smtClean="0"/>
              <a:t>: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pca</a:t>
            </a:r>
            <a:r>
              <a:rPr lang="en-US" altLang="zh-CN" dirty="0"/>
              <a:t> = PCA(</a:t>
            </a:r>
            <a:r>
              <a:rPr lang="en-US" altLang="zh-CN" dirty="0" err="1"/>
              <a:t>n_components</a:t>
            </a:r>
            <a:r>
              <a:rPr lang="en-US" altLang="zh-CN" dirty="0"/>
              <a:t>=0.95)</a:t>
            </a:r>
          </a:p>
          <a:p>
            <a:pPr marL="0" indent="0">
              <a:buNone/>
            </a:pPr>
            <a:r>
              <a:rPr lang="en-US" altLang="zh-CN" dirty="0" err="1"/>
              <a:t>X_reduced</a:t>
            </a:r>
            <a:r>
              <a:rPr lang="en-US" altLang="zh-CN" dirty="0"/>
              <a:t> = </a:t>
            </a:r>
            <a:r>
              <a:rPr lang="en-US" altLang="zh-CN" dirty="0" err="1"/>
              <a:t>pca.fit_transform</a:t>
            </a:r>
            <a:r>
              <a:rPr lang="en-US" altLang="zh-CN" dirty="0"/>
              <a:t>(X)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25235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Choosing the Right Number of Dimensions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Yet another option is to plot the explained variance as a function of the number </a:t>
            </a:r>
            <a:r>
              <a:rPr lang="en-US" altLang="zh-CN" dirty="0" smtClean="0"/>
              <a:t>of dimensions </a:t>
            </a:r>
            <a:r>
              <a:rPr lang="en-US" altLang="zh-CN" dirty="0"/>
              <a:t>(simply plot </a:t>
            </a:r>
            <a:r>
              <a:rPr lang="en-US" altLang="zh-CN" dirty="0" err="1"/>
              <a:t>cumsum</a:t>
            </a:r>
            <a:r>
              <a:rPr lang="en-US" altLang="zh-CN" dirty="0"/>
              <a:t>; see Figure 8-8). There will usually be an elbow in </a:t>
            </a:r>
            <a:r>
              <a:rPr lang="en-US" altLang="zh-CN" dirty="0" smtClean="0"/>
              <a:t>the curve</a:t>
            </a:r>
            <a:r>
              <a:rPr lang="en-US" altLang="zh-CN" dirty="0"/>
              <a:t>, where the explained variance stops growing fast. You can think of this as </a:t>
            </a:r>
            <a:r>
              <a:rPr lang="en-US" altLang="zh-CN" dirty="0" smtClean="0"/>
              <a:t>the intrinsic </a:t>
            </a:r>
            <a:r>
              <a:rPr lang="en-US" altLang="zh-CN" dirty="0"/>
              <a:t>dimensionality of the dataset. In this case, you can see that reducing </a:t>
            </a:r>
            <a:r>
              <a:rPr lang="en-US" altLang="zh-CN" dirty="0" smtClean="0"/>
              <a:t>the dimensionality </a:t>
            </a:r>
            <a:r>
              <a:rPr lang="en-US" altLang="zh-CN" dirty="0"/>
              <a:t>down to about 100 dimensions wouldn’t lose too much explained variance.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4098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dirty="0"/>
              <a:t>Dimensionality </a:t>
            </a:r>
            <a:r>
              <a:rPr lang="en-US" altLang="zh-CN" sz="3600" b="1" dirty="0" smtClean="0"/>
              <a:t>Reduction</a:t>
            </a:r>
          </a:p>
          <a:p>
            <a:r>
              <a:rPr lang="en-US" altLang="zh-CN" dirty="0"/>
              <a:t>it is often possible to reduce the number of </a:t>
            </a:r>
            <a:r>
              <a:rPr lang="en-US" altLang="zh-CN" dirty="0" smtClean="0"/>
              <a:t>features considerably</a:t>
            </a:r>
            <a:r>
              <a:rPr lang="en-US" altLang="zh-CN" dirty="0"/>
              <a:t>, turning an intractable problem into a tractable one. For </a:t>
            </a:r>
            <a:r>
              <a:rPr lang="en-US" altLang="zh-CN" dirty="0" smtClean="0"/>
              <a:t>example, consider </a:t>
            </a:r>
            <a:r>
              <a:rPr lang="en-US" altLang="zh-CN" dirty="0"/>
              <a:t>the MNIST </a:t>
            </a:r>
            <a:r>
              <a:rPr lang="en-US" altLang="zh-CN" dirty="0" smtClean="0"/>
              <a:t>images: the </a:t>
            </a:r>
            <a:r>
              <a:rPr lang="en-US" altLang="zh-CN" dirty="0"/>
              <a:t>pixels on the image </a:t>
            </a:r>
            <a:r>
              <a:rPr lang="en-US" altLang="zh-CN" dirty="0" smtClean="0"/>
              <a:t>borders are </a:t>
            </a:r>
            <a:r>
              <a:rPr lang="en-US" altLang="zh-CN" dirty="0"/>
              <a:t>almost always white, so you could completely drop these pixels from </a:t>
            </a:r>
            <a:r>
              <a:rPr lang="en-US" altLang="zh-CN" dirty="0" smtClean="0"/>
              <a:t>the training </a:t>
            </a:r>
            <a:r>
              <a:rPr lang="en-US" altLang="zh-CN" dirty="0"/>
              <a:t>set without losing much information.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571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Choosing the Right Number of Dimensions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Yet another option is to plot the explained variance as a function of the number </a:t>
            </a:r>
            <a:r>
              <a:rPr lang="en-US" altLang="zh-CN" dirty="0" smtClean="0"/>
              <a:t>of dimensions </a:t>
            </a:r>
            <a:r>
              <a:rPr lang="en-US" altLang="zh-CN" dirty="0"/>
              <a:t>(simply plot </a:t>
            </a:r>
            <a:r>
              <a:rPr lang="en-US" altLang="zh-CN" dirty="0" err="1"/>
              <a:t>cumsum</a:t>
            </a:r>
            <a:r>
              <a:rPr lang="en-US" altLang="zh-CN" dirty="0"/>
              <a:t>; see Figure 8-8). There will usually be an elbow in </a:t>
            </a:r>
            <a:r>
              <a:rPr lang="en-US" altLang="zh-CN" dirty="0" smtClean="0"/>
              <a:t>the curve</a:t>
            </a:r>
            <a:r>
              <a:rPr lang="en-US" altLang="zh-CN" dirty="0"/>
              <a:t>, where the explained variance stops growing fast. You can think of this as </a:t>
            </a:r>
            <a:r>
              <a:rPr lang="en-US" altLang="zh-CN" dirty="0" smtClean="0"/>
              <a:t>the intrinsic </a:t>
            </a:r>
            <a:r>
              <a:rPr lang="en-US" altLang="zh-CN" dirty="0"/>
              <a:t>dimensionality of the dataset. In this case, you can see that </a:t>
            </a:r>
            <a:r>
              <a:rPr lang="en-US" altLang="zh-CN"/>
              <a:t>reducing </a:t>
            </a:r>
            <a:r>
              <a:rPr lang="en-US" altLang="zh-CN" smtClean="0"/>
              <a:t>the dimensionality </a:t>
            </a:r>
            <a:r>
              <a:rPr lang="en-US" altLang="zh-CN" dirty="0"/>
              <a:t>down to about 100 dimensions wouldn’t lose too much explained variance.</a:t>
            </a:r>
            <a:endParaRPr lang="en-US" altLang="zh-CN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30" y="1052736"/>
            <a:ext cx="9157130" cy="568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219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PCA for Compression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Obviously after dimensionality reduction, the training set takes up much less </a:t>
            </a:r>
            <a:r>
              <a:rPr lang="en-US" altLang="zh-CN" dirty="0" smtClean="0"/>
              <a:t>space. For </a:t>
            </a:r>
            <a:r>
              <a:rPr lang="en-US" altLang="zh-CN" dirty="0"/>
              <a:t>example, try applying PCA to the MNIST dataset while preserving 95% of its </a:t>
            </a:r>
            <a:r>
              <a:rPr lang="en-US" altLang="zh-CN" dirty="0" smtClean="0"/>
              <a:t>variance. You </a:t>
            </a:r>
            <a:r>
              <a:rPr lang="en-US" altLang="zh-CN" dirty="0"/>
              <a:t>should find that each instance will have just over 150 features, instead </a:t>
            </a:r>
            <a:r>
              <a:rPr lang="en-US" altLang="zh-CN" dirty="0" smtClean="0"/>
              <a:t>of the </a:t>
            </a:r>
            <a:r>
              <a:rPr lang="en-US" altLang="zh-CN" dirty="0"/>
              <a:t>original 784 features. So while most of the variance is preserved, the dataset </a:t>
            </a:r>
            <a:r>
              <a:rPr lang="en-US" altLang="zh-CN" dirty="0" smtClean="0"/>
              <a:t>is now </a:t>
            </a:r>
            <a:r>
              <a:rPr lang="en-US" altLang="zh-CN" dirty="0"/>
              <a:t>less than 20% of its original size! This is a reasonable compression ratio, and </a:t>
            </a:r>
            <a:r>
              <a:rPr lang="en-US" altLang="zh-CN" dirty="0" smtClean="0"/>
              <a:t>you can </a:t>
            </a:r>
            <a:r>
              <a:rPr lang="en-US" altLang="zh-CN" dirty="0"/>
              <a:t>see how this can speed up a classification algorithm (such as an SVM </a:t>
            </a:r>
            <a:r>
              <a:rPr lang="en-US" altLang="zh-CN" dirty="0" smtClean="0"/>
              <a:t>classifier) tremendously</a:t>
            </a:r>
            <a:r>
              <a:rPr lang="en-US" altLang="zh-CN" dirty="0"/>
              <a:t>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839125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PCA for Compression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It is also possible to decompress the reduced dataset back to 784 dimensions </a:t>
            </a:r>
            <a:r>
              <a:rPr lang="en-US" altLang="zh-CN" dirty="0" smtClean="0"/>
              <a:t>by applying </a:t>
            </a:r>
            <a:r>
              <a:rPr lang="en-US" altLang="zh-CN" dirty="0"/>
              <a:t>the inverse transformation of the PCA projection. Of course this won’t </a:t>
            </a:r>
            <a:r>
              <a:rPr lang="en-US" altLang="zh-CN" dirty="0" smtClean="0"/>
              <a:t>give you </a:t>
            </a:r>
            <a:r>
              <a:rPr lang="en-US" altLang="zh-CN" dirty="0"/>
              <a:t>back the original data, since the projection lost a bit of information (within </a:t>
            </a:r>
            <a:r>
              <a:rPr lang="en-US" altLang="zh-CN" dirty="0" smtClean="0"/>
              <a:t>the 5</a:t>
            </a:r>
            <a:r>
              <a:rPr lang="en-US" altLang="zh-CN" dirty="0"/>
              <a:t>% variance that was dropped), but it will likely be quite close to the original </a:t>
            </a:r>
            <a:r>
              <a:rPr lang="en-US" altLang="zh-CN" dirty="0" smtClean="0"/>
              <a:t>data. The </a:t>
            </a:r>
            <a:r>
              <a:rPr lang="en-US" altLang="zh-CN" dirty="0"/>
              <a:t>mean squared distance between the original data and the reconstructed </a:t>
            </a:r>
            <a:r>
              <a:rPr lang="en-US" altLang="zh-CN" dirty="0" smtClean="0"/>
              <a:t>data (compressed </a:t>
            </a:r>
            <a:r>
              <a:rPr lang="en-US" altLang="zh-CN" dirty="0"/>
              <a:t>and then decompressed) is called the </a:t>
            </a:r>
            <a:r>
              <a:rPr lang="en-US" altLang="zh-CN" b="1" i="1" dirty="0"/>
              <a:t>reconstruction error</a:t>
            </a:r>
            <a:r>
              <a:rPr lang="en-US" altLang="zh-CN" dirty="0"/>
              <a:t>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939702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MNIST compression preserving 95% of the variance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pca</a:t>
            </a:r>
            <a:r>
              <a:rPr lang="en-US" altLang="zh-CN" sz="2400" dirty="0"/>
              <a:t> = PCA(</a:t>
            </a:r>
            <a:r>
              <a:rPr lang="en-US" altLang="zh-CN" sz="2400" dirty="0" err="1"/>
              <a:t>n_components</a:t>
            </a:r>
            <a:r>
              <a:rPr lang="en-US" altLang="zh-CN" sz="2400" dirty="0"/>
              <a:t> = 154)</a:t>
            </a:r>
          </a:p>
          <a:p>
            <a:pPr marL="0" indent="0">
              <a:buNone/>
            </a:pPr>
            <a:r>
              <a:rPr lang="en-US" altLang="zh-CN" sz="2400" dirty="0" err="1"/>
              <a:t>X_mnist_reduced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pca.fit_transform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X_mnist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X_mnist_recovered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pca.inverse_transform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X_mnist_reduced</a:t>
            </a:r>
            <a:r>
              <a:rPr lang="en-US" altLang="zh-CN" sz="2400" dirty="0"/>
              <a:t>)</a:t>
            </a:r>
            <a:endParaRPr lang="en-US" altLang="zh-CN" sz="2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81354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77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Incremental PCA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One problem with the preceding implementation of PCA is that it requires the </a:t>
            </a:r>
            <a:r>
              <a:rPr lang="en-US" altLang="zh-CN" sz="2800" dirty="0" smtClean="0"/>
              <a:t>whole training </a:t>
            </a:r>
            <a:r>
              <a:rPr lang="en-US" altLang="zh-CN" sz="2800" dirty="0"/>
              <a:t>set to fit in memory in order for the SVD algorithm to run. </a:t>
            </a:r>
            <a:r>
              <a:rPr lang="en-US" altLang="zh-CN" sz="2800" dirty="0" smtClean="0"/>
              <a:t>Fortunately, </a:t>
            </a:r>
            <a:r>
              <a:rPr lang="en-US" altLang="zh-CN" sz="2800" i="1" dirty="0" smtClean="0"/>
              <a:t>Incremental </a:t>
            </a:r>
            <a:r>
              <a:rPr lang="en-US" altLang="zh-CN" sz="2800" i="1" dirty="0"/>
              <a:t>PCA </a:t>
            </a:r>
            <a:r>
              <a:rPr lang="en-US" altLang="zh-CN" sz="2800" dirty="0"/>
              <a:t>(IPCA) algorithms have been developed: you can split the </a:t>
            </a:r>
            <a:r>
              <a:rPr lang="en-US" altLang="zh-CN" sz="2800" dirty="0" smtClean="0"/>
              <a:t>training set </a:t>
            </a:r>
            <a:r>
              <a:rPr lang="en-US" altLang="zh-CN" sz="2800" dirty="0"/>
              <a:t>into mini-batches and feed an IPCA algorithm one mini-batch at a time. This </a:t>
            </a:r>
            <a:r>
              <a:rPr lang="en-US" altLang="zh-CN" sz="2800" dirty="0" smtClean="0"/>
              <a:t>is useful </a:t>
            </a:r>
            <a:r>
              <a:rPr lang="en-US" altLang="zh-CN" sz="2800" dirty="0"/>
              <a:t>for large training sets, and also to apply PCA online (i.e., on the fly, as </a:t>
            </a:r>
            <a:r>
              <a:rPr lang="en-US" altLang="zh-CN" sz="2800" dirty="0" smtClean="0"/>
              <a:t>new instances </a:t>
            </a:r>
            <a:r>
              <a:rPr lang="en-US" altLang="zh-CN" sz="2800" dirty="0"/>
              <a:t>arrive).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3169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Incremental PCA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sklearn.decomposition</a:t>
            </a:r>
            <a:r>
              <a:rPr lang="en-US" altLang="zh-CN" sz="2800" b="1" dirty="0"/>
              <a:t> import </a:t>
            </a:r>
            <a:r>
              <a:rPr lang="en-US" altLang="zh-CN" sz="2800" dirty="0" err="1" smtClean="0"/>
              <a:t>IncrementalPCA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n_batches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100</a:t>
            </a:r>
          </a:p>
          <a:p>
            <a:pPr marL="0" indent="0">
              <a:buNone/>
            </a:pPr>
            <a:r>
              <a:rPr lang="en-US" altLang="zh-CN" sz="2800" dirty="0" err="1" smtClean="0"/>
              <a:t>inc_pca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IncrementalPCA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n_components</a:t>
            </a:r>
            <a:r>
              <a:rPr lang="en-US" altLang="zh-CN" sz="2800" dirty="0"/>
              <a:t>=154)</a:t>
            </a:r>
          </a:p>
          <a:p>
            <a:pPr marL="0" indent="0">
              <a:buNone/>
            </a:pPr>
            <a:r>
              <a:rPr lang="en-US" altLang="zh-CN" sz="2800" b="1" dirty="0"/>
              <a:t>for </a:t>
            </a:r>
            <a:r>
              <a:rPr lang="en-US" altLang="zh-CN" sz="2800" dirty="0" err="1"/>
              <a:t>X_batch</a:t>
            </a:r>
            <a:r>
              <a:rPr lang="en-US" altLang="zh-CN" sz="2800" dirty="0"/>
              <a:t> </a:t>
            </a:r>
            <a:r>
              <a:rPr lang="en-US" altLang="zh-CN" sz="2800" b="1" dirty="0"/>
              <a:t>in </a:t>
            </a:r>
            <a:r>
              <a:rPr lang="en-US" altLang="zh-CN" sz="2800" dirty="0" err="1"/>
              <a:t>np.array_split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X_mnist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n_batches</a:t>
            </a:r>
            <a:r>
              <a:rPr lang="en-US" altLang="zh-CN" sz="2800" dirty="0"/>
              <a:t>):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inc_pca.partial_fit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X_batch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 err="1" smtClean="0"/>
              <a:t>X_mnist_reduced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inc_pca.transform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X_mnist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sz="2000" dirty="0" err="1"/>
              <a:t>X_mm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np.memmap</a:t>
            </a:r>
            <a:r>
              <a:rPr lang="en-US" altLang="zh-CN" sz="2000" dirty="0"/>
              <a:t>(filename, </a:t>
            </a:r>
            <a:r>
              <a:rPr lang="en-US" altLang="zh-CN" sz="2000" dirty="0" err="1"/>
              <a:t>dtype</a:t>
            </a:r>
            <a:r>
              <a:rPr lang="en-US" altLang="zh-CN" sz="2000" dirty="0"/>
              <a:t>="float32", mode="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", shape=(m, n))</a:t>
            </a:r>
          </a:p>
          <a:p>
            <a:pPr marL="0" indent="0">
              <a:buNone/>
            </a:pPr>
            <a:r>
              <a:rPr lang="en-US" altLang="zh-CN" sz="2400" dirty="0" err="1"/>
              <a:t>batch_size</a:t>
            </a:r>
            <a:r>
              <a:rPr lang="en-US" altLang="zh-CN" sz="2400" dirty="0"/>
              <a:t> = m // </a:t>
            </a:r>
            <a:r>
              <a:rPr lang="en-US" altLang="zh-CN" sz="2400" dirty="0" err="1"/>
              <a:t>n_batches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inc_pca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IncrementalPCA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n_components</a:t>
            </a:r>
            <a:r>
              <a:rPr lang="en-US" altLang="zh-CN" sz="2400" dirty="0"/>
              <a:t>=154, </a:t>
            </a:r>
            <a:r>
              <a:rPr lang="en-US" altLang="zh-CN" sz="2400" dirty="0" err="1"/>
              <a:t>batch_size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batch_size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inc_pca.fit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X_mm</a:t>
            </a:r>
            <a:r>
              <a:rPr lang="en-US" altLang="zh-CN" sz="2400" dirty="0"/>
              <a:t>)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83513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Randomized PCA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Scikit</a:t>
            </a:r>
            <a:r>
              <a:rPr lang="en-US" altLang="zh-CN" sz="2800" dirty="0"/>
              <a:t>-Learn offers yet another option to perform PCA, called </a:t>
            </a:r>
            <a:r>
              <a:rPr lang="en-US" altLang="zh-CN" sz="2800" i="1" dirty="0"/>
              <a:t>Randomized PCA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This is </a:t>
            </a:r>
            <a:r>
              <a:rPr lang="en-US" altLang="zh-CN" sz="2800" dirty="0"/>
              <a:t>a stochastic algorithm that quickly finds an approximation of the first </a:t>
            </a:r>
            <a:r>
              <a:rPr lang="en-US" altLang="zh-CN" sz="2800" i="1" dirty="0"/>
              <a:t>d </a:t>
            </a:r>
            <a:r>
              <a:rPr lang="en-US" altLang="zh-CN" sz="2800" dirty="0" smtClean="0"/>
              <a:t>principal components</a:t>
            </a:r>
            <a:r>
              <a:rPr lang="en-US" altLang="zh-CN" sz="2800" dirty="0"/>
              <a:t>. Its computational complexity is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m </a:t>
            </a:r>
            <a:r>
              <a:rPr lang="en-US" altLang="zh-CN" sz="2800" dirty="0"/>
              <a:t>× </a:t>
            </a:r>
            <a:r>
              <a:rPr lang="en-US" altLang="zh-CN" sz="2800" i="1" dirty="0"/>
              <a:t>d</a:t>
            </a:r>
            <a:r>
              <a:rPr lang="en-US" altLang="zh-CN" sz="2800" dirty="0"/>
              <a:t>2) +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d</a:t>
            </a:r>
            <a:r>
              <a:rPr lang="en-US" altLang="zh-CN" sz="2800" dirty="0"/>
              <a:t>3), instead of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m </a:t>
            </a:r>
            <a:r>
              <a:rPr lang="en-US" altLang="zh-CN" sz="2800" dirty="0"/>
              <a:t>× </a:t>
            </a:r>
            <a:r>
              <a:rPr lang="en-US" altLang="zh-CN" sz="2800" i="1" dirty="0"/>
              <a:t>n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) +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3), so it is dramatically faster than the previous algorithms when </a:t>
            </a:r>
            <a:r>
              <a:rPr lang="en-US" altLang="zh-CN" sz="2800" i="1" dirty="0"/>
              <a:t>d </a:t>
            </a:r>
            <a:r>
              <a:rPr lang="en-US" altLang="zh-CN" sz="2800" dirty="0"/>
              <a:t>is </a:t>
            </a:r>
            <a:r>
              <a:rPr lang="en-US" altLang="zh-CN" sz="2800" dirty="0" smtClean="0"/>
              <a:t>much smaller </a:t>
            </a:r>
            <a:r>
              <a:rPr lang="en-US" altLang="zh-CN" sz="2800" dirty="0"/>
              <a:t>than </a:t>
            </a:r>
            <a:r>
              <a:rPr lang="en-US" altLang="zh-CN" sz="2800" i="1" dirty="0"/>
              <a:t>n</a:t>
            </a:r>
            <a:r>
              <a:rPr lang="en-US" altLang="zh-CN" sz="2800" dirty="0" smtClean="0"/>
              <a:t>.</a:t>
            </a:r>
          </a:p>
          <a:p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 err="1"/>
              <a:t>rnd_pca</a:t>
            </a:r>
            <a:r>
              <a:rPr lang="en-US" altLang="zh-CN" sz="2400" dirty="0"/>
              <a:t> = PCA(</a:t>
            </a:r>
            <a:r>
              <a:rPr lang="en-US" altLang="zh-CN" sz="2400" dirty="0" err="1"/>
              <a:t>n_components</a:t>
            </a:r>
            <a:r>
              <a:rPr lang="en-US" altLang="zh-CN" sz="2400" dirty="0"/>
              <a:t>=154, </a:t>
            </a:r>
            <a:r>
              <a:rPr lang="en-US" altLang="zh-CN" sz="2400" dirty="0" err="1"/>
              <a:t>svd_solver</a:t>
            </a:r>
            <a:r>
              <a:rPr lang="en-US" altLang="zh-CN" sz="2400" dirty="0"/>
              <a:t>="randomized")</a:t>
            </a:r>
          </a:p>
          <a:p>
            <a:pPr marL="0" indent="0">
              <a:buNone/>
            </a:pPr>
            <a:r>
              <a:rPr lang="en-US" altLang="zh-CN" sz="2400" dirty="0" err="1"/>
              <a:t>X_reduced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rnd_pca.fit_transform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X_mnist</a:t>
            </a:r>
            <a:r>
              <a:rPr lang="en-US" altLang="zh-CN" sz="2400" dirty="0"/>
              <a:t>)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90656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Kernel PCA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In Chapter 5 we discussed the kernel trick, a mathematical technique that </a:t>
            </a:r>
            <a:r>
              <a:rPr lang="en-US" altLang="zh-CN" sz="2800" dirty="0" smtClean="0"/>
              <a:t>implicitly maps </a:t>
            </a:r>
            <a:r>
              <a:rPr lang="en-US" altLang="zh-CN" sz="2800" dirty="0"/>
              <a:t>instances into a very high-dimensional space (called the </a:t>
            </a:r>
            <a:r>
              <a:rPr lang="en-US" altLang="zh-CN" sz="2800" i="1" dirty="0"/>
              <a:t>feature space</a:t>
            </a:r>
            <a:r>
              <a:rPr lang="en-US" altLang="zh-CN" sz="2800" dirty="0"/>
              <a:t>), </a:t>
            </a:r>
            <a:r>
              <a:rPr lang="en-US" altLang="zh-CN" sz="2800" dirty="0" smtClean="0"/>
              <a:t>enabling nonlinear </a:t>
            </a:r>
            <a:r>
              <a:rPr lang="en-US" altLang="zh-CN" sz="2800" dirty="0"/>
              <a:t>classification and regression with Support Vector Machines. Recall that </a:t>
            </a:r>
            <a:r>
              <a:rPr lang="en-US" altLang="zh-CN" sz="2800" dirty="0" smtClean="0"/>
              <a:t>a linear </a:t>
            </a:r>
            <a:r>
              <a:rPr lang="en-US" altLang="zh-CN" sz="2800" dirty="0"/>
              <a:t>decision boundary in the high-dimensional feature space corresponds to </a:t>
            </a:r>
            <a:r>
              <a:rPr lang="en-US" altLang="zh-CN" sz="2800" dirty="0" smtClean="0"/>
              <a:t>a complex </a:t>
            </a:r>
            <a:r>
              <a:rPr lang="en-US" altLang="zh-CN" sz="2800" dirty="0"/>
              <a:t>nonlinear decision boundary in the </a:t>
            </a:r>
            <a:r>
              <a:rPr lang="en-US" altLang="zh-CN" sz="2800" i="1" dirty="0"/>
              <a:t>original space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It turns out that the same trick can be applied to PCA, making it possible to </a:t>
            </a:r>
            <a:r>
              <a:rPr lang="en-US" altLang="zh-CN" sz="2800" dirty="0" smtClean="0"/>
              <a:t>perform complex </a:t>
            </a:r>
            <a:r>
              <a:rPr lang="en-US" altLang="zh-CN" sz="2800" dirty="0"/>
              <a:t>nonlinear projections for dimensionality reduction. This is called </a:t>
            </a:r>
            <a:r>
              <a:rPr lang="en-US" altLang="zh-CN" sz="2800" i="1" dirty="0" smtClean="0"/>
              <a:t>Kernel PCA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kPCA</a:t>
            </a:r>
            <a:r>
              <a:rPr lang="en-US" altLang="zh-CN" sz="2800" dirty="0" smtClean="0"/>
              <a:t>). </a:t>
            </a:r>
            <a:r>
              <a:rPr lang="en-US" altLang="zh-CN" sz="2800" dirty="0"/>
              <a:t>It is often good at preserving clusters of instances after projection, </a:t>
            </a:r>
            <a:r>
              <a:rPr lang="en-US" altLang="zh-CN" sz="2800" dirty="0" smtClean="0"/>
              <a:t>or sometimes </a:t>
            </a:r>
            <a:r>
              <a:rPr lang="en-US" altLang="zh-CN" sz="2800" dirty="0"/>
              <a:t>even unrolling datasets that lie close to a twisted manifold.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7364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Kernel PCA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sklearn.decomposition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KernelPCA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rbf_pca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KernelPCA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n_components</a:t>
            </a:r>
            <a:r>
              <a:rPr lang="en-US" altLang="zh-CN" sz="2400" dirty="0"/>
              <a:t> = 2, kernel="</a:t>
            </a:r>
            <a:r>
              <a:rPr lang="en-US" altLang="zh-CN" sz="2400" dirty="0" err="1"/>
              <a:t>rbf</a:t>
            </a:r>
            <a:r>
              <a:rPr lang="en-US" altLang="zh-CN" sz="2400" dirty="0"/>
              <a:t>", gamma=0.04)</a:t>
            </a:r>
          </a:p>
          <a:p>
            <a:pPr marL="0" indent="0">
              <a:buNone/>
            </a:pPr>
            <a:r>
              <a:rPr lang="en-US" altLang="zh-CN" sz="2400" dirty="0" err="1"/>
              <a:t>X_reduced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rbf_pca.fit_transform</a:t>
            </a:r>
            <a:r>
              <a:rPr lang="en-US" altLang="zh-CN" sz="2400" dirty="0"/>
              <a:t>(X)</a:t>
            </a:r>
            <a:endParaRPr lang="en-US" altLang="zh-CN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9144000" cy="322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39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Selecting a Kernel and Tuning </a:t>
            </a:r>
            <a:r>
              <a:rPr lang="en-US" altLang="zh-CN" sz="3200" dirty="0" err="1"/>
              <a:t>Hyperparameters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As </a:t>
            </a:r>
            <a:r>
              <a:rPr lang="en-US" altLang="zh-CN" sz="2800" dirty="0" err="1"/>
              <a:t>kPCA</a:t>
            </a:r>
            <a:r>
              <a:rPr lang="en-US" altLang="zh-CN" sz="2800" dirty="0"/>
              <a:t> is an unsupervised learning algorithm, there is no obvious </a:t>
            </a:r>
            <a:r>
              <a:rPr lang="en-US" altLang="zh-CN" sz="2800" dirty="0" smtClean="0"/>
              <a:t>performance measure </a:t>
            </a:r>
            <a:r>
              <a:rPr lang="en-US" altLang="zh-CN" sz="2800" dirty="0"/>
              <a:t>to help you select the best kernel and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 values. </a:t>
            </a:r>
            <a:r>
              <a:rPr lang="en-US" altLang="zh-CN" sz="2800" dirty="0" smtClean="0"/>
              <a:t>However, dimensionality </a:t>
            </a:r>
            <a:r>
              <a:rPr lang="en-US" altLang="zh-CN" sz="2800" dirty="0"/>
              <a:t>reduction is often a preparation step for a supervised learning </a:t>
            </a:r>
            <a:r>
              <a:rPr lang="en-US" altLang="zh-CN" sz="2800" dirty="0" smtClean="0"/>
              <a:t>task (e.g</a:t>
            </a:r>
            <a:r>
              <a:rPr lang="en-US" altLang="zh-CN" sz="2800" dirty="0"/>
              <a:t>., classification), so you can simply use grid search to select the kernel and </a:t>
            </a:r>
            <a:r>
              <a:rPr lang="en-US" altLang="zh-CN" sz="2800" dirty="0" err="1" smtClean="0"/>
              <a:t>hyperparameters</a:t>
            </a:r>
            <a:r>
              <a:rPr lang="en-US" altLang="zh-CN" sz="2800" dirty="0" smtClean="0"/>
              <a:t> that </a:t>
            </a:r>
            <a:r>
              <a:rPr lang="en-US" altLang="zh-CN" sz="2800" dirty="0"/>
              <a:t>lead to the best performance on that task.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0247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dirty="0"/>
              <a:t>Dimensionality </a:t>
            </a:r>
            <a:r>
              <a:rPr lang="en-US" altLang="zh-CN" sz="3600" b="1" dirty="0" smtClean="0"/>
              <a:t>Reduction</a:t>
            </a:r>
          </a:p>
          <a:p>
            <a:r>
              <a:rPr lang="en-US" altLang="zh-CN" dirty="0"/>
              <a:t>In this chapter we will discuss the curse of dimensionality and get a sense of </a:t>
            </a:r>
            <a:r>
              <a:rPr lang="en-US" altLang="zh-CN" dirty="0" smtClean="0"/>
              <a:t>what goes </a:t>
            </a:r>
            <a:r>
              <a:rPr lang="en-US" altLang="zh-CN" dirty="0"/>
              <a:t>on in high-dimensional space. Then, we will present the two main approaches </a:t>
            </a:r>
            <a:r>
              <a:rPr lang="en-US" altLang="zh-CN" dirty="0" smtClean="0"/>
              <a:t>to dimensionality </a:t>
            </a:r>
            <a:r>
              <a:rPr lang="en-US" altLang="zh-CN" dirty="0"/>
              <a:t>reduction (projection and Manifold Learning), and we will </a:t>
            </a:r>
            <a:r>
              <a:rPr lang="en-US" altLang="zh-CN" dirty="0" smtClean="0"/>
              <a:t>go through </a:t>
            </a:r>
            <a:r>
              <a:rPr lang="en-US" altLang="zh-CN" dirty="0"/>
              <a:t>three of the most popular dimensionality reduction techniques: PCA, </a:t>
            </a:r>
            <a:r>
              <a:rPr lang="en-US" altLang="zh-CN" dirty="0" smtClean="0"/>
              <a:t>Kernel PCA</a:t>
            </a:r>
            <a:r>
              <a:rPr lang="en-US" altLang="zh-CN" dirty="0"/>
              <a:t>, and LLE.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868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sklearn.model_selection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GridSearchCV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LogisticRegression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sklearn.pipeline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Pipeline</a:t>
            </a:r>
          </a:p>
          <a:p>
            <a:pPr marL="0" indent="0">
              <a:buNone/>
            </a:pPr>
            <a:r>
              <a:rPr lang="en-US" altLang="zh-CN" sz="2400" dirty="0" err="1"/>
              <a:t>clf</a:t>
            </a:r>
            <a:r>
              <a:rPr lang="en-US" altLang="zh-CN" sz="2400" dirty="0"/>
              <a:t> = Pipeline([</a:t>
            </a:r>
          </a:p>
          <a:p>
            <a:pPr marL="0" indent="0">
              <a:buNone/>
            </a:pPr>
            <a:r>
              <a:rPr lang="en-US" altLang="zh-CN" sz="2400" dirty="0" smtClean="0"/>
              <a:t>        ("</a:t>
            </a:r>
            <a:r>
              <a:rPr lang="en-US" altLang="zh-CN" sz="2400" dirty="0" err="1"/>
              <a:t>kpca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KernelPCA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n_components</a:t>
            </a:r>
            <a:r>
              <a:rPr lang="en-US" altLang="zh-CN" sz="2400" dirty="0"/>
              <a:t>=2)),</a:t>
            </a:r>
          </a:p>
          <a:p>
            <a:pPr marL="0" indent="0">
              <a:buNone/>
            </a:pPr>
            <a:r>
              <a:rPr lang="en-US" altLang="zh-CN" sz="2400" dirty="0" smtClean="0"/>
              <a:t>        ("</a:t>
            </a:r>
            <a:r>
              <a:rPr lang="en-US" altLang="zh-CN" sz="2400" dirty="0" err="1"/>
              <a:t>log_reg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LogisticRegression</a:t>
            </a:r>
            <a:r>
              <a:rPr lang="en-US" altLang="zh-CN" sz="2400" dirty="0"/>
              <a:t>())</a:t>
            </a:r>
          </a:p>
          <a:p>
            <a:pPr marL="0" indent="0">
              <a:buNone/>
            </a:pPr>
            <a:r>
              <a:rPr lang="en-US" altLang="zh-CN" sz="2400" dirty="0" smtClean="0"/>
              <a:t>    ])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param_grid</a:t>
            </a:r>
            <a:r>
              <a:rPr lang="en-US" altLang="zh-CN" sz="2400" dirty="0"/>
              <a:t> = [{</a:t>
            </a:r>
          </a:p>
          <a:p>
            <a:pPr marL="0" indent="0">
              <a:buNone/>
            </a:pPr>
            <a:r>
              <a:rPr lang="en-US" altLang="zh-CN" sz="2400" dirty="0" smtClean="0"/>
              <a:t>        "</a:t>
            </a:r>
            <a:r>
              <a:rPr lang="en-US" altLang="zh-CN" sz="2400" dirty="0" err="1"/>
              <a:t>kpca</a:t>
            </a:r>
            <a:r>
              <a:rPr lang="en-US" altLang="zh-CN" sz="2400" dirty="0"/>
              <a:t>__gamma": 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(0.03, 0.05, 10),</a:t>
            </a:r>
          </a:p>
          <a:p>
            <a:pPr marL="0" indent="0">
              <a:buNone/>
            </a:pPr>
            <a:r>
              <a:rPr lang="en-US" altLang="zh-CN" sz="2400" dirty="0" smtClean="0"/>
              <a:t>        "</a:t>
            </a:r>
            <a:r>
              <a:rPr lang="en-US" altLang="zh-CN" sz="2400" dirty="0" err="1"/>
              <a:t>kpca</a:t>
            </a:r>
            <a:r>
              <a:rPr lang="en-US" altLang="zh-CN" sz="2400" dirty="0"/>
              <a:t>__kernel": ["</a:t>
            </a:r>
            <a:r>
              <a:rPr lang="en-US" altLang="zh-CN" sz="2400" dirty="0" err="1"/>
              <a:t>rbf</a:t>
            </a:r>
            <a:r>
              <a:rPr lang="en-US" altLang="zh-CN" sz="2400" dirty="0"/>
              <a:t>", "sigmoid"]</a:t>
            </a:r>
          </a:p>
          <a:p>
            <a:pPr marL="0" indent="0">
              <a:buNone/>
            </a:pPr>
            <a:r>
              <a:rPr lang="en-US" altLang="zh-CN" sz="2400" dirty="0" smtClean="0"/>
              <a:t>    }]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grid_search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GridSearchCV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param_grid</a:t>
            </a:r>
            <a:r>
              <a:rPr lang="en-US" altLang="zh-CN" sz="2400" dirty="0"/>
              <a:t>, cv=3)</a:t>
            </a:r>
          </a:p>
          <a:p>
            <a:pPr marL="0" indent="0">
              <a:buNone/>
            </a:pPr>
            <a:r>
              <a:rPr lang="en-US" altLang="zh-CN" sz="2400" dirty="0" err="1"/>
              <a:t>grid_search.fit</a:t>
            </a:r>
            <a:r>
              <a:rPr lang="en-US" altLang="zh-CN" sz="2400" dirty="0"/>
              <a:t>(X, 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print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grid_search.best_params</a:t>
            </a:r>
            <a:r>
              <a:rPr lang="en-US" altLang="zh-CN" sz="2400" dirty="0"/>
              <a:t>_)</a:t>
            </a:r>
          </a:p>
          <a:p>
            <a:pPr marL="0" indent="0">
              <a:buNone/>
            </a:pPr>
            <a:r>
              <a:rPr lang="en-US" altLang="zh-CN" sz="2400" dirty="0"/>
              <a:t>{'</a:t>
            </a:r>
            <a:r>
              <a:rPr lang="en-US" altLang="zh-CN" sz="2400" dirty="0" err="1"/>
              <a:t>kpca</a:t>
            </a:r>
            <a:r>
              <a:rPr lang="en-US" altLang="zh-CN" sz="2400" dirty="0"/>
              <a:t>__gamma': 0.043333333333333335, '</a:t>
            </a:r>
            <a:r>
              <a:rPr lang="en-US" altLang="zh-CN" sz="2400" dirty="0" err="1"/>
              <a:t>kpca</a:t>
            </a:r>
            <a:r>
              <a:rPr lang="en-US" altLang="zh-CN" sz="2400" dirty="0"/>
              <a:t>__kernel': '</a:t>
            </a:r>
            <a:r>
              <a:rPr lang="en-US" altLang="zh-CN" sz="2400" dirty="0" err="1"/>
              <a:t>rbf</a:t>
            </a:r>
            <a:r>
              <a:rPr lang="en-US" altLang="zh-CN" sz="2400" dirty="0"/>
              <a:t>'}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70761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6" y="-2434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Kernel PCA and the reconstruction pre-image error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9" y="548681"/>
            <a:ext cx="7907059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113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6" y="-16227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Kernel PCA and the reconstruction pre-image error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rbf_pca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KernelPCA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n_components</a:t>
            </a:r>
            <a:r>
              <a:rPr lang="en-US" altLang="zh-CN" sz="2400" dirty="0"/>
              <a:t> = 2, kernel="</a:t>
            </a:r>
            <a:r>
              <a:rPr lang="en-US" altLang="zh-CN" sz="2400" dirty="0" err="1"/>
              <a:t>rbf</a:t>
            </a:r>
            <a:r>
              <a:rPr lang="en-US" altLang="zh-CN" sz="2400" dirty="0"/>
              <a:t>", gamma=0.0433,</a:t>
            </a:r>
          </a:p>
          <a:p>
            <a:pPr marL="0" indent="0">
              <a:buNone/>
            </a:pPr>
            <a:r>
              <a:rPr lang="en-US" altLang="zh-CN" sz="2400" dirty="0" err="1"/>
              <a:t>fit_inverse_transform</a:t>
            </a:r>
            <a:r>
              <a:rPr lang="en-US" altLang="zh-CN" sz="2400" dirty="0"/>
              <a:t>=True)</a:t>
            </a:r>
          </a:p>
          <a:p>
            <a:pPr marL="0" indent="0">
              <a:buNone/>
            </a:pPr>
            <a:r>
              <a:rPr lang="en-US" altLang="zh-CN" sz="2400" dirty="0" err="1"/>
              <a:t>X_reduced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rbf_pca.fit_transform</a:t>
            </a:r>
            <a:r>
              <a:rPr lang="en-US" altLang="zh-CN" sz="2400" dirty="0"/>
              <a:t>(X)</a:t>
            </a:r>
          </a:p>
          <a:p>
            <a:pPr marL="0" indent="0">
              <a:buNone/>
            </a:pPr>
            <a:r>
              <a:rPr lang="en-US" altLang="zh-CN" sz="2400" dirty="0" err="1"/>
              <a:t>X_preimage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rbf_pca.inverse_transform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X_reduced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mean_squared_error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mean_squared_error</a:t>
            </a:r>
            <a:r>
              <a:rPr lang="en-US" altLang="zh-CN" sz="2400" dirty="0"/>
              <a:t>(X, </a:t>
            </a:r>
            <a:r>
              <a:rPr lang="en-US" altLang="zh-CN" sz="2400" dirty="0" err="1"/>
              <a:t>X_preimage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32.786308795766132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00166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6" y="-16227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LLE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949280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Locally Linear Embedding </a:t>
            </a:r>
            <a:r>
              <a:rPr lang="en-US" altLang="zh-CN" sz="2800" dirty="0"/>
              <a:t>(LLE)8 is another very powerful </a:t>
            </a:r>
            <a:r>
              <a:rPr lang="en-US" altLang="zh-CN" sz="2800" i="1" dirty="0"/>
              <a:t>nonlinear </a:t>
            </a:r>
            <a:r>
              <a:rPr lang="en-US" altLang="zh-CN" sz="2800" i="1" dirty="0" smtClean="0"/>
              <a:t>dimensionality reduction </a:t>
            </a:r>
            <a:r>
              <a:rPr lang="en-US" altLang="zh-CN" sz="2800" dirty="0"/>
              <a:t>(NLDR) technique. It is a Manifold Learning technique that does not </a:t>
            </a:r>
            <a:r>
              <a:rPr lang="en-US" altLang="zh-CN" sz="2800" dirty="0" smtClean="0"/>
              <a:t>rely on </a:t>
            </a:r>
            <a:r>
              <a:rPr lang="en-US" altLang="zh-CN" sz="2800" dirty="0"/>
              <a:t>projections like the previous algorithms. In a nutshell, LLE works by first </a:t>
            </a:r>
            <a:r>
              <a:rPr lang="en-US" altLang="zh-CN" sz="2800" dirty="0" smtClean="0"/>
              <a:t>measuring how </a:t>
            </a:r>
            <a:r>
              <a:rPr lang="en-US" altLang="zh-CN" sz="2800" dirty="0"/>
              <a:t>each training instance linearly relates to its closest neighbors (</a:t>
            </a:r>
            <a:r>
              <a:rPr lang="en-US" altLang="zh-CN" sz="2800" dirty="0" err="1"/>
              <a:t>c.n</a:t>
            </a:r>
            <a:r>
              <a:rPr lang="en-US" altLang="zh-CN" sz="2800" dirty="0"/>
              <a:t>.), and </a:t>
            </a:r>
            <a:r>
              <a:rPr lang="en-US" altLang="zh-CN" sz="2800" dirty="0" smtClean="0"/>
              <a:t>then looking </a:t>
            </a:r>
            <a:r>
              <a:rPr lang="en-US" altLang="zh-CN" sz="2800" dirty="0"/>
              <a:t>for a low-dimensional representation of the training set where these </a:t>
            </a:r>
            <a:r>
              <a:rPr lang="en-US" altLang="zh-CN" sz="2800" dirty="0" smtClean="0"/>
              <a:t>local relationships </a:t>
            </a:r>
            <a:r>
              <a:rPr lang="en-US" altLang="zh-CN" sz="2800" dirty="0"/>
              <a:t>are best preserved (more details shortly). This makes it </a:t>
            </a:r>
            <a:r>
              <a:rPr lang="en-US" altLang="zh-CN" sz="2800" dirty="0" smtClean="0"/>
              <a:t>particularly good </a:t>
            </a:r>
            <a:r>
              <a:rPr lang="en-US" altLang="zh-CN" sz="2800" dirty="0"/>
              <a:t>at unrolling twisted manifolds, especially when there is not too much noise.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53085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6" y="-16227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LLE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sklearn.manifold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LocallyLinearEmbedding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err="1"/>
              <a:t>lle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LocallyLinearEmbedding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n_components</a:t>
            </a:r>
            <a:r>
              <a:rPr lang="en-US" altLang="zh-CN" sz="2400" dirty="0"/>
              <a:t>=2, </a:t>
            </a:r>
            <a:r>
              <a:rPr lang="en-US" altLang="zh-CN" sz="2400" dirty="0" err="1"/>
              <a:t>n_neighbors</a:t>
            </a:r>
            <a:r>
              <a:rPr lang="en-US" altLang="zh-CN" sz="2400" dirty="0"/>
              <a:t>=10)</a:t>
            </a:r>
          </a:p>
          <a:p>
            <a:pPr marL="0" indent="0">
              <a:buNone/>
            </a:pPr>
            <a:r>
              <a:rPr lang="en-US" altLang="zh-CN" sz="2800" dirty="0" err="1"/>
              <a:t>X_reduced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lle.fit_transform</a:t>
            </a:r>
            <a:r>
              <a:rPr lang="en-US" altLang="zh-CN" sz="2800" dirty="0"/>
              <a:t>(X)</a:t>
            </a:r>
            <a:endParaRPr lang="en-US" altLang="zh-CN" sz="28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6802"/>
            <a:ext cx="6912768" cy="451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421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6" y="-16227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LLE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4928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for each training instance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dirty="0"/>
              <a:t>, the algorithm identifies </a:t>
            </a:r>
            <a:r>
              <a:rPr lang="en-US" altLang="zh-CN" sz="2800" dirty="0" smtClean="0"/>
              <a:t>its </a:t>
            </a:r>
            <a:r>
              <a:rPr lang="en-US" altLang="zh-CN" sz="2800" i="1" dirty="0" smtClean="0"/>
              <a:t>k </a:t>
            </a:r>
            <a:r>
              <a:rPr lang="en-US" altLang="zh-CN" sz="2800" dirty="0"/>
              <a:t>closest neighbors (in the preceding code </a:t>
            </a:r>
            <a:r>
              <a:rPr lang="en-US" altLang="zh-CN" sz="2800" i="1" dirty="0"/>
              <a:t>k </a:t>
            </a:r>
            <a:r>
              <a:rPr lang="en-US" altLang="zh-CN" sz="2800" dirty="0"/>
              <a:t>= 10), then tries to reconstruct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as </a:t>
            </a:r>
            <a:r>
              <a:rPr lang="en-US" altLang="zh-CN" sz="2800" dirty="0" smtClean="0"/>
              <a:t>a linear </a:t>
            </a:r>
            <a:r>
              <a:rPr lang="en-US" altLang="zh-CN" sz="2800" dirty="0"/>
              <a:t>function of these neighbors. More specifically, it finds the weights </a:t>
            </a:r>
            <a:r>
              <a:rPr lang="en-US" altLang="zh-CN" sz="2800" i="1" dirty="0" err="1"/>
              <a:t>w</a:t>
            </a:r>
            <a:r>
              <a:rPr lang="en-US" altLang="zh-CN" sz="2800" i="1" baseline="-25000" dirty="0" err="1"/>
              <a:t>i,j</a:t>
            </a:r>
            <a:r>
              <a:rPr lang="en-US" altLang="zh-CN" sz="2800" i="1" dirty="0"/>
              <a:t> </a:t>
            </a:r>
            <a:r>
              <a:rPr lang="en-US" altLang="zh-CN" sz="2800" dirty="0"/>
              <a:t>such </a:t>
            </a:r>
            <a:r>
              <a:rPr lang="en-US" altLang="zh-CN" sz="2800" dirty="0" smtClean="0"/>
              <a:t>that the </a:t>
            </a:r>
            <a:r>
              <a:rPr lang="en-US" altLang="zh-CN" sz="2800" dirty="0"/>
              <a:t>squared distance between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(i)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                 </a:t>
            </a:r>
            <a:r>
              <a:rPr lang="en-US" altLang="zh-CN" sz="2800" i="1" dirty="0" smtClean="0"/>
              <a:t>  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as small as possible, </a:t>
            </a:r>
            <a:r>
              <a:rPr lang="en-US" altLang="zh-CN" sz="2800" dirty="0" smtClean="0"/>
              <a:t>assuming </a:t>
            </a:r>
            <a:r>
              <a:rPr lang="en-US" altLang="zh-CN" sz="2800" i="1" dirty="0" err="1" smtClean="0"/>
              <a:t>w</a:t>
            </a:r>
            <a:r>
              <a:rPr lang="en-US" altLang="zh-CN" sz="2800" i="1" baseline="-25000" dirty="0" err="1" smtClean="0"/>
              <a:t>i,j</a:t>
            </a:r>
            <a:r>
              <a:rPr lang="en-US" altLang="zh-CN" sz="2800" i="1" dirty="0" smtClean="0"/>
              <a:t> </a:t>
            </a:r>
            <a:r>
              <a:rPr lang="en-US" altLang="zh-CN" sz="2800" dirty="0"/>
              <a:t>= 0 if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(j)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not one of the </a:t>
            </a:r>
            <a:r>
              <a:rPr lang="en-US" altLang="zh-CN" sz="2800" i="1" dirty="0"/>
              <a:t>k </a:t>
            </a:r>
            <a:r>
              <a:rPr lang="en-US" altLang="zh-CN" sz="2800" dirty="0"/>
              <a:t>closest neighbors of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dirty="0"/>
              <a:t>. </a:t>
            </a:r>
            <a:endParaRPr lang="en-US" altLang="zh-CN" sz="28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02" y="2636912"/>
            <a:ext cx="145616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92948"/>
            <a:ext cx="7488832" cy="289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8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6" y="-16227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LLE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4928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After this step, the weight matrix 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 encodes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local linear </a:t>
            </a:r>
            <a:r>
              <a:rPr lang="en-US" altLang="zh-CN" sz="2800" dirty="0"/>
              <a:t>relationships between the training instances. Now the second step is to map </a:t>
            </a:r>
            <a:r>
              <a:rPr lang="en-US" altLang="zh-CN" sz="2800" dirty="0" smtClean="0"/>
              <a:t>the training </a:t>
            </a:r>
            <a:r>
              <a:rPr lang="en-US" altLang="zh-CN" sz="2800" dirty="0"/>
              <a:t>instances into a </a:t>
            </a:r>
            <a:r>
              <a:rPr lang="en-US" altLang="zh-CN" sz="2800" i="1" dirty="0"/>
              <a:t>d</a:t>
            </a:r>
            <a:r>
              <a:rPr lang="en-US" altLang="zh-CN" sz="2800" dirty="0"/>
              <a:t>-dimensional space (where </a:t>
            </a:r>
            <a:r>
              <a:rPr lang="en-US" altLang="zh-CN" sz="2800" i="1" dirty="0"/>
              <a:t>d </a:t>
            </a:r>
            <a:r>
              <a:rPr lang="en-US" altLang="zh-CN" sz="2800" dirty="0"/>
              <a:t>&lt; </a:t>
            </a:r>
            <a:r>
              <a:rPr lang="en-US" altLang="zh-CN" sz="2800" i="1" dirty="0"/>
              <a:t>n</a:t>
            </a:r>
            <a:r>
              <a:rPr lang="en-US" altLang="zh-CN" sz="2800" dirty="0"/>
              <a:t>) while preserving </a:t>
            </a:r>
            <a:r>
              <a:rPr lang="en-US" altLang="zh-CN" sz="2800" dirty="0" smtClean="0"/>
              <a:t>these local </a:t>
            </a:r>
            <a:r>
              <a:rPr lang="en-US" altLang="zh-CN" sz="2800" dirty="0"/>
              <a:t>relationships as much as possible. If </a:t>
            </a:r>
            <a:r>
              <a:rPr lang="en-US" altLang="zh-CN" sz="2800" b="1" dirty="0"/>
              <a:t>z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the image of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in this </a:t>
            </a:r>
            <a:r>
              <a:rPr lang="en-US" altLang="zh-CN" sz="2800" i="1" dirty="0" smtClean="0"/>
              <a:t>d</a:t>
            </a:r>
            <a:r>
              <a:rPr lang="en-US" altLang="zh-CN" sz="2800" dirty="0" smtClean="0"/>
              <a:t>-dimensional space</a:t>
            </a:r>
            <a:r>
              <a:rPr lang="en-US" altLang="zh-CN" sz="2800" dirty="0"/>
              <a:t>, then we want the squared distance between </a:t>
            </a:r>
            <a:r>
              <a:rPr lang="en-US" altLang="zh-CN" sz="2800" b="1" dirty="0"/>
              <a:t>z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                   to </a:t>
            </a:r>
            <a:r>
              <a:rPr lang="en-US" altLang="zh-CN" sz="2800" dirty="0"/>
              <a:t>be as </a:t>
            </a:r>
            <a:r>
              <a:rPr lang="en-US" altLang="zh-CN" sz="2800" dirty="0" smtClean="0"/>
              <a:t>small as </a:t>
            </a:r>
            <a:r>
              <a:rPr lang="en-US" altLang="zh-CN" sz="2800" dirty="0"/>
              <a:t>possible. </a:t>
            </a:r>
            <a:endParaRPr lang="en-US" altLang="zh-CN" sz="28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429000"/>
            <a:ext cx="1512168" cy="45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0"/>
            <a:ext cx="9143089" cy="157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663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6" y="-16227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Other Dimensionality Reduction Techniques</a:t>
            </a:r>
            <a:endParaRPr lang="zh-CN" altLang="en-US" sz="36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49280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Multidimensional Scaling </a:t>
            </a:r>
            <a:r>
              <a:rPr lang="en-US" altLang="zh-CN" sz="2800" dirty="0"/>
              <a:t>(MDS) reduces dimensionality while trying to </a:t>
            </a:r>
            <a:r>
              <a:rPr lang="en-US" altLang="zh-CN" sz="2800" dirty="0" smtClean="0"/>
              <a:t>preserve the </a:t>
            </a:r>
            <a:r>
              <a:rPr lang="en-US" altLang="zh-CN" sz="2800" dirty="0"/>
              <a:t>distances between the </a:t>
            </a:r>
            <a:r>
              <a:rPr lang="en-US" altLang="zh-CN" sz="2800" dirty="0" smtClean="0"/>
              <a:t>instances.</a:t>
            </a:r>
          </a:p>
          <a:p>
            <a:r>
              <a:rPr lang="en-US" altLang="zh-CN" sz="2800" i="1" dirty="0" err="1"/>
              <a:t>Isomap</a:t>
            </a:r>
            <a:r>
              <a:rPr lang="en-US" altLang="zh-CN" sz="2800" i="1" dirty="0"/>
              <a:t> </a:t>
            </a:r>
            <a:r>
              <a:rPr lang="en-US" altLang="zh-CN" sz="2800" dirty="0"/>
              <a:t>creates a graph by connecting each instance to its nearest neighbors, </a:t>
            </a:r>
            <a:r>
              <a:rPr lang="en-US" altLang="zh-CN" sz="2800" dirty="0" smtClean="0"/>
              <a:t>then reduces </a:t>
            </a:r>
            <a:r>
              <a:rPr lang="en-US" altLang="zh-CN" sz="2800" dirty="0"/>
              <a:t>dimensionality while trying to preserve the </a:t>
            </a:r>
            <a:r>
              <a:rPr lang="en-US" altLang="zh-CN" sz="2800" i="1" dirty="0"/>
              <a:t>geodesic </a:t>
            </a:r>
            <a:r>
              <a:rPr lang="en-US" altLang="zh-CN" sz="2800" i="1" dirty="0" smtClean="0"/>
              <a:t>distances</a:t>
            </a:r>
            <a:r>
              <a:rPr lang="en-US" altLang="zh-CN" sz="2800" dirty="0" smtClean="0"/>
              <a:t> between the </a:t>
            </a:r>
            <a:r>
              <a:rPr lang="en-US" altLang="zh-CN" sz="2800" dirty="0"/>
              <a:t>instances.</a:t>
            </a:r>
          </a:p>
          <a:p>
            <a:r>
              <a:rPr lang="en-US" altLang="zh-CN" sz="2800" i="1" dirty="0" smtClean="0"/>
              <a:t>t-Distributed </a:t>
            </a:r>
            <a:r>
              <a:rPr lang="en-US" altLang="zh-CN" sz="2800" i="1" dirty="0"/>
              <a:t>Stochastic Neighbor Embedding </a:t>
            </a:r>
            <a:r>
              <a:rPr lang="en-US" altLang="zh-CN" sz="2800" dirty="0"/>
              <a:t>(t-SNE) reduces </a:t>
            </a:r>
            <a:r>
              <a:rPr lang="en-US" altLang="zh-CN" sz="2800" dirty="0" smtClean="0"/>
              <a:t>dimensionality while </a:t>
            </a:r>
            <a:r>
              <a:rPr lang="en-US" altLang="zh-CN" sz="2800" dirty="0"/>
              <a:t>trying to keep similar instances close and dissimilar instances apart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r>
              <a:rPr lang="en-US" altLang="zh-CN" sz="2800" i="1" dirty="0" smtClean="0"/>
              <a:t>Linear </a:t>
            </a:r>
            <a:r>
              <a:rPr lang="en-US" altLang="zh-CN" sz="2800" i="1" dirty="0"/>
              <a:t>Discriminant Analysis </a:t>
            </a:r>
            <a:r>
              <a:rPr lang="en-US" altLang="zh-CN" sz="2800" dirty="0"/>
              <a:t>(LDA) </a:t>
            </a:r>
            <a:r>
              <a:rPr lang="en-US" altLang="zh-CN" sz="2800" dirty="0" smtClean="0"/>
              <a:t>trains to learn </a:t>
            </a:r>
            <a:r>
              <a:rPr lang="en-US" altLang="zh-CN" sz="2800" dirty="0"/>
              <a:t>the most discriminative axes between the classes, and </a:t>
            </a:r>
            <a:r>
              <a:rPr lang="en-US" altLang="zh-CN" sz="2800" dirty="0" smtClean="0"/>
              <a:t>these axes </a:t>
            </a:r>
            <a:r>
              <a:rPr lang="en-US" altLang="zh-CN" sz="2800" dirty="0"/>
              <a:t>can then be used to </a:t>
            </a:r>
            <a:r>
              <a:rPr lang="en-US" altLang="zh-CN" sz="2800" dirty="0" smtClean="0"/>
              <a:t>project </a:t>
            </a:r>
            <a:r>
              <a:rPr lang="en-US" altLang="zh-CN" sz="2800" dirty="0"/>
              <a:t>the data. 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8450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We are so used to living in three dimensions1 that our intuition fails us when we </a:t>
            </a:r>
            <a:r>
              <a:rPr lang="en-US" altLang="zh-CN" sz="3600" dirty="0" smtClean="0"/>
              <a:t>try to </a:t>
            </a:r>
            <a:r>
              <a:rPr lang="en-US" altLang="zh-CN" sz="3600" dirty="0"/>
              <a:t>imagine a high-dimensional space. Even a basic 4D hypercube is incredibly hard </a:t>
            </a:r>
            <a:r>
              <a:rPr lang="en-US" altLang="zh-CN" sz="3600" dirty="0" smtClean="0"/>
              <a:t>to picture </a:t>
            </a:r>
            <a:r>
              <a:rPr lang="en-US" altLang="zh-CN" sz="3600" dirty="0"/>
              <a:t>in our mind (see Figure 8-1), let alone a 200-dimensional ellipsoid bent in </a:t>
            </a:r>
            <a:r>
              <a:rPr lang="en-US" altLang="zh-CN" sz="3600" dirty="0" smtClean="0"/>
              <a:t>a 1,000-dimensional </a:t>
            </a:r>
            <a:r>
              <a:rPr lang="en-US" altLang="zh-CN" sz="3600" dirty="0"/>
              <a:t>space.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53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The 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It turns out that many things behave very differently in high-dimensional space. </a:t>
            </a:r>
            <a:r>
              <a:rPr lang="en-US" altLang="zh-CN" dirty="0" smtClean="0"/>
              <a:t>For example</a:t>
            </a:r>
            <a:r>
              <a:rPr lang="en-US" altLang="zh-CN" dirty="0"/>
              <a:t>, if you pick a random point in a unit square (a 1 × 1 square), it will have </a:t>
            </a:r>
            <a:r>
              <a:rPr lang="en-US" altLang="zh-CN" dirty="0" smtClean="0"/>
              <a:t>only about </a:t>
            </a:r>
            <a:r>
              <a:rPr lang="en-US" altLang="zh-CN" dirty="0"/>
              <a:t>a 0.4% chance of being located less than 0.001 from a border (in other words, </a:t>
            </a:r>
            <a:r>
              <a:rPr lang="en-US" altLang="zh-CN" dirty="0" smtClean="0"/>
              <a:t>it is </a:t>
            </a:r>
            <a:r>
              <a:rPr lang="en-US" altLang="zh-CN" dirty="0"/>
              <a:t>very unlikely that a random point will be “extreme” along any dimension). But in </a:t>
            </a:r>
            <a:r>
              <a:rPr lang="en-US" altLang="zh-CN" dirty="0" smtClean="0"/>
              <a:t>a 10,000-dimensional </a:t>
            </a:r>
            <a:r>
              <a:rPr lang="en-US" altLang="zh-CN" dirty="0"/>
              <a:t>unit hypercube (a 1 × 1 × ⋯ × 1 cube, with ten thousand 1s), </a:t>
            </a:r>
            <a:r>
              <a:rPr lang="en-US" altLang="zh-CN" dirty="0" smtClean="0"/>
              <a:t>this probability </a:t>
            </a:r>
            <a:r>
              <a:rPr lang="en-US" altLang="zh-CN" dirty="0"/>
              <a:t>is greater than 99.999999%. Most points in a high-dimensional </a:t>
            </a:r>
            <a:r>
              <a:rPr lang="en-US" altLang="zh-CN" dirty="0" smtClean="0"/>
              <a:t>hypercube are </a:t>
            </a:r>
            <a:r>
              <a:rPr lang="en-US" altLang="zh-CN" dirty="0"/>
              <a:t>very close to the border</a:t>
            </a:r>
            <a:r>
              <a:rPr lang="en-US" altLang="zh-CN" dirty="0" smtClean="0"/>
              <a:t>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2583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The 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Here is a more troublesome difference: if you pick two points randomly in a </a:t>
            </a:r>
            <a:r>
              <a:rPr lang="en-US" altLang="zh-CN" dirty="0" smtClean="0"/>
              <a:t>unit square</a:t>
            </a:r>
            <a:r>
              <a:rPr lang="en-US" altLang="zh-CN" dirty="0"/>
              <a:t>, the distance between these two points will be, on average, roughly 0.52. If </a:t>
            </a:r>
            <a:r>
              <a:rPr lang="en-US" altLang="zh-CN" dirty="0" smtClean="0"/>
              <a:t>you pick </a:t>
            </a:r>
            <a:r>
              <a:rPr lang="en-US" altLang="zh-CN" dirty="0"/>
              <a:t>two random points in a unit 3D cube, the average distance will be roughly </a:t>
            </a:r>
            <a:r>
              <a:rPr lang="en-US" altLang="zh-CN" dirty="0" smtClean="0"/>
              <a:t>0.66. But </a:t>
            </a:r>
            <a:r>
              <a:rPr lang="en-US" altLang="zh-CN" dirty="0"/>
              <a:t>what about two points picked randomly in a 1,000,000-dimensional hypercube?</a:t>
            </a:r>
          </a:p>
          <a:p>
            <a:r>
              <a:rPr lang="en-US" altLang="zh-CN" dirty="0"/>
              <a:t>Well, the average distance, believe it or not, will be about 408.25 (</a:t>
            </a:r>
            <a:r>
              <a:rPr lang="en-US" altLang="zh-CN" dirty="0" smtClean="0"/>
              <a:t>roughly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(1000,000/6))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578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The 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In theory, one solution to the curse of dimensionality could be to increase the size </a:t>
            </a:r>
            <a:r>
              <a:rPr lang="en-US" altLang="zh-CN" dirty="0" smtClean="0"/>
              <a:t>of the </a:t>
            </a:r>
            <a:r>
              <a:rPr lang="en-US" altLang="zh-CN" dirty="0"/>
              <a:t>training set to reach a sufficient density of training instances. Unfortunately, </a:t>
            </a:r>
            <a:r>
              <a:rPr lang="en-US" altLang="zh-CN" dirty="0" smtClean="0"/>
              <a:t>in practice</a:t>
            </a:r>
            <a:r>
              <a:rPr lang="en-US" altLang="zh-CN" dirty="0"/>
              <a:t>, the number of training instances required to reach a given density </a:t>
            </a:r>
            <a:r>
              <a:rPr lang="en-US" altLang="zh-CN" dirty="0" smtClean="0"/>
              <a:t>grows exponentially </a:t>
            </a:r>
            <a:r>
              <a:rPr lang="en-US" altLang="zh-CN" dirty="0"/>
              <a:t>with the number of dimensions. With just 100 features (much less </a:t>
            </a:r>
            <a:r>
              <a:rPr lang="en-US" altLang="zh-CN" dirty="0" smtClean="0"/>
              <a:t>than in </a:t>
            </a:r>
            <a:r>
              <a:rPr lang="en-US" altLang="zh-CN" dirty="0"/>
              <a:t>the MNIST problem), you would need more training instances than atoms in </a:t>
            </a:r>
            <a:r>
              <a:rPr lang="en-US" altLang="zh-CN" dirty="0" smtClean="0"/>
              <a:t>the observable </a:t>
            </a:r>
            <a:r>
              <a:rPr lang="en-US" altLang="zh-CN" dirty="0"/>
              <a:t>universe in order for training instances to be within 0.1 of each other </a:t>
            </a:r>
            <a:r>
              <a:rPr lang="en-US" altLang="zh-CN" dirty="0" smtClean="0"/>
              <a:t>on average</a:t>
            </a:r>
            <a:r>
              <a:rPr lang="en-US" altLang="zh-CN" dirty="0"/>
              <a:t>, assuming they were spread out uniformly across all dimensions.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1846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Main Approaches for Dimensionality Reduction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Projection</a:t>
            </a:r>
          </a:p>
          <a:p>
            <a:r>
              <a:rPr lang="en-US" altLang="zh-CN" sz="2800" dirty="0"/>
              <a:t>In most real-world problems, training instances are </a:t>
            </a:r>
            <a:r>
              <a:rPr lang="en-US" altLang="zh-CN" sz="2800" i="1" dirty="0"/>
              <a:t>not </a:t>
            </a:r>
            <a:r>
              <a:rPr lang="en-US" altLang="zh-CN" sz="2800" dirty="0"/>
              <a:t>spread out uniformly </a:t>
            </a:r>
            <a:r>
              <a:rPr lang="en-US" altLang="zh-CN" sz="2800" dirty="0" smtClean="0"/>
              <a:t>across all </a:t>
            </a:r>
            <a:r>
              <a:rPr lang="en-US" altLang="zh-CN" sz="2800" dirty="0"/>
              <a:t>dimensions. Many features are almost constant, while others are highly </a:t>
            </a:r>
            <a:r>
              <a:rPr lang="en-US" altLang="zh-CN" sz="2800" dirty="0" smtClean="0"/>
              <a:t>correlated (as </a:t>
            </a:r>
            <a:r>
              <a:rPr lang="en-US" altLang="zh-CN" sz="2800" dirty="0"/>
              <a:t>discussed earlier for MNIST). As a result, all training </a:t>
            </a:r>
            <a:r>
              <a:rPr lang="en-US" altLang="zh-CN" sz="2800" dirty="0" smtClean="0"/>
              <a:t>instances </a:t>
            </a:r>
            <a:r>
              <a:rPr lang="en-US" altLang="zh-CN" sz="2800" dirty="0"/>
              <a:t>actually lie </a:t>
            </a:r>
            <a:r>
              <a:rPr lang="en-US" altLang="zh-CN" sz="2800" dirty="0" smtClean="0"/>
              <a:t>within (or </a:t>
            </a:r>
            <a:r>
              <a:rPr lang="en-US" altLang="zh-CN" sz="2800" dirty="0"/>
              <a:t>close to) a much lower-dimensional </a:t>
            </a:r>
            <a:r>
              <a:rPr lang="en-US" altLang="zh-CN" sz="2800" i="1" dirty="0"/>
              <a:t>subspace </a:t>
            </a:r>
            <a:r>
              <a:rPr lang="en-US" altLang="zh-CN" sz="2800" dirty="0"/>
              <a:t>of the high-dimensional space. </a:t>
            </a:r>
            <a:r>
              <a:rPr lang="en-US" altLang="zh-CN" sz="2800" dirty="0" smtClean="0"/>
              <a:t>This sounds </a:t>
            </a:r>
            <a:r>
              <a:rPr lang="en-US" altLang="zh-CN" sz="2800" dirty="0"/>
              <a:t>very abstract, so let’s look at an example. In Figure 8-2 you can see a 3D </a:t>
            </a:r>
            <a:r>
              <a:rPr lang="en-US" altLang="zh-CN" sz="2800" dirty="0" smtClean="0"/>
              <a:t>dataset represented </a:t>
            </a:r>
            <a:r>
              <a:rPr lang="en-US" altLang="zh-CN" sz="2800" dirty="0"/>
              <a:t>by the circles.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5203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3223</Words>
  <Application>Microsoft Office PowerPoint</Application>
  <PresentationFormat>全屏显示(4:3)</PresentationFormat>
  <Paragraphs>170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Hands-On Machine Learning with Scikit-Learn and TensorFlow </vt:lpstr>
      <vt:lpstr>CHAPTER 8</vt:lpstr>
      <vt:lpstr>CHAPTER 8</vt:lpstr>
      <vt:lpstr>CHAPTER 8</vt:lpstr>
      <vt:lpstr>The Curse of Dimensionality</vt:lpstr>
      <vt:lpstr>The Curse of Dimensionality</vt:lpstr>
      <vt:lpstr>The Curse of Dimensionality</vt:lpstr>
      <vt:lpstr>The Curse of Dimensionality</vt:lpstr>
      <vt:lpstr>Main Approaches for Dimensionality Reduction</vt:lpstr>
      <vt:lpstr>Main Approaches for Dimensionality Reduction</vt:lpstr>
      <vt:lpstr>Main Approaches for Dimensionality Reduction</vt:lpstr>
      <vt:lpstr>Main Approaches for Dimensionality Reduction</vt:lpstr>
      <vt:lpstr>Main Approaches for Dimensionality Reduction</vt:lpstr>
      <vt:lpstr>Main Approaches for Dimensionality Reduction</vt:lpstr>
      <vt:lpstr>Main Approaches for Dimensionality Reduction</vt:lpstr>
      <vt:lpstr>Main Approaches for Dimensionality Reduction</vt:lpstr>
      <vt:lpstr>Main Approaches for Dimensionality Reduction</vt:lpstr>
      <vt:lpstr>Main Approaches for Dimensionality Reduction</vt:lpstr>
      <vt:lpstr>PCA</vt:lpstr>
      <vt:lpstr>Principal Components</vt:lpstr>
      <vt:lpstr>Principal Components</vt:lpstr>
      <vt:lpstr>Principal Components</vt:lpstr>
      <vt:lpstr>Projecting Down to d Dimensions</vt:lpstr>
      <vt:lpstr>Projecting Down to d Dimensions</vt:lpstr>
      <vt:lpstr>Projecting Down to d Dimensions</vt:lpstr>
      <vt:lpstr>Explained Variance Ratio</vt:lpstr>
      <vt:lpstr>Choosing the Right Number of Dimensions</vt:lpstr>
      <vt:lpstr>Choosing the Right Number of Dimensions</vt:lpstr>
      <vt:lpstr>Choosing the Right Number of Dimensions</vt:lpstr>
      <vt:lpstr>Choosing the Right Number of Dimensions</vt:lpstr>
      <vt:lpstr>PCA for Compression</vt:lpstr>
      <vt:lpstr>PCA for Compression</vt:lpstr>
      <vt:lpstr>MNIST compression preserving 95% of the variance</vt:lpstr>
      <vt:lpstr>Incremental PCA</vt:lpstr>
      <vt:lpstr>Incremental PCA</vt:lpstr>
      <vt:lpstr>Randomized PCA</vt:lpstr>
      <vt:lpstr>Kernel PCA</vt:lpstr>
      <vt:lpstr>Kernel PCA</vt:lpstr>
      <vt:lpstr>Selecting a Kernel and Tuning Hyperparameters</vt:lpstr>
      <vt:lpstr>PowerPoint 演示文稿</vt:lpstr>
      <vt:lpstr>Kernel PCA and the reconstruction pre-image error</vt:lpstr>
      <vt:lpstr>Kernel PCA and the reconstruction pre-image error</vt:lpstr>
      <vt:lpstr>LLE</vt:lpstr>
      <vt:lpstr>LLE</vt:lpstr>
      <vt:lpstr>LLE</vt:lpstr>
      <vt:lpstr>LLE</vt:lpstr>
      <vt:lpstr>Other Dimensionality Reduction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user</cp:lastModifiedBy>
  <cp:revision>133</cp:revision>
  <dcterms:created xsi:type="dcterms:W3CDTF">2017-08-17T13:43:52Z</dcterms:created>
  <dcterms:modified xsi:type="dcterms:W3CDTF">2017-08-22T03:09:13Z</dcterms:modified>
</cp:coreProperties>
</file>