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0959" autoAdjust="0"/>
  </p:normalViewPr>
  <p:slideViewPr>
    <p:cSldViewPr>
      <p:cViewPr>
        <p:scale>
          <a:sx n="70" d="100"/>
          <a:sy n="70" d="100"/>
        </p:scale>
        <p:origin x="-1134" y="-66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3CB457-678B-4B95-BD07-5A0E057ADAAA}" type="datetimeFigureOut">
              <a:rPr lang="zh-CN" altLang="en-US" smtClean="0"/>
              <a:pPr/>
              <a:t>2017/8/23 Wednesday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C5B41E-4864-49C4-A06E-5CA43416E172}" type="slidenum">
              <a:rPr lang="zh-CN" altLang="en-US" smtClean="0"/>
              <a:pPr/>
              <a:t>‹#›</a:t>
            </a:fld>
            <a:endParaRPr lang="zh-CN" altLang="en-US"/>
          </a:p>
        </p:txBody>
      </p:sp>
    </p:spTree>
    <p:extLst>
      <p:ext uri="{BB962C8B-B14F-4D97-AF65-F5344CB8AC3E}">
        <p14:creationId xmlns="" xmlns:p14="http://schemas.microsoft.com/office/powerpoint/2010/main" val="314394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2017/8/23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2017/8/23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2017/8/23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2017/8/23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2017/8/23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2017/8/23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2017/8/23 Wednesday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2017/8/23 Wednesday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2017/8/23 Wednesday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2017/8/23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2017/8/23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2017/8/23 Wednesday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smtClean="0"/>
              <a:t>Hands-On Machine Learning with</a:t>
            </a:r>
            <a:r>
              <a:rPr lang="en-US" altLang="zh-CN" dirty="0"/>
              <a:t>	</a:t>
            </a:r>
            <a:r>
              <a:rPr lang="en-US" altLang="zh-CN" dirty="0" err="1"/>
              <a:t>Scikit</a:t>
            </a:r>
            <a:r>
              <a:rPr lang="en-US" altLang="zh-CN" dirty="0"/>
              <a:t>-Learn </a:t>
            </a:r>
            <a:r>
              <a:rPr lang="en-US" altLang="zh-CN" dirty="0" smtClean="0"/>
              <a:t>and </a:t>
            </a:r>
            <a:r>
              <a:rPr lang="en-US" altLang="zh-CN" dirty="0" err="1" smtClean="0"/>
              <a:t>TensorFlow</a:t>
            </a:r>
            <a:r>
              <a:rPr lang="en-US" altLang="zh-CN" dirty="0" smtClean="0"/>
              <a:t> </a:t>
            </a:r>
            <a:endParaRPr lang="zh-CN" altLang="en-US" dirty="0"/>
          </a:p>
        </p:txBody>
      </p:sp>
      <p:sp>
        <p:nvSpPr>
          <p:cNvPr id="3" name="副标题 2"/>
          <p:cNvSpPr>
            <a:spLocks noGrp="1"/>
          </p:cNvSpPr>
          <p:nvPr>
            <p:ph type="subTitle" idx="1"/>
          </p:nvPr>
        </p:nvSpPr>
        <p:spPr/>
        <p:txBody>
          <a:bodyPr/>
          <a:lstStyle/>
          <a:p>
            <a:r>
              <a:rPr lang="en-US" altLang="zh-CN" dirty="0"/>
              <a:t>Concepts,	</a:t>
            </a:r>
            <a:r>
              <a:rPr lang="en-US" altLang="zh-CN" dirty="0" smtClean="0"/>
              <a:t>Tools, and Techniques to Build Intelligent Systems</a:t>
            </a:r>
            <a:endParaRPr lang="en-US" altLang="zh-CN" dirty="0"/>
          </a:p>
          <a:p>
            <a:endParaRPr lang="zh-CN" altLang="en-US" dirty="0"/>
          </a:p>
        </p:txBody>
      </p:sp>
    </p:spTree>
    <p:extLst>
      <p:ext uri="{BB962C8B-B14F-4D97-AF65-F5344CB8AC3E}">
        <p14:creationId xmlns="" xmlns:p14="http://schemas.microsoft.com/office/powerpoint/2010/main" val="2854141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8229600" cy="1143000"/>
          </a:xfrm>
        </p:spPr>
        <p:txBody>
          <a:bodyPr>
            <a:noAutofit/>
          </a:bodyPr>
          <a:lstStyle/>
          <a:p>
            <a:r>
              <a:rPr lang="en-US" altLang="zh-CN" sz="4000" dirty="0" smtClean="0"/>
              <a:t>Managing Graphs</a:t>
            </a:r>
            <a:endParaRPr lang="zh-CN" altLang="en-US" sz="4000" b="1" dirty="0"/>
          </a:p>
        </p:txBody>
      </p:sp>
      <p:sp>
        <p:nvSpPr>
          <p:cNvPr id="3" name="内容占位符 2"/>
          <p:cNvSpPr>
            <a:spLocks noGrp="1"/>
          </p:cNvSpPr>
          <p:nvPr>
            <p:ph idx="1"/>
          </p:nvPr>
        </p:nvSpPr>
        <p:spPr>
          <a:xfrm>
            <a:off x="107504" y="788162"/>
            <a:ext cx="9036496" cy="5141168"/>
          </a:xfrm>
        </p:spPr>
        <p:txBody>
          <a:bodyPr>
            <a:noAutofit/>
          </a:bodyPr>
          <a:lstStyle/>
          <a:p>
            <a:pPr>
              <a:buNone/>
            </a:pPr>
            <a:r>
              <a:rPr lang="en-US" altLang="zh-CN" sz="2800" b="1" dirty="0" smtClean="0"/>
              <a:t>&gt;&gt;&gt; x1 = </a:t>
            </a:r>
            <a:r>
              <a:rPr lang="en-US" altLang="zh-CN" sz="2800" b="1" dirty="0" err="1" smtClean="0"/>
              <a:t>tf.Variable</a:t>
            </a:r>
            <a:r>
              <a:rPr lang="en-US" altLang="zh-CN" sz="2800" b="1" dirty="0" smtClean="0"/>
              <a:t>(1)</a:t>
            </a:r>
          </a:p>
          <a:p>
            <a:pPr>
              <a:buNone/>
            </a:pPr>
            <a:r>
              <a:rPr lang="en-US" altLang="zh-CN" sz="2800" b="1" dirty="0" smtClean="0"/>
              <a:t>&gt;&gt;&gt; x1.graph is </a:t>
            </a:r>
            <a:r>
              <a:rPr lang="en-US" altLang="zh-CN" sz="2800" b="1" dirty="0" err="1" smtClean="0"/>
              <a:t>tf.get_default_graph</a:t>
            </a:r>
            <a:r>
              <a:rPr lang="en-US" altLang="zh-CN" sz="2800" b="1" dirty="0" smtClean="0"/>
              <a:t>()</a:t>
            </a:r>
          </a:p>
          <a:p>
            <a:pPr>
              <a:buNone/>
            </a:pPr>
            <a:r>
              <a:rPr lang="en-US" altLang="zh-CN" sz="2800" dirty="0" smtClean="0"/>
              <a:t>True</a:t>
            </a:r>
          </a:p>
          <a:p>
            <a:pPr>
              <a:buNone/>
            </a:pPr>
            <a:endParaRPr lang="en-US" altLang="zh-CN" sz="2800" b="1" dirty="0" smtClean="0"/>
          </a:p>
          <a:p>
            <a:pPr>
              <a:buNone/>
            </a:pPr>
            <a:r>
              <a:rPr lang="en-US" altLang="zh-CN" sz="2800" b="1" dirty="0" smtClean="0"/>
              <a:t>&gt;&gt;&gt; graph = </a:t>
            </a:r>
            <a:r>
              <a:rPr lang="en-US" altLang="zh-CN" sz="2800" b="1" dirty="0" err="1" smtClean="0"/>
              <a:t>tf.Graph</a:t>
            </a:r>
            <a:r>
              <a:rPr lang="en-US" altLang="zh-CN" sz="2800" b="1" dirty="0" smtClean="0"/>
              <a:t>()</a:t>
            </a:r>
          </a:p>
          <a:p>
            <a:pPr>
              <a:buNone/>
            </a:pPr>
            <a:r>
              <a:rPr lang="en-US" altLang="zh-CN" sz="2800" b="1" dirty="0" smtClean="0"/>
              <a:t>&gt;&gt;&gt; with </a:t>
            </a:r>
            <a:r>
              <a:rPr lang="en-US" altLang="zh-CN" sz="2800" b="1" dirty="0" err="1" smtClean="0"/>
              <a:t>graph.as_default</a:t>
            </a:r>
            <a:r>
              <a:rPr lang="en-US" altLang="zh-CN" sz="2800" b="1" dirty="0" smtClean="0"/>
              <a:t>():</a:t>
            </a:r>
          </a:p>
          <a:p>
            <a:pPr>
              <a:buNone/>
            </a:pPr>
            <a:r>
              <a:rPr lang="en-US" altLang="zh-CN" sz="2800" b="1" dirty="0" smtClean="0"/>
              <a:t>... x2 = </a:t>
            </a:r>
            <a:r>
              <a:rPr lang="en-US" altLang="zh-CN" sz="2800" b="1" dirty="0" err="1" smtClean="0"/>
              <a:t>tf.Variable</a:t>
            </a:r>
            <a:r>
              <a:rPr lang="en-US" altLang="zh-CN" sz="2800" b="1" dirty="0" smtClean="0"/>
              <a:t>(2)</a:t>
            </a:r>
          </a:p>
          <a:p>
            <a:pPr>
              <a:buNone/>
            </a:pPr>
            <a:r>
              <a:rPr lang="en-US" altLang="zh-CN" sz="2800" b="1" dirty="0" smtClean="0"/>
              <a:t>...</a:t>
            </a:r>
          </a:p>
          <a:p>
            <a:pPr>
              <a:buNone/>
            </a:pPr>
            <a:r>
              <a:rPr lang="en-US" altLang="zh-CN" sz="2800" b="1" dirty="0" smtClean="0"/>
              <a:t>&gt;&gt;&gt; x2.graph is graph</a:t>
            </a:r>
          </a:p>
          <a:p>
            <a:pPr>
              <a:buNone/>
            </a:pPr>
            <a:r>
              <a:rPr lang="en-US" altLang="zh-CN" sz="2800" dirty="0" smtClean="0"/>
              <a:t>True</a:t>
            </a:r>
          </a:p>
          <a:p>
            <a:pPr>
              <a:buNone/>
            </a:pPr>
            <a:r>
              <a:rPr lang="en-US" altLang="zh-CN" sz="2800" b="1" dirty="0" smtClean="0"/>
              <a:t>&gt;&gt;&gt; x2.graph is </a:t>
            </a:r>
            <a:r>
              <a:rPr lang="en-US" altLang="zh-CN" sz="2800" b="1" dirty="0" err="1" smtClean="0"/>
              <a:t>tf.get_default_graph</a:t>
            </a:r>
            <a:r>
              <a:rPr lang="en-US" altLang="zh-CN" sz="2800" b="1" dirty="0" smtClean="0"/>
              <a:t>()</a:t>
            </a:r>
          </a:p>
          <a:p>
            <a:pPr>
              <a:buNone/>
            </a:pPr>
            <a:r>
              <a:rPr lang="en-US" altLang="zh-CN" sz="2800" dirty="0" smtClean="0"/>
              <a:t>False</a:t>
            </a:r>
            <a:endParaRPr lang="zh-CN" altLang="en-US" sz="2800" b="1" dirty="0"/>
          </a:p>
        </p:txBody>
      </p:sp>
    </p:spTree>
    <p:extLst>
      <p:ext uri="{BB962C8B-B14F-4D97-AF65-F5344CB8AC3E}">
        <p14:creationId xmlns="" xmlns:p14="http://schemas.microsoft.com/office/powerpoint/2010/main" val="1531924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8229600" cy="1143000"/>
          </a:xfrm>
        </p:spPr>
        <p:txBody>
          <a:bodyPr>
            <a:noAutofit/>
          </a:bodyPr>
          <a:lstStyle/>
          <a:p>
            <a:r>
              <a:rPr lang="en-US" altLang="zh-CN" sz="4000" dirty="0" smtClean="0"/>
              <a:t>Lifecycle of a Node Value</a:t>
            </a:r>
            <a:endParaRPr lang="zh-CN" altLang="en-US" sz="4000" b="1" dirty="0"/>
          </a:p>
        </p:txBody>
      </p:sp>
      <p:sp>
        <p:nvSpPr>
          <p:cNvPr id="3" name="内容占位符 2"/>
          <p:cNvSpPr>
            <a:spLocks noGrp="1"/>
          </p:cNvSpPr>
          <p:nvPr>
            <p:ph idx="1"/>
          </p:nvPr>
        </p:nvSpPr>
        <p:spPr>
          <a:xfrm>
            <a:off x="107504" y="788162"/>
            <a:ext cx="9036496" cy="5141168"/>
          </a:xfrm>
        </p:spPr>
        <p:txBody>
          <a:bodyPr>
            <a:noAutofit/>
          </a:bodyPr>
          <a:lstStyle/>
          <a:p>
            <a:pPr>
              <a:buNone/>
            </a:pPr>
            <a:r>
              <a:rPr lang="en-US" altLang="zh-CN" sz="2800" dirty="0" smtClean="0"/>
              <a:t>w = </a:t>
            </a:r>
            <a:r>
              <a:rPr lang="en-US" altLang="zh-CN" sz="2800" dirty="0" err="1" smtClean="0"/>
              <a:t>tf.constant</a:t>
            </a:r>
            <a:r>
              <a:rPr lang="en-US" altLang="zh-CN" sz="2800" dirty="0" smtClean="0"/>
              <a:t>(3)</a:t>
            </a:r>
          </a:p>
          <a:p>
            <a:pPr>
              <a:buNone/>
            </a:pPr>
            <a:r>
              <a:rPr lang="en-US" altLang="zh-CN" sz="2800" dirty="0" smtClean="0"/>
              <a:t>x = w + 2</a:t>
            </a:r>
          </a:p>
          <a:p>
            <a:pPr>
              <a:buNone/>
            </a:pPr>
            <a:r>
              <a:rPr lang="en-US" altLang="zh-CN" sz="2800" dirty="0" smtClean="0"/>
              <a:t>y = x + 5</a:t>
            </a:r>
          </a:p>
          <a:p>
            <a:pPr>
              <a:buNone/>
            </a:pPr>
            <a:r>
              <a:rPr lang="en-US" altLang="zh-CN" sz="2800" dirty="0" smtClean="0"/>
              <a:t>z = x * 3</a:t>
            </a:r>
          </a:p>
          <a:p>
            <a:pPr>
              <a:buNone/>
            </a:pPr>
            <a:r>
              <a:rPr lang="en-US" altLang="zh-CN" sz="2800" b="1" dirty="0" smtClean="0"/>
              <a:t>with </a:t>
            </a:r>
            <a:r>
              <a:rPr lang="en-US" altLang="zh-CN" sz="2800" b="1" dirty="0" err="1" smtClean="0"/>
              <a:t>tf.Session</a:t>
            </a:r>
            <a:r>
              <a:rPr lang="en-US" altLang="zh-CN" sz="2800" b="1" dirty="0" smtClean="0"/>
              <a:t>() as </a:t>
            </a:r>
            <a:r>
              <a:rPr lang="en-US" altLang="zh-CN" sz="2800" b="1" dirty="0" err="1" smtClean="0"/>
              <a:t>sess</a:t>
            </a:r>
            <a:r>
              <a:rPr lang="en-US" altLang="zh-CN" sz="2800" b="1" dirty="0" smtClean="0"/>
              <a:t>:</a:t>
            </a:r>
          </a:p>
          <a:p>
            <a:pPr>
              <a:buNone/>
            </a:pPr>
            <a:r>
              <a:rPr lang="en-US" altLang="zh-CN" sz="2800" b="1" dirty="0" smtClean="0"/>
              <a:t>    print(</a:t>
            </a:r>
            <a:r>
              <a:rPr lang="en-US" altLang="zh-CN" sz="2800" b="1" dirty="0" err="1" smtClean="0"/>
              <a:t>y.eval</a:t>
            </a:r>
            <a:r>
              <a:rPr lang="en-US" altLang="zh-CN" sz="2800" b="1" dirty="0" smtClean="0"/>
              <a:t>()) </a:t>
            </a:r>
            <a:r>
              <a:rPr lang="en-US" altLang="zh-CN" sz="2800" b="1" i="1" dirty="0" smtClean="0"/>
              <a:t># 10</a:t>
            </a:r>
          </a:p>
          <a:p>
            <a:pPr>
              <a:buNone/>
            </a:pPr>
            <a:r>
              <a:rPr lang="en-US" altLang="zh-CN" sz="2800" b="1" dirty="0" smtClean="0"/>
              <a:t>    print(</a:t>
            </a:r>
            <a:r>
              <a:rPr lang="en-US" altLang="zh-CN" sz="2800" b="1" dirty="0" err="1" smtClean="0"/>
              <a:t>z.eval</a:t>
            </a:r>
            <a:r>
              <a:rPr lang="en-US" altLang="zh-CN" sz="2800" b="1" dirty="0" smtClean="0"/>
              <a:t>()) </a:t>
            </a:r>
            <a:r>
              <a:rPr lang="en-US" altLang="zh-CN" sz="2800" b="1" i="1" dirty="0" smtClean="0"/>
              <a:t># </a:t>
            </a:r>
            <a:r>
              <a:rPr lang="en-US" altLang="zh-CN" sz="2800" b="1" i="1" dirty="0" smtClean="0"/>
              <a:t>15</a:t>
            </a:r>
          </a:p>
          <a:p>
            <a:pPr>
              <a:buNone/>
            </a:pPr>
            <a:endParaRPr lang="en-US" altLang="zh-CN" sz="2800" b="1" i="1" dirty="0" smtClean="0"/>
          </a:p>
          <a:p>
            <a:pPr>
              <a:buNone/>
            </a:pPr>
            <a:r>
              <a:rPr lang="en-US" altLang="zh-CN" sz="2800" b="1" dirty="0" smtClean="0"/>
              <a:t>with </a:t>
            </a:r>
            <a:r>
              <a:rPr lang="en-US" altLang="zh-CN" sz="2800" b="1" dirty="0" err="1" smtClean="0"/>
              <a:t>tf.Session</a:t>
            </a:r>
            <a:r>
              <a:rPr lang="en-US" altLang="zh-CN" sz="2800" b="1" dirty="0" smtClean="0"/>
              <a:t>() as </a:t>
            </a:r>
            <a:r>
              <a:rPr lang="en-US" altLang="zh-CN" sz="2800" b="1" dirty="0" err="1" smtClean="0"/>
              <a:t>sess</a:t>
            </a:r>
            <a:r>
              <a:rPr lang="en-US" altLang="zh-CN" sz="2800" b="1" dirty="0" smtClean="0"/>
              <a:t>:</a:t>
            </a:r>
          </a:p>
          <a:p>
            <a:pPr>
              <a:buNone/>
            </a:pPr>
            <a:r>
              <a:rPr lang="es-ES" altLang="zh-CN" sz="2800" dirty="0" smtClean="0"/>
              <a:t>    y_val</a:t>
            </a:r>
            <a:r>
              <a:rPr lang="es-ES" altLang="zh-CN" sz="2800" dirty="0" smtClean="0"/>
              <a:t>, z_val = sess.run([y, z])</a:t>
            </a:r>
          </a:p>
          <a:p>
            <a:pPr>
              <a:buNone/>
            </a:pPr>
            <a:r>
              <a:rPr lang="en-US" altLang="zh-CN" sz="2800" b="1" dirty="0" smtClean="0"/>
              <a:t>    print(</a:t>
            </a:r>
            <a:r>
              <a:rPr lang="en-US" altLang="zh-CN" sz="2800" b="1" dirty="0" err="1" smtClean="0"/>
              <a:t>y_val</a:t>
            </a:r>
            <a:r>
              <a:rPr lang="en-US" altLang="zh-CN" sz="2800" b="1" dirty="0" smtClean="0"/>
              <a:t>) </a:t>
            </a:r>
            <a:r>
              <a:rPr lang="en-US" altLang="zh-CN" sz="2800" b="1" i="1" dirty="0" smtClean="0"/>
              <a:t># 10</a:t>
            </a:r>
          </a:p>
          <a:p>
            <a:pPr>
              <a:buNone/>
            </a:pPr>
            <a:r>
              <a:rPr lang="en-US" altLang="zh-CN" sz="2800" b="1" dirty="0" smtClean="0"/>
              <a:t>    print(</a:t>
            </a:r>
            <a:r>
              <a:rPr lang="en-US" altLang="zh-CN" sz="2800" b="1" dirty="0" err="1" smtClean="0"/>
              <a:t>z_val</a:t>
            </a:r>
            <a:r>
              <a:rPr lang="en-US" altLang="zh-CN" sz="2800" b="1" dirty="0" smtClean="0"/>
              <a:t>) </a:t>
            </a:r>
            <a:r>
              <a:rPr lang="en-US" altLang="zh-CN" sz="2800" b="1" i="1" dirty="0" smtClean="0"/>
              <a:t># 15</a:t>
            </a:r>
            <a:endParaRPr lang="zh-CN" altLang="en-US" sz="2800" b="1" dirty="0"/>
          </a:p>
        </p:txBody>
      </p:sp>
    </p:spTree>
    <p:extLst>
      <p:ext uri="{BB962C8B-B14F-4D97-AF65-F5344CB8AC3E}">
        <p14:creationId xmlns="" xmlns:p14="http://schemas.microsoft.com/office/powerpoint/2010/main" val="1531924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8229600" cy="1143000"/>
          </a:xfrm>
        </p:spPr>
        <p:txBody>
          <a:bodyPr>
            <a:noAutofit/>
          </a:bodyPr>
          <a:lstStyle/>
          <a:p>
            <a:r>
              <a:rPr lang="en-US" altLang="zh-CN" sz="4000" dirty="0" smtClean="0"/>
              <a:t>Lifecycle of a Node Value</a:t>
            </a:r>
            <a:endParaRPr lang="zh-CN" altLang="en-US" sz="4000" b="1" dirty="0"/>
          </a:p>
        </p:txBody>
      </p:sp>
      <p:sp>
        <p:nvSpPr>
          <p:cNvPr id="3" name="内容占位符 2"/>
          <p:cNvSpPr>
            <a:spLocks noGrp="1"/>
          </p:cNvSpPr>
          <p:nvPr>
            <p:ph idx="1"/>
          </p:nvPr>
        </p:nvSpPr>
        <p:spPr>
          <a:xfrm>
            <a:off x="107504" y="788162"/>
            <a:ext cx="9036496" cy="5141168"/>
          </a:xfrm>
        </p:spPr>
        <p:txBody>
          <a:bodyPr>
            <a:noAutofit/>
          </a:bodyPr>
          <a:lstStyle/>
          <a:p>
            <a:r>
              <a:rPr lang="en-US" altLang="zh-CN" sz="2800" dirty="0" smtClean="0"/>
              <a:t>All node values are dropped between graph runs, except variable values, which </a:t>
            </a:r>
            <a:r>
              <a:rPr lang="en-US" altLang="zh-CN" sz="2800" dirty="0" smtClean="0"/>
              <a:t>are maintained </a:t>
            </a:r>
            <a:r>
              <a:rPr lang="en-US" altLang="zh-CN" sz="2800" dirty="0" smtClean="0"/>
              <a:t>by the session across graph runs (queues and readers also maintain </a:t>
            </a:r>
            <a:r>
              <a:rPr lang="en-US" altLang="zh-CN" sz="2800" dirty="0" smtClean="0"/>
              <a:t>some state</a:t>
            </a:r>
            <a:r>
              <a:rPr lang="en-US" altLang="zh-CN" sz="2800" dirty="0" smtClean="0"/>
              <a:t>, as we will see in Chapter 12). A variable starts its life when its </a:t>
            </a:r>
            <a:r>
              <a:rPr lang="en-US" altLang="zh-CN" sz="2800" dirty="0" err="1" smtClean="0"/>
              <a:t>initializer</a:t>
            </a:r>
            <a:r>
              <a:rPr lang="en-US" altLang="zh-CN" sz="2800" dirty="0" smtClean="0"/>
              <a:t> is </a:t>
            </a:r>
            <a:r>
              <a:rPr lang="en-US" altLang="zh-CN" sz="2800" dirty="0" smtClean="0"/>
              <a:t>run, and </a:t>
            </a:r>
            <a:r>
              <a:rPr lang="en-US" altLang="zh-CN" sz="2800" dirty="0" smtClean="0"/>
              <a:t>it ends when the session is closed</a:t>
            </a:r>
            <a:r>
              <a:rPr lang="en-US" altLang="zh-CN" sz="2800" dirty="0" smtClean="0"/>
              <a:t>.</a:t>
            </a:r>
          </a:p>
          <a:p>
            <a:r>
              <a:rPr lang="en-US" altLang="zh-CN" sz="2800" dirty="0" smtClean="0"/>
              <a:t>In single-process </a:t>
            </a:r>
            <a:r>
              <a:rPr lang="en-US" altLang="zh-CN" sz="2800" dirty="0" err="1" smtClean="0"/>
              <a:t>TensorFlow</a:t>
            </a:r>
            <a:r>
              <a:rPr lang="en-US" altLang="zh-CN" sz="2800" dirty="0" smtClean="0"/>
              <a:t>, multiple sessions do not share </a:t>
            </a:r>
            <a:r>
              <a:rPr lang="en-US" altLang="zh-CN" sz="2800" dirty="0" smtClean="0"/>
              <a:t>any state</a:t>
            </a:r>
            <a:r>
              <a:rPr lang="en-US" altLang="zh-CN" sz="2800" dirty="0" smtClean="0"/>
              <a:t>, even if they reuse the same graph (each session would have </a:t>
            </a:r>
            <a:r>
              <a:rPr lang="en-US" altLang="zh-CN" sz="2800" dirty="0" smtClean="0"/>
              <a:t>its own </a:t>
            </a:r>
            <a:r>
              <a:rPr lang="en-US" altLang="zh-CN" sz="2800" dirty="0" smtClean="0"/>
              <a:t>copy of every variable). In distributed </a:t>
            </a:r>
            <a:r>
              <a:rPr lang="en-US" altLang="zh-CN" sz="2800" dirty="0" err="1" smtClean="0"/>
              <a:t>TensorFlow</a:t>
            </a:r>
            <a:r>
              <a:rPr lang="en-US" altLang="zh-CN" sz="2800" dirty="0" smtClean="0"/>
              <a:t> (see </a:t>
            </a:r>
            <a:r>
              <a:rPr lang="en-US" altLang="zh-CN" sz="2800" dirty="0" smtClean="0"/>
              <a:t>Chapter 12</a:t>
            </a:r>
            <a:r>
              <a:rPr lang="en-US" altLang="zh-CN" sz="2800" dirty="0" smtClean="0"/>
              <a:t>), variable state is stored on the servers, not in the sessions, </a:t>
            </a:r>
            <a:r>
              <a:rPr lang="en-US" altLang="zh-CN" sz="2800" dirty="0" smtClean="0"/>
              <a:t>so multiple </a:t>
            </a:r>
            <a:r>
              <a:rPr lang="en-US" altLang="zh-CN" sz="2800" dirty="0" smtClean="0"/>
              <a:t>sessions can share the same variables.</a:t>
            </a:r>
            <a:endParaRPr lang="zh-CN" altLang="en-US" sz="2800" b="1" dirty="0"/>
          </a:p>
        </p:txBody>
      </p:sp>
    </p:spTree>
    <p:extLst>
      <p:ext uri="{BB962C8B-B14F-4D97-AF65-F5344CB8AC3E}">
        <p14:creationId xmlns="" xmlns:p14="http://schemas.microsoft.com/office/powerpoint/2010/main" val="1531924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8229600" cy="1143000"/>
          </a:xfrm>
        </p:spPr>
        <p:txBody>
          <a:bodyPr>
            <a:noAutofit/>
          </a:bodyPr>
          <a:lstStyle/>
          <a:p>
            <a:r>
              <a:rPr lang="en-US" altLang="zh-CN" sz="4000" dirty="0" smtClean="0"/>
              <a:t>Linear Regression with </a:t>
            </a:r>
            <a:r>
              <a:rPr lang="en-US" altLang="zh-CN" sz="4000" dirty="0" err="1" smtClean="0"/>
              <a:t>TensorFlow</a:t>
            </a:r>
            <a:endParaRPr lang="zh-CN" altLang="en-US" sz="4000" b="1" dirty="0"/>
          </a:p>
        </p:txBody>
      </p:sp>
      <p:sp>
        <p:nvSpPr>
          <p:cNvPr id="3" name="内容占位符 2"/>
          <p:cNvSpPr>
            <a:spLocks noGrp="1"/>
          </p:cNvSpPr>
          <p:nvPr>
            <p:ph idx="1"/>
          </p:nvPr>
        </p:nvSpPr>
        <p:spPr>
          <a:xfrm>
            <a:off x="107504" y="788162"/>
            <a:ext cx="9036496" cy="5141168"/>
          </a:xfrm>
        </p:spPr>
        <p:txBody>
          <a:bodyPr>
            <a:noAutofit/>
          </a:bodyPr>
          <a:lstStyle/>
          <a:p>
            <a:r>
              <a:rPr lang="en-US" altLang="zh-CN" sz="2800" dirty="0" err="1" smtClean="0"/>
              <a:t>TensorFlow</a:t>
            </a:r>
            <a:r>
              <a:rPr lang="en-US" altLang="zh-CN" sz="2800" dirty="0" smtClean="0"/>
              <a:t> operations (also called </a:t>
            </a:r>
            <a:r>
              <a:rPr lang="en-US" altLang="zh-CN" sz="2800" i="1" dirty="0" smtClean="0"/>
              <a:t>ops for short) can take any number of inputs </a:t>
            </a:r>
            <a:r>
              <a:rPr lang="en-US" altLang="zh-CN" sz="2800" i="1" dirty="0" smtClean="0"/>
              <a:t>and </a:t>
            </a:r>
            <a:r>
              <a:rPr lang="en-US" altLang="zh-CN" sz="2800" dirty="0" smtClean="0"/>
              <a:t>produce </a:t>
            </a:r>
            <a:r>
              <a:rPr lang="en-US" altLang="zh-CN" sz="2800" dirty="0" smtClean="0"/>
              <a:t>any number of outputs. For example, the addition and multiplication </a:t>
            </a:r>
            <a:r>
              <a:rPr lang="en-US" altLang="zh-CN" sz="2800" dirty="0" smtClean="0"/>
              <a:t>ops each </a:t>
            </a:r>
            <a:r>
              <a:rPr lang="en-US" altLang="zh-CN" sz="2800" dirty="0" smtClean="0"/>
              <a:t>take two inputs and produce one output. Constants and variables take no </a:t>
            </a:r>
            <a:r>
              <a:rPr lang="en-US" altLang="zh-CN" sz="2800" dirty="0" smtClean="0"/>
              <a:t>input </a:t>
            </a:r>
            <a:r>
              <a:rPr lang="en-US" altLang="zh-CN" sz="2800" dirty="0" smtClean="0"/>
              <a:t>(they are called </a:t>
            </a:r>
            <a:r>
              <a:rPr lang="en-US" altLang="zh-CN" sz="2800" i="1" dirty="0" smtClean="0"/>
              <a:t>source ops). The inputs and outputs are multidimensional </a:t>
            </a:r>
            <a:r>
              <a:rPr lang="en-US" altLang="zh-CN" sz="2800" i="1" dirty="0" smtClean="0"/>
              <a:t>arrays, </a:t>
            </a:r>
            <a:r>
              <a:rPr lang="en-US" altLang="zh-CN" sz="2800" dirty="0" smtClean="0"/>
              <a:t>called </a:t>
            </a:r>
            <a:r>
              <a:rPr lang="en-US" altLang="zh-CN" sz="2800" i="1" dirty="0" smtClean="0"/>
              <a:t>tensors (hence the name “tensor flow”). Just like </a:t>
            </a:r>
            <a:r>
              <a:rPr lang="en-US" altLang="zh-CN" sz="2800" i="1" dirty="0" err="1" smtClean="0"/>
              <a:t>NumPy</a:t>
            </a:r>
            <a:r>
              <a:rPr lang="en-US" altLang="zh-CN" sz="2800" i="1" dirty="0" smtClean="0"/>
              <a:t> arrays, tensors have </a:t>
            </a:r>
            <a:r>
              <a:rPr lang="en-US" altLang="zh-CN" sz="2800" i="1" dirty="0" smtClean="0"/>
              <a:t>a </a:t>
            </a:r>
            <a:r>
              <a:rPr lang="en-US" altLang="zh-CN" sz="2800" dirty="0" smtClean="0"/>
              <a:t>type </a:t>
            </a:r>
            <a:r>
              <a:rPr lang="en-US" altLang="zh-CN" sz="2800" dirty="0" smtClean="0"/>
              <a:t>and a shape. In fact, in the Python API tensors are simply represented by </a:t>
            </a:r>
            <a:r>
              <a:rPr lang="en-US" altLang="zh-CN" sz="2800" dirty="0" err="1" smtClean="0"/>
              <a:t>NumPy</a:t>
            </a:r>
            <a:r>
              <a:rPr lang="en-US" altLang="zh-CN" sz="2800" dirty="0" smtClean="0"/>
              <a:t> </a:t>
            </a:r>
            <a:r>
              <a:rPr lang="en-US" altLang="zh-CN" sz="2800" dirty="0" err="1" smtClean="0"/>
              <a:t>ndarrays</a:t>
            </a:r>
            <a:r>
              <a:rPr lang="en-US" altLang="zh-CN" sz="2800" dirty="0" smtClean="0"/>
              <a:t>. They typically contain floats, but you can also use them to carry </a:t>
            </a:r>
            <a:r>
              <a:rPr lang="en-US" altLang="zh-CN" sz="2800" dirty="0" smtClean="0"/>
              <a:t>strings (arbitrary </a:t>
            </a:r>
            <a:r>
              <a:rPr lang="en-US" altLang="zh-CN" sz="2800" dirty="0" smtClean="0"/>
              <a:t>byte arrays).</a:t>
            </a:r>
            <a:endParaRPr lang="zh-CN" altLang="en-US" sz="2800" b="1" dirty="0"/>
          </a:p>
        </p:txBody>
      </p:sp>
    </p:spTree>
    <p:extLst>
      <p:ext uri="{BB962C8B-B14F-4D97-AF65-F5344CB8AC3E}">
        <p14:creationId xmlns="" xmlns:p14="http://schemas.microsoft.com/office/powerpoint/2010/main" val="1531924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8229600" cy="1143000"/>
          </a:xfrm>
        </p:spPr>
        <p:txBody>
          <a:bodyPr>
            <a:noAutofit/>
          </a:bodyPr>
          <a:lstStyle/>
          <a:p>
            <a:r>
              <a:rPr lang="en-US" altLang="zh-CN" sz="4000" dirty="0" smtClean="0"/>
              <a:t>Linear Regression with </a:t>
            </a:r>
            <a:r>
              <a:rPr lang="en-US" altLang="zh-CN" sz="4000" dirty="0" err="1" smtClean="0"/>
              <a:t>TensorFlow</a:t>
            </a:r>
            <a:endParaRPr lang="zh-CN" altLang="en-US" sz="4000" b="1" dirty="0"/>
          </a:p>
        </p:txBody>
      </p:sp>
      <p:sp>
        <p:nvSpPr>
          <p:cNvPr id="3" name="内容占位符 2"/>
          <p:cNvSpPr>
            <a:spLocks noGrp="1"/>
          </p:cNvSpPr>
          <p:nvPr>
            <p:ph idx="1"/>
          </p:nvPr>
        </p:nvSpPr>
        <p:spPr>
          <a:xfrm>
            <a:off x="107504" y="788162"/>
            <a:ext cx="9036496" cy="5141168"/>
          </a:xfrm>
        </p:spPr>
        <p:txBody>
          <a:bodyPr>
            <a:noAutofit/>
          </a:bodyPr>
          <a:lstStyle/>
          <a:p>
            <a:pPr>
              <a:buNone/>
            </a:pPr>
            <a:r>
              <a:rPr lang="en-US" altLang="zh-CN" sz="2400" b="1" dirty="0" smtClean="0"/>
              <a:t>import </a:t>
            </a:r>
            <a:r>
              <a:rPr lang="en-US" altLang="zh-CN" sz="2400" b="1" dirty="0" err="1" smtClean="0"/>
              <a:t>numpy</a:t>
            </a:r>
            <a:r>
              <a:rPr lang="en-US" altLang="zh-CN" sz="2400" b="1" dirty="0" smtClean="0"/>
              <a:t> as </a:t>
            </a:r>
            <a:r>
              <a:rPr lang="en-US" altLang="zh-CN" sz="2400" b="1" dirty="0" err="1" smtClean="0"/>
              <a:t>np</a:t>
            </a:r>
            <a:endParaRPr lang="en-US" altLang="zh-CN" sz="2400" b="1" dirty="0" smtClean="0"/>
          </a:p>
          <a:p>
            <a:pPr>
              <a:buNone/>
            </a:pPr>
            <a:r>
              <a:rPr lang="en-US" altLang="zh-CN" sz="2400" b="1" dirty="0" smtClean="0"/>
              <a:t>from </a:t>
            </a:r>
            <a:r>
              <a:rPr lang="en-US" altLang="zh-CN" sz="2400" b="1" dirty="0" err="1" smtClean="0"/>
              <a:t>sklearn.datasets</a:t>
            </a:r>
            <a:r>
              <a:rPr lang="en-US" altLang="zh-CN" sz="2400" b="1" dirty="0" smtClean="0"/>
              <a:t> import </a:t>
            </a:r>
            <a:r>
              <a:rPr lang="en-US" altLang="zh-CN" sz="2400" b="1" dirty="0" err="1" smtClean="0"/>
              <a:t>fetch_california_housing</a:t>
            </a:r>
            <a:endParaRPr lang="en-US" altLang="zh-CN" sz="2400" b="1" dirty="0" smtClean="0"/>
          </a:p>
          <a:p>
            <a:pPr>
              <a:buNone/>
            </a:pPr>
            <a:r>
              <a:rPr lang="en-US" altLang="zh-CN" sz="2400" dirty="0" smtClean="0"/>
              <a:t>housing = </a:t>
            </a:r>
            <a:r>
              <a:rPr lang="en-US" altLang="zh-CN" sz="2400" dirty="0" err="1" smtClean="0"/>
              <a:t>fetch_california_housing</a:t>
            </a:r>
            <a:r>
              <a:rPr lang="en-US" altLang="zh-CN" sz="2400" dirty="0" smtClean="0"/>
              <a:t>()</a:t>
            </a:r>
          </a:p>
          <a:p>
            <a:pPr>
              <a:buNone/>
            </a:pPr>
            <a:r>
              <a:rPr lang="en-US" altLang="zh-CN" sz="2400" dirty="0" smtClean="0"/>
              <a:t>m, n = </a:t>
            </a:r>
            <a:r>
              <a:rPr lang="en-US" altLang="zh-CN" sz="2400" dirty="0" err="1" smtClean="0"/>
              <a:t>housing.data.shape</a:t>
            </a:r>
            <a:endParaRPr lang="en-US" altLang="zh-CN" sz="2400" dirty="0" smtClean="0"/>
          </a:p>
          <a:p>
            <a:pPr>
              <a:buNone/>
            </a:pPr>
            <a:r>
              <a:rPr lang="en-US" altLang="zh-CN" sz="2400" dirty="0" err="1" smtClean="0"/>
              <a:t>housing_data_plus_bias</a:t>
            </a:r>
            <a:r>
              <a:rPr lang="en-US" altLang="zh-CN" sz="2400" dirty="0" smtClean="0"/>
              <a:t> = </a:t>
            </a:r>
            <a:r>
              <a:rPr lang="en-US" altLang="zh-CN" sz="2400" dirty="0" err="1" smtClean="0"/>
              <a:t>np.c</a:t>
            </a:r>
            <a:r>
              <a:rPr lang="en-US" altLang="zh-CN" sz="2400" dirty="0" smtClean="0"/>
              <a:t>_[</a:t>
            </a:r>
            <a:r>
              <a:rPr lang="en-US" altLang="zh-CN" sz="2400" dirty="0" err="1" smtClean="0"/>
              <a:t>np.ones</a:t>
            </a:r>
            <a:r>
              <a:rPr lang="en-US" altLang="zh-CN" sz="2400" dirty="0" smtClean="0"/>
              <a:t>((m, 1)), </a:t>
            </a:r>
            <a:r>
              <a:rPr lang="en-US" altLang="zh-CN" sz="2400" dirty="0" err="1" smtClean="0"/>
              <a:t>housing.data</a:t>
            </a:r>
            <a:r>
              <a:rPr lang="en-US" altLang="zh-CN" sz="2400" dirty="0" smtClean="0"/>
              <a:t>]</a:t>
            </a:r>
          </a:p>
          <a:p>
            <a:pPr>
              <a:buNone/>
            </a:pPr>
            <a:r>
              <a:rPr lang="en-US" altLang="zh-CN" sz="2400" dirty="0" smtClean="0"/>
              <a:t>X = </a:t>
            </a:r>
            <a:r>
              <a:rPr lang="en-US" altLang="zh-CN" sz="2400" dirty="0" err="1" smtClean="0"/>
              <a:t>tf.constant</a:t>
            </a:r>
            <a:r>
              <a:rPr lang="en-US" altLang="zh-CN" sz="2400" dirty="0" smtClean="0"/>
              <a:t>(</a:t>
            </a:r>
            <a:r>
              <a:rPr lang="en-US" altLang="zh-CN" sz="2400" dirty="0" err="1" smtClean="0"/>
              <a:t>housing_data_plus_bias</a:t>
            </a:r>
            <a:r>
              <a:rPr lang="en-US" altLang="zh-CN" sz="2400" dirty="0" smtClean="0"/>
              <a:t>, </a:t>
            </a:r>
            <a:r>
              <a:rPr lang="en-US" altLang="zh-CN" sz="2400" dirty="0" err="1" smtClean="0"/>
              <a:t>dtype</a:t>
            </a:r>
            <a:r>
              <a:rPr lang="en-US" altLang="zh-CN" sz="2400" dirty="0" smtClean="0"/>
              <a:t>=tf.float32, name="X")</a:t>
            </a:r>
          </a:p>
          <a:p>
            <a:pPr>
              <a:buNone/>
            </a:pPr>
            <a:r>
              <a:rPr lang="en-US" altLang="zh-CN" sz="2000" dirty="0" smtClean="0"/>
              <a:t>y = </a:t>
            </a:r>
            <a:r>
              <a:rPr lang="en-US" altLang="zh-CN" sz="2000" dirty="0" err="1" smtClean="0"/>
              <a:t>tf.constant</a:t>
            </a:r>
            <a:r>
              <a:rPr lang="en-US" altLang="zh-CN" sz="2000" dirty="0" smtClean="0"/>
              <a:t>(</a:t>
            </a:r>
            <a:r>
              <a:rPr lang="en-US" altLang="zh-CN" sz="2000" dirty="0" err="1" smtClean="0"/>
              <a:t>housing.target.reshape</a:t>
            </a:r>
            <a:r>
              <a:rPr lang="en-US" altLang="zh-CN" sz="2000" dirty="0" smtClean="0"/>
              <a:t>(-1, 1), </a:t>
            </a:r>
            <a:r>
              <a:rPr lang="en-US" altLang="zh-CN" sz="2000" dirty="0" err="1" smtClean="0"/>
              <a:t>dtype</a:t>
            </a:r>
            <a:r>
              <a:rPr lang="en-US" altLang="zh-CN" sz="2000" dirty="0" smtClean="0"/>
              <a:t>=tf.float32, name="y")</a:t>
            </a:r>
          </a:p>
          <a:p>
            <a:pPr>
              <a:buNone/>
            </a:pPr>
            <a:r>
              <a:rPr lang="en-US" altLang="zh-CN" sz="2400" dirty="0" smtClean="0"/>
              <a:t>XT = </a:t>
            </a:r>
            <a:r>
              <a:rPr lang="en-US" altLang="zh-CN" sz="2400" dirty="0" err="1" smtClean="0"/>
              <a:t>tf.transpose</a:t>
            </a:r>
            <a:r>
              <a:rPr lang="en-US" altLang="zh-CN" sz="2400" dirty="0" smtClean="0"/>
              <a:t>(X)</a:t>
            </a:r>
          </a:p>
          <a:p>
            <a:pPr>
              <a:buNone/>
            </a:pPr>
            <a:r>
              <a:rPr lang="en-US" altLang="zh-CN" sz="2400" dirty="0" smtClean="0"/>
              <a:t>theta = </a:t>
            </a:r>
            <a:r>
              <a:rPr lang="en-US" altLang="zh-CN" sz="2400" dirty="0" err="1" smtClean="0"/>
              <a:t>tf.matmul</a:t>
            </a:r>
            <a:r>
              <a:rPr lang="en-US" altLang="zh-CN" sz="2400" dirty="0" smtClean="0"/>
              <a:t>(</a:t>
            </a:r>
            <a:r>
              <a:rPr lang="en-US" altLang="zh-CN" sz="2400" dirty="0" err="1" smtClean="0"/>
              <a:t>tf.matmul</a:t>
            </a:r>
            <a:r>
              <a:rPr lang="en-US" altLang="zh-CN" sz="2400" dirty="0" smtClean="0"/>
              <a:t>(</a:t>
            </a:r>
            <a:r>
              <a:rPr lang="en-US" altLang="zh-CN" sz="2400" dirty="0" err="1" smtClean="0"/>
              <a:t>tf.matrix_inverse</a:t>
            </a:r>
            <a:r>
              <a:rPr lang="en-US" altLang="zh-CN" sz="2400" dirty="0" smtClean="0"/>
              <a:t>(</a:t>
            </a:r>
            <a:r>
              <a:rPr lang="en-US" altLang="zh-CN" sz="2400" dirty="0" err="1" smtClean="0"/>
              <a:t>tf.matmul</a:t>
            </a:r>
            <a:r>
              <a:rPr lang="en-US" altLang="zh-CN" sz="2400" dirty="0" smtClean="0"/>
              <a:t>(XT, X)), XT), y)</a:t>
            </a:r>
          </a:p>
          <a:p>
            <a:pPr>
              <a:buNone/>
            </a:pPr>
            <a:r>
              <a:rPr lang="en-US" altLang="zh-CN" sz="2400" b="1" dirty="0" smtClean="0"/>
              <a:t>with </a:t>
            </a:r>
            <a:r>
              <a:rPr lang="en-US" altLang="zh-CN" sz="2400" b="1" dirty="0" err="1" smtClean="0"/>
              <a:t>tf.Session</a:t>
            </a:r>
            <a:r>
              <a:rPr lang="en-US" altLang="zh-CN" sz="2400" b="1" dirty="0" smtClean="0"/>
              <a:t>() as </a:t>
            </a:r>
            <a:r>
              <a:rPr lang="en-US" altLang="zh-CN" sz="2400" b="1" dirty="0" err="1" smtClean="0"/>
              <a:t>sess</a:t>
            </a:r>
            <a:r>
              <a:rPr lang="en-US" altLang="zh-CN" sz="2400" b="1" dirty="0" smtClean="0"/>
              <a:t>:</a:t>
            </a:r>
          </a:p>
          <a:p>
            <a:pPr>
              <a:buNone/>
            </a:pPr>
            <a:r>
              <a:rPr lang="en-US" altLang="zh-CN" sz="2400" dirty="0" smtClean="0"/>
              <a:t>    </a:t>
            </a:r>
            <a:r>
              <a:rPr lang="en-US" altLang="zh-CN" sz="2400" dirty="0" err="1" smtClean="0"/>
              <a:t>theta_value</a:t>
            </a:r>
            <a:r>
              <a:rPr lang="en-US" altLang="zh-CN" sz="2400" dirty="0" smtClean="0"/>
              <a:t> </a:t>
            </a:r>
            <a:r>
              <a:rPr lang="en-US" altLang="zh-CN" sz="2400" dirty="0" smtClean="0"/>
              <a:t>= </a:t>
            </a:r>
            <a:r>
              <a:rPr lang="en-US" altLang="zh-CN" sz="2400" dirty="0" err="1" smtClean="0"/>
              <a:t>theta.eval</a:t>
            </a:r>
            <a:r>
              <a:rPr lang="en-US" altLang="zh-CN" sz="2400" dirty="0" smtClean="0"/>
              <a:t>()</a:t>
            </a:r>
            <a:endParaRPr lang="zh-CN" altLang="en-US" sz="2400" b="1" dirty="0"/>
          </a:p>
        </p:txBody>
      </p:sp>
    </p:spTree>
    <p:extLst>
      <p:ext uri="{BB962C8B-B14F-4D97-AF65-F5344CB8AC3E}">
        <p14:creationId xmlns="" xmlns:p14="http://schemas.microsoft.com/office/powerpoint/2010/main" val="1531924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8229600" cy="1143000"/>
          </a:xfrm>
        </p:spPr>
        <p:txBody>
          <a:bodyPr>
            <a:noAutofit/>
          </a:bodyPr>
          <a:lstStyle/>
          <a:p>
            <a:r>
              <a:rPr lang="en-US" altLang="zh-CN" sz="4000" dirty="0" smtClean="0"/>
              <a:t>Implementing Gradient Descent</a:t>
            </a:r>
            <a:endParaRPr lang="zh-CN" altLang="en-US" sz="4000" b="1" dirty="0"/>
          </a:p>
        </p:txBody>
      </p:sp>
      <p:sp>
        <p:nvSpPr>
          <p:cNvPr id="3" name="内容占位符 2"/>
          <p:cNvSpPr>
            <a:spLocks noGrp="1"/>
          </p:cNvSpPr>
          <p:nvPr>
            <p:ph idx="1"/>
          </p:nvPr>
        </p:nvSpPr>
        <p:spPr>
          <a:xfrm>
            <a:off x="107504" y="788162"/>
            <a:ext cx="9036496" cy="5141168"/>
          </a:xfrm>
        </p:spPr>
        <p:txBody>
          <a:bodyPr>
            <a:noAutofit/>
          </a:bodyPr>
          <a:lstStyle/>
          <a:p>
            <a:r>
              <a:rPr lang="en-US" altLang="zh-CN" dirty="0" smtClean="0"/>
              <a:t>First we will do this by manually computing the gradients, then we </a:t>
            </a:r>
            <a:r>
              <a:rPr lang="en-US" altLang="zh-CN" dirty="0" smtClean="0"/>
              <a:t>will use </a:t>
            </a:r>
            <a:r>
              <a:rPr lang="en-US" altLang="zh-CN" dirty="0" err="1" smtClean="0"/>
              <a:t>TensorFlow’s</a:t>
            </a:r>
            <a:r>
              <a:rPr lang="en-US" altLang="zh-CN" dirty="0" smtClean="0"/>
              <a:t> </a:t>
            </a:r>
            <a:r>
              <a:rPr lang="en-US" altLang="zh-CN" dirty="0" err="1" smtClean="0"/>
              <a:t>autodiff</a:t>
            </a:r>
            <a:r>
              <a:rPr lang="en-US" altLang="zh-CN" dirty="0" smtClean="0"/>
              <a:t> feature to let </a:t>
            </a:r>
            <a:r>
              <a:rPr lang="en-US" altLang="zh-CN" dirty="0" err="1" smtClean="0"/>
              <a:t>TensorFlow</a:t>
            </a:r>
            <a:r>
              <a:rPr lang="en-US" altLang="zh-CN" dirty="0" smtClean="0"/>
              <a:t> compute the gradients </a:t>
            </a:r>
            <a:r>
              <a:rPr lang="en-US" altLang="zh-CN" dirty="0" smtClean="0"/>
              <a:t>automatically, and </a:t>
            </a:r>
            <a:r>
              <a:rPr lang="en-US" altLang="zh-CN" dirty="0" smtClean="0"/>
              <a:t>finally we will use a couple of </a:t>
            </a:r>
            <a:r>
              <a:rPr lang="en-US" altLang="zh-CN" dirty="0" err="1" smtClean="0"/>
              <a:t>TensorFlow’s</a:t>
            </a:r>
            <a:r>
              <a:rPr lang="en-US" altLang="zh-CN" dirty="0" smtClean="0"/>
              <a:t> out-of-the-box optimizers</a:t>
            </a:r>
            <a:r>
              <a:rPr lang="en-US" altLang="zh-CN" dirty="0" smtClean="0"/>
              <a:t>. </a:t>
            </a:r>
          </a:p>
          <a:p>
            <a:r>
              <a:rPr lang="en-US" altLang="zh-CN" dirty="0" smtClean="0"/>
              <a:t>When </a:t>
            </a:r>
            <a:r>
              <a:rPr lang="en-US" altLang="zh-CN" dirty="0" smtClean="0"/>
              <a:t>using Gradient Descent, remember that it is important </a:t>
            </a:r>
            <a:r>
              <a:rPr lang="en-US" altLang="zh-CN" dirty="0" smtClean="0"/>
              <a:t>to first </a:t>
            </a:r>
            <a:r>
              <a:rPr lang="en-US" altLang="zh-CN" dirty="0" smtClean="0"/>
              <a:t>normalize the input feature vectors, or else training may </a:t>
            </a:r>
            <a:r>
              <a:rPr lang="en-US" altLang="zh-CN" dirty="0" smtClean="0"/>
              <a:t>be much </a:t>
            </a:r>
            <a:r>
              <a:rPr lang="en-US" altLang="zh-CN" dirty="0" smtClean="0"/>
              <a:t>slower. You can do this using </a:t>
            </a:r>
            <a:r>
              <a:rPr lang="en-US" altLang="zh-CN" dirty="0" err="1" smtClean="0"/>
              <a:t>TensorFlow</a:t>
            </a:r>
            <a:r>
              <a:rPr lang="en-US" altLang="zh-CN" dirty="0" smtClean="0"/>
              <a:t>, </a:t>
            </a:r>
            <a:r>
              <a:rPr lang="en-US" altLang="zh-CN" dirty="0" err="1" smtClean="0"/>
              <a:t>NumPy</a:t>
            </a:r>
            <a:r>
              <a:rPr lang="en-US" altLang="zh-CN" dirty="0" smtClean="0"/>
              <a:t>, </a:t>
            </a:r>
            <a:r>
              <a:rPr lang="en-US" altLang="zh-CN" dirty="0" err="1" smtClean="0"/>
              <a:t>Scikit-Learn’s</a:t>
            </a:r>
            <a:r>
              <a:rPr lang="en-US" altLang="zh-CN" dirty="0" smtClean="0"/>
              <a:t> </a:t>
            </a:r>
            <a:r>
              <a:rPr lang="en-US" altLang="zh-CN" dirty="0" err="1" smtClean="0"/>
              <a:t>StandardScaler</a:t>
            </a:r>
            <a:r>
              <a:rPr lang="en-US" altLang="zh-CN" dirty="0" smtClean="0"/>
              <a:t>, or any other solution you prefer.</a:t>
            </a:r>
            <a:endParaRPr lang="zh-CN" altLang="en-US" b="1" dirty="0"/>
          </a:p>
        </p:txBody>
      </p:sp>
    </p:spTree>
    <p:extLst>
      <p:ext uri="{BB962C8B-B14F-4D97-AF65-F5344CB8AC3E}">
        <p14:creationId xmlns="" xmlns:p14="http://schemas.microsoft.com/office/powerpoint/2010/main" val="1531924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0"/>
            <a:ext cx="9036496" cy="6858000"/>
          </a:xfrm>
        </p:spPr>
        <p:txBody>
          <a:bodyPr>
            <a:noAutofit/>
          </a:bodyPr>
          <a:lstStyle/>
          <a:p>
            <a:pPr>
              <a:buNone/>
            </a:pPr>
            <a:r>
              <a:rPr lang="en-US" altLang="zh-CN" sz="2000" dirty="0" err="1" smtClean="0"/>
              <a:t>n_epochs</a:t>
            </a:r>
            <a:r>
              <a:rPr lang="en-US" altLang="zh-CN" sz="2000" dirty="0" smtClean="0"/>
              <a:t> = 1000</a:t>
            </a:r>
          </a:p>
          <a:p>
            <a:pPr>
              <a:buNone/>
            </a:pPr>
            <a:r>
              <a:rPr lang="en-US" altLang="zh-CN" sz="2000" dirty="0" err="1" smtClean="0"/>
              <a:t>learning_rate</a:t>
            </a:r>
            <a:r>
              <a:rPr lang="en-US" altLang="zh-CN" sz="2000" dirty="0" smtClean="0"/>
              <a:t> = 0.01</a:t>
            </a:r>
          </a:p>
          <a:p>
            <a:pPr>
              <a:buNone/>
            </a:pPr>
            <a:r>
              <a:rPr lang="en-US" altLang="zh-CN" sz="2000" dirty="0" smtClean="0"/>
              <a:t>X = </a:t>
            </a:r>
            <a:r>
              <a:rPr lang="en-US" altLang="zh-CN" sz="2000" dirty="0" err="1" smtClean="0"/>
              <a:t>tf.constant</a:t>
            </a:r>
            <a:r>
              <a:rPr lang="en-US" altLang="zh-CN" sz="2000" dirty="0" smtClean="0"/>
              <a:t>(</a:t>
            </a:r>
            <a:r>
              <a:rPr lang="en-US" altLang="zh-CN" sz="2000" dirty="0" err="1" smtClean="0"/>
              <a:t>scaled_housing_data_plus_bias</a:t>
            </a:r>
            <a:r>
              <a:rPr lang="en-US" altLang="zh-CN" sz="2000" dirty="0" smtClean="0"/>
              <a:t>, </a:t>
            </a:r>
            <a:r>
              <a:rPr lang="en-US" altLang="zh-CN" sz="2000" dirty="0" err="1" smtClean="0"/>
              <a:t>dtype</a:t>
            </a:r>
            <a:r>
              <a:rPr lang="en-US" altLang="zh-CN" sz="2000" dirty="0" smtClean="0"/>
              <a:t>=tf.float32, name="X")</a:t>
            </a:r>
          </a:p>
          <a:p>
            <a:pPr>
              <a:buNone/>
            </a:pPr>
            <a:r>
              <a:rPr lang="en-US" altLang="zh-CN" sz="2000" dirty="0" smtClean="0"/>
              <a:t>y = </a:t>
            </a:r>
            <a:r>
              <a:rPr lang="en-US" altLang="zh-CN" sz="2000" dirty="0" err="1" smtClean="0"/>
              <a:t>tf.constant</a:t>
            </a:r>
            <a:r>
              <a:rPr lang="en-US" altLang="zh-CN" sz="2000" dirty="0" smtClean="0"/>
              <a:t>(</a:t>
            </a:r>
            <a:r>
              <a:rPr lang="en-US" altLang="zh-CN" sz="2000" dirty="0" err="1" smtClean="0"/>
              <a:t>housing.target.reshape</a:t>
            </a:r>
            <a:r>
              <a:rPr lang="en-US" altLang="zh-CN" sz="2000" dirty="0" smtClean="0"/>
              <a:t>(-1, 1), </a:t>
            </a:r>
            <a:r>
              <a:rPr lang="en-US" altLang="zh-CN" sz="2000" dirty="0" err="1" smtClean="0"/>
              <a:t>dtype</a:t>
            </a:r>
            <a:r>
              <a:rPr lang="en-US" altLang="zh-CN" sz="2000" dirty="0" smtClean="0"/>
              <a:t>=tf.float32, name="y")</a:t>
            </a:r>
          </a:p>
          <a:p>
            <a:pPr>
              <a:buNone/>
            </a:pPr>
            <a:r>
              <a:rPr lang="en-US" altLang="zh-CN" sz="2000" dirty="0" smtClean="0"/>
              <a:t>theta = </a:t>
            </a:r>
            <a:r>
              <a:rPr lang="en-US" altLang="zh-CN" sz="2000" dirty="0" err="1" smtClean="0"/>
              <a:t>tf.Variable</a:t>
            </a:r>
            <a:r>
              <a:rPr lang="en-US" altLang="zh-CN" sz="2000" dirty="0" smtClean="0"/>
              <a:t>(</a:t>
            </a:r>
            <a:r>
              <a:rPr lang="en-US" altLang="zh-CN" sz="2000" dirty="0" err="1" smtClean="0"/>
              <a:t>tf.random_uniform</a:t>
            </a:r>
            <a:r>
              <a:rPr lang="en-US" altLang="zh-CN" sz="2000" dirty="0" smtClean="0"/>
              <a:t>([n + 1, 1], -1.0, 1.0), name="theta")</a:t>
            </a:r>
          </a:p>
          <a:p>
            <a:pPr>
              <a:buNone/>
            </a:pPr>
            <a:r>
              <a:rPr lang="en-US" altLang="zh-CN" sz="2000" dirty="0" err="1" smtClean="0"/>
              <a:t>y_pred</a:t>
            </a:r>
            <a:r>
              <a:rPr lang="en-US" altLang="zh-CN" sz="2000" dirty="0" smtClean="0"/>
              <a:t> = </a:t>
            </a:r>
            <a:r>
              <a:rPr lang="en-US" altLang="zh-CN" sz="2000" dirty="0" err="1" smtClean="0"/>
              <a:t>tf.matmul</a:t>
            </a:r>
            <a:r>
              <a:rPr lang="en-US" altLang="zh-CN" sz="2000" dirty="0" smtClean="0"/>
              <a:t>(X, theta, name="predictions")</a:t>
            </a:r>
          </a:p>
          <a:p>
            <a:pPr>
              <a:buNone/>
            </a:pPr>
            <a:r>
              <a:rPr lang="en-US" altLang="zh-CN" sz="2000" dirty="0" smtClean="0"/>
              <a:t>error = </a:t>
            </a:r>
            <a:r>
              <a:rPr lang="en-US" altLang="zh-CN" sz="2000" dirty="0" err="1" smtClean="0"/>
              <a:t>y_pred</a:t>
            </a:r>
            <a:r>
              <a:rPr lang="en-US" altLang="zh-CN" sz="2000" dirty="0" smtClean="0"/>
              <a:t> - y</a:t>
            </a:r>
          </a:p>
          <a:p>
            <a:pPr>
              <a:buNone/>
            </a:pPr>
            <a:r>
              <a:rPr lang="en-US" altLang="zh-CN" sz="2000" dirty="0" err="1" smtClean="0"/>
              <a:t>mse</a:t>
            </a:r>
            <a:r>
              <a:rPr lang="en-US" altLang="zh-CN" sz="2000" dirty="0" smtClean="0"/>
              <a:t> = </a:t>
            </a:r>
            <a:r>
              <a:rPr lang="en-US" altLang="zh-CN" sz="2000" dirty="0" err="1" smtClean="0"/>
              <a:t>tf.reduce_mean</a:t>
            </a:r>
            <a:r>
              <a:rPr lang="en-US" altLang="zh-CN" sz="2000" dirty="0" smtClean="0"/>
              <a:t>(</a:t>
            </a:r>
            <a:r>
              <a:rPr lang="en-US" altLang="zh-CN" sz="2000" dirty="0" err="1" smtClean="0"/>
              <a:t>tf.square</a:t>
            </a:r>
            <a:r>
              <a:rPr lang="en-US" altLang="zh-CN" sz="2000" dirty="0" smtClean="0"/>
              <a:t>(error), name="</a:t>
            </a:r>
            <a:r>
              <a:rPr lang="en-US" altLang="zh-CN" sz="2000" dirty="0" err="1" smtClean="0"/>
              <a:t>mse</a:t>
            </a:r>
            <a:r>
              <a:rPr lang="en-US" altLang="zh-CN" sz="2000" dirty="0" smtClean="0"/>
              <a:t>")</a:t>
            </a:r>
          </a:p>
          <a:p>
            <a:pPr>
              <a:buNone/>
            </a:pPr>
            <a:r>
              <a:rPr lang="en-US" altLang="zh-CN" sz="2000" dirty="0" smtClean="0"/>
              <a:t>gradients = 2/m * </a:t>
            </a:r>
            <a:r>
              <a:rPr lang="en-US" altLang="zh-CN" sz="2000" dirty="0" err="1" smtClean="0"/>
              <a:t>tf.matmul</a:t>
            </a:r>
            <a:r>
              <a:rPr lang="en-US" altLang="zh-CN" sz="2000" dirty="0" smtClean="0"/>
              <a:t>(</a:t>
            </a:r>
            <a:r>
              <a:rPr lang="en-US" altLang="zh-CN" sz="2000" dirty="0" err="1" smtClean="0"/>
              <a:t>tf.transpose</a:t>
            </a:r>
            <a:r>
              <a:rPr lang="en-US" altLang="zh-CN" sz="2000" dirty="0" smtClean="0"/>
              <a:t>(X), error)</a:t>
            </a:r>
          </a:p>
          <a:p>
            <a:pPr>
              <a:buNone/>
            </a:pPr>
            <a:r>
              <a:rPr lang="en-US" altLang="zh-CN" sz="2000" dirty="0" err="1" smtClean="0"/>
              <a:t>training_op</a:t>
            </a:r>
            <a:r>
              <a:rPr lang="en-US" altLang="zh-CN" sz="2000" dirty="0" smtClean="0"/>
              <a:t> = </a:t>
            </a:r>
            <a:r>
              <a:rPr lang="en-US" altLang="zh-CN" sz="2000" dirty="0" err="1" smtClean="0"/>
              <a:t>tf.assign</a:t>
            </a:r>
            <a:r>
              <a:rPr lang="en-US" altLang="zh-CN" sz="2000" dirty="0" smtClean="0"/>
              <a:t>(theta, theta - </a:t>
            </a:r>
            <a:r>
              <a:rPr lang="en-US" altLang="zh-CN" sz="2000" dirty="0" err="1" smtClean="0"/>
              <a:t>learning_rate</a:t>
            </a:r>
            <a:r>
              <a:rPr lang="en-US" altLang="zh-CN" sz="2000" dirty="0" smtClean="0"/>
              <a:t> * gradients)</a:t>
            </a:r>
          </a:p>
          <a:p>
            <a:pPr>
              <a:buNone/>
            </a:pPr>
            <a:r>
              <a:rPr lang="en-US" altLang="zh-CN" sz="2000" dirty="0" smtClean="0"/>
              <a:t>init = </a:t>
            </a:r>
            <a:r>
              <a:rPr lang="en-US" altLang="zh-CN" sz="2000" dirty="0" err="1" smtClean="0"/>
              <a:t>tf.global_variables_initializer</a:t>
            </a:r>
            <a:r>
              <a:rPr lang="en-US" altLang="zh-CN" sz="2000" dirty="0" smtClean="0"/>
              <a:t>()</a:t>
            </a:r>
          </a:p>
          <a:p>
            <a:pPr>
              <a:buNone/>
            </a:pPr>
            <a:r>
              <a:rPr lang="en-US" altLang="zh-CN" sz="2000" b="1" dirty="0" smtClean="0"/>
              <a:t>with </a:t>
            </a:r>
            <a:r>
              <a:rPr lang="en-US" altLang="zh-CN" sz="2000" b="1" dirty="0" err="1" smtClean="0"/>
              <a:t>tf.Session</a:t>
            </a:r>
            <a:r>
              <a:rPr lang="en-US" altLang="zh-CN" sz="2000" b="1" dirty="0" smtClean="0"/>
              <a:t>() as </a:t>
            </a:r>
            <a:r>
              <a:rPr lang="en-US" altLang="zh-CN" sz="2000" b="1" dirty="0" err="1" smtClean="0"/>
              <a:t>sess</a:t>
            </a:r>
            <a:r>
              <a:rPr lang="en-US" altLang="zh-CN" sz="2000" b="1" dirty="0" smtClean="0"/>
              <a:t>:</a:t>
            </a:r>
          </a:p>
          <a:p>
            <a:pPr>
              <a:buNone/>
            </a:pPr>
            <a:r>
              <a:rPr lang="en-US" altLang="zh-CN" sz="2000" dirty="0" smtClean="0"/>
              <a:t>    </a:t>
            </a:r>
            <a:r>
              <a:rPr lang="en-US" altLang="zh-CN" sz="2000" dirty="0" err="1" smtClean="0"/>
              <a:t>sess.run</a:t>
            </a:r>
            <a:r>
              <a:rPr lang="en-US" altLang="zh-CN" sz="2000" dirty="0" smtClean="0"/>
              <a:t>(init</a:t>
            </a:r>
            <a:r>
              <a:rPr lang="en-US" altLang="zh-CN" sz="2000" dirty="0" smtClean="0"/>
              <a:t>)</a:t>
            </a:r>
          </a:p>
          <a:p>
            <a:pPr>
              <a:buNone/>
            </a:pPr>
            <a:r>
              <a:rPr lang="en-US" altLang="zh-CN" sz="2000" b="1" dirty="0" smtClean="0"/>
              <a:t>    for </a:t>
            </a:r>
            <a:r>
              <a:rPr lang="en-US" altLang="zh-CN" sz="2000" b="1" dirty="0" smtClean="0"/>
              <a:t>epoch in range(</a:t>
            </a:r>
            <a:r>
              <a:rPr lang="en-US" altLang="zh-CN" sz="2000" b="1" dirty="0" err="1" smtClean="0"/>
              <a:t>n_epochs</a:t>
            </a:r>
            <a:r>
              <a:rPr lang="en-US" altLang="zh-CN" sz="2000" b="1" dirty="0" smtClean="0"/>
              <a:t>):</a:t>
            </a:r>
          </a:p>
          <a:p>
            <a:pPr>
              <a:buNone/>
            </a:pPr>
            <a:r>
              <a:rPr lang="en-US" altLang="zh-CN" sz="2000" b="1" dirty="0" smtClean="0"/>
              <a:t>        if </a:t>
            </a:r>
            <a:r>
              <a:rPr lang="en-US" altLang="zh-CN" sz="2000" b="1" dirty="0" smtClean="0"/>
              <a:t>epoch % 100 == 0:</a:t>
            </a:r>
          </a:p>
          <a:p>
            <a:pPr>
              <a:buNone/>
            </a:pPr>
            <a:r>
              <a:rPr lang="en-US" altLang="zh-CN" sz="2000" b="1" dirty="0" smtClean="0"/>
              <a:t>            print</a:t>
            </a:r>
            <a:r>
              <a:rPr lang="en-US" altLang="zh-CN" sz="2000" b="1" dirty="0" smtClean="0"/>
              <a:t>("Epoch", epoch, "MSE =", </a:t>
            </a:r>
            <a:r>
              <a:rPr lang="en-US" altLang="zh-CN" sz="2000" b="1" dirty="0" err="1" smtClean="0"/>
              <a:t>mse.eval</a:t>
            </a:r>
            <a:r>
              <a:rPr lang="en-US" altLang="zh-CN" sz="2000" b="1" dirty="0" smtClean="0"/>
              <a:t>())</a:t>
            </a:r>
          </a:p>
          <a:p>
            <a:pPr>
              <a:buNone/>
            </a:pPr>
            <a:r>
              <a:rPr lang="en-US" altLang="zh-CN" sz="2000" dirty="0" smtClean="0"/>
              <a:t>        </a:t>
            </a:r>
            <a:r>
              <a:rPr lang="en-US" altLang="zh-CN" sz="2000" dirty="0" err="1" smtClean="0"/>
              <a:t>sess.run</a:t>
            </a:r>
            <a:r>
              <a:rPr lang="en-US" altLang="zh-CN" sz="2000" dirty="0" smtClean="0"/>
              <a:t>(</a:t>
            </a:r>
            <a:r>
              <a:rPr lang="en-US" altLang="zh-CN" sz="2000" dirty="0" err="1" smtClean="0"/>
              <a:t>training_op</a:t>
            </a:r>
            <a:r>
              <a:rPr lang="en-US" altLang="zh-CN" sz="2000" dirty="0" smtClean="0"/>
              <a:t>)</a:t>
            </a:r>
          </a:p>
          <a:p>
            <a:pPr>
              <a:buNone/>
            </a:pPr>
            <a:r>
              <a:rPr lang="en-US" altLang="zh-CN" sz="2000" dirty="0" smtClean="0"/>
              <a:t>    </a:t>
            </a:r>
            <a:r>
              <a:rPr lang="en-US" altLang="zh-CN" sz="2000" dirty="0" err="1" smtClean="0"/>
              <a:t>best_theta</a:t>
            </a:r>
            <a:r>
              <a:rPr lang="en-US" altLang="zh-CN" sz="2000" dirty="0" smtClean="0"/>
              <a:t> </a:t>
            </a:r>
            <a:r>
              <a:rPr lang="en-US" altLang="zh-CN" sz="2000" dirty="0" smtClean="0"/>
              <a:t>= </a:t>
            </a:r>
            <a:r>
              <a:rPr lang="en-US" altLang="zh-CN" sz="2000" dirty="0" err="1" smtClean="0"/>
              <a:t>theta.eval</a:t>
            </a:r>
            <a:r>
              <a:rPr lang="en-US" altLang="zh-CN" sz="2000" dirty="0" smtClean="0"/>
              <a:t>()</a:t>
            </a:r>
            <a:endParaRPr lang="zh-CN" altLang="en-US" sz="2000" b="1" dirty="0"/>
          </a:p>
        </p:txBody>
      </p:sp>
    </p:spTree>
    <p:extLst>
      <p:ext uri="{BB962C8B-B14F-4D97-AF65-F5344CB8AC3E}">
        <p14:creationId xmlns="" xmlns:p14="http://schemas.microsoft.com/office/powerpoint/2010/main" val="1531924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8229600" cy="1143000"/>
          </a:xfrm>
        </p:spPr>
        <p:txBody>
          <a:bodyPr>
            <a:noAutofit/>
          </a:bodyPr>
          <a:lstStyle/>
          <a:p>
            <a:r>
              <a:rPr lang="en-US" altLang="zh-CN" sz="4000" dirty="0" smtClean="0"/>
              <a:t>Using </a:t>
            </a:r>
            <a:r>
              <a:rPr lang="en-US" altLang="zh-CN" sz="4000" dirty="0" err="1" smtClean="0"/>
              <a:t>autodiff</a:t>
            </a:r>
            <a:endParaRPr lang="zh-CN" altLang="en-US" sz="4000" b="1" dirty="0"/>
          </a:p>
        </p:txBody>
      </p:sp>
      <p:sp>
        <p:nvSpPr>
          <p:cNvPr id="3" name="内容占位符 2"/>
          <p:cNvSpPr>
            <a:spLocks noGrp="1"/>
          </p:cNvSpPr>
          <p:nvPr>
            <p:ph idx="1"/>
          </p:nvPr>
        </p:nvSpPr>
        <p:spPr>
          <a:xfrm>
            <a:off x="107504" y="788162"/>
            <a:ext cx="9036496" cy="5141168"/>
          </a:xfrm>
        </p:spPr>
        <p:txBody>
          <a:bodyPr>
            <a:noAutofit/>
          </a:bodyPr>
          <a:lstStyle/>
          <a:p>
            <a:r>
              <a:rPr lang="en-US" altLang="zh-CN" dirty="0" smtClean="0"/>
              <a:t>The preceding code works fine, but it requires mathematically deriving the </a:t>
            </a:r>
            <a:r>
              <a:rPr lang="en-US" altLang="zh-CN" dirty="0" smtClean="0"/>
              <a:t>gradients from </a:t>
            </a:r>
            <a:r>
              <a:rPr lang="en-US" altLang="zh-CN" dirty="0" smtClean="0"/>
              <a:t>the cost function (MSE). In the case of Linear Regression, it is reasonably </a:t>
            </a:r>
            <a:r>
              <a:rPr lang="en-US" altLang="zh-CN" dirty="0" smtClean="0"/>
              <a:t>easy, but </a:t>
            </a:r>
            <a:r>
              <a:rPr lang="en-US" altLang="zh-CN" dirty="0" smtClean="0"/>
              <a:t>if you had to do this with deep neural networks you would get quite a </a:t>
            </a:r>
            <a:r>
              <a:rPr lang="en-US" altLang="zh-CN" dirty="0" smtClean="0"/>
              <a:t>headache: it </a:t>
            </a:r>
            <a:r>
              <a:rPr lang="en-US" altLang="zh-CN" dirty="0" smtClean="0"/>
              <a:t>would be tedious and error-prone. You could use </a:t>
            </a:r>
            <a:r>
              <a:rPr lang="en-US" altLang="zh-CN" b="1" i="1" dirty="0" smtClean="0"/>
              <a:t>symbolic differentiation </a:t>
            </a:r>
            <a:r>
              <a:rPr lang="en-US" altLang="zh-CN" i="1" dirty="0" smtClean="0"/>
              <a:t>to </a:t>
            </a:r>
            <a:r>
              <a:rPr lang="en-US" altLang="zh-CN" i="1" dirty="0" smtClean="0"/>
              <a:t>automatically </a:t>
            </a:r>
            <a:r>
              <a:rPr lang="en-US" altLang="zh-CN" dirty="0" smtClean="0"/>
              <a:t>find </a:t>
            </a:r>
            <a:r>
              <a:rPr lang="en-US" altLang="zh-CN" dirty="0" smtClean="0"/>
              <a:t>the equations for the partial derivatives for you</a:t>
            </a:r>
            <a:r>
              <a:rPr lang="en-US" altLang="zh-CN" dirty="0" smtClean="0"/>
              <a:t>,</a:t>
            </a:r>
            <a:r>
              <a:rPr lang="en-US" altLang="zh-CN" dirty="0" smtClean="0"/>
              <a:t> Fortunately, </a:t>
            </a:r>
            <a:r>
              <a:rPr lang="en-US" altLang="zh-CN" dirty="0" err="1" smtClean="0"/>
              <a:t>TensorFlow</a:t>
            </a:r>
            <a:r>
              <a:rPr lang="en-US" altLang="zh-CN" dirty="0" smtClean="0"/>
              <a:t> can automatically and </a:t>
            </a:r>
            <a:r>
              <a:rPr lang="en-US" altLang="zh-CN" dirty="0" smtClean="0"/>
              <a:t>efficiently compute the gradients for you. </a:t>
            </a:r>
            <a:endParaRPr lang="en-US" altLang="zh-CN" dirty="0" smtClean="0"/>
          </a:p>
          <a:p>
            <a:pPr>
              <a:buNone/>
            </a:pPr>
            <a:r>
              <a:rPr lang="en-US" altLang="zh-CN" dirty="0" smtClean="0"/>
              <a:t>gradients </a:t>
            </a:r>
            <a:r>
              <a:rPr lang="en-US" altLang="zh-CN" dirty="0" smtClean="0"/>
              <a:t>= </a:t>
            </a:r>
            <a:r>
              <a:rPr lang="en-US" altLang="zh-CN" dirty="0" err="1" smtClean="0"/>
              <a:t>tf.gradients</a:t>
            </a:r>
            <a:r>
              <a:rPr lang="en-US" altLang="zh-CN" dirty="0" smtClean="0"/>
              <a:t>(</a:t>
            </a:r>
            <a:r>
              <a:rPr lang="en-US" altLang="zh-CN" dirty="0" err="1" smtClean="0"/>
              <a:t>mse</a:t>
            </a:r>
            <a:r>
              <a:rPr lang="en-US" altLang="zh-CN" dirty="0" smtClean="0"/>
              <a:t>, [theta])[0]</a:t>
            </a:r>
            <a:endParaRPr lang="zh-CN" altLang="en-US" b="1" dirty="0"/>
          </a:p>
        </p:txBody>
      </p:sp>
    </p:spTree>
    <p:extLst>
      <p:ext uri="{BB962C8B-B14F-4D97-AF65-F5344CB8AC3E}">
        <p14:creationId xmlns="" xmlns:p14="http://schemas.microsoft.com/office/powerpoint/2010/main" val="1531924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8229600" cy="1143000"/>
          </a:xfrm>
        </p:spPr>
        <p:txBody>
          <a:bodyPr>
            <a:noAutofit/>
          </a:bodyPr>
          <a:lstStyle/>
          <a:p>
            <a:r>
              <a:rPr lang="en-US" altLang="zh-CN" sz="4000" dirty="0" smtClean="0"/>
              <a:t>Using </a:t>
            </a:r>
            <a:r>
              <a:rPr lang="en-US" altLang="zh-CN" sz="4000" dirty="0" err="1" smtClean="0"/>
              <a:t>autodiff</a:t>
            </a:r>
            <a:endParaRPr lang="zh-CN" altLang="en-US" sz="4000" b="1" dirty="0"/>
          </a:p>
        </p:txBody>
      </p:sp>
      <p:sp>
        <p:nvSpPr>
          <p:cNvPr id="3" name="内容占位符 2"/>
          <p:cNvSpPr>
            <a:spLocks noGrp="1"/>
          </p:cNvSpPr>
          <p:nvPr>
            <p:ph idx="1"/>
          </p:nvPr>
        </p:nvSpPr>
        <p:spPr>
          <a:xfrm>
            <a:off x="107504" y="788162"/>
            <a:ext cx="9036496" cy="5141168"/>
          </a:xfrm>
        </p:spPr>
        <p:txBody>
          <a:bodyPr>
            <a:noAutofit/>
          </a:bodyPr>
          <a:lstStyle/>
          <a:p>
            <a:pPr>
              <a:buNone/>
            </a:pPr>
            <a:endParaRPr lang="zh-CN" altLang="en-US" b="1" dirty="0"/>
          </a:p>
        </p:txBody>
      </p:sp>
      <p:pic>
        <p:nvPicPr>
          <p:cNvPr id="1026" name="Picture 2"/>
          <p:cNvPicPr>
            <a:picLocks noChangeAspect="1" noChangeArrowheads="1"/>
          </p:cNvPicPr>
          <p:nvPr/>
        </p:nvPicPr>
        <p:blipFill>
          <a:blip r:embed="rId2"/>
          <a:srcRect/>
          <a:stretch>
            <a:fillRect/>
          </a:stretch>
        </p:blipFill>
        <p:spPr bwMode="auto">
          <a:xfrm>
            <a:off x="1" y="785794"/>
            <a:ext cx="9144000" cy="2671281"/>
          </a:xfrm>
          <a:prstGeom prst="rect">
            <a:avLst/>
          </a:prstGeom>
          <a:noFill/>
          <a:ln w="9525">
            <a:noFill/>
            <a:miter lim="800000"/>
            <a:headEnd/>
            <a:tailEnd/>
          </a:ln>
          <a:effectLst/>
        </p:spPr>
      </p:pic>
    </p:spTree>
    <p:extLst>
      <p:ext uri="{BB962C8B-B14F-4D97-AF65-F5344CB8AC3E}">
        <p14:creationId xmlns="" xmlns:p14="http://schemas.microsoft.com/office/powerpoint/2010/main" val="1531924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8229600" cy="1143000"/>
          </a:xfrm>
        </p:spPr>
        <p:txBody>
          <a:bodyPr>
            <a:noAutofit/>
          </a:bodyPr>
          <a:lstStyle/>
          <a:p>
            <a:r>
              <a:rPr lang="en-US" altLang="zh-CN" sz="4000" dirty="0" smtClean="0"/>
              <a:t>Using an Optimizer</a:t>
            </a:r>
            <a:endParaRPr lang="zh-CN" altLang="en-US" sz="4000" b="1" dirty="0"/>
          </a:p>
        </p:txBody>
      </p:sp>
      <p:sp>
        <p:nvSpPr>
          <p:cNvPr id="3" name="内容占位符 2"/>
          <p:cNvSpPr>
            <a:spLocks noGrp="1"/>
          </p:cNvSpPr>
          <p:nvPr>
            <p:ph idx="1"/>
          </p:nvPr>
        </p:nvSpPr>
        <p:spPr>
          <a:xfrm>
            <a:off x="107504" y="788162"/>
            <a:ext cx="9036496" cy="5141168"/>
          </a:xfrm>
        </p:spPr>
        <p:txBody>
          <a:bodyPr>
            <a:noAutofit/>
          </a:bodyPr>
          <a:lstStyle/>
          <a:p>
            <a:r>
              <a:rPr lang="en-US" altLang="zh-CN" sz="2800" dirty="0" smtClean="0"/>
              <a:t>So </a:t>
            </a:r>
            <a:r>
              <a:rPr lang="en-US" altLang="zh-CN" sz="2800" dirty="0" err="1" smtClean="0"/>
              <a:t>TensorFlow</a:t>
            </a:r>
            <a:r>
              <a:rPr lang="en-US" altLang="zh-CN" sz="2800" dirty="0" smtClean="0"/>
              <a:t> computes the gradients for you. But it gets even easier: it also </a:t>
            </a:r>
            <a:r>
              <a:rPr lang="en-US" altLang="zh-CN" sz="2800" dirty="0" smtClean="0"/>
              <a:t>provides a </a:t>
            </a:r>
            <a:r>
              <a:rPr lang="en-US" altLang="zh-CN" sz="2800" dirty="0" smtClean="0"/>
              <a:t>number of optimizers out of the box, including a Gradient Descent optimizer</a:t>
            </a:r>
            <a:r>
              <a:rPr lang="en-US" altLang="zh-CN" sz="2800" dirty="0" smtClean="0"/>
              <a:t>.</a:t>
            </a:r>
          </a:p>
          <a:p>
            <a:endParaRPr lang="en-US" altLang="zh-CN" sz="2800" b="1" dirty="0" smtClean="0"/>
          </a:p>
          <a:p>
            <a:pPr>
              <a:buNone/>
            </a:pPr>
            <a:r>
              <a:rPr lang="en-US" altLang="zh-CN" sz="2000" b="1" dirty="0" smtClean="0"/>
              <a:t>optimizer = </a:t>
            </a:r>
            <a:r>
              <a:rPr lang="en-US" altLang="zh-CN" sz="2000" b="1" dirty="0" err="1" smtClean="0"/>
              <a:t>tf.train.GradientDescentOptimizer</a:t>
            </a:r>
            <a:r>
              <a:rPr lang="en-US" altLang="zh-CN" sz="2000" b="1" dirty="0" smtClean="0"/>
              <a:t>(</a:t>
            </a:r>
            <a:r>
              <a:rPr lang="en-US" altLang="zh-CN" sz="2000" b="1" dirty="0" err="1" smtClean="0"/>
              <a:t>learning_rate</a:t>
            </a:r>
            <a:r>
              <a:rPr lang="en-US" altLang="zh-CN" sz="2000" b="1" dirty="0" smtClean="0"/>
              <a:t>=</a:t>
            </a:r>
            <a:r>
              <a:rPr lang="en-US" altLang="zh-CN" sz="2000" b="1" dirty="0" err="1" smtClean="0"/>
              <a:t>learning_rate</a:t>
            </a:r>
            <a:r>
              <a:rPr lang="en-US" altLang="zh-CN" sz="2000" b="1" dirty="0" smtClean="0"/>
              <a:t>)</a:t>
            </a:r>
          </a:p>
          <a:p>
            <a:pPr>
              <a:buNone/>
            </a:pPr>
            <a:r>
              <a:rPr lang="en-US" altLang="zh-CN" sz="2000" b="1" dirty="0" err="1" smtClean="0"/>
              <a:t>training_op</a:t>
            </a:r>
            <a:r>
              <a:rPr lang="en-US" altLang="zh-CN" sz="2000" b="1" dirty="0" smtClean="0"/>
              <a:t> = </a:t>
            </a:r>
            <a:r>
              <a:rPr lang="en-US" altLang="zh-CN" sz="2000" b="1" dirty="0" err="1" smtClean="0"/>
              <a:t>optimizer.minimize</a:t>
            </a:r>
            <a:r>
              <a:rPr lang="en-US" altLang="zh-CN" sz="2000" b="1" dirty="0" smtClean="0"/>
              <a:t>(</a:t>
            </a:r>
            <a:r>
              <a:rPr lang="en-US" altLang="zh-CN" sz="2000" b="1" dirty="0" err="1" smtClean="0"/>
              <a:t>mse</a:t>
            </a:r>
            <a:r>
              <a:rPr lang="en-US" altLang="zh-CN" sz="2000" b="1" dirty="0" smtClean="0"/>
              <a:t>)</a:t>
            </a:r>
          </a:p>
          <a:p>
            <a:pPr>
              <a:buNone/>
            </a:pPr>
            <a:endParaRPr lang="en-US" altLang="zh-CN" sz="2000" b="1" dirty="0" smtClean="0"/>
          </a:p>
          <a:p>
            <a:pPr>
              <a:buNone/>
            </a:pPr>
            <a:r>
              <a:rPr lang="en-US" altLang="zh-CN" sz="2000" b="1" dirty="0" smtClean="0"/>
              <a:t>optimizer = </a:t>
            </a:r>
            <a:r>
              <a:rPr lang="en-US" altLang="zh-CN" sz="2000" b="1" dirty="0" err="1" smtClean="0"/>
              <a:t>tf.train.MomentumOptimizer</a:t>
            </a:r>
            <a:r>
              <a:rPr lang="en-US" altLang="zh-CN" sz="2000" b="1" dirty="0" smtClean="0"/>
              <a:t>(</a:t>
            </a:r>
            <a:r>
              <a:rPr lang="en-US" altLang="zh-CN" sz="2000" b="1" dirty="0" err="1" smtClean="0"/>
              <a:t>learning_rate</a:t>
            </a:r>
            <a:r>
              <a:rPr lang="en-US" altLang="zh-CN" sz="2000" b="1" dirty="0" smtClean="0"/>
              <a:t>=</a:t>
            </a:r>
            <a:r>
              <a:rPr lang="en-US" altLang="zh-CN" sz="2000" b="1" dirty="0" err="1" smtClean="0"/>
              <a:t>learning_rate</a:t>
            </a:r>
            <a:r>
              <a:rPr lang="en-US" altLang="zh-CN" sz="2000" b="1" dirty="0" smtClean="0"/>
              <a:t>,</a:t>
            </a:r>
          </a:p>
          <a:p>
            <a:pPr>
              <a:buNone/>
            </a:pPr>
            <a:r>
              <a:rPr lang="en-US" altLang="zh-CN" sz="2000" b="1" dirty="0" smtClean="0"/>
              <a:t>momentum=0.9)</a:t>
            </a:r>
            <a:endParaRPr lang="zh-CN" altLang="en-US" sz="2000" b="1" dirty="0"/>
          </a:p>
        </p:txBody>
      </p:sp>
    </p:spTree>
    <p:extLst>
      <p:ext uri="{BB962C8B-B14F-4D97-AF65-F5344CB8AC3E}">
        <p14:creationId xmlns="" xmlns:p14="http://schemas.microsoft.com/office/powerpoint/2010/main" val="1531924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CHAPTER 9</a:t>
            </a:r>
            <a:endParaRPr lang="zh-CN" altLang="en-US" dirty="0"/>
          </a:p>
        </p:txBody>
      </p:sp>
      <p:sp>
        <p:nvSpPr>
          <p:cNvPr id="3" name="内容占位符 2"/>
          <p:cNvSpPr>
            <a:spLocks noGrp="1"/>
          </p:cNvSpPr>
          <p:nvPr>
            <p:ph idx="1"/>
          </p:nvPr>
        </p:nvSpPr>
        <p:spPr>
          <a:xfrm>
            <a:off x="107504" y="1600200"/>
            <a:ext cx="9036496" cy="5141168"/>
          </a:xfrm>
        </p:spPr>
        <p:txBody>
          <a:bodyPr>
            <a:noAutofit/>
          </a:bodyPr>
          <a:lstStyle/>
          <a:p>
            <a:pPr marL="0" indent="0">
              <a:buNone/>
            </a:pPr>
            <a:r>
              <a:rPr lang="en-US" altLang="zh-CN" sz="3600" b="1" dirty="0"/>
              <a:t>Up and Running with </a:t>
            </a:r>
            <a:r>
              <a:rPr lang="en-US" altLang="zh-CN" sz="3600" b="1" dirty="0" err="1" smtClean="0"/>
              <a:t>TensorFlow</a:t>
            </a:r>
            <a:endParaRPr lang="en-US" altLang="zh-CN" sz="3600" b="1" dirty="0" smtClean="0"/>
          </a:p>
          <a:p>
            <a:r>
              <a:rPr lang="en-US" altLang="zh-CN" i="1" dirty="0" err="1"/>
              <a:t>TensorFlow</a:t>
            </a:r>
            <a:r>
              <a:rPr lang="en-US" altLang="zh-CN" i="1" dirty="0"/>
              <a:t> </a:t>
            </a:r>
            <a:r>
              <a:rPr lang="en-US" altLang="zh-CN" dirty="0"/>
              <a:t>is a powerful open source software library for numerical </a:t>
            </a:r>
            <a:r>
              <a:rPr lang="en-US" altLang="zh-CN" dirty="0" smtClean="0"/>
              <a:t>computation, particularly </a:t>
            </a:r>
            <a:r>
              <a:rPr lang="en-US" altLang="zh-CN" dirty="0"/>
              <a:t>well suited and fine-tuned for large-scale Machine Learning. Its </a:t>
            </a:r>
            <a:r>
              <a:rPr lang="en-US" altLang="zh-CN" dirty="0" smtClean="0"/>
              <a:t>basic principle </a:t>
            </a:r>
            <a:r>
              <a:rPr lang="en-US" altLang="zh-CN" dirty="0"/>
              <a:t>is simple: you first define in Python a graph of computations to </a:t>
            </a:r>
            <a:r>
              <a:rPr lang="en-US" altLang="zh-CN" dirty="0" smtClean="0"/>
              <a:t>perform (for </a:t>
            </a:r>
            <a:r>
              <a:rPr lang="en-US" altLang="zh-CN" dirty="0"/>
              <a:t>example, the one in Figure 9-1), and then </a:t>
            </a:r>
            <a:r>
              <a:rPr lang="en-US" altLang="zh-CN" dirty="0" err="1"/>
              <a:t>TensorFlow</a:t>
            </a:r>
            <a:r>
              <a:rPr lang="en-US" altLang="zh-CN" dirty="0"/>
              <a:t> takes that graph and </a:t>
            </a:r>
            <a:r>
              <a:rPr lang="en-US" altLang="zh-CN" dirty="0" smtClean="0"/>
              <a:t>runs it </a:t>
            </a:r>
            <a:r>
              <a:rPr lang="en-US" altLang="zh-CN" dirty="0"/>
              <a:t>efficiently using optimized C++ code.</a:t>
            </a:r>
            <a:endParaRPr lang="zh-CN" altLang="en-US" b="1" dirty="0"/>
          </a:p>
        </p:txBody>
      </p:sp>
    </p:spTree>
    <p:extLst>
      <p:ext uri="{BB962C8B-B14F-4D97-AF65-F5344CB8AC3E}">
        <p14:creationId xmlns="" xmlns:p14="http://schemas.microsoft.com/office/powerpoint/2010/main" val="2556623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8229600" cy="1143000"/>
          </a:xfrm>
        </p:spPr>
        <p:txBody>
          <a:bodyPr>
            <a:noAutofit/>
          </a:bodyPr>
          <a:lstStyle/>
          <a:p>
            <a:r>
              <a:rPr lang="en-US" altLang="zh-CN" sz="4000" dirty="0" smtClean="0"/>
              <a:t>Feeding Data to the Training Algorithm</a:t>
            </a:r>
            <a:endParaRPr lang="zh-CN" altLang="en-US" sz="4000" b="1" dirty="0"/>
          </a:p>
        </p:txBody>
      </p:sp>
      <p:sp>
        <p:nvSpPr>
          <p:cNvPr id="3" name="内容占位符 2"/>
          <p:cNvSpPr>
            <a:spLocks noGrp="1"/>
          </p:cNvSpPr>
          <p:nvPr>
            <p:ph idx="1"/>
          </p:nvPr>
        </p:nvSpPr>
        <p:spPr>
          <a:xfrm>
            <a:off x="107504" y="788162"/>
            <a:ext cx="9036496" cy="5141168"/>
          </a:xfrm>
        </p:spPr>
        <p:txBody>
          <a:bodyPr>
            <a:noAutofit/>
          </a:bodyPr>
          <a:lstStyle/>
          <a:p>
            <a:r>
              <a:rPr lang="en-US" altLang="zh-CN" sz="2800" dirty="0" smtClean="0"/>
              <a:t>Let’s try to modify the previous code to implement Mini-batch Gradient Descent. </a:t>
            </a:r>
            <a:r>
              <a:rPr lang="en-US" altLang="zh-CN" sz="2800" dirty="0" smtClean="0"/>
              <a:t>For this</a:t>
            </a:r>
            <a:r>
              <a:rPr lang="en-US" altLang="zh-CN" sz="2800" dirty="0" smtClean="0"/>
              <a:t>, we need a way to replace X and y at every iteration with the next mini-batch. </a:t>
            </a:r>
            <a:r>
              <a:rPr lang="en-US" altLang="zh-CN" sz="2800" dirty="0" smtClean="0"/>
              <a:t>The simplest </a:t>
            </a:r>
            <a:r>
              <a:rPr lang="en-US" altLang="zh-CN" sz="2800" dirty="0" smtClean="0"/>
              <a:t>way to do this is to use placeholder nodes. These nodes are special </a:t>
            </a:r>
            <a:r>
              <a:rPr lang="en-US" altLang="zh-CN" sz="2800" dirty="0" smtClean="0"/>
              <a:t>because they </a:t>
            </a:r>
            <a:r>
              <a:rPr lang="en-US" altLang="zh-CN" sz="2800" dirty="0" smtClean="0"/>
              <a:t>don’t actually perform any computation, they just </a:t>
            </a:r>
            <a:r>
              <a:rPr lang="en-US" altLang="zh-CN" sz="2800" dirty="0" smtClean="0"/>
              <a:t>output </a:t>
            </a:r>
            <a:r>
              <a:rPr lang="en-US" altLang="zh-CN" sz="2800" dirty="0" smtClean="0"/>
              <a:t>the data you tell </a:t>
            </a:r>
            <a:r>
              <a:rPr lang="en-US" altLang="zh-CN" sz="2800" dirty="0" smtClean="0"/>
              <a:t>them to </a:t>
            </a:r>
            <a:r>
              <a:rPr lang="en-US" altLang="zh-CN" sz="2800" dirty="0" smtClean="0"/>
              <a:t>output at runtime. They are typically used to pass the training data to </a:t>
            </a:r>
            <a:r>
              <a:rPr lang="en-US" altLang="zh-CN" sz="2800" dirty="0" err="1" smtClean="0"/>
              <a:t>TensorFlow</a:t>
            </a:r>
            <a:r>
              <a:rPr lang="en-US" altLang="zh-CN" sz="2800" dirty="0" smtClean="0"/>
              <a:t> during </a:t>
            </a:r>
            <a:r>
              <a:rPr lang="en-US" altLang="zh-CN" sz="2800" dirty="0" smtClean="0"/>
              <a:t>training. If you don’t specify a value at runtime for a placeholder, you get </a:t>
            </a:r>
            <a:r>
              <a:rPr lang="en-US" altLang="zh-CN" sz="2800" dirty="0" smtClean="0"/>
              <a:t>an exception</a:t>
            </a:r>
            <a:r>
              <a:rPr lang="en-US" altLang="zh-CN" sz="2800" dirty="0" smtClean="0"/>
              <a:t>.</a:t>
            </a:r>
            <a:endParaRPr lang="zh-CN" altLang="en-US" sz="2000" b="1" dirty="0"/>
          </a:p>
        </p:txBody>
      </p:sp>
    </p:spTree>
    <p:extLst>
      <p:ext uri="{BB962C8B-B14F-4D97-AF65-F5344CB8AC3E}">
        <p14:creationId xmlns="" xmlns:p14="http://schemas.microsoft.com/office/powerpoint/2010/main" val="1531924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8229600" cy="1143000"/>
          </a:xfrm>
        </p:spPr>
        <p:txBody>
          <a:bodyPr>
            <a:noAutofit/>
          </a:bodyPr>
          <a:lstStyle/>
          <a:p>
            <a:r>
              <a:rPr lang="en-US" altLang="zh-CN" sz="4000" dirty="0" smtClean="0"/>
              <a:t>Feeding Data to the Training Algorithm</a:t>
            </a:r>
            <a:endParaRPr lang="zh-CN" altLang="en-US" sz="4000" b="1" dirty="0"/>
          </a:p>
        </p:txBody>
      </p:sp>
      <p:sp>
        <p:nvSpPr>
          <p:cNvPr id="3" name="内容占位符 2"/>
          <p:cNvSpPr>
            <a:spLocks noGrp="1"/>
          </p:cNvSpPr>
          <p:nvPr>
            <p:ph idx="1"/>
          </p:nvPr>
        </p:nvSpPr>
        <p:spPr>
          <a:xfrm>
            <a:off x="107504" y="788162"/>
            <a:ext cx="9036496" cy="5141168"/>
          </a:xfrm>
        </p:spPr>
        <p:txBody>
          <a:bodyPr>
            <a:noAutofit/>
          </a:bodyPr>
          <a:lstStyle/>
          <a:p>
            <a:pPr>
              <a:buNone/>
            </a:pPr>
            <a:r>
              <a:rPr lang="en-US" altLang="zh-CN" sz="2800" b="1" dirty="0" smtClean="0"/>
              <a:t>&gt;&gt;&gt; A = </a:t>
            </a:r>
            <a:r>
              <a:rPr lang="en-US" altLang="zh-CN" sz="2800" b="1" dirty="0" err="1" smtClean="0"/>
              <a:t>tf.placeholder</a:t>
            </a:r>
            <a:r>
              <a:rPr lang="en-US" altLang="zh-CN" sz="2800" b="1" dirty="0" smtClean="0"/>
              <a:t>(tf.float32, shape=(None, 3))</a:t>
            </a:r>
          </a:p>
          <a:p>
            <a:pPr>
              <a:buNone/>
            </a:pPr>
            <a:r>
              <a:rPr lang="en-US" altLang="zh-CN" sz="2800" b="1" dirty="0" smtClean="0"/>
              <a:t>&gt;&gt;&gt; B = A + 5</a:t>
            </a:r>
          </a:p>
          <a:p>
            <a:pPr>
              <a:buNone/>
            </a:pPr>
            <a:r>
              <a:rPr lang="en-US" altLang="zh-CN" sz="2800" b="1" dirty="0" smtClean="0"/>
              <a:t>&gt;&gt;&gt; with </a:t>
            </a:r>
            <a:r>
              <a:rPr lang="en-US" altLang="zh-CN" sz="2800" b="1" dirty="0" err="1" smtClean="0"/>
              <a:t>tf.Session</a:t>
            </a:r>
            <a:r>
              <a:rPr lang="en-US" altLang="zh-CN" sz="2800" b="1" dirty="0" smtClean="0"/>
              <a:t>() as </a:t>
            </a:r>
            <a:r>
              <a:rPr lang="en-US" altLang="zh-CN" sz="2800" b="1" dirty="0" err="1" smtClean="0"/>
              <a:t>sess</a:t>
            </a:r>
            <a:r>
              <a:rPr lang="en-US" altLang="zh-CN" sz="2800" b="1" dirty="0" smtClean="0"/>
              <a:t>:</a:t>
            </a:r>
          </a:p>
          <a:p>
            <a:pPr>
              <a:buNone/>
            </a:pPr>
            <a:r>
              <a:rPr lang="en-US" altLang="zh-CN" sz="2800" b="1" dirty="0" smtClean="0"/>
              <a:t>... B_val_1 = </a:t>
            </a:r>
            <a:r>
              <a:rPr lang="en-US" altLang="zh-CN" sz="2800" b="1" dirty="0" err="1" smtClean="0"/>
              <a:t>B.eval</a:t>
            </a:r>
            <a:r>
              <a:rPr lang="en-US" altLang="zh-CN" sz="2800" b="1" dirty="0" smtClean="0"/>
              <a:t>(</a:t>
            </a:r>
            <a:r>
              <a:rPr lang="en-US" altLang="zh-CN" sz="2800" b="1" dirty="0" err="1" smtClean="0"/>
              <a:t>feed_dict</a:t>
            </a:r>
            <a:r>
              <a:rPr lang="en-US" altLang="zh-CN" sz="2800" b="1" dirty="0" smtClean="0"/>
              <a:t>={A: [[1, 2, 3]]})</a:t>
            </a:r>
          </a:p>
          <a:p>
            <a:pPr>
              <a:buNone/>
            </a:pPr>
            <a:r>
              <a:rPr lang="en-US" altLang="zh-CN" sz="2800" b="1" dirty="0" smtClean="0"/>
              <a:t>... B_val_2 = </a:t>
            </a:r>
            <a:r>
              <a:rPr lang="en-US" altLang="zh-CN" sz="2800" b="1" dirty="0" err="1" smtClean="0"/>
              <a:t>B.eval</a:t>
            </a:r>
            <a:r>
              <a:rPr lang="en-US" altLang="zh-CN" sz="2800" b="1" dirty="0" smtClean="0"/>
              <a:t>(</a:t>
            </a:r>
            <a:r>
              <a:rPr lang="en-US" altLang="zh-CN" sz="2800" b="1" dirty="0" err="1" smtClean="0"/>
              <a:t>feed_dict</a:t>
            </a:r>
            <a:r>
              <a:rPr lang="en-US" altLang="zh-CN" sz="2800" b="1" dirty="0" smtClean="0"/>
              <a:t>={A: [[4, 5, 6], [7, 8, 9]]})</a:t>
            </a:r>
          </a:p>
          <a:p>
            <a:pPr>
              <a:buNone/>
            </a:pPr>
            <a:r>
              <a:rPr lang="en-US" altLang="zh-CN" sz="2800" b="1" dirty="0" smtClean="0"/>
              <a:t>...</a:t>
            </a:r>
          </a:p>
          <a:p>
            <a:pPr>
              <a:buNone/>
            </a:pPr>
            <a:r>
              <a:rPr lang="en-US" altLang="zh-CN" sz="2800" b="1" dirty="0" smtClean="0"/>
              <a:t>&gt;&gt;&gt; print(B_val_1)</a:t>
            </a:r>
          </a:p>
          <a:p>
            <a:pPr>
              <a:buNone/>
            </a:pPr>
            <a:r>
              <a:rPr lang="en-US" altLang="zh-CN" sz="2800" dirty="0" smtClean="0"/>
              <a:t>[[ 6. 7. 8.]]</a:t>
            </a:r>
          </a:p>
          <a:p>
            <a:pPr>
              <a:buNone/>
            </a:pPr>
            <a:r>
              <a:rPr lang="en-US" altLang="zh-CN" sz="2800" b="1" dirty="0" smtClean="0"/>
              <a:t>&gt;&gt;&gt; print(B_val_2)</a:t>
            </a:r>
          </a:p>
          <a:p>
            <a:pPr>
              <a:buNone/>
            </a:pPr>
            <a:r>
              <a:rPr lang="en-US" altLang="zh-CN" sz="2800" dirty="0" smtClean="0"/>
              <a:t>[[ 9. 10. 11.]</a:t>
            </a:r>
          </a:p>
          <a:p>
            <a:pPr>
              <a:buNone/>
            </a:pPr>
            <a:r>
              <a:rPr lang="en-US" altLang="zh-CN" sz="2800" dirty="0" smtClean="0"/>
              <a:t>[ 12. 13. 14.]]</a:t>
            </a:r>
            <a:endParaRPr lang="zh-CN" altLang="en-US" sz="2000" b="1" dirty="0"/>
          </a:p>
        </p:txBody>
      </p:sp>
    </p:spTree>
    <p:extLst>
      <p:ext uri="{BB962C8B-B14F-4D97-AF65-F5344CB8AC3E}">
        <p14:creationId xmlns="" xmlns:p14="http://schemas.microsoft.com/office/powerpoint/2010/main" val="1531924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8229600" cy="1143000"/>
          </a:xfrm>
        </p:spPr>
        <p:txBody>
          <a:bodyPr>
            <a:noAutofit/>
          </a:bodyPr>
          <a:lstStyle/>
          <a:p>
            <a:r>
              <a:rPr lang="en-US" altLang="zh-CN" sz="4000" dirty="0" smtClean="0"/>
              <a:t>Feeding Data to the Training Algorithm</a:t>
            </a:r>
            <a:endParaRPr lang="zh-CN" altLang="en-US" sz="4000" b="1" dirty="0"/>
          </a:p>
        </p:txBody>
      </p:sp>
      <p:sp>
        <p:nvSpPr>
          <p:cNvPr id="3" name="内容占位符 2"/>
          <p:cNvSpPr>
            <a:spLocks noGrp="1"/>
          </p:cNvSpPr>
          <p:nvPr>
            <p:ph idx="1"/>
          </p:nvPr>
        </p:nvSpPr>
        <p:spPr>
          <a:xfrm>
            <a:off x="107504" y="788162"/>
            <a:ext cx="9036496" cy="5141168"/>
          </a:xfrm>
        </p:spPr>
        <p:txBody>
          <a:bodyPr>
            <a:noAutofit/>
          </a:bodyPr>
          <a:lstStyle/>
          <a:p>
            <a:r>
              <a:rPr lang="en-US" altLang="zh-CN" sz="2800" dirty="0" smtClean="0"/>
              <a:t>To implement Mini-batch Gradient Descent, we only need to tweak the existing </a:t>
            </a:r>
            <a:r>
              <a:rPr lang="en-US" altLang="zh-CN" sz="2800" dirty="0" smtClean="0"/>
              <a:t>code slightly</a:t>
            </a:r>
            <a:r>
              <a:rPr lang="en-US" altLang="zh-CN" sz="2800" dirty="0" smtClean="0"/>
              <a:t>. First change the definition of X and y in the construction phase to make </a:t>
            </a:r>
            <a:r>
              <a:rPr lang="en-US" altLang="zh-CN" sz="2800" dirty="0" smtClean="0"/>
              <a:t>them placeholder </a:t>
            </a:r>
            <a:r>
              <a:rPr lang="en-US" altLang="zh-CN" sz="2800" dirty="0" smtClean="0"/>
              <a:t>nodes:</a:t>
            </a:r>
          </a:p>
          <a:p>
            <a:pPr>
              <a:buNone/>
            </a:pPr>
            <a:r>
              <a:rPr lang="en-US" altLang="zh-CN" sz="2800" dirty="0" smtClean="0"/>
              <a:t>X = </a:t>
            </a:r>
            <a:r>
              <a:rPr lang="en-US" altLang="zh-CN" sz="2800" dirty="0" err="1" smtClean="0"/>
              <a:t>tf.placeholder</a:t>
            </a:r>
            <a:r>
              <a:rPr lang="en-US" altLang="zh-CN" sz="2800" dirty="0" smtClean="0"/>
              <a:t>(tf.float32, shape=(None, n + 1), name="X")</a:t>
            </a:r>
          </a:p>
          <a:p>
            <a:pPr>
              <a:buNone/>
            </a:pPr>
            <a:r>
              <a:rPr lang="en-US" altLang="zh-CN" sz="2800" dirty="0" smtClean="0"/>
              <a:t>y = </a:t>
            </a:r>
            <a:r>
              <a:rPr lang="en-US" altLang="zh-CN" sz="2800" dirty="0" err="1" smtClean="0"/>
              <a:t>tf.placeholder</a:t>
            </a:r>
            <a:r>
              <a:rPr lang="en-US" altLang="zh-CN" sz="2800" dirty="0" smtClean="0"/>
              <a:t>(tf.float32, shape=(None, 1), name="y")</a:t>
            </a:r>
          </a:p>
          <a:p>
            <a:endParaRPr lang="en-US" altLang="zh-CN" sz="2800" dirty="0" smtClean="0"/>
          </a:p>
          <a:p>
            <a:r>
              <a:rPr lang="en-US" altLang="zh-CN" sz="2800" dirty="0" smtClean="0"/>
              <a:t>Then </a:t>
            </a:r>
            <a:r>
              <a:rPr lang="en-US" altLang="zh-CN" sz="2800" dirty="0" smtClean="0"/>
              <a:t>define the batch size and compute the total number of batches:</a:t>
            </a:r>
          </a:p>
          <a:p>
            <a:pPr>
              <a:buNone/>
            </a:pPr>
            <a:r>
              <a:rPr lang="en-US" altLang="zh-CN" sz="2800" dirty="0" err="1" smtClean="0"/>
              <a:t>batch_size</a:t>
            </a:r>
            <a:r>
              <a:rPr lang="en-US" altLang="zh-CN" sz="2800" dirty="0" smtClean="0"/>
              <a:t> = 100</a:t>
            </a:r>
          </a:p>
          <a:p>
            <a:pPr>
              <a:buNone/>
            </a:pPr>
            <a:r>
              <a:rPr lang="en-US" altLang="zh-CN" sz="2800" dirty="0" err="1" smtClean="0"/>
              <a:t>n_batches</a:t>
            </a:r>
            <a:r>
              <a:rPr lang="en-US" altLang="zh-CN" sz="2800" dirty="0" smtClean="0"/>
              <a:t> = </a:t>
            </a:r>
            <a:r>
              <a:rPr lang="en-US" altLang="zh-CN" sz="2800" dirty="0" err="1" smtClean="0"/>
              <a:t>int</a:t>
            </a:r>
            <a:r>
              <a:rPr lang="en-US" altLang="zh-CN" sz="2800" dirty="0" smtClean="0"/>
              <a:t>(</a:t>
            </a:r>
            <a:r>
              <a:rPr lang="en-US" altLang="zh-CN" sz="2800" dirty="0" err="1" smtClean="0"/>
              <a:t>np.ceil</a:t>
            </a:r>
            <a:r>
              <a:rPr lang="en-US" altLang="zh-CN" sz="2800" dirty="0" smtClean="0"/>
              <a:t>(m / </a:t>
            </a:r>
            <a:r>
              <a:rPr lang="en-US" altLang="zh-CN" sz="2800" dirty="0" err="1" smtClean="0"/>
              <a:t>batch_size</a:t>
            </a:r>
            <a:r>
              <a:rPr lang="en-US" altLang="zh-CN" sz="2800" dirty="0" smtClean="0"/>
              <a:t>))</a:t>
            </a:r>
            <a:endParaRPr lang="zh-CN" altLang="en-US" sz="2000" b="1" dirty="0"/>
          </a:p>
        </p:txBody>
      </p:sp>
    </p:spTree>
    <p:extLst>
      <p:ext uri="{BB962C8B-B14F-4D97-AF65-F5344CB8AC3E}">
        <p14:creationId xmlns="" xmlns:p14="http://schemas.microsoft.com/office/powerpoint/2010/main" val="1531924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8229600" cy="1143000"/>
          </a:xfrm>
        </p:spPr>
        <p:txBody>
          <a:bodyPr>
            <a:noAutofit/>
          </a:bodyPr>
          <a:lstStyle/>
          <a:p>
            <a:r>
              <a:rPr lang="en-US" altLang="zh-CN" sz="4000" dirty="0" smtClean="0"/>
              <a:t>Feeding Data to the Training Algorithm</a:t>
            </a:r>
            <a:endParaRPr lang="zh-CN" altLang="en-US" sz="4000" b="1" dirty="0"/>
          </a:p>
        </p:txBody>
      </p:sp>
      <p:sp>
        <p:nvSpPr>
          <p:cNvPr id="3" name="内容占位符 2"/>
          <p:cNvSpPr>
            <a:spLocks noGrp="1"/>
          </p:cNvSpPr>
          <p:nvPr>
            <p:ph idx="1"/>
          </p:nvPr>
        </p:nvSpPr>
        <p:spPr>
          <a:xfrm>
            <a:off x="107504" y="714356"/>
            <a:ext cx="9036496" cy="6069838"/>
          </a:xfrm>
        </p:spPr>
        <p:txBody>
          <a:bodyPr>
            <a:noAutofit/>
          </a:bodyPr>
          <a:lstStyle/>
          <a:p>
            <a:r>
              <a:rPr lang="en-US" altLang="zh-CN" sz="2800" dirty="0" smtClean="0"/>
              <a:t>Finally, in the execution phase, fetch the mini-batches one by one, then provide </a:t>
            </a:r>
            <a:r>
              <a:rPr lang="en-US" altLang="zh-CN" sz="2800" dirty="0" smtClean="0"/>
              <a:t>the value </a:t>
            </a:r>
            <a:r>
              <a:rPr lang="en-US" altLang="zh-CN" sz="2800" dirty="0" smtClean="0"/>
              <a:t>of X and y via the </a:t>
            </a:r>
            <a:r>
              <a:rPr lang="en-US" altLang="zh-CN" sz="2800" dirty="0" err="1" smtClean="0"/>
              <a:t>feed_dict</a:t>
            </a:r>
            <a:r>
              <a:rPr lang="en-US" altLang="zh-CN" sz="2800" dirty="0" smtClean="0"/>
              <a:t> parameter when evaluating a node that </a:t>
            </a:r>
            <a:r>
              <a:rPr lang="en-US" altLang="zh-CN" sz="2800" dirty="0" smtClean="0"/>
              <a:t>depends on </a:t>
            </a:r>
            <a:r>
              <a:rPr lang="en-US" altLang="zh-CN" sz="2800" dirty="0" smtClean="0"/>
              <a:t>either of them.</a:t>
            </a:r>
          </a:p>
          <a:p>
            <a:pPr>
              <a:buNone/>
            </a:pPr>
            <a:r>
              <a:rPr lang="en-US" altLang="zh-CN" sz="2400" b="1" dirty="0" smtClean="0"/>
              <a:t>def </a:t>
            </a:r>
            <a:r>
              <a:rPr lang="en-US" altLang="zh-CN" sz="2400" b="1" dirty="0" err="1" smtClean="0"/>
              <a:t>fetch_batch</a:t>
            </a:r>
            <a:r>
              <a:rPr lang="en-US" altLang="zh-CN" sz="2400" b="1" dirty="0" smtClean="0"/>
              <a:t>(epoch, </a:t>
            </a:r>
            <a:r>
              <a:rPr lang="en-US" altLang="zh-CN" sz="2400" b="1" dirty="0" err="1" smtClean="0"/>
              <a:t>batch_index</a:t>
            </a:r>
            <a:r>
              <a:rPr lang="en-US" altLang="zh-CN" sz="2400" b="1" dirty="0" smtClean="0"/>
              <a:t>, </a:t>
            </a:r>
            <a:r>
              <a:rPr lang="en-US" altLang="zh-CN" sz="2400" b="1" dirty="0" err="1" smtClean="0"/>
              <a:t>batch_size</a:t>
            </a:r>
            <a:r>
              <a:rPr lang="en-US" altLang="zh-CN" sz="2400" b="1" dirty="0" smtClean="0"/>
              <a:t>):</a:t>
            </a:r>
          </a:p>
          <a:p>
            <a:pPr>
              <a:buNone/>
            </a:pPr>
            <a:r>
              <a:rPr lang="en-US" altLang="zh-CN" sz="2400" dirty="0" smtClean="0"/>
              <a:t>    [...] </a:t>
            </a:r>
            <a:r>
              <a:rPr lang="en-US" altLang="zh-CN" sz="2400" i="1" dirty="0" smtClean="0"/>
              <a:t># load the data from disk</a:t>
            </a:r>
          </a:p>
          <a:p>
            <a:pPr>
              <a:buNone/>
            </a:pPr>
            <a:r>
              <a:rPr lang="en-US" altLang="zh-CN" sz="2400" b="1" dirty="0" smtClean="0"/>
              <a:t>    return </a:t>
            </a:r>
            <a:r>
              <a:rPr lang="en-US" altLang="zh-CN" sz="2400" b="1" dirty="0" err="1" smtClean="0"/>
              <a:t>X_batch</a:t>
            </a:r>
            <a:r>
              <a:rPr lang="en-US" altLang="zh-CN" sz="2400" b="1" dirty="0" smtClean="0"/>
              <a:t>, </a:t>
            </a:r>
            <a:r>
              <a:rPr lang="en-US" altLang="zh-CN" sz="2400" b="1" dirty="0" err="1" smtClean="0"/>
              <a:t>y_batch</a:t>
            </a:r>
            <a:endParaRPr lang="en-US" altLang="zh-CN" sz="2400" b="1" dirty="0" smtClean="0"/>
          </a:p>
          <a:p>
            <a:pPr>
              <a:buNone/>
            </a:pPr>
            <a:r>
              <a:rPr lang="en-US" altLang="zh-CN" sz="2400" b="1" dirty="0" smtClean="0"/>
              <a:t>with </a:t>
            </a:r>
            <a:r>
              <a:rPr lang="en-US" altLang="zh-CN" sz="2400" b="1" dirty="0" err="1" smtClean="0"/>
              <a:t>tf.Session</a:t>
            </a:r>
            <a:r>
              <a:rPr lang="en-US" altLang="zh-CN" sz="2400" b="1" dirty="0" smtClean="0"/>
              <a:t>() as </a:t>
            </a:r>
            <a:r>
              <a:rPr lang="en-US" altLang="zh-CN" sz="2400" b="1" dirty="0" err="1" smtClean="0"/>
              <a:t>sess</a:t>
            </a:r>
            <a:r>
              <a:rPr lang="en-US" altLang="zh-CN" sz="2400" b="1" dirty="0" smtClean="0"/>
              <a:t>:</a:t>
            </a:r>
          </a:p>
          <a:p>
            <a:pPr>
              <a:buNone/>
            </a:pPr>
            <a:r>
              <a:rPr lang="en-US" altLang="zh-CN" sz="2400" dirty="0" smtClean="0"/>
              <a:t>    </a:t>
            </a:r>
            <a:r>
              <a:rPr lang="en-US" altLang="zh-CN" sz="2400" dirty="0" err="1" smtClean="0"/>
              <a:t>sess.run</a:t>
            </a:r>
            <a:r>
              <a:rPr lang="en-US" altLang="zh-CN" sz="2400" dirty="0" smtClean="0"/>
              <a:t>(init</a:t>
            </a:r>
            <a:r>
              <a:rPr lang="en-US" altLang="zh-CN" sz="2400" dirty="0" smtClean="0"/>
              <a:t>)</a:t>
            </a:r>
          </a:p>
          <a:p>
            <a:pPr>
              <a:buNone/>
            </a:pPr>
            <a:r>
              <a:rPr lang="en-US" altLang="zh-CN" sz="2400" b="1" dirty="0" smtClean="0"/>
              <a:t>    for </a:t>
            </a:r>
            <a:r>
              <a:rPr lang="en-US" altLang="zh-CN" sz="2400" b="1" dirty="0" smtClean="0"/>
              <a:t>epoch in range(</a:t>
            </a:r>
            <a:r>
              <a:rPr lang="en-US" altLang="zh-CN" sz="2400" b="1" dirty="0" err="1" smtClean="0"/>
              <a:t>n_epochs</a:t>
            </a:r>
            <a:r>
              <a:rPr lang="en-US" altLang="zh-CN" sz="2400" b="1" dirty="0" smtClean="0"/>
              <a:t>):</a:t>
            </a:r>
          </a:p>
          <a:p>
            <a:pPr>
              <a:buNone/>
            </a:pPr>
            <a:r>
              <a:rPr lang="en-US" altLang="zh-CN" sz="2400" b="1" dirty="0" smtClean="0"/>
              <a:t>        for </a:t>
            </a:r>
            <a:r>
              <a:rPr lang="en-US" altLang="zh-CN" sz="2400" b="1" dirty="0" err="1" smtClean="0"/>
              <a:t>batch_index</a:t>
            </a:r>
            <a:r>
              <a:rPr lang="en-US" altLang="zh-CN" sz="2400" b="1" dirty="0" smtClean="0"/>
              <a:t> in range(</a:t>
            </a:r>
            <a:r>
              <a:rPr lang="en-US" altLang="zh-CN" sz="2400" b="1" dirty="0" err="1" smtClean="0"/>
              <a:t>n_batches</a:t>
            </a:r>
            <a:r>
              <a:rPr lang="en-US" altLang="zh-CN" sz="2400" b="1" dirty="0" smtClean="0"/>
              <a:t>):</a:t>
            </a:r>
          </a:p>
          <a:p>
            <a:pPr>
              <a:buNone/>
            </a:pPr>
            <a:r>
              <a:rPr lang="en-US" altLang="zh-CN" sz="2400" dirty="0" smtClean="0"/>
              <a:t>            </a:t>
            </a:r>
            <a:r>
              <a:rPr lang="en-US" altLang="zh-CN" sz="2400" dirty="0" err="1" smtClean="0"/>
              <a:t>X_batch</a:t>
            </a:r>
            <a:r>
              <a:rPr lang="en-US" altLang="zh-CN" sz="2400" dirty="0" smtClean="0"/>
              <a:t>, </a:t>
            </a:r>
            <a:r>
              <a:rPr lang="en-US" altLang="zh-CN" sz="2400" dirty="0" err="1" smtClean="0"/>
              <a:t>y_batch</a:t>
            </a:r>
            <a:r>
              <a:rPr lang="en-US" altLang="zh-CN" sz="2400" dirty="0" smtClean="0"/>
              <a:t> = </a:t>
            </a:r>
            <a:r>
              <a:rPr lang="en-US" altLang="zh-CN" sz="2400" dirty="0" err="1" smtClean="0"/>
              <a:t>fetch_batch</a:t>
            </a:r>
            <a:r>
              <a:rPr lang="en-US" altLang="zh-CN" sz="2400" dirty="0" smtClean="0"/>
              <a:t>(epoch, </a:t>
            </a:r>
            <a:r>
              <a:rPr lang="en-US" altLang="zh-CN" sz="2400" dirty="0" err="1" smtClean="0"/>
              <a:t>batch_index</a:t>
            </a:r>
            <a:r>
              <a:rPr lang="en-US" altLang="zh-CN" sz="2400" dirty="0" smtClean="0"/>
              <a:t>, </a:t>
            </a:r>
            <a:r>
              <a:rPr lang="en-US" altLang="zh-CN" sz="2400" dirty="0" err="1" smtClean="0"/>
              <a:t>batch_size</a:t>
            </a:r>
            <a:r>
              <a:rPr lang="en-US" altLang="zh-CN" sz="2400" dirty="0" smtClean="0"/>
              <a:t>)</a:t>
            </a:r>
          </a:p>
          <a:p>
            <a:pPr>
              <a:buNone/>
            </a:pPr>
            <a:r>
              <a:rPr lang="en-US" altLang="zh-CN" sz="2400" dirty="0" smtClean="0"/>
              <a:t>            </a:t>
            </a:r>
            <a:r>
              <a:rPr lang="en-US" altLang="zh-CN" sz="2400" dirty="0" err="1" smtClean="0"/>
              <a:t>sess.run</a:t>
            </a:r>
            <a:r>
              <a:rPr lang="en-US" altLang="zh-CN" sz="2400" dirty="0" smtClean="0"/>
              <a:t>(</a:t>
            </a:r>
            <a:r>
              <a:rPr lang="en-US" altLang="zh-CN" sz="2400" dirty="0" err="1" smtClean="0"/>
              <a:t>training_op</a:t>
            </a:r>
            <a:r>
              <a:rPr lang="en-US" altLang="zh-CN" sz="2400" dirty="0" smtClean="0"/>
              <a:t>, </a:t>
            </a:r>
            <a:r>
              <a:rPr lang="en-US" altLang="zh-CN" sz="2400" dirty="0" err="1" smtClean="0"/>
              <a:t>feed_dict</a:t>
            </a:r>
            <a:r>
              <a:rPr lang="en-US" altLang="zh-CN" sz="2400" dirty="0" smtClean="0"/>
              <a:t>={X: </a:t>
            </a:r>
            <a:r>
              <a:rPr lang="en-US" altLang="zh-CN" sz="2400" dirty="0" err="1" smtClean="0"/>
              <a:t>X_batch</a:t>
            </a:r>
            <a:r>
              <a:rPr lang="en-US" altLang="zh-CN" sz="2400" dirty="0" smtClean="0"/>
              <a:t>, y: </a:t>
            </a:r>
            <a:r>
              <a:rPr lang="en-US" altLang="zh-CN" sz="2400" dirty="0" err="1" smtClean="0"/>
              <a:t>y_batch</a:t>
            </a:r>
            <a:r>
              <a:rPr lang="en-US" altLang="zh-CN" sz="2400" dirty="0" smtClean="0"/>
              <a:t>})</a:t>
            </a:r>
          </a:p>
          <a:p>
            <a:pPr>
              <a:buNone/>
            </a:pPr>
            <a:r>
              <a:rPr lang="en-US" altLang="zh-CN" sz="2400" b="1" dirty="0" smtClean="0"/>
              <a:t>    </a:t>
            </a:r>
            <a:r>
              <a:rPr lang="en-US" altLang="zh-CN" sz="2400" b="1" dirty="0" err="1" smtClean="0"/>
              <a:t>best_theta</a:t>
            </a:r>
            <a:r>
              <a:rPr lang="en-US" altLang="zh-CN" sz="2400" b="1" dirty="0" smtClean="0"/>
              <a:t> = </a:t>
            </a:r>
            <a:r>
              <a:rPr lang="en-US" altLang="zh-CN" sz="2400" b="1" dirty="0" err="1" smtClean="0"/>
              <a:t>theta.eval</a:t>
            </a:r>
            <a:r>
              <a:rPr lang="en-US" altLang="zh-CN" sz="2400" b="1" dirty="0" smtClean="0"/>
              <a:t>()</a:t>
            </a:r>
            <a:endParaRPr lang="zh-CN" altLang="en-US" sz="2400" b="1" dirty="0"/>
          </a:p>
        </p:txBody>
      </p:sp>
    </p:spTree>
    <p:extLst>
      <p:ext uri="{BB962C8B-B14F-4D97-AF65-F5344CB8AC3E}">
        <p14:creationId xmlns="" xmlns:p14="http://schemas.microsoft.com/office/powerpoint/2010/main" val="1531924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8229600" cy="1143000"/>
          </a:xfrm>
        </p:spPr>
        <p:txBody>
          <a:bodyPr>
            <a:noAutofit/>
          </a:bodyPr>
          <a:lstStyle/>
          <a:p>
            <a:r>
              <a:rPr lang="en-US" altLang="zh-CN" sz="4000" dirty="0" smtClean="0"/>
              <a:t>Saving and Restoring Models</a:t>
            </a:r>
            <a:endParaRPr lang="zh-CN" altLang="en-US" sz="4000" b="1" dirty="0"/>
          </a:p>
        </p:txBody>
      </p:sp>
      <p:sp>
        <p:nvSpPr>
          <p:cNvPr id="3" name="内容占位符 2"/>
          <p:cNvSpPr>
            <a:spLocks noGrp="1"/>
          </p:cNvSpPr>
          <p:nvPr>
            <p:ph idx="1"/>
          </p:nvPr>
        </p:nvSpPr>
        <p:spPr>
          <a:xfrm>
            <a:off x="107504" y="714356"/>
            <a:ext cx="9036496" cy="6069838"/>
          </a:xfrm>
        </p:spPr>
        <p:txBody>
          <a:bodyPr>
            <a:noAutofit/>
          </a:bodyPr>
          <a:lstStyle/>
          <a:p>
            <a:pPr>
              <a:buNone/>
            </a:pPr>
            <a:r>
              <a:rPr lang="en-US" altLang="zh-CN" sz="2400" dirty="0" smtClean="0"/>
              <a:t>[...]</a:t>
            </a:r>
          </a:p>
          <a:p>
            <a:pPr>
              <a:buNone/>
            </a:pPr>
            <a:r>
              <a:rPr lang="en-US" altLang="zh-CN" sz="2000" dirty="0" smtClean="0"/>
              <a:t>theta = </a:t>
            </a:r>
            <a:r>
              <a:rPr lang="en-US" altLang="zh-CN" sz="2000" dirty="0" err="1" smtClean="0"/>
              <a:t>tf.Variable</a:t>
            </a:r>
            <a:r>
              <a:rPr lang="en-US" altLang="zh-CN" sz="2000" dirty="0" smtClean="0"/>
              <a:t>(</a:t>
            </a:r>
            <a:r>
              <a:rPr lang="en-US" altLang="zh-CN" sz="2000" dirty="0" err="1" smtClean="0"/>
              <a:t>tf.random_uniform</a:t>
            </a:r>
            <a:r>
              <a:rPr lang="en-US" altLang="zh-CN" sz="2000" dirty="0" smtClean="0"/>
              <a:t>([n + 1, 1], -1.0, 1.0), name="theta")</a:t>
            </a:r>
          </a:p>
          <a:p>
            <a:pPr>
              <a:buNone/>
            </a:pPr>
            <a:r>
              <a:rPr lang="en-US" altLang="zh-CN" sz="2400" dirty="0" smtClean="0"/>
              <a:t>[...]</a:t>
            </a:r>
          </a:p>
          <a:p>
            <a:pPr>
              <a:buNone/>
            </a:pPr>
            <a:r>
              <a:rPr lang="en-US" altLang="zh-CN" sz="2400" dirty="0" smtClean="0"/>
              <a:t>init = </a:t>
            </a:r>
            <a:r>
              <a:rPr lang="en-US" altLang="zh-CN" sz="2400" dirty="0" err="1" smtClean="0"/>
              <a:t>tf.global_variables_initializer</a:t>
            </a:r>
            <a:r>
              <a:rPr lang="en-US" altLang="zh-CN" sz="2400" dirty="0" smtClean="0"/>
              <a:t>()</a:t>
            </a:r>
          </a:p>
          <a:p>
            <a:pPr>
              <a:buNone/>
            </a:pPr>
            <a:r>
              <a:rPr lang="en-US" altLang="zh-CN" sz="2400" dirty="0" smtClean="0"/>
              <a:t>saver = </a:t>
            </a:r>
            <a:r>
              <a:rPr lang="en-US" altLang="zh-CN" sz="2400" dirty="0" err="1" smtClean="0"/>
              <a:t>tf.train.Saver</a:t>
            </a:r>
            <a:r>
              <a:rPr lang="en-US" altLang="zh-CN" sz="2400" dirty="0" smtClean="0"/>
              <a:t>()</a:t>
            </a:r>
          </a:p>
          <a:p>
            <a:pPr>
              <a:buNone/>
            </a:pPr>
            <a:r>
              <a:rPr lang="en-US" altLang="zh-CN" sz="2400" b="1" dirty="0" smtClean="0"/>
              <a:t>with </a:t>
            </a:r>
            <a:r>
              <a:rPr lang="en-US" altLang="zh-CN" sz="2400" b="1" dirty="0" err="1" smtClean="0"/>
              <a:t>tf.Session</a:t>
            </a:r>
            <a:r>
              <a:rPr lang="en-US" altLang="zh-CN" sz="2400" b="1" dirty="0" smtClean="0"/>
              <a:t>() as </a:t>
            </a:r>
            <a:r>
              <a:rPr lang="en-US" altLang="zh-CN" sz="2400" b="1" dirty="0" err="1" smtClean="0"/>
              <a:t>sess</a:t>
            </a:r>
            <a:r>
              <a:rPr lang="en-US" altLang="zh-CN" sz="2400" b="1" dirty="0" smtClean="0"/>
              <a:t>:</a:t>
            </a:r>
          </a:p>
          <a:p>
            <a:pPr>
              <a:buNone/>
            </a:pPr>
            <a:r>
              <a:rPr lang="en-US" altLang="zh-CN" sz="2400" dirty="0" smtClean="0"/>
              <a:t>    </a:t>
            </a:r>
            <a:r>
              <a:rPr lang="en-US" altLang="zh-CN" sz="2400" dirty="0" err="1" smtClean="0"/>
              <a:t>sess.run</a:t>
            </a:r>
            <a:r>
              <a:rPr lang="en-US" altLang="zh-CN" sz="2400" dirty="0" smtClean="0"/>
              <a:t>(init</a:t>
            </a:r>
            <a:r>
              <a:rPr lang="en-US" altLang="zh-CN" sz="2400" dirty="0" smtClean="0"/>
              <a:t>)</a:t>
            </a:r>
          </a:p>
          <a:p>
            <a:pPr>
              <a:buNone/>
            </a:pPr>
            <a:r>
              <a:rPr lang="en-US" altLang="zh-CN" sz="2400" b="1" dirty="0" smtClean="0"/>
              <a:t>    for </a:t>
            </a:r>
            <a:r>
              <a:rPr lang="en-US" altLang="zh-CN" sz="2400" b="1" dirty="0" smtClean="0"/>
              <a:t>epoch in range(</a:t>
            </a:r>
            <a:r>
              <a:rPr lang="en-US" altLang="zh-CN" sz="2400" b="1" dirty="0" err="1" smtClean="0"/>
              <a:t>n_epochs</a:t>
            </a:r>
            <a:r>
              <a:rPr lang="en-US" altLang="zh-CN" sz="2400" b="1" dirty="0" smtClean="0"/>
              <a:t>):</a:t>
            </a:r>
          </a:p>
          <a:p>
            <a:pPr>
              <a:buNone/>
            </a:pPr>
            <a:r>
              <a:rPr lang="en-US" altLang="zh-CN" sz="2400" b="1" dirty="0" smtClean="0"/>
              <a:t>        if </a:t>
            </a:r>
            <a:r>
              <a:rPr lang="en-US" altLang="zh-CN" sz="2400" b="1" dirty="0" smtClean="0"/>
              <a:t>epoch % 100 == 0: </a:t>
            </a:r>
            <a:r>
              <a:rPr lang="en-US" altLang="zh-CN" sz="2400" b="1" i="1" dirty="0" smtClean="0"/>
              <a:t># checkpoint every 100 epochs</a:t>
            </a:r>
          </a:p>
          <a:p>
            <a:pPr>
              <a:buNone/>
            </a:pPr>
            <a:r>
              <a:rPr lang="en-US" altLang="zh-CN" sz="2400" dirty="0" smtClean="0"/>
              <a:t>            </a:t>
            </a:r>
            <a:r>
              <a:rPr lang="en-US" altLang="zh-CN" sz="2400" dirty="0" err="1" smtClean="0"/>
              <a:t>save_path</a:t>
            </a:r>
            <a:r>
              <a:rPr lang="en-US" altLang="zh-CN" sz="2400" dirty="0" smtClean="0"/>
              <a:t> </a:t>
            </a:r>
            <a:r>
              <a:rPr lang="en-US" altLang="zh-CN" sz="2400" dirty="0" smtClean="0"/>
              <a:t>= </a:t>
            </a:r>
            <a:r>
              <a:rPr lang="en-US" altLang="zh-CN" sz="2400" dirty="0" err="1" smtClean="0"/>
              <a:t>saver.save</a:t>
            </a:r>
            <a:r>
              <a:rPr lang="en-US" altLang="zh-CN" sz="2400" dirty="0" smtClean="0"/>
              <a:t>(</a:t>
            </a:r>
            <a:r>
              <a:rPr lang="en-US" altLang="zh-CN" sz="2400" dirty="0" err="1" smtClean="0"/>
              <a:t>sess</a:t>
            </a:r>
            <a:r>
              <a:rPr lang="en-US" altLang="zh-CN" sz="2400" dirty="0" smtClean="0"/>
              <a:t>, "/</a:t>
            </a:r>
            <a:r>
              <a:rPr lang="en-US" altLang="zh-CN" sz="2400" dirty="0" err="1" smtClean="0"/>
              <a:t>tmp</a:t>
            </a:r>
            <a:r>
              <a:rPr lang="en-US" altLang="zh-CN" sz="2400" dirty="0" smtClean="0"/>
              <a:t>/</a:t>
            </a:r>
            <a:r>
              <a:rPr lang="en-US" altLang="zh-CN" sz="2400" dirty="0" err="1" smtClean="0"/>
              <a:t>my_model.ckpt</a:t>
            </a:r>
            <a:r>
              <a:rPr lang="en-US" altLang="zh-CN" sz="2400" dirty="0" smtClean="0"/>
              <a:t>")</a:t>
            </a:r>
          </a:p>
          <a:p>
            <a:pPr>
              <a:buNone/>
            </a:pPr>
            <a:r>
              <a:rPr lang="en-US" altLang="zh-CN" sz="2400" dirty="0" smtClean="0"/>
              <a:t>        </a:t>
            </a:r>
            <a:r>
              <a:rPr lang="en-US" altLang="zh-CN" sz="2400" dirty="0" err="1" smtClean="0"/>
              <a:t>sess.run</a:t>
            </a:r>
            <a:r>
              <a:rPr lang="en-US" altLang="zh-CN" sz="2400" dirty="0" smtClean="0"/>
              <a:t>(</a:t>
            </a:r>
            <a:r>
              <a:rPr lang="en-US" altLang="zh-CN" sz="2400" dirty="0" err="1" smtClean="0"/>
              <a:t>training_op</a:t>
            </a:r>
            <a:r>
              <a:rPr lang="en-US" altLang="zh-CN" sz="2400" dirty="0" smtClean="0"/>
              <a:t>)</a:t>
            </a:r>
          </a:p>
          <a:p>
            <a:pPr>
              <a:buNone/>
            </a:pPr>
            <a:r>
              <a:rPr lang="en-US" altLang="zh-CN" sz="2400" dirty="0" smtClean="0"/>
              <a:t>    </a:t>
            </a:r>
            <a:r>
              <a:rPr lang="en-US" altLang="zh-CN" sz="2400" dirty="0" err="1" smtClean="0"/>
              <a:t>best_theta</a:t>
            </a:r>
            <a:r>
              <a:rPr lang="en-US" altLang="zh-CN" sz="2400" dirty="0" smtClean="0"/>
              <a:t> </a:t>
            </a:r>
            <a:r>
              <a:rPr lang="en-US" altLang="zh-CN" sz="2400" dirty="0" smtClean="0"/>
              <a:t>= </a:t>
            </a:r>
            <a:r>
              <a:rPr lang="en-US" altLang="zh-CN" sz="2400" dirty="0" err="1" smtClean="0"/>
              <a:t>theta.eval</a:t>
            </a:r>
            <a:r>
              <a:rPr lang="en-US" altLang="zh-CN" sz="2400" dirty="0" smtClean="0"/>
              <a:t>()</a:t>
            </a:r>
          </a:p>
          <a:p>
            <a:pPr>
              <a:buNone/>
            </a:pPr>
            <a:r>
              <a:rPr lang="en-US" altLang="zh-CN" sz="2400" dirty="0" smtClean="0"/>
              <a:t>    </a:t>
            </a:r>
            <a:r>
              <a:rPr lang="en-US" altLang="zh-CN" sz="2400" dirty="0" err="1" smtClean="0"/>
              <a:t>save_path</a:t>
            </a:r>
            <a:r>
              <a:rPr lang="en-US" altLang="zh-CN" sz="2400" dirty="0" smtClean="0"/>
              <a:t> </a:t>
            </a:r>
            <a:r>
              <a:rPr lang="en-US" altLang="zh-CN" sz="2400" dirty="0" smtClean="0"/>
              <a:t>= </a:t>
            </a:r>
            <a:r>
              <a:rPr lang="en-US" altLang="zh-CN" sz="2400" dirty="0" err="1" smtClean="0"/>
              <a:t>saver.save</a:t>
            </a:r>
            <a:r>
              <a:rPr lang="en-US" altLang="zh-CN" sz="2400" dirty="0" smtClean="0"/>
              <a:t>(</a:t>
            </a:r>
            <a:r>
              <a:rPr lang="en-US" altLang="zh-CN" sz="2400" dirty="0" err="1" smtClean="0"/>
              <a:t>sess</a:t>
            </a:r>
            <a:r>
              <a:rPr lang="en-US" altLang="zh-CN" sz="2400" dirty="0" smtClean="0"/>
              <a:t>, "/</a:t>
            </a:r>
            <a:r>
              <a:rPr lang="en-US" altLang="zh-CN" sz="2400" dirty="0" err="1" smtClean="0"/>
              <a:t>tmp</a:t>
            </a:r>
            <a:r>
              <a:rPr lang="en-US" altLang="zh-CN" sz="2400" dirty="0" smtClean="0"/>
              <a:t>/</a:t>
            </a:r>
            <a:r>
              <a:rPr lang="en-US" altLang="zh-CN" sz="2400" dirty="0" err="1" smtClean="0"/>
              <a:t>my_model_final.ckpt</a:t>
            </a:r>
            <a:r>
              <a:rPr lang="en-US" altLang="zh-CN" sz="2400" dirty="0" smtClean="0"/>
              <a:t>")</a:t>
            </a:r>
            <a:endParaRPr lang="zh-CN" altLang="en-US" sz="2000" b="1" dirty="0"/>
          </a:p>
        </p:txBody>
      </p:sp>
    </p:spTree>
    <p:extLst>
      <p:ext uri="{BB962C8B-B14F-4D97-AF65-F5344CB8AC3E}">
        <p14:creationId xmlns="" xmlns:p14="http://schemas.microsoft.com/office/powerpoint/2010/main" val="15319244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8229600" cy="1143000"/>
          </a:xfrm>
        </p:spPr>
        <p:txBody>
          <a:bodyPr>
            <a:noAutofit/>
          </a:bodyPr>
          <a:lstStyle/>
          <a:p>
            <a:r>
              <a:rPr lang="en-US" altLang="zh-CN" sz="4000" dirty="0" smtClean="0"/>
              <a:t>Saving and Restoring Models</a:t>
            </a:r>
            <a:endParaRPr lang="zh-CN" altLang="en-US" sz="4000" b="1" dirty="0"/>
          </a:p>
        </p:txBody>
      </p:sp>
      <p:sp>
        <p:nvSpPr>
          <p:cNvPr id="3" name="内容占位符 2"/>
          <p:cNvSpPr>
            <a:spLocks noGrp="1"/>
          </p:cNvSpPr>
          <p:nvPr>
            <p:ph idx="1"/>
          </p:nvPr>
        </p:nvSpPr>
        <p:spPr>
          <a:xfrm>
            <a:off x="107504" y="714356"/>
            <a:ext cx="9036496" cy="6069838"/>
          </a:xfrm>
        </p:spPr>
        <p:txBody>
          <a:bodyPr>
            <a:noAutofit/>
          </a:bodyPr>
          <a:lstStyle/>
          <a:p>
            <a:r>
              <a:rPr lang="en-US" altLang="zh-CN" sz="2800" dirty="0" smtClean="0"/>
              <a:t>Restoring a model is just as easy: you create a Saver at the end of the </a:t>
            </a:r>
            <a:r>
              <a:rPr lang="en-US" altLang="zh-CN" sz="2800" dirty="0" smtClean="0"/>
              <a:t>construction phase </a:t>
            </a:r>
            <a:r>
              <a:rPr lang="en-US" altLang="zh-CN" sz="2800" dirty="0" smtClean="0"/>
              <a:t>just like before, but then at the beginning of the execution phase, instead of </a:t>
            </a:r>
            <a:r>
              <a:rPr lang="en-US" altLang="zh-CN" sz="2800" dirty="0" smtClean="0"/>
              <a:t>initializing the </a:t>
            </a:r>
            <a:r>
              <a:rPr lang="en-US" altLang="zh-CN" sz="2800" dirty="0" smtClean="0"/>
              <a:t>variables using the init node, </a:t>
            </a:r>
            <a:r>
              <a:rPr lang="en-US" altLang="zh-CN" sz="2800" dirty="0" smtClean="0"/>
              <a:t>call </a:t>
            </a:r>
            <a:r>
              <a:rPr lang="en-US" altLang="zh-CN" sz="2800" dirty="0" smtClean="0"/>
              <a:t>the restore() </a:t>
            </a:r>
            <a:r>
              <a:rPr lang="en-US" altLang="zh-CN" sz="2800" dirty="0" smtClean="0"/>
              <a:t>method:</a:t>
            </a:r>
            <a:endParaRPr lang="en-US" altLang="zh-CN" sz="2800" b="1" dirty="0" smtClean="0"/>
          </a:p>
          <a:p>
            <a:pPr>
              <a:buNone/>
            </a:pPr>
            <a:r>
              <a:rPr lang="en-US" altLang="zh-CN" sz="2800" b="1" dirty="0" smtClean="0"/>
              <a:t>with </a:t>
            </a:r>
            <a:r>
              <a:rPr lang="en-US" altLang="zh-CN" sz="2800" b="1" dirty="0" err="1" smtClean="0"/>
              <a:t>tf.Session</a:t>
            </a:r>
            <a:r>
              <a:rPr lang="en-US" altLang="zh-CN" sz="2800" b="1" dirty="0" smtClean="0"/>
              <a:t>() as </a:t>
            </a:r>
            <a:r>
              <a:rPr lang="en-US" altLang="zh-CN" sz="2800" b="1" dirty="0" err="1" smtClean="0"/>
              <a:t>sess</a:t>
            </a:r>
            <a:r>
              <a:rPr lang="en-US" altLang="zh-CN" sz="2800" b="1" dirty="0" smtClean="0"/>
              <a:t>:</a:t>
            </a:r>
          </a:p>
          <a:p>
            <a:pPr>
              <a:buNone/>
            </a:pPr>
            <a:r>
              <a:rPr lang="en-US" altLang="zh-CN" sz="2800" dirty="0" smtClean="0"/>
              <a:t>    </a:t>
            </a:r>
            <a:r>
              <a:rPr lang="en-US" altLang="zh-CN" sz="2800" dirty="0" err="1" smtClean="0"/>
              <a:t>saver.restore</a:t>
            </a:r>
            <a:r>
              <a:rPr lang="en-US" altLang="zh-CN" sz="2800" dirty="0" smtClean="0"/>
              <a:t>(</a:t>
            </a:r>
            <a:r>
              <a:rPr lang="en-US" altLang="zh-CN" sz="2800" dirty="0" err="1" smtClean="0"/>
              <a:t>sess</a:t>
            </a:r>
            <a:r>
              <a:rPr lang="en-US" altLang="zh-CN" sz="2800" dirty="0" smtClean="0"/>
              <a:t>, "/</a:t>
            </a:r>
            <a:r>
              <a:rPr lang="en-US" altLang="zh-CN" sz="2800" dirty="0" err="1" smtClean="0"/>
              <a:t>tmp</a:t>
            </a:r>
            <a:r>
              <a:rPr lang="en-US" altLang="zh-CN" sz="2800" dirty="0" smtClean="0"/>
              <a:t>/</a:t>
            </a:r>
            <a:r>
              <a:rPr lang="en-US" altLang="zh-CN" sz="2800" dirty="0" err="1" smtClean="0"/>
              <a:t>my_model_final.ckpt</a:t>
            </a:r>
            <a:r>
              <a:rPr lang="en-US" altLang="zh-CN" sz="2800" dirty="0" smtClean="0"/>
              <a:t>")</a:t>
            </a:r>
          </a:p>
          <a:p>
            <a:pPr>
              <a:buNone/>
            </a:pPr>
            <a:r>
              <a:rPr lang="en-US" altLang="zh-CN" sz="2800" dirty="0" smtClean="0"/>
              <a:t>    [...]</a:t>
            </a:r>
          </a:p>
          <a:p>
            <a:pPr>
              <a:buNone/>
            </a:pPr>
            <a:endParaRPr lang="en-US" altLang="zh-CN" sz="2800" b="1" dirty="0" smtClean="0"/>
          </a:p>
          <a:p>
            <a:r>
              <a:rPr lang="en-US" altLang="zh-CN" sz="2800" dirty="0" smtClean="0"/>
              <a:t>By default a Saver saves and restores all variables under their own name, </a:t>
            </a:r>
            <a:r>
              <a:rPr lang="en-US" altLang="zh-CN" sz="2800" dirty="0" smtClean="0"/>
              <a:t>but </a:t>
            </a:r>
            <a:r>
              <a:rPr lang="en-US" altLang="zh-CN" sz="2800" dirty="0" smtClean="0"/>
              <a:t>you can specify which variables to save or restore, </a:t>
            </a:r>
            <a:r>
              <a:rPr lang="en-US" altLang="zh-CN" sz="2800" dirty="0" smtClean="0"/>
              <a:t>For </a:t>
            </a:r>
            <a:r>
              <a:rPr lang="en-US" altLang="zh-CN" sz="2800" dirty="0" smtClean="0"/>
              <a:t>example, the following Saver will save or restore only the </a:t>
            </a:r>
            <a:r>
              <a:rPr lang="en-US" altLang="zh-CN" sz="2800" dirty="0" smtClean="0"/>
              <a:t>theta variable </a:t>
            </a:r>
            <a:r>
              <a:rPr lang="en-US" altLang="zh-CN" sz="2800" dirty="0" smtClean="0"/>
              <a:t>under the name weights:</a:t>
            </a:r>
            <a:endParaRPr lang="en-US" altLang="zh-CN" sz="2800" b="1" dirty="0" smtClean="0"/>
          </a:p>
          <a:p>
            <a:pPr>
              <a:buNone/>
            </a:pPr>
            <a:r>
              <a:rPr lang="en-US" altLang="zh-CN" sz="2800" dirty="0" smtClean="0"/>
              <a:t>saver = </a:t>
            </a:r>
            <a:r>
              <a:rPr lang="en-US" altLang="zh-CN" sz="2800" dirty="0" err="1" smtClean="0"/>
              <a:t>tf.train.Saver</a:t>
            </a:r>
            <a:r>
              <a:rPr lang="en-US" altLang="zh-CN" sz="2800" dirty="0" smtClean="0"/>
              <a:t>({"weights": theta})</a:t>
            </a:r>
            <a:endParaRPr lang="zh-CN" altLang="en-US" sz="2800" b="1" dirty="0"/>
          </a:p>
        </p:txBody>
      </p:sp>
    </p:spTree>
    <p:extLst>
      <p:ext uri="{BB962C8B-B14F-4D97-AF65-F5344CB8AC3E}">
        <p14:creationId xmlns="" xmlns:p14="http://schemas.microsoft.com/office/powerpoint/2010/main" val="1531924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8229600" cy="1143000"/>
          </a:xfrm>
        </p:spPr>
        <p:txBody>
          <a:bodyPr>
            <a:noAutofit/>
          </a:bodyPr>
          <a:lstStyle/>
          <a:p>
            <a:r>
              <a:rPr lang="en-US" altLang="zh-CN" sz="2400" b="1" dirty="0" smtClean="0"/>
              <a:t>Visualizing the Graph and Training Curves </a:t>
            </a:r>
            <a:r>
              <a:rPr lang="en-US" altLang="zh-CN" sz="2400" b="1" dirty="0" smtClean="0"/>
              <a:t>Using </a:t>
            </a:r>
            <a:r>
              <a:rPr lang="en-US" altLang="zh-CN" sz="2400" b="1" dirty="0" err="1" smtClean="0"/>
              <a:t>TensorBoard</a:t>
            </a:r>
            <a:endParaRPr lang="zh-CN" altLang="en-US" sz="2400" b="1" dirty="0"/>
          </a:p>
        </p:txBody>
      </p:sp>
      <p:sp>
        <p:nvSpPr>
          <p:cNvPr id="3" name="内容占位符 2"/>
          <p:cNvSpPr>
            <a:spLocks noGrp="1"/>
          </p:cNvSpPr>
          <p:nvPr>
            <p:ph idx="1"/>
          </p:nvPr>
        </p:nvSpPr>
        <p:spPr>
          <a:xfrm>
            <a:off x="107504" y="714356"/>
            <a:ext cx="9036496" cy="6069838"/>
          </a:xfrm>
        </p:spPr>
        <p:txBody>
          <a:bodyPr>
            <a:noAutofit/>
          </a:bodyPr>
          <a:lstStyle/>
          <a:p>
            <a:r>
              <a:rPr lang="en-US" altLang="zh-CN" sz="2800" dirty="0" err="1" smtClean="0"/>
              <a:t>TensorBoard</a:t>
            </a:r>
            <a:r>
              <a:rPr lang="en-US" altLang="zh-CN" sz="2800" dirty="0" smtClean="0"/>
              <a:t> </a:t>
            </a:r>
            <a:r>
              <a:rPr lang="en-US" altLang="zh-CN" sz="2800" dirty="0" smtClean="0"/>
              <a:t>will display nice interactive visualizations of training stats</a:t>
            </a:r>
            <a:r>
              <a:rPr lang="en-US" altLang="zh-CN" sz="2800" dirty="0" smtClean="0"/>
              <a:t> </a:t>
            </a:r>
            <a:r>
              <a:rPr lang="en-US" altLang="zh-CN" sz="2800" dirty="0" smtClean="0"/>
              <a:t>in your web browser (e.g., learning curves). You can also provide it the </a:t>
            </a:r>
            <a:r>
              <a:rPr lang="en-US" altLang="zh-CN" sz="2800" dirty="0" smtClean="0"/>
              <a:t>graph’s definition </a:t>
            </a:r>
            <a:r>
              <a:rPr lang="en-US" altLang="zh-CN" sz="2800" dirty="0" smtClean="0"/>
              <a:t>and it will give you a great interface to browse through it. This is very </a:t>
            </a:r>
            <a:r>
              <a:rPr lang="en-US" altLang="zh-CN" sz="2800" dirty="0" smtClean="0"/>
              <a:t>useful to </a:t>
            </a:r>
            <a:r>
              <a:rPr lang="en-US" altLang="zh-CN" sz="2800" dirty="0" smtClean="0"/>
              <a:t>identify errors in the graph, to find bottlenecks, and so on</a:t>
            </a:r>
            <a:r>
              <a:rPr lang="en-US" altLang="zh-CN" sz="2800" dirty="0" smtClean="0"/>
              <a:t>.</a:t>
            </a:r>
          </a:p>
          <a:p>
            <a:endParaRPr lang="en-US" altLang="zh-CN" sz="2800" b="1" dirty="0" smtClean="0"/>
          </a:p>
          <a:p>
            <a:pPr>
              <a:buNone/>
            </a:pPr>
            <a:r>
              <a:rPr lang="en-US" altLang="zh-CN" sz="2400" b="1" dirty="0" smtClean="0"/>
              <a:t>from </a:t>
            </a:r>
            <a:r>
              <a:rPr lang="en-US" altLang="zh-CN" sz="2400" b="1" dirty="0" err="1" smtClean="0"/>
              <a:t>datetime</a:t>
            </a:r>
            <a:r>
              <a:rPr lang="en-US" altLang="zh-CN" sz="2400" b="1" dirty="0" smtClean="0"/>
              <a:t> import </a:t>
            </a:r>
            <a:r>
              <a:rPr lang="en-US" altLang="zh-CN" sz="2400" b="1" dirty="0" err="1" smtClean="0"/>
              <a:t>datetime</a:t>
            </a:r>
            <a:endParaRPr lang="en-US" altLang="zh-CN" sz="2400" b="1" dirty="0" smtClean="0"/>
          </a:p>
          <a:p>
            <a:pPr>
              <a:buNone/>
            </a:pPr>
            <a:r>
              <a:rPr lang="en-US" altLang="zh-CN" sz="2400" dirty="0" smtClean="0"/>
              <a:t>now = </a:t>
            </a:r>
            <a:r>
              <a:rPr lang="en-US" altLang="zh-CN" sz="2400" dirty="0" err="1" smtClean="0"/>
              <a:t>datetime.utcnow</a:t>
            </a:r>
            <a:r>
              <a:rPr lang="en-US" altLang="zh-CN" sz="2400" dirty="0" smtClean="0"/>
              <a:t>().</a:t>
            </a:r>
            <a:r>
              <a:rPr lang="en-US" altLang="zh-CN" sz="2400" dirty="0" err="1" smtClean="0"/>
              <a:t>strftime</a:t>
            </a:r>
            <a:r>
              <a:rPr lang="en-US" altLang="zh-CN" sz="2400" dirty="0" smtClean="0"/>
              <a:t>("%</a:t>
            </a:r>
            <a:r>
              <a:rPr lang="en-US" altLang="zh-CN" sz="2400" dirty="0" err="1" smtClean="0"/>
              <a:t>Y%m%d%H%M%S</a:t>
            </a:r>
            <a:r>
              <a:rPr lang="en-US" altLang="zh-CN" sz="2400" dirty="0" smtClean="0"/>
              <a:t>")</a:t>
            </a:r>
          </a:p>
          <a:p>
            <a:pPr>
              <a:buNone/>
            </a:pPr>
            <a:r>
              <a:rPr lang="en-US" altLang="zh-CN" sz="2400" dirty="0" err="1" smtClean="0"/>
              <a:t>root_logdir</a:t>
            </a:r>
            <a:r>
              <a:rPr lang="en-US" altLang="zh-CN" sz="2400" dirty="0" smtClean="0"/>
              <a:t> = "</a:t>
            </a:r>
            <a:r>
              <a:rPr lang="en-US" altLang="zh-CN" sz="2400" dirty="0" err="1" smtClean="0"/>
              <a:t>tf_logs</a:t>
            </a:r>
            <a:r>
              <a:rPr lang="en-US" altLang="zh-CN" sz="2400" dirty="0" smtClean="0"/>
              <a:t>"</a:t>
            </a:r>
          </a:p>
          <a:p>
            <a:pPr>
              <a:buNone/>
            </a:pPr>
            <a:r>
              <a:rPr lang="en-US" altLang="zh-CN" sz="2400" dirty="0" err="1" smtClean="0"/>
              <a:t>logdir</a:t>
            </a:r>
            <a:r>
              <a:rPr lang="en-US" altLang="zh-CN" sz="2400" dirty="0" smtClean="0"/>
              <a:t> = "{}/run-{}/".format(</a:t>
            </a:r>
            <a:r>
              <a:rPr lang="en-US" altLang="zh-CN" sz="2400" dirty="0" err="1" smtClean="0"/>
              <a:t>root_logdir</a:t>
            </a:r>
            <a:r>
              <a:rPr lang="en-US" altLang="zh-CN" sz="2400" dirty="0" smtClean="0"/>
              <a:t>, now</a:t>
            </a:r>
            <a:r>
              <a:rPr lang="en-US" altLang="zh-CN" sz="2400" dirty="0" smtClean="0"/>
              <a:t>)</a:t>
            </a:r>
          </a:p>
          <a:p>
            <a:pPr>
              <a:buNone/>
            </a:pPr>
            <a:r>
              <a:rPr lang="en-US" altLang="zh-CN" sz="2400" dirty="0" err="1" smtClean="0"/>
              <a:t>mse_summary</a:t>
            </a:r>
            <a:r>
              <a:rPr lang="en-US" altLang="zh-CN" sz="2400" dirty="0" smtClean="0"/>
              <a:t> = </a:t>
            </a:r>
            <a:r>
              <a:rPr lang="en-US" altLang="zh-CN" sz="2400" dirty="0" err="1" smtClean="0"/>
              <a:t>tf.summary.scalar</a:t>
            </a:r>
            <a:r>
              <a:rPr lang="en-US" altLang="zh-CN" sz="2400" dirty="0" smtClean="0"/>
              <a:t>('MSE', </a:t>
            </a:r>
            <a:r>
              <a:rPr lang="en-US" altLang="zh-CN" sz="2400" dirty="0" err="1" smtClean="0"/>
              <a:t>mse</a:t>
            </a:r>
            <a:r>
              <a:rPr lang="en-US" altLang="zh-CN" sz="2400" dirty="0" smtClean="0"/>
              <a:t>)</a:t>
            </a:r>
          </a:p>
          <a:p>
            <a:pPr>
              <a:buNone/>
            </a:pPr>
            <a:r>
              <a:rPr lang="en-US" altLang="zh-CN" sz="2400" dirty="0" err="1" smtClean="0"/>
              <a:t>file_writer</a:t>
            </a:r>
            <a:r>
              <a:rPr lang="en-US" altLang="zh-CN" sz="2400" dirty="0" smtClean="0"/>
              <a:t> = </a:t>
            </a:r>
            <a:r>
              <a:rPr lang="en-US" altLang="zh-CN" sz="2400" dirty="0" err="1" smtClean="0"/>
              <a:t>tf.summary.FileWriter</a:t>
            </a:r>
            <a:r>
              <a:rPr lang="en-US" altLang="zh-CN" sz="2400" dirty="0" smtClean="0"/>
              <a:t>(</a:t>
            </a:r>
            <a:r>
              <a:rPr lang="en-US" altLang="zh-CN" sz="2400" dirty="0" err="1" smtClean="0"/>
              <a:t>logdir</a:t>
            </a:r>
            <a:r>
              <a:rPr lang="en-US" altLang="zh-CN" sz="2400" dirty="0" smtClean="0"/>
              <a:t>, </a:t>
            </a:r>
            <a:r>
              <a:rPr lang="en-US" altLang="zh-CN" sz="2400" dirty="0" err="1" smtClean="0"/>
              <a:t>tf.get_default_graph</a:t>
            </a:r>
            <a:r>
              <a:rPr lang="en-US" altLang="zh-CN" sz="2400" dirty="0" smtClean="0"/>
              <a:t>())</a:t>
            </a:r>
            <a:endParaRPr lang="zh-CN" altLang="en-US" sz="2400" b="1" dirty="0"/>
          </a:p>
        </p:txBody>
      </p:sp>
    </p:spTree>
    <p:extLst>
      <p:ext uri="{BB962C8B-B14F-4D97-AF65-F5344CB8AC3E}">
        <p14:creationId xmlns="" xmlns:p14="http://schemas.microsoft.com/office/powerpoint/2010/main" val="1531924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8229600" cy="1143000"/>
          </a:xfrm>
        </p:spPr>
        <p:txBody>
          <a:bodyPr>
            <a:noAutofit/>
          </a:bodyPr>
          <a:lstStyle/>
          <a:p>
            <a:r>
              <a:rPr lang="en-US" altLang="zh-CN" sz="2400" b="1" dirty="0" smtClean="0"/>
              <a:t>Visualizing the Graph and Training Curves </a:t>
            </a:r>
            <a:r>
              <a:rPr lang="en-US" altLang="zh-CN" sz="2400" b="1" dirty="0" smtClean="0"/>
              <a:t>Using </a:t>
            </a:r>
            <a:r>
              <a:rPr lang="en-US" altLang="zh-CN" sz="2400" b="1" dirty="0" err="1" smtClean="0"/>
              <a:t>TensorBoard</a:t>
            </a:r>
            <a:endParaRPr lang="zh-CN" altLang="en-US" sz="2400" b="1" dirty="0"/>
          </a:p>
        </p:txBody>
      </p:sp>
      <p:sp>
        <p:nvSpPr>
          <p:cNvPr id="3" name="内容占位符 2"/>
          <p:cNvSpPr>
            <a:spLocks noGrp="1"/>
          </p:cNvSpPr>
          <p:nvPr>
            <p:ph idx="1"/>
          </p:nvPr>
        </p:nvSpPr>
        <p:spPr>
          <a:xfrm>
            <a:off x="107504" y="714356"/>
            <a:ext cx="9036496" cy="6069838"/>
          </a:xfrm>
        </p:spPr>
        <p:txBody>
          <a:bodyPr>
            <a:noAutofit/>
          </a:bodyPr>
          <a:lstStyle/>
          <a:p>
            <a:pPr>
              <a:buNone/>
            </a:pPr>
            <a:r>
              <a:rPr lang="en-US" altLang="zh-CN" sz="2400" dirty="0" smtClean="0"/>
              <a:t>[...]</a:t>
            </a:r>
          </a:p>
          <a:p>
            <a:pPr>
              <a:buNone/>
            </a:pPr>
            <a:r>
              <a:rPr lang="en-US" altLang="zh-CN" sz="2400" b="1" dirty="0" smtClean="0"/>
              <a:t>for </a:t>
            </a:r>
            <a:r>
              <a:rPr lang="en-US" altLang="zh-CN" sz="2400" b="1" dirty="0" err="1" smtClean="0"/>
              <a:t>batch_index</a:t>
            </a:r>
            <a:r>
              <a:rPr lang="en-US" altLang="zh-CN" sz="2400" b="1" dirty="0" smtClean="0"/>
              <a:t> in range(</a:t>
            </a:r>
            <a:r>
              <a:rPr lang="en-US" altLang="zh-CN" sz="2400" b="1" dirty="0" err="1" smtClean="0"/>
              <a:t>n_batches</a:t>
            </a:r>
            <a:r>
              <a:rPr lang="en-US" altLang="zh-CN" sz="2400" b="1" dirty="0" smtClean="0"/>
              <a:t>):</a:t>
            </a:r>
          </a:p>
          <a:p>
            <a:pPr>
              <a:buNone/>
            </a:pPr>
            <a:r>
              <a:rPr lang="en-US" altLang="zh-CN" sz="2400" dirty="0" smtClean="0"/>
              <a:t>    </a:t>
            </a:r>
            <a:r>
              <a:rPr lang="en-US" altLang="zh-CN" sz="2400" dirty="0" err="1" smtClean="0"/>
              <a:t>X_batch</a:t>
            </a:r>
            <a:r>
              <a:rPr lang="en-US" altLang="zh-CN" sz="2400" dirty="0" smtClean="0"/>
              <a:t>, </a:t>
            </a:r>
            <a:r>
              <a:rPr lang="en-US" altLang="zh-CN" sz="2400" dirty="0" err="1" smtClean="0"/>
              <a:t>y_batch</a:t>
            </a:r>
            <a:r>
              <a:rPr lang="en-US" altLang="zh-CN" sz="2400" dirty="0" smtClean="0"/>
              <a:t> = </a:t>
            </a:r>
            <a:r>
              <a:rPr lang="en-US" altLang="zh-CN" sz="2400" dirty="0" err="1" smtClean="0"/>
              <a:t>fetch_batch</a:t>
            </a:r>
            <a:r>
              <a:rPr lang="en-US" altLang="zh-CN" sz="2400" dirty="0" smtClean="0"/>
              <a:t>(epoch, </a:t>
            </a:r>
            <a:r>
              <a:rPr lang="en-US" altLang="zh-CN" sz="2400" dirty="0" err="1" smtClean="0"/>
              <a:t>batch_index</a:t>
            </a:r>
            <a:r>
              <a:rPr lang="en-US" altLang="zh-CN" sz="2400" dirty="0" smtClean="0"/>
              <a:t>, </a:t>
            </a:r>
            <a:r>
              <a:rPr lang="en-US" altLang="zh-CN" sz="2400" dirty="0" err="1" smtClean="0"/>
              <a:t>batch_size</a:t>
            </a:r>
            <a:r>
              <a:rPr lang="en-US" altLang="zh-CN" sz="2400" dirty="0" smtClean="0"/>
              <a:t>)</a:t>
            </a:r>
          </a:p>
          <a:p>
            <a:pPr>
              <a:buNone/>
            </a:pPr>
            <a:r>
              <a:rPr lang="en-US" altLang="zh-CN" sz="2400" b="1" dirty="0" smtClean="0"/>
              <a:t>    if </a:t>
            </a:r>
            <a:r>
              <a:rPr lang="en-US" altLang="zh-CN" sz="2400" b="1" dirty="0" err="1" smtClean="0"/>
              <a:t>batch_index</a:t>
            </a:r>
            <a:r>
              <a:rPr lang="en-US" altLang="zh-CN" sz="2400" b="1" dirty="0" smtClean="0"/>
              <a:t> % 10 == 0:</a:t>
            </a:r>
          </a:p>
          <a:p>
            <a:pPr>
              <a:buNone/>
            </a:pPr>
            <a:r>
              <a:rPr lang="en-US" altLang="zh-CN" sz="2400" dirty="0" smtClean="0"/>
              <a:t>        </a:t>
            </a:r>
            <a:r>
              <a:rPr lang="en-US" altLang="zh-CN" sz="2000" dirty="0" err="1" smtClean="0"/>
              <a:t>summary_str</a:t>
            </a:r>
            <a:r>
              <a:rPr lang="en-US" altLang="zh-CN" sz="2000" dirty="0" smtClean="0"/>
              <a:t> </a:t>
            </a:r>
            <a:r>
              <a:rPr lang="en-US" altLang="zh-CN" sz="2000" dirty="0" smtClean="0"/>
              <a:t>= </a:t>
            </a:r>
            <a:r>
              <a:rPr lang="en-US" altLang="zh-CN" sz="2000" dirty="0" err="1" smtClean="0"/>
              <a:t>mse_summary.eval</a:t>
            </a:r>
            <a:r>
              <a:rPr lang="en-US" altLang="zh-CN" sz="2000" dirty="0" smtClean="0"/>
              <a:t>(</a:t>
            </a:r>
            <a:r>
              <a:rPr lang="en-US" altLang="zh-CN" sz="2000" dirty="0" err="1" smtClean="0"/>
              <a:t>feed_dict</a:t>
            </a:r>
            <a:r>
              <a:rPr lang="en-US" altLang="zh-CN" sz="2000" dirty="0" smtClean="0"/>
              <a:t>={X: </a:t>
            </a:r>
            <a:r>
              <a:rPr lang="en-US" altLang="zh-CN" sz="2000" dirty="0" err="1" smtClean="0"/>
              <a:t>X_batch</a:t>
            </a:r>
            <a:r>
              <a:rPr lang="en-US" altLang="zh-CN" sz="2000" dirty="0" smtClean="0"/>
              <a:t>, y: </a:t>
            </a:r>
            <a:r>
              <a:rPr lang="en-US" altLang="zh-CN" sz="2000" dirty="0" err="1" smtClean="0"/>
              <a:t>y_batch</a:t>
            </a:r>
            <a:r>
              <a:rPr lang="en-US" altLang="zh-CN" sz="2000" dirty="0" smtClean="0"/>
              <a:t>})</a:t>
            </a:r>
            <a:endParaRPr lang="en-US" altLang="zh-CN" sz="2400" dirty="0" smtClean="0"/>
          </a:p>
          <a:p>
            <a:pPr>
              <a:buNone/>
            </a:pPr>
            <a:r>
              <a:rPr lang="en-US" altLang="zh-CN" sz="2400" dirty="0" smtClean="0"/>
              <a:t>        step </a:t>
            </a:r>
            <a:r>
              <a:rPr lang="en-US" altLang="zh-CN" sz="2400" dirty="0" smtClean="0"/>
              <a:t>= epoch * </a:t>
            </a:r>
            <a:r>
              <a:rPr lang="en-US" altLang="zh-CN" sz="2400" dirty="0" err="1" smtClean="0"/>
              <a:t>n_batches</a:t>
            </a:r>
            <a:r>
              <a:rPr lang="en-US" altLang="zh-CN" sz="2400" dirty="0" smtClean="0"/>
              <a:t> + </a:t>
            </a:r>
            <a:r>
              <a:rPr lang="en-US" altLang="zh-CN" sz="2400" dirty="0" err="1" smtClean="0"/>
              <a:t>batch_index</a:t>
            </a:r>
            <a:endParaRPr lang="en-US" altLang="zh-CN" sz="2400" dirty="0" smtClean="0"/>
          </a:p>
          <a:p>
            <a:pPr>
              <a:buNone/>
            </a:pPr>
            <a:r>
              <a:rPr lang="en-US" altLang="zh-CN" sz="2400" dirty="0" smtClean="0"/>
              <a:t>        </a:t>
            </a:r>
            <a:r>
              <a:rPr lang="en-US" altLang="zh-CN" sz="2400" dirty="0" err="1" smtClean="0"/>
              <a:t>file_writer.add_summary</a:t>
            </a:r>
            <a:r>
              <a:rPr lang="en-US" altLang="zh-CN" sz="2400" dirty="0" smtClean="0"/>
              <a:t>(</a:t>
            </a:r>
            <a:r>
              <a:rPr lang="en-US" altLang="zh-CN" sz="2400" dirty="0" err="1" smtClean="0"/>
              <a:t>summary_str</a:t>
            </a:r>
            <a:r>
              <a:rPr lang="en-US" altLang="zh-CN" sz="2400" dirty="0" smtClean="0"/>
              <a:t>, step)</a:t>
            </a:r>
          </a:p>
          <a:p>
            <a:pPr>
              <a:buNone/>
            </a:pPr>
            <a:r>
              <a:rPr lang="en-US" altLang="zh-CN" sz="2400" dirty="0" smtClean="0"/>
              <a:t>    </a:t>
            </a:r>
            <a:r>
              <a:rPr lang="en-US" altLang="zh-CN" sz="2400" dirty="0" err="1" smtClean="0"/>
              <a:t>sess.run</a:t>
            </a:r>
            <a:r>
              <a:rPr lang="en-US" altLang="zh-CN" sz="2400" dirty="0" smtClean="0"/>
              <a:t>(</a:t>
            </a:r>
            <a:r>
              <a:rPr lang="en-US" altLang="zh-CN" sz="2400" dirty="0" err="1" smtClean="0"/>
              <a:t>training_op</a:t>
            </a:r>
            <a:r>
              <a:rPr lang="en-US" altLang="zh-CN" sz="2400" dirty="0" smtClean="0"/>
              <a:t>, </a:t>
            </a:r>
            <a:r>
              <a:rPr lang="en-US" altLang="zh-CN" sz="2400" dirty="0" err="1" smtClean="0"/>
              <a:t>feed_dict</a:t>
            </a:r>
            <a:r>
              <a:rPr lang="en-US" altLang="zh-CN" sz="2400" dirty="0" smtClean="0"/>
              <a:t>={X: </a:t>
            </a:r>
            <a:r>
              <a:rPr lang="en-US" altLang="zh-CN" sz="2400" dirty="0" err="1" smtClean="0"/>
              <a:t>X_batch</a:t>
            </a:r>
            <a:r>
              <a:rPr lang="en-US" altLang="zh-CN" sz="2400" dirty="0" smtClean="0"/>
              <a:t>, y: </a:t>
            </a:r>
            <a:r>
              <a:rPr lang="en-US" altLang="zh-CN" sz="2400" dirty="0" err="1" smtClean="0"/>
              <a:t>y_batch</a:t>
            </a:r>
            <a:r>
              <a:rPr lang="en-US" altLang="zh-CN" sz="2400" dirty="0" smtClean="0"/>
              <a:t>})</a:t>
            </a:r>
          </a:p>
          <a:p>
            <a:pPr>
              <a:buNone/>
            </a:pPr>
            <a:r>
              <a:rPr lang="en-US" altLang="zh-CN" sz="2400" dirty="0" smtClean="0"/>
              <a:t>[...]</a:t>
            </a:r>
          </a:p>
          <a:p>
            <a:pPr>
              <a:buNone/>
            </a:pPr>
            <a:endParaRPr lang="en-US" altLang="zh-CN" sz="2800" b="1" dirty="0" smtClean="0"/>
          </a:p>
          <a:p>
            <a:r>
              <a:rPr lang="en-US" altLang="zh-CN" sz="2400" dirty="0" smtClean="0"/>
              <a:t>Avoid logging training stats at every single training step, as </a:t>
            </a:r>
            <a:r>
              <a:rPr lang="en-US" altLang="zh-CN" sz="2400" dirty="0" smtClean="0"/>
              <a:t>this would </a:t>
            </a:r>
            <a:r>
              <a:rPr lang="en-US" altLang="zh-CN" sz="2400" dirty="0" smtClean="0"/>
              <a:t>significantly slow down training</a:t>
            </a:r>
            <a:r>
              <a:rPr lang="en-US" altLang="zh-CN" sz="2400" dirty="0" smtClean="0"/>
              <a:t>.</a:t>
            </a:r>
            <a:r>
              <a:rPr lang="en-US" altLang="zh-CN" sz="2400" dirty="0" smtClean="0"/>
              <a:t> Finally, you </a:t>
            </a:r>
            <a:r>
              <a:rPr lang="en-US" altLang="zh-CN" sz="2400" dirty="0" smtClean="0"/>
              <a:t>close </a:t>
            </a:r>
            <a:r>
              <a:rPr lang="en-US" altLang="zh-CN" sz="2400" dirty="0" smtClean="0"/>
              <a:t>the </a:t>
            </a:r>
            <a:r>
              <a:rPr lang="en-US" altLang="zh-CN" sz="2400" dirty="0" err="1" smtClean="0"/>
              <a:t>FileWriter</a:t>
            </a:r>
            <a:r>
              <a:rPr lang="en-US" altLang="zh-CN" sz="2400" dirty="0" smtClean="0"/>
              <a:t> at the end of the program:</a:t>
            </a:r>
          </a:p>
          <a:p>
            <a:pPr>
              <a:buNone/>
            </a:pPr>
            <a:r>
              <a:rPr lang="en-US" altLang="zh-CN" sz="2400" dirty="0" err="1" smtClean="0"/>
              <a:t>file_writer.close</a:t>
            </a:r>
            <a:r>
              <a:rPr lang="en-US" altLang="zh-CN" sz="2400" dirty="0" smtClean="0"/>
              <a:t>()</a:t>
            </a:r>
            <a:endParaRPr lang="zh-CN" altLang="en-US" sz="2400" b="1" dirty="0"/>
          </a:p>
        </p:txBody>
      </p:sp>
    </p:spTree>
    <p:extLst>
      <p:ext uri="{BB962C8B-B14F-4D97-AF65-F5344CB8AC3E}">
        <p14:creationId xmlns="" xmlns:p14="http://schemas.microsoft.com/office/powerpoint/2010/main" val="15319244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8229600" cy="1143000"/>
          </a:xfrm>
        </p:spPr>
        <p:txBody>
          <a:bodyPr>
            <a:noAutofit/>
          </a:bodyPr>
          <a:lstStyle/>
          <a:p>
            <a:r>
              <a:rPr lang="en-US" altLang="zh-CN" sz="2400" b="1" dirty="0" smtClean="0"/>
              <a:t>Visualizing the Graph and Training Curves </a:t>
            </a:r>
            <a:r>
              <a:rPr lang="en-US" altLang="zh-CN" sz="2400" b="1" dirty="0" smtClean="0"/>
              <a:t>Using </a:t>
            </a:r>
            <a:r>
              <a:rPr lang="en-US" altLang="zh-CN" sz="2400" b="1" dirty="0" err="1" smtClean="0"/>
              <a:t>TensorBoard</a:t>
            </a:r>
            <a:endParaRPr lang="zh-CN" altLang="en-US" sz="2400" b="1" dirty="0"/>
          </a:p>
        </p:txBody>
      </p:sp>
      <p:sp>
        <p:nvSpPr>
          <p:cNvPr id="3" name="内容占位符 2"/>
          <p:cNvSpPr>
            <a:spLocks noGrp="1"/>
          </p:cNvSpPr>
          <p:nvPr>
            <p:ph idx="1"/>
          </p:nvPr>
        </p:nvSpPr>
        <p:spPr>
          <a:xfrm>
            <a:off x="107504" y="714356"/>
            <a:ext cx="9036496" cy="6069838"/>
          </a:xfrm>
        </p:spPr>
        <p:txBody>
          <a:bodyPr>
            <a:noAutofit/>
          </a:bodyPr>
          <a:lstStyle/>
          <a:p>
            <a:pPr>
              <a:buNone/>
            </a:pPr>
            <a:r>
              <a:rPr lang="en-US" altLang="zh-CN" sz="2400" dirty="0" smtClean="0"/>
              <a:t>$ </a:t>
            </a:r>
            <a:r>
              <a:rPr lang="en-US" altLang="zh-CN" sz="2400" dirty="0" err="1" smtClean="0"/>
              <a:t>tensorboard</a:t>
            </a:r>
            <a:r>
              <a:rPr lang="en-US" altLang="zh-CN" sz="2400" dirty="0" smtClean="0"/>
              <a:t> --</a:t>
            </a:r>
            <a:r>
              <a:rPr lang="en-US" altLang="zh-CN" sz="2400" dirty="0" err="1" smtClean="0"/>
              <a:t>logdir</a:t>
            </a:r>
            <a:r>
              <a:rPr lang="en-US" altLang="zh-CN" sz="2400" dirty="0" smtClean="0"/>
              <a:t> </a:t>
            </a:r>
            <a:r>
              <a:rPr lang="en-US" altLang="zh-CN" sz="2400" dirty="0" err="1" smtClean="0"/>
              <a:t>tf_logs</a:t>
            </a:r>
            <a:r>
              <a:rPr lang="en-US" altLang="zh-CN" sz="2400" dirty="0" smtClean="0"/>
              <a:t>/</a:t>
            </a:r>
          </a:p>
          <a:p>
            <a:pPr>
              <a:buNone/>
            </a:pPr>
            <a:r>
              <a:rPr lang="en-US" altLang="zh-CN" sz="2400" dirty="0" smtClean="0"/>
              <a:t>Starting </a:t>
            </a:r>
            <a:r>
              <a:rPr lang="en-US" altLang="zh-CN" sz="2400" dirty="0" err="1" smtClean="0"/>
              <a:t>TensorBoard</a:t>
            </a:r>
            <a:r>
              <a:rPr lang="en-US" altLang="zh-CN" sz="2400" dirty="0" smtClean="0"/>
              <a:t> on port 6006</a:t>
            </a:r>
          </a:p>
          <a:p>
            <a:pPr>
              <a:buNone/>
            </a:pPr>
            <a:r>
              <a:rPr lang="en-US" altLang="zh-CN" sz="2400" dirty="0" smtClean="0"/>
              <a:t>(You can navigate to http://0.0.0.0:6006)</a:t>
            </a:r>
            <a:endParaRPr lang="zh-CN" altLang="en-US" sz="2400" b="1" dirty="0"/>
          </a:p>
        </p:txBody>
      </p:sp>
      <p:pic>
        <p:nvPicPr>
          <p:cNvPr id="2050" name="Picture 2"/>
          <p:cNvPicPr>
            <a:picLocks noChangeAspect="1" noChangeArrowheads="1"/>
          </p:cNvPicPr>
          <p:nvPr/>
        </p:nvPicPr>
        <p:blipFill>
          <a:blip r:embed="rId2"/>
          <a:srcRect/>
          <a:stretch>
            <a:fillRect/>
          </a:stretch>
        </p:blipFill>
        <p:spPr bwMode="auto">
          <a:xfrm>
            <a:off x="0" y="1952625"/>
            <a:ext cx="8896350" cy="4905375"/>
          </a:xfrm>
          <a:prstGeom prst="rect">
            <a:avLst/>
          </a:prstGeom>
          <a:noFill/>
          <a:ln w="9525">
            <a:noFill/>
            <a:miter lim="800000"/>
            <a:headEnd/>
            <a:tailEnd/>
          </a:ln>
          <a:effectLst/>
        </p:spPr>
      </p:pic>
    </p:spTree>
    <p:extLst>
      <p:ext uri="{BB962C8B-B14F-4D97-AF65-F5344CB8AC3E}">
        <p14:creationId xmlns="" xmlns:p14="http://schemas.microsoft.com/office/powerpoint/2010/main" val="1531924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8229600" cy="1143000"/>
          </a:xfrm>
        </p:spPr>
        <p:txBody>
          <a:bodyPr>
            <a:noAutofit/>
          </a:bodyPr>
          <a:lstStyle/>
          <a:p>
            <a:r>
              <a:rPr lang="en-US" altLang="zh-CN" sz="2400" b="1" dirty="0" smtClean="0"/>
              <a:t>Visualizing the Graph and Training Curves </a:t>
            </a:r>
            <a:r>
              <a:rPr lang="en-US" altLang="zh-CN" sz="2400" b="1" dirty="0" smtClean="0"/>
              <a:t>Using </a:t>
            </a:r>
            <a:r>
              <a:rPr lang="en-US" altLang="zh-CN" sz="2400" b="1" dirty="0" err="1" smtClean="0"/>
              <a:t>TensorBoard</a:t>
            </a:r>
            <a:endParaRPr lang="zh-CN" altLang="en-US" sz="2400" b="1" dirty="0"/>
          </a:p>
        </p:txBody>
      </p:sp>
      <p:sp>
        <p:nvSpPr>
          <p:cNvPr id="3" name="内容占位符 2"/>
          <p:cNvSpPr>
            <a:spLocks noGrp="1"/>
          </p:cNvSpPr>
          <p:nvPr>
            <p:ph idx="1"/>
          </p:nvPr>
        </p:nvSpPr>
        <p:spPr>
          <a:xfrm>
            <a:off x="107504" y="714356"/>
            <a:ext cx="9036496" cy="6069838"/>
          </a:xfrm>
        </p:spPr>
        <p:txBody>
          <a:bodyPr>
            <a:noAutofit/>
          </a:bodyPr>
          <a:lstStyle/>
          <a:p>
            <a:pPr>
              <a:buNone/>
            </a:pPr>
            <a:r>
              <a:rPr lang="en-US" altLang="zh-CN" sz="2400" dirty="0" smtClean="0"/>
              <a:t>$ </a:t>
            </a:r>
            <a:r>
              <a:rPr lang="en-US" altLang="zh-CN" sz="2400" dirty="0" err="1" smtClean="0"/>
              <a:t>tensorboard</a:t>
            </a:r>
            <a:r>
              <a:rPr lang="en-US" altLang="zh-CN" sz="2400" dirty="0" smtClean="0"/>
              <a:t> --</a:t>
            </a:r>
            <a:r>
              <a:rPr lang="en-US" altLang="zh-CN" sz="2400" dirty="0" err="1" smtClean="0"/>
              <a:t>logdir</a:t>
            </a:r>
            <a:r>
              <a:rPr lang="en-US" altLang="zh-CN" sz="2400" dirty="0" smtClean="0"/>
              <a:t> </a:t>
            </a:r>
            <a:r>
              <a:rPr lang="en-US" altLang="zh-CN" sz="2400" dirty="0" err="1" smtClean="0"/>
              <a:t>tf_logs</a:t>
            </a:r>
            <a:r>
              <a:rPr lang="en-US" altLang="zh-CN" sz="2400" dirty="0" smtClean="0"/>
              <a:t>/</a:t>
            </a:r>
          </a:p>
          <a:p>
            <a:pPr>
              <a:buNone/>
            </a:pPr>
            <a:r>
              <a:rPr lang="en-US" altLang="zh-CN" sz="2400" dirty="0" smtClean="0"/>
              <a:t>Starting </a:t>
            </a:r>
            <a:r>
              <a:rPr lang="en-US" altLang="zh-CN" sz="2400" dirty="0" err="1" smtClean="0"/>
              <a:t>TensorBoard</a:t>
            </a:r>
            <a:r>
              <a:rPr lang="en-US" altLang="zh-CN" sz="2400" dirty="0" smtClean="0"/>
              <a:t> on port 6006</a:t>
            </a:r>
          </a:p>
          <a:p>
            <a:pPr>
              <a:buNone/>
            </a:pPr>
            <a:r>
              <a:rPr lang="en-US" altLang="zh-CN" sz="2400" dirty="0" smtClean="0"/>
              <a:t>(You can navigate to http://0.0.0.0:6006)</a:t>
            </a:r>
            <a:endParaRPr lang="zh-CN" altLang="en-US" sz="2400" b="1" dirty="0"/>
          </a:p>
        </p:txBody>
      </p:sp>
      <p:pic>
        <p:nvPicPr>
          <p:cNvPr id="3074" name="Picture 2"/>
          <p:cNvPicPr>
            <a:picLocks noChangeAspect="1" noChangeArrowheads="1"/>
          </p:cNvPicPr>
          <p:nvPr/>
        </p:nvPicPr>
        <p:blipFill>
          <a:blip r:embed="rId2"/>
          <a:srcRect/>
          <a:stretch>
            <a:fillRect/>
          </a:stretch>
        </p:blipFill>
        <p:spPr bwMode="auto">
          <a:xfrm>
            <a:off x="104806" y="2009775"/>
            <a:ext cx="8896350" cy="4848225"/>
          </a:xfrm>
          <a:prstGeom prst="rect">
            <a:avLst/>
          </a:prstGeom>
          <a:noFill/>
          <a:ln w="9525">
            <a:noFill/>
            <a:miter lim="800000"/>
            <a:headEnd/>
            <a:tailEnd/>
          </a:ln>
          <a:effectLst/>
        </p:spPr>
      </p:pic>
    </p:spTree>
    <p:extLst>
      <p:ext uri="{BB962C8B-B14F-4D97-AF65-F5344CB8AC3E}">
        <p14:creationId xmlns="" xmlns:p14="http://schemas.microsoft.com/office/powerpoint/2010/main" val="1531924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CHAPTER 9</a:t>
            </a:r>
            <a:endParaRPr lang="zh-CN" altLang="en-US" dirty="0"/>
          </a:p>
        </p:txBody>
      </p:sp>
      <p:sp>
        <p:nvSpPr>
          <p:cNvPr id="3" name="内容占位符 2"/>
          <p:cNvSpPr>
            <a:spLocks noGrp="1"/>
          </p:cNvSpPr>
          <p:nvPr>
            <p:ph idx="1"/>
          </p:nvPr>
        </p:nvSpPr>
        <p:spPr>
          <a:xfrm>
            <a:off x="107504" y="1600200"/>
            <a:ext cx="9036496" cy="5141168"/>
          </a:xfrm>
        </p:spPr>
        <p:txBody>
          <a:bodyPr>
            <a:noAutofit/>
          </a:bodyPr>
          <a:lstStyle/>
          <a:p>
            <a:pPr marL="0" indent="0">
              <a:buNone/>
            </a:pPr>
            <a:r>
              <a:rPr lang="en-US" altLang="zh-CN" sz="3600" b="1" dirty="0"/>
              <a:t>Up and Running with </a:t>
            </a:r>
            <a:r>
              <a:rPr lang="en-US" altLang="zh-CN" sz="3600" b="1" dirty="0" err="1" smtClean="0"/>
              <a:t>TensorFlow</a:t>
            </a:r>
            <a:endParaRPr lang="en-US" altLang="zh-CN" sz="3600" b="1" dirty="0" smtClean="0"/>
          </a:p>
          <a:p>
            <a:r>
              <a:rPr lang="en-US" altLang="zh-CN" i="1" dirty="0" err="1"/>
              <a:t>TensorFlow</a:t>
            </a:r>
            <a:r>
              <a:rPr lang="en-US" altLang="zh-CN" i="1" dirty="0"/>
              <a:t> </a:t>
            </a:r>
            <a:r>
              <a:rPr lang="en-US" altLang="zh-CN" dirty="0"/>
              <a:t>is a powerful open source software library for numerical </a:t>
            </a:r>
            <a:r>
              <a:rPr lang="en-US" altLang="zh-CN" dirty="0" smtClean="0"/>
              <a:t>computation, particularly </a:t>
            </a:r>
            <a:r>
              <a:rPr lang="en-US" altLang="zh-CN" dirty="0"/>
              <a:t>well suited and fine-tuned for large-scale Machine Learning. Its </a:t>
            </a:r>
            <a:r>
              <a:rPr lang="en-US" altLang="zh-CN" dirty="0" smtClean="0"/>
              <a:t>basic principle </a:t>
            </a:r>
            <a:r>
              <a:rPr lang="en-US" altLang="zh-CN" dirty="0"/>
              <a:t>is simple: you first define in Python a graph of computations to </a:t>
            </a:r>
            <a:r>
              <a:rPr lang="en-US" altLang="zh-CN" dirty="0" smtClean="0"/>
              <a:t>perform (for </a:t>
            </a:r>
            <a:r>
              <a:rPr lang="en-US" altLang="zh-CN" dirty="0"/>
              <a:t>example, the one in Figure 9-1), and then </a:t>
            </a:r>
            <a:r>
              <a:rPr lang="en-US" altLang="zh-CN" dirty="0" err="1"/>
              <a:t>TensorFlow</a:t>
            </a:r>
            <a:r>
              <a:rPr lang="en-US" altLang="zh-CN" dirty="0"/>
              <a:t> takes that graph </a:t>
            </a:r>
            <a:r>
              <a:rPr lang="en-US" altLang="zh-CN"/>
              <a:t>and </a:t>
            </a:r>
            <a:r>
              <a:rPr lang="en-US" altLang="zh-CN" smtClean="0"/>
              <a:t>runs it </a:t>
            </a:r>
            <a:r>
              <a:rPr lang="en-US" altLang="zh-CN" dirty="0"/>
              <a:t>efficiently using optimized C++ code.</a:t>
            </a:r>
            <a:endParaRPr lang="zh-CN" altLang="en-US" b="1" dirty="0"/>
          </a:p>
        </p:txBody>
      </p:sp>
      <p:pic>
        <p:nvPicPr>
          <p:cNvPr id="921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2276872"/>
            <a:ext cx="9144000" cy="42602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5319244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8229600" cy="1143000"/>
          </a:xfrm>
        </p:spPr>
        <p:txBody>
          <a:bodyPr>
            <a:noAutofit/>
          </a:bodyPr>
          <a:lstStyle/>
          <a:p>
            <a:r>
              <a:rPr lang="en-US" altLang="zh-CN" sz="3600" dirty="0" smtClean="0"/>
              <a:t>Name Scopes</a:t>
            </a:r>
            <a:endParaRPr lang="zh-CN" altLang="en-US" sz="3600" b="1" dirty="0"/>
          </a:p>
        </p:txBody>
      </p:sp>
      <p:sp>
        <p:nvSpPr>
          <p:cNvPr id="3" name="内容占位符 2"/>
          <p:cNvSpPr>
            <a:spLocks noGrp="1"/>
          </p:cNvSpPr>
          <p:nvPr>
            <p:ph idx="1"/>
          </p:nvPr>
        </p:nvSpPr>
        <p:spPr>
          <a:xfrm>
            <a:off x="107504" y="714356"/>
            <a:ext cx="9036496" cy="6069838"/>
          </a:xfrm>
        </p:spPr>
        <p:txBody>
          <a:bodyPr>
            <a:noAutofit/>
          </a:bodyPr>
          <a:lstStyle/>
          <a:p>
            <a:r>
              <a:rPr lang="en-US" altLang="zh-CN" sz="2400" dirty="0" smtClean="0"/>
              <a:t>When dealing with more complex models such as neural networks, the graph </a:t>
            </a:r>
            <a:r>
              <a:rPr lang="en-US" altLang="zh-CN" sz="2400" dirty="0" smtClean="0"/>
              <a:t>can easily </a:t>
            </a:r>
            <a:r>
              <a:rPr lang="en-US" altLang="zh-CN" sz="2400" dirty="0" smtClean="0"/>
              <a:t>become cluttered with thousands of nodes. To avoid this, you can create </a:t>
            </a:r>
            <a:r>
              <a:rPr lang="en-US" altLang="zh-CN" sz="2400" i="1" dirty="0" smtClean="0"/>
              <a:t>name scopes </a:t>
            </a:r>
            <a:r>
              <a:rPr lang="en-US" altLang="zh-CN" sz="2400" i="1" dirty="0" smtClean="0"/>
              <a:t>to group related nodes. For example, let’s modify the previous code to </a:t>
            </a:r>
            <a:r>
              <a:rPr lang="en-US" altLang="zh-CN" sz="2400" i="1" dirty="0" smtClean="0"/>
              <a:t>define </a:t>
            </a:r>
            <a:r>
              <a:rPr lang="en-US" altLang="zh-CN" sz="2400" dirty="0" smtClean="0"/>
              <a:t>the </a:t>
            </a:r>
            <a:r>
              <a:rPr lang="en-US" altLang="zh-CN" sz="2400" dirty="0" smtClean="0"/>
              <a:t>error and </a:t>
            </a:r>
            <a:r>
              <a:rPr lang="en-US" altLang="zh-CN" sz="2400" dirty="0" err="1" smtClean="0"/>
              <a:t>mse</a:t>
            </a:r>
            <a:r>
              <a:rPr lang="en-US" altLang="zh-CN" sz="2400" dirty="0" smtClean="0"/>
              <a:t> ops within a name scope called "loss":</a:t>
            </a:r>
          </a:p>
          <a:p>
            <a:pPr>
              <a:buNone/>
            </a:pPr>
            <a:r>
              <a:rPr lang="en-US" altLang="zh-CN" sz="2400" b="1" dirty="0" smtClean="0"/>
              <a:t>with </a:t>
            </a:r>
            <a:r>
              <a:rPr lang="en-US" altLang="zh-CN" sz="2400" b="1" dirty="0" err="1" smtClean="0"/>
              <a:t>tf.name_scope</a:t>
            </a:r>
            <a:r>
              <a:rPr lang="en-US" altLang="zh-CN" sz="2400" b="1" dirty="0" smtClean="0"/>
              <a:t>("loss") as scope:</a:t>
            </a:r>
          </a:p>
          <a:p>
            <a:pPr>
              <a:buNone/>
            </a:pPr>
            <a:r>
              <a:rPr lang="en-US" altLang="zh-CN" sz="2400" dirty="0" smtClean="0"/>
              <a:t>error = </a:t>
            </a:r>
            <a:r>
              <a:rPr lang="en-US" altLang="zh-CN" sz="2400" dirty="0" err="1" smtClean="0"/>
              <a:t>y_pred</a:t>
            </a:r>
            <a:r>
              <a:rPr lang="en-US" altLang="zh-CN" sz="2400" dirty="0" smtClean="0"/>
              <a:t> - y</a:t>
            </a:r>
          </a:p>
          <a:p>
            <a:pPr>
              <a:buNone/>
            </a:pPr>
            <a:r>
              <a:rPr lang="en-US" altLang="zh-CN" sz="2400" dirty="0" err="1" smtClean="0"/>
              <a:t>mse</a:t>
            </a:r>
            <a:r>
              <a:rPr lang="en-US" altLang="zh-CN" sz="2400" dirty="0" smtClean="0"/>
              <a:t> = </a:t>
            </a:r>
            <a:r>
              <a:rPr lang="en-US" altLang="zh-CN" sz="2400" dirty="0" err="1" smtClean="0"/>
              <a:t>tf.reduce_mean</a:t>
            </a:r>
            <a:r>
              <a:rPr lang="en-US" altLang="zh-CN" sz="2400" dirty="0" smtClean="0"/>
              <a:t>(</a:t>
            </a:r>
            <a:r>
              <a:rPr lang="en-US" altLang="zh-CN" sz="2400" dirty="0" err="1" smtClean="0"/>
              <a:t>tf.square</a:t>
            </a:r>
            <a:r>
              <a:rPr lang="en-US" altLang="zh-CN" sz="2400" dirty="0" smtClean="0"/>
              <a:t>(error), name="</a:t>
            </a:r>
            <a:r>
              <a:rPr lang="en-US" altLang="zh-CN" sz="2400" dirty="0" err="1" smtClean="0"/>
              <a:t>mse</a:t>
            </a:r>
            <a:r>
              <a:rPr lang="en-US" altLang="zh-CN" sz="2400" dirty="0" smtClean="0"/>
              <a:t>")</a:t>
            </a:r>
          </a:p>
          <a:p>
            <a:endParaRPr lang="en-US" altLang="zh-CN" sz="1800" dirty="0" smtClean="0"/>
          </a:p>
          <a:p>
            <a:r>
              <a:rPr lang="en-US" altLang="zh-CN" sz="2400" dirty="0" smtClean="0"/>
              <a:t>The </a:t>
            </a:r>
            <a:r>
              <a:rPr lang="en-US" altLang="zh-CN" sz="2400" dirty="0" smtClean="0"/>
              <a:t>name of each op defined within the scope is now prefixed with "loss/":</a:t>
            </a:r>
          </a:p>
          <a:p>
            <a:pPr>
              <a:buNone/>
            </a:pPr>
            <a:r>
              <a:rPr lang="en-US" altLang="zh-CN" sz="2400" b="1" dirty="0" smtClean="0"/>
              <a:t>&gt;&gt;&gt; print(error.op.name)</a:t>
            </a:r>
          </a:p>
          <a:p>
            <a:pPr>
              <a:buNone/>
            </a:pPr>
            <a:r>
              <a:rPr lang="en-US" altLang="zh-CN" sz="2400" dirty="0" smtClean="0"/>
              <a:t>loss/sub</a:t>
            </a:r>
          </a:p>
          <a:p>
            <a:pPr>
              <a:buNone/>
            </a:pPr>
            <a:r>
              <a:rPr lang="en-US" altLang="zh-CN" sz="2400" b="1" dirty="0" smtClean="0"/>
              <a:t>&gt;&gt;&gt; print(mse.op.name)</a:t>
            </a:r>
          </a:p>
          <a:p>
            <a:pPr>
              <a:buNone/>
            </a:pPr>
            <a:r>
              <a:rPr lang="en-US" altLang="zh-CN" sz="2400" dirty="0" smtClean="0"/>
              <a:t>loss/</a:t>
            </a:r>
            <a:r>
              <a:rPr lang="en-US" altLang="zh-CN" sz="2400" dirty="0" err="1" smtClean="0"/>
              <a:t>mse</a:t>
            </a:r>
            <a:endParaRPr lang="zh-CN" altLang="en-US" sz="2400" b="1" dirty="0"/>
          </a:p>
        </p:txBody>
      </p:sp>
    </p:spTree>
    <p:extLst>
      <p:ext uri="{BB962C8B-B14F-4D97-AF65-F5344CB8AC3E}">
        <p14:creationId xmlns="" xmlns:p14="http://schemas.microsoft.com/office/powerpoint/2010/main" val="1531924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8229600" cy="1143000"/>
          </a:xfrm>
        </p:spPr>
        <p:txBody>
          <a:bodyPr>
            <a:noAutofit/>
          </a:bodyPr>
          <a:lstStyle/>
          <a:p>
            <a:r>
              <a:rPr lang="en-US" altLang="zh-CN" sz="3600" dirty="0" smtClean="0"/>
              <a:t>Name Scopes</a:t>
            </a:r>
            <a:endParaRPr lang="zh-CN" altLang="en-US" sz="3600" b="1" dirty="0"/>
          </a:p>
        </p:txBody>
      </p:sp>
      <p:sp>
        <p:nvSpPr>
          <p:cNvPr id="3" name="内容占位符 2"/>
          <p:cNvSpPr>
            <a:spLocks noGrp="1"/>
          </p:cNvSpPr>
          <p:nvPr>
            <p:ph idx="1"/>
          </p:nvPr>
        </p:nvSpPr>
        <p:spPr>
          <a:xfrm>
            <a:off x="107504" y="714356"/>
            <a:ext cx="9036496" cy="6069838"/>
          </a:xfrm>
        </p:spPr>
        <p:txBody>
          <a:bodyPr>
            <a:noAutofit/>
          </a:bodyPr>
          <a:lstStyle/>
          <a:p>
            <a:r>
              <a:rPr lang="en-US" altLang="zh-CN" sz="2400" dirty="0" smtClean="0"/>
              <a:t>In </a:t>
            </a:r>
            <a:r>
              <a:rPr lang="en-US" altLang="zh-CN" sz="2400" dirty="0" err="1" smtClean="0"/>
              <a:t>TensorBoard</a:t>
            </a:r>
            <a:r>
              <a:rPr lang="en-US" altLang="zh-CN" sz="2400" dirty="0" smtClean="0"/>
              <a:t>, the </a:t>
            </a:r>
            <a:r>
              <a:rPr lang="en-US" altLang="zh-CN" sz="2400" dirty="0" err="1" smtClean="0"/>
              <a:t>mse</a:t>
            </a:r>
            <a:r>
              <a:rPr lang="en-US" altLang="zh-CN" sz="2400" dirty="0" smtClean="0"/>
              <a:t> and error nodes now appear inside the loss </a:t>
            </a:r>
            <a:r>
              <a:rPr lang="en-US" altLang="zh-CN" sz="2400" dirty="0" smtClean="0"/>
              <a:t>namespace, which </a:t>
            </a:r>
            <a:r>
              <a:rPr lang="en-US" altLang="zh-CN" sz="2400" dirty="0" smtClean="0"/>
              <a:t>appears collapsed by </a:t>
            </a:r>
            <a:r>
              <a:rPr lang="en-US" altLang="zh-CN" sz="2400" dirty="0" smtClean="0"/>
              <a:t>default.</a:t>
            </a:r>
            <a:endParaRPr lang="zh-CN" altLang="en-US" sz="2400" b="1" dirty="0"/>
          </a:p>
        </p:txBody>
      </p:sp>
      <p:pic>
        <p:nvPicPr>
          <p:cNvPr id="4098" name="Picture 2"/>
          <p:cNvPicPr>
            <a:picLocks noChangeAspect="1" noChangeArrowheads="1"/>
          </p:cNvPicPr>
          <p:nvPr/>
        </p:nvPicPr>
        <p:blipFill>
          <a:blip r:embed="rId2"/>
          <a:srcRect/>
          <a:stretch>
            <a:fillRect/>
          </a:stretch>
        </p:blipFill>
        <p:spPr bwMode="auto">
          <a:xfrm>
            <a:off x="357158" y="1755314"/>
            <a:ext cx="8358246" cy="5102686"/>
          </a:xfrm>
          <a:prstGeom prst="rect">
            <a:avLst/>
          </a:prstGeom>
          <a:noFill/>
          <a:ln w="9525">
            <a:noFill/>
            <a:miter lim="800000"/>
            <a:headEnd/>
            <a:tailEnd/>
          </a:ln>
          <a:effectLst/>
        </p:spPr>
      </p:pic>
    </p:spTree>
    <p:extLst>
      <p:ext uri="{BB962C8B-B14F-4D97-AF65-F5344CB8AC3E}">
        <p14:creationId xmlns="" xmlns:p14="http://schemas.microsoft.com/office/powerpoint/2010/main" val="15319244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8229600" cy="1143000"/>
          </a:xfrm>
        </p:spPr>
        <p:txBody>
          <a:bodyPr>
            <a:noAutofit/>
          </a:bodyPr>
          <a:lstStyle/>
          <a:p>
            <a:r>
              <a:rPr lang="en-US" altLang="zh-CN" sz="3600" dirty="0" smtClean="0"/>
              <a:t>Modularity</a:t>
            </a:r>
            <a:endParaRPr lang="zh-CN" altLang="en-US" sz="3600" b="1" dirty="0"/>
          </a:p>
        </p:txBody>
      </p:sp>
      <p:sp>
        <p:nvSpPr>
          <p:cNvPr id="3" name="内容占位符 2"/>
          <p:cNvSpPr>
            <a:spLocks noGrp="1"/>
          </p:cNvSpPr>
          <p:nvPr>
            <p:ph idx="1"/>
          </p:nvPr>
        </p:nvSpPr>
        <p:spPr>
          <a:xfrm>
            <a:off x="107504" y="714356"/>
            <a:ext cx="9036496" cy="6069838"/>
          </a:xfrm>
        </p:spPr>
        <p:txBody>
          <a:bodyPr>
            <a:noAutofit/>
          </a:bodyPr>
          <a:lstStyle/>
          <a:p>
            <a:r>
              <a:rPr lang="en-US" altLang="zh-CN" sz="2400" dirty="0" smtClean="0"/>
              <a:t>Suppose you want to create a graph that adds the output of two </a:t>
            </a:r>
            <a:r>
              <a:rPr lang="en-US" altLang="zh-CN" sz="2400" i="1" dirty="0" smtClean="0"/>
              <a:t>rectified linear </a:t>
            </a:r>
            <a:r>
              <a:rPr lang="en-US" altLang="zh-CN" sz="2400" i="1" dirty="0" smtClean="0"/>
              <a:t>units </a:t>
            </a:r>
            <a:r>
              <a:rPr lang="en-US" altLang="zh-CN" sz="2400" dirty="0" smtClean="0"/>
              <a:t>(</a:t>
            </a:r>
            <a:r>
              <a:rPr lang="en-US" altLang="zh-CN" sz="2400" dirty="0" err="1" smtClean="0"/>
              <a:t>ReLU</a:t>
            </a:r>
            <a:r>
              <a:rPr lang="en-US" altLang="zh-CN" sz="2400" dirty="0" smtClean="0"/>
              <a:t>). A </a:t>
            </a:r>
            <a:r>
              <a:rPr lang="en-US" altLang="zh-CN" sz="2400" dirty="0" err="1" smtClean="0"/>
              <a:t>ReLU</a:t>
            </a:r>
            <a:r>
              <a:rPr lang="en-US" altLang="zh-CN" sz="2400" dirty="0" smtClean="0"/>
              <a:t> computes a linear function of the inputs, and outputs the result if </a:t>
            </a:r>
            <a:r>
              <a:rPr lang="en-US" altLang="zh-CN" sz="2400" dirty="0" smtClean="0"/>
              <a:t>it is </a:t>
            </a:r>
            <a:r>
              <a:rPr lang="en-US" altLang="zh-CN" sz="2400" dirty="0" smtClean="0"/>
              <a:t>positive, and 0 otherwise, as shown in Equation 9-1</a:t>
            </a:r>
            <a:r>
              <a:rPr lang="en-US" altLang="zh-CN" sz="2400" dirty="0" smtClean="0"/>
              <a:t>.</a:t>
            </a:r>
          </a:p>
          <a:p>
            <a:endParaRPr lang="en-US" altLang="zh-CN" sz="2400" b="1" dirty="0" smtClean="0"/>
          </a:p>
          <a:p>
            <a:endParaRPr lang="en-US" altLang="zh-CN" sz="2400" b="1" dirty="0" smtClean="0"/>
          </a:p>
          <a:p>
            <a:endParaRPr lang="en-US" altLang="zh-CN" sz="2400" b="1" dirty="0" smtClean="0"/>
          </a:p>
        </p:txBody>
      </p:sp>
      <p:pic>
        <p:nvPicPr>
          <p:cNvPr id="5122" name="Picture 2"/>
          <p:cNvPicPr>
            <a:picLocks noChangeAspect="1" noChangeArrowheads="1"/>
          </p:cNvPicPr>
          <p:nvPr/>
        </p:nvPicPr>
        <p:blipFill>
          <a:blip r:embed="rId2"/>
          <a:srcRect/>
          <a:stretch>
            <a:fillRect/>
          </a:stretch>
        </p:blipFill>
        <p:spPr bwMode="auto">
          <a:xfrm>
            <a:off x="1571604" y="2357430"/>
            <a:ext cx="4714908" cy="1364212"/>
          </a:xfrm>
          <a:prstGeom prst="rect">
            <a:avLst/>
          </a:prstGeom>
          <a:noFill/>
          <a:ln w="9525">
            <a:noFill/>
            <a:miter lim="800000"/>
            <a:headEnd/>
            <a:tailEnd/>
          </a:ln>
          <a:effectLst/>
        </p:spPr>
      </p:pic>
    </p:spTree>
    <p:extLst>
      <p:ext uri="{BB962C8B-B14F-4D97-AF65-F5344CB8AC3E}">
        <p14:creationId xmlns="" xmlns:p14="http://schemas.microsoft.com/office/powerpoint/2010/main" val="15319244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8229600" cy="1143000"/>
          </a:xfrm>
        </p:spPr>
        <p:txBody>
          <a:bodyPr>
            <a:noAutofit/>
          </a:bodyPr>
          <a:lstStyle/>
          <a:p>
            <a:r>
              <a:rPr lang="en-US" altLang="zh-CN" sz="3600" dirty="0" smtClean="0"/>
              <a:t>Modularity</a:t>
            </a:r>
            <a:endParaRPr lang="zh-CN" altLang="en-US" sz="3600" b="1" dirty="0"/>
          </a:p>
        </p:txBody>
      </p:sp>
      <p:sp>
        <p:nvSpPr>
          <p:cNvPr id="3" name="内容占位符 2"/>
          <p:cNvSpPr>
            <a:spLocks noGrp="1"/>
          </p:cNvSpPr>
          <p:nvPr>
            <p:ph idx="1"/>
          </p:nvPr>
        </p:nvSpPr>
        <p:spPr>
          <a:xfrm>
            <a:off x="107504" y="714356"/>
            <a:ext cx="9036496" cy="6069838"/>
          </a:xfrm>
        </p:spPr>
        <p:txBody>
          <a:bodyPr>
            <a:noAutofit/>
          </a:bodyPr>
          <a:lstStyle/>
          <a:p>
            <a:pPr>
              <a:buNone/>
            </a:pPr>
            <a:r>
              <a:rPr lang="en-US" altLang="zh-CN" sz="2400" dirty="0" err="1" smtClean="0"/>
              <a:t>n_features</a:t>
            </a:r>
            <a:r>
              <a:rPr lang="en-US" altLang="zh-CN" sz="2400" dirty="0" smtClean="0"/>
              <a:t> = 3</a:t>
            </a:r>
          </a:p>
          <a:p>
            <a:pPr>
              <a:buNone/>
            </a:pPr>
            <a:r>
              <a:rPr lang="en-US" altLang="zh-CN" sz="2400" dirty="0" smtClean="0"/>
              <a:t>X = </a:t>
            </a:r>
            <a:r>
              <a:rPr lang="en-US" altLang="zh-CN" sz="2400" dirty="0" err="1" smtClean="0"/>
              <a:t>tf.placeholder</a:t>
            </a:r>
            <a:r>
              <a:rPr lang="en-US" altLang="zh-CN" sz="2400" dirty="0" smtClean="0"/>
              <a:t>(tf.float32, shape=(None, </a:t>
            </a:r>
            <a:r>
              <a:rPr lang="en-US" altLang="zh-CN" sz="2400" dirty="0" err="1" smtClean="0"/>
              <a:t>n_features</a:t>
            </a:r>
            <a:r>
              <a:rPr lang="en-US" altLang="zh-CN" sz="2400" dirty="0" smtClean="0"/>
              <a:t>), name="X")</a:t>
            </a:r>
          </a:p>
          <a:p>
            <a:pPr>
              <a:buNone/>
            </a:pPr>
            <a:r>
              <a:rPr lang="en-US" altLang="zh-CN" sz="2400" dirty="0" smtClean="0"/>
              <a:t>w1 = </a:t>
            </a:r>
            <a:r>
              <a:rPr lang="en-US" altLang="zh-CN" sz="2400" dirty="0" err="1" smtClean="0"/>
              <a:t>tf.Variable</a:t>
            </a:r>
            <a:r>
              <a:rPr lang="en-US" altLang="zh-CN" sz="2400" dirty="0" smtClean="0"/>
              <a:t>(</a:t>
            </a:r>
            <a:r>
              <a:rPr lang="en-US" altLang="zh-CN" sz="2400" dirty="0" err="1" smtClean="0"/>
              <a:t>tf.random_normal</a:t>
            </a:r>
            <a:r>
              <a:rPr lang="en-US" altLang="zh-CN" sz="2400" dirty="0" smtClean="0"/>
              <a:t>((</a:t>
            </a:r>
            <a:r>
              <a:rPr lang="en-US" altLang="zh-CN" sz="2400" dirty="0" err="1" smtClean="0"/>
              <a:t>n_features</a:t>
            </a:r>
            <a:r>
              <a:rPr lang="en-US" altLang="zh-CN" sz="2400" dirty="0" smtClean="0"/>
              <a:t>, 1)), name="weights1")</a:t>
            </a:r>
          </a:p>
          <a:p>
            <a:pPr>
              <a:buNone/>
            </a:pPr>
            <a:r>
              <a:rPr lang="en-US" altLang="zh-CN" sz="2400" dirty="0" smtClean="0"/>
              <a:t>w2 = </a:t>
            </a:r>
            <a:r>
              <a:rPr lang="en-US" altLang="zh-CN" sz="2400" dirty="0" err="1" smtClean="0"/>
              <a:t>tf.Variable</a:t>
            </a:r>
            <a:r>
              <a:rPr lang="en-US" altLang="zh-CN" sz="2400" dirty="0" smtClean="0"/>
              <a:t>(</a:t>
            </a:r>
            <a:r>
              <a:rPr lang="en-US" altLang="zh-CN" sz="2400" dirty="0" err="1" smtClean="0"/>
              <a:t>tf.random_normal</a:t>
            </a:r>
            <a:r>
              <a:rPr lang="en-US" altLang="zh-CN" sz="2400" dirty="0" smtClean="0"/>
              <a:t>((</a:t>
            </a:r>
            <a:r>
              <a:rPr lang="en-US" altLang="zh-CN" sz="2400" dirty="0" err="1" smtClean="0"/>
              <a:t>n_features</a:t>
            </a:r>
            <a:r>
              <a:rPr lang="en-US" altLang="zh-CN" sz="2400" dirty="0" smtClean="0"/>
              <a:t>, 1)), name="weights2")</a:t>
            </a:r>
          </a:p>
          <a:p>
            <a:pPr>
              <a:buNone/>
            </a:pPr>
            <a:r>
              <a:rPr lang="en-US" altLang="zh-CN" sz="2400" dirty="0" smtClean="0"/>
              <a:t>b1 = </a:t>
            </a:r>
            <a:r>
              <a:rPr lang="en-US" altLang="zh-CN" sz="2400" dirty="0" err="1" smtClean="0"/>
              <a:t>tf.Variable</a:t>
            </a:r>
            <a:r>
              <a:rPr lang="en-US" altLang="zh-CN" sz="2400" dirty="0" smtClean="0"/>
              <a:t>(0.0, name="bias1")</a:t>
            </a:r>
          </a:p>
          <a:p>
            <a:pPr>
              <a:buNone/>
            </a:pPr>
            <a:r>
              <a:rPr lang="en-US" altLang="zh-CN" sz="2400" dirty="0" smtClean="0"/>
              <a:t>b2 = </a:t>
            </a:r>
            <a:r>
              <a:rPr lang="en-US" altLang="zh-CN" sz="2400" dirty="0" err="1" smtClean="0"/>
              <a:t>tf.Variable</a:t>
            </a:r>
            <a:r>
              <a:rPr lang="en-US" altLang="zh-CN" sz="2400" dirty="0" smtClean="0"/>
              <a:t>(0.0, name="bias2")</a:t>
            </a:r>
          </a:p>
          <a:p>
            <a:pPr>
              <a:buNone/>
            </a:pPr>
            <a:r>
              <a:rPr lang="pl-PL" altLang="zh-CN" sz="2400" dirty="0" smtClean="0"/>
              <a:t>z1 = tf.add(tf.matmul(X, w1), b1, name="z1")</a:t>
            </a:r>
          </a:p>
          <a:p>
            <a:pPr>
              <a:buNone/>
            </a:pPr>
            <a:r>
              <a:rPr lang="pl-PL" altLang="zh-CN" sz="2400" dirty="0" smtClean="0"/>
              <a:t>z2 = tf.add(tf.matmul(X, w2), b2, name="z2")</a:t>
            </a:r>
          </a:p>
          <a:p>
            <a:pPr>
              <a:buNone/>
            </a:pPr>
            <a:r>
              <a:rPr lang="pl-PL" altLang="zh-CN" sz="2400" dirty="0" smtClean="0"/>
              <a:t>relu1 = tf.maximum(z1, 0., name="relu1")</a:t>
            </a:r>
          </a:p>
          <a:p>
            <a:pPr>
              <a:buNone/>
            </a:pPr>
            <a:r>
              <a:rPr lang="pl-PL" altLang="zh-CN" sz="2400" dirty="0" smtClean="0"/>
              <a:t>relu2 = tf.maximum(z1, 0., name="relu2")</a:t>
            </a:r>
          </a:p>
          <a:p>
            <a:pPr>
              <a:buNone/>
            </a:pPr>
            <a:r>
              <a:rPr lang="en-US" altLang="zh-CN" sz="2400" dirty="0" smtClean="0"/>
              <a:t>output = </a:t>
            </a:r>
            <a:r>
              <a:rPr lang="en-US" altLang="zh-CN" sz="2400" dirty="0" err="1" smtClean="0"/>
              <a:t>tf.add</a:t>
            </a:r>
            <a:r>
              <a:rPr lang="en-US" altLang="zh-CN" sz="2400" dirty="0" smtClean="0"/>
              <a:t>(relu1, relu2, name="output")</a:t>
            </a:r>
            <a:endParaRPr lang="zh-CN" altLang="en-US" sz="2400" b="1" dirty="0"/>
          </a:p>
        </p:txBody>
      </p:sp>
    </p:spTree>
    <p:extLst>
      <p:ext uri="{BB962C8B-B14F-4D97-AF65-F5344CB8AC3E}">
        <p14:creationId xmlns="" xmlns:p14="http://schemas.microsoft.com/office/powerpoint/2010/main" val="15319244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8229600" cy="1143000"/>
          </a:xfrm>
        </p:spPr>
        <p:txBody>
          <a:bodyPr>
            <a:noAutofit/>
          </a:bodyPr>
          <a:lstStyle/>
          <a:p>
            <a:r>
              <a:rPr lang="en-US" altLang="zh-CN" sz="3600" dirty="0" smtClean="0"/>
              <a:t>Modularity</a:t>
            </a:r>
            <a:endParaRPr lang="zh-CN" altLang="en-US" sz="3600" b="1" dirty="0"/>
          </a:p>
        </p:txBody>
      </p:sp>
      <p:sp>
        <p:nvSpPr>
          <p:cNvPr id="3" name="内容占位符 2"/>
          <p:cNvSpPr>
            <a:spLocks noGrp="1"/>
          </p:cNvSpPr>
          <p:nvPr>
            <p:ph idx="1"/>
          </p:nvPr>
        </p:nvSpPr>
        <p:spPr>
          <a:xfrm>
            <a:off x="107504" y="714356"/>
            <a:ext cx="9036496" cy="6069838"/>
          </a:xfrm>
        </p:spPr>
        <p:txBody>
          <a:bodyPr>
            <a:noAutofit/>
          </a:bodyPr>
          <a:lstStyle/>
          <a:p>
            <a:pPr>
              <a:buNone/>
            </a:pPr>
            <a:r>
              <a:rPr lang="en-US" altLang="zh-CN" sz="2400" b="1" dirty="0" smtClean="0"/>
              <a:t>def </a:t>
            </a:r>
            <a:r>
              <a:rPr lang="en-US" altLang="zh-CN" sz="2400" b="1" dirty="0" err="1" smtClean="0"/>
              <a:t>relu</a:t>
            </a:r>
            <a:r>
              <a:rPr lang="en-US" altLang="zh-CN" sz="2400" b="1" dirty="0" smtClean="0"/>
              <a:t>(X):</a:t>
            </a:r>
          </a:p>
          <a:p>
            <a:pPr>
              <a:buNone/>
            </a:pPr>
            <a:r>
              <a:rPr lang="en-US" altLang="zh-CN" sz="2400" dirty="0" smtClean="0"/>
              <a:t>    </a:t>
            </a:r>
            <a:r>
              <a:rPr lang="en-US" altLang="zh-CN" sz="2400" dirty="0" err="1" smtClean="0"/>
              <a:t>w_shape</a:t>
            </a:r>
            <a:r>
              <a:rPr lang="en-US" altLang="zh-CN" sz="2400" dirty="0" smtClean="0"/>
              <a:t> </a:t>
            </a:r>
            <a:r>
              <a:rPr lang="en-US" altLang="zh-CN" sz="2400" dirty="0" smtClean="0"/>
              <a:t>= (</a:t>
            </a:r>
            <a:r>
              <a:rPr lang="en-US" altLang="zh-CN" sz="2400" dirty="0" err="1" smtClean="0"/>
              <a:t>int</a:t>
            </a:r>
            <a:r>
              <a:rPr lang="en-US" altLang="zh-CN" sz="2400" dirty="0" smtClean="0"/>
              <a:t>(</a:t>
            </a:r>
            <a:r>
              <a:rPr lang="en-US" altLang="zh-CN" sz="2400" dirty="0" err="1" smtClean="0"/>
              <a:t>X.get_shape</a:t>
            </a:r>
            <a:r>
              <a:rPr lang="en-US" altLang="zh-CN" sz="2400" dirty="0" smtClean="0"/>
              <a:t>()[1]), 1)</a:t>
            </a:r>
          </a:p>
          <a:p>
            <a:pPr>
              <a:buNone/>
            </a:pPr>
            <a:r>
              <a:rPr lang="en-US" altLang="zh-CN" sz="2400" dirty="0" smtClean="0"/>
              <a:t>    w </a:t>
            </a:r>
            <a:r>
              <a:rPr lang="en-US" altLang="zh-CN" sz="2400" dirty="0" smtClean="0"/>
              <a:t>= </a:t>
            </a:r>
            <a:r>
              <a:rPr lang="en-US" altLang="zh-CN" sz="2400" dirty="0" err="1" smtClean="0"/>
              <a:t>tf.Variable</a:t>
            </a:r>
            <a:r>
              <a:rPr lang="en-US" altLang="zh-CN" sz="2400" dirty="0" smtClean="0"/>
              <a:t>(</a:t>
            </a:r>
            <a:r>
              <a:rPr lang="en-US" altLang="zh-CN" sz="2400" dirty="0" err="1" smtClean="0"/>
              <a:t>tf.random_normal</a:t>
            </a:r>
            <a:r>
              <a:rPr lang="en-US" altLang="zh-CN" sz="2400" dirty="0" smtClean="0"/>
              <a:t>(</a:t>
            </a:r>
            <a:r>
              <a:rPr lang="en-US" altLang="zh-CN" sz="2400" dirty="0" err="1" smtClean="0"/>
              <a:t>w_shape</a:t>
            </a:r>
            <a:r>
              <a:rPr lang="en-US" altLang="zh-CN" sz="2400" dirty="0" smtClean="0"/>
              <a:t>), name="weights")</a:t>
            </a:r>
          </a:p>
          <a:p>
            <a:pPr>
              <a:buNone/>
            </a:pPr>
            <a:r>
              <a:rPr lang="en-US" altLang="zh-CN" sz="2400" dirty="0" smtClean="0"/>
              <a:t>    b </a:t>
            </a:r>
            <a:r>
              <a:rPr lang="en-US" altLang="zh-CN" sz="2400" dirty="0" smtClean="0"/>
              <a:t>= </a:t>
            </a:r>
            <a:r>
              <a:rPr lang="en-US" altLang="zh-CN" sz="2400" dirty="0" err="1" smtClean="0"/>
              <a:t>tf.Variable</a:t>
            </a:r>
            <a:r>
              <a:rPr lang="en-US" altLang="zh-CN" sz="2400" dirty="0" smtClean="0"/>
              <a:t>(0.0, name="bias")</a:t>
            </a:r>
          </a:p>
          <a:p>
            <a:pPr>
              <a:buNone/>
            </a:pPr>
            <a:r>
              <a:rPr lang="en-US" altLang="zh-CN" sz="2400" dirty="0" smtClean="0"/>
              <a:t>    </a:t>
            </a:r>
            <a:r>
              <a:rPr lang="pl-PL" altLang="zh-CN" sz="2400" dirty="0" smtClean="0"/>
              <a:t>z </a:t>
            </a:r>
            <a:r>
              <a:rPr lang="pl-PL" altLang="zh-CN" sz="2400" dirty="0" smtClean="0"/>
              <a:t>= tf.add(tf.matmul(X, w), b, name="z")</a:t>
            </a:r>
          </a:p>
          <a:p>
            <a:pPr>
              <a:buNone/>
            </a:pPr>
            <a:r>
              <a:rPr lang="en-US" altLang="zh-CN" sz="2400" b="1" dirty="0" smtClean="0"/>
              <a:t>    return </a:t>
            </a:r>
            <a:r>
              <a:rPr lang="en-US" altLang="zh-CN" sz="2400" b="1" dirty="0" err="1" smtClean="0"/>
              <a:t>tf.maximum</a:t>
            </a:r>
            <a:r>
              <a:rPr lang="en-US" altLang="zh-CN" sz="2400" b="1" dirty="0" smtClean="0"/>
              <a:t>(z, 0., name="</a:t>
            </a:r>
            <a:r>
              <a:rPr lang="en-US" altLang="zh-CN" sz="2400" b="1" dirty="0" err="1" smtClean="0"/>
              <a:t>relu</a:t>
            </a:r>
            <a:r>
              <a:rPr lang="en-US" altLang="zh-CN" sz="2400" b="1" dirty="0" smtClean="0"/>
              <a:t>")</a:t>
            </a:r>
          </a:p>
          <a:p>
            <a:pPr>
              <a:buNone/>
            </a:pPr>
            <a:r>
              <a:rPr lang="en-US" altLang="zh-CN" sz="2400" dirty="0" err="1" smtClean="0"/>
              <a:t>n_features</a:t>
            </a:r>
            <a:r>
              <a:rPr lang="en-US" altLang="zh-CN" sz="2400" dirty="0" smtClean="0"/>
              <a:t> = 3</a:t>
            </a:r>
          </a:p>
          <a:p>
            <a:pPr>
              <a:buNone/>
            </a:pPr>
            <a:r>
              <a:rPr lang="en-US" altLang="zh-CN" sz="2400" dirty="0" smtClean="0"/>
              <a:t>X = </a:t>
            </a:r>
            <a:r>
              <a:rPr lang="en-US" altLang="zh-CN" sz="2400" dirty="0" err="1" smtClean="0"/>
              <a:t>tf.placeholder</a:t>
            </a:r>
            <a:r>
              <a:rPr lang="en-US" altLang="zh-CN" sz="2400" dirty="0" smtClean="0"/>
              <a:t>(tf.float32, shape=(None, </a:t>
            </a:r>
            <a:r>
              <a:rPr lang="en-US" altLang="zh-CN" sz="2400" dirty="0" err="1" smtClean="0"/>
              <a:t>n_features</a:t>
            </a:r>
            <a:r>
              <a:rPr lang="en-US" altLang="zh-CN" sz="2400" dirty="0" smtClean="0"/>
              <a:t>), name="X")</a:t>
            </a:r>
          </a:p>
          <a:p>
            <a:pPr>
              <a:buNone/>
            </a:pPr>
            <a:r>
              <a:rPr lang="en-US" altLang="zh-CN" sz="2400" dirty="0" err="1" smtClean="0"/>
              <a:t>relus</a:t>
            </a:r>
            <a:r>
              <a:rPr lang="en-US" altLang="zh-CN" sz="2400" dirty="0" smtClean="0"/>
              <a:t> = [</a:t>
            </a:r>
            <a:r>
              <a:rPr lang="en-US" altLang="zh-CN" sz="2400" dirty="0" err="1" smtClean="0"/>
              <a:t>relu</a:t>
            </a:r>
            <a:r>
              <a:rPr lang="en-US" altLang="zh-CN" sz="2400" dirty="0" smtClean="0"/>
              <a:t>(X) </a:t>
            </a:r>
            <a:r>
              <a:rPr lang="en-US" altLang="zh-CN" sz="2400" b="1" dirty="0" smtClean="0"/>
              <a:t>for </a:t>
            </a:r>
            <a:r>
              <a:rPr lang="en-US" altLang="zh-CN" sz="2400" b="1" dirty="0" err="1" smtClean="0"/>
              <a:t>i</a:t>
            </a:r>
            <a:r>
              <a:rPr lang="en-US" altLang="zh-CN" sz="2400" b="1" dirty="0" smtClean="0"/>
              <a:t> in range(5)]</a:t>
            </a:r>
          </a:p>
          <a:p>
            <a:pPr>
              <a:buNone/>
            </a:pPr>
            <a:r>
              <a:rPr lang="en-US" altLang="zh-CN" sz="2400" dirty="0" smtClean="0"/>
              <a:t>output = </a:t>
            </a:r>
            <a:r>
              <a:rPr lang="en-US" altLang="zh-CN" sz="2400" dirty="0" err="1" smtClean="0"/>
              <a:t>tf.add_n</a:t>
            </a:r>
            <a:r>
              <a:rPr lang="en-US" altLang="zh-CN" sz="2400" dirty="0" smtClean="0"/>
              <a:t>(</a:t>
            </a:r>
            <a:r>
              <a:rPr lang="en-US" altLang="zh-CN" sz="2400" dirty="0" err="1" smtClean="0"/>
              <a:t>relus</a:t>
            </a:r>
            <a:r>
              <a:rPr lang="en-US" altLang="zh-CN" sz="2400" dirty="0" smtClean="0"/>
              <a:t>, name="output")</a:t>
            </a:r>
            <a:endParaRPr lang="zh-CN" altLang="en-US" sz="2400" b="1" dirty="0"/>
          </a:p>
        </p:txBody>
      </p:sp>
    </p:spTree>
    <p:extLst>
      <p:ext uri="{BB962C8B-B14F-4D97-AF65-F5344CB8AC3E}">
        <p14:creationId xmlns="" xmlns:p14="http://schemas.microsoft.com/office/powerpoint/2010/main" val="15319244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8229600" cy="1143000"/>
          </a:xfrm>
        </p:spPr>
        <p:txBody>
          <a:bodyPr>
            <a:noAutofit/>
          </a:bodyPr>
          <a:lstStyle/>
          <a:p>
            <a:r>
              <a:rPr lang="en-US" altLang="zh-CN" sz="3600" dirty="0" smtClean="0"/>
              <a:t>Modularity</a:t>
            </a:r>
            <a:endParaRPr lang="zh-CN" altLang="en-US" sz="3600" b="1" dirty="0"/>
          </a:p>
        </p:txBody>
      </p:sp>
      <p:pic>
        <p:nvPicPr>
          <p:cNvPr id="6146" name="Picture 2"/>
          <p:cNvPicPr>
            <a:picLocks noChangeAspect="1" noChangeArrowheads="1"/>
          </p:cNvPicPr>
          <p:nvPr/>
        </p:nvPicPr>
        <p:blipFill>
          <a:blip r:embed="rId2"/>
          <a:srcRect/>
          <a:stretch>
            <a:fillRect/>
          </a:stretch>
        </p:blipFill>
        <p:spPr bwMode="auto">
          <a:xfrm>
            <a:off x="1357290" y="714356"/>
            <a:ext cx="6175043" cy="6143644"/>
          </a:xfrm>
          <a:prstGeom prst="rect">
            <a:avLst/>
          </a:prstGeom>
          <a:noFill/>
          <a:ln w="9525">
            <a:noFill/>
            <a:miter lim="800000"/>
            <a:headEnd/>
            <a:tailEnd/>
          </a:ln>
          <a:effectLst/>
        </p:spPr>
      </p:pic>
    </p:spTree>
    <p:extLst>
      <p:ext uri="{BB962C8B-B14F-4D97-AF65-F5344CB8AC3E}">
        <p14:creationId xmlns="" xmlns:p14="http://schemas.microsoft.com/office/powerpoint/2010/main" val="15319244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8229600" cy="1143000"/>
          </a:xfrm>
        </p:spPr>
        <p:txBody>
          <a:bodyPr>
            <a:noAutofit/>
          </a:bodyPr>
          <a:lstStyle/>
          <a:p>
            <a:r>
              <a:rPr lang="en-US" altLang="zh-CN" sz="3600" dirty="0" smtClean="0"/>
              <a:t>Modularity</a:t>
            </a:r>
            <a:endParaRPr lang="zh-CN" altLang="en-US" sz="3600" b="1" dirty="0"/>
          </a:p>
        </p:txBody>
      </p:sp>
      <p:sp>
        <p:nvSpPr>
          <p:cNvPr id="3" name="内容占位符 2"/>
          <p:cNvSpPr>
            <a:spLocks noGrp="1"/>
          </p:cNvSpPr>
          <p:nvPr>
            <p:ph idx="1"/>
          </p:nvPr>
        </p:nvSpPr>
        <p:spPr>
          <a:xfrm>
            <a:off x="107504" y="714356"/>
            <a:ext cx="9036496" cy="6069838"/>
          </a:xfrm>
        </p:spPr>
        <p:txBody>
          <a:bodyPr>
            <a:noAutofit/>
          </a:bodyPr>
          <a:lstStyle/>
          <a:p>
            <a:r>
              <a:rPr lang="en-US" altLang="zh-CN" sz="2400" dirty="0" smtClean="0"/>
              <a:t>Using name scopes, you can make the graph much clearer. Simply move all the </a:t>
            </a:r>
            <a:r>
              <a:rPr lang="en-US" altLang="zh-CN" sz="2400" dirty="0" smtClean="0"/>
              <a:t>content of </a:t>
            </a:r>
            <a:r>
              <a:rPr lang="en-US" altLang="zh-CN" sz="2400" dirty="0" smtClean="0"/>
              <a:t>the </a:t>
            </a:r>
            <a:r>
              <a:rPr lang="en-US" altLang="zh-CN" sz="2400" dirty="0" err="1" smtClean="0"/>
              <a:t>relu</a:t>
            </a:r>
            <a:r>
              <a:rPr lang="en-US" altLang="zh-CN" sz="2400" dirty="0" smtClean="0"/>
              <a:t>() function inside a name scope. Figure 9-7 shows the </a:t>
            </a:r>
            <a:r>
              <a:rPr lang="en-US" altLang="zh-CN" sz="2400" dirty="0" smtClean="0"/>
              <a:t>resulting graph</a:t>
            </a:r>
            <a:r>
              <a:rPr lang="en-US" altLang="zh-CN" sz="2400" dirty="0" smtClean="0"/>
              <a:t>. Notice that </a:t>
            </a:r>
            <a:r>
              <a:rPr lang="en-US" altLang="zh-CN" sz="2400" dirty="0" err="1" smtClean="0"/>
              <a:t>TensorFlow</a:t>
            </a:r>
            <a:r>
              <a:rPr lang="en-US" altLang="zh-CN" sz="2400" dirty="0" smtClean="0"/>
              <a:t> also gives the name scopes unique names by </a:t>
            </a:r>
            <a:r>
              <a:rPr lang="en-US" altLang="zh-CN" sz="2400" dirty="0" smtClean="0"/>
              <a:t>appending _1</a:t>
            </a:r>
            <a:r>
              <a:rPr lang="en-US" altLang="zh-CN" sz="2400" dirty="0" smtClean="0"/>
              <a:t>, _2, and so on</a:t>
            </a:r>
            <a:r>
              <a:rPr lang="en-US" altLang="zh-CN" sz="2400" dirty="0" smtClean="0"/>
              <a:t>.</a:t>
            </a:r>
          </a:p>
          <a:p>
            <a:pPr>
              <a:buNone/>
            </a:pPr>
            <a:r>
              <a:rPr lang="en-US" altLang="zh-CN" sz="2400" b="1" dirty="0" smtClean="0"/>
              <a:t>def </a:t>
            </a:r>
            <a:r>
              <a:rPr lang="en-US" altLang="zh-CN" sz="2400" b="1" dirty="0" err="1" smtClean="0"/>
              <a:t>relu</a:t>
            </a:r>
            <a:r>
              <a:rPr lang="en-US" altLang="zh-CN" sz="2400" b="1" dirty="0" smtClean="0"/>
              <a:t>(X):</a:t>
            </a:r>
          </a:p>
          <a:p>
            <a:pPr>
              <a:buNone/>
            </a:pPr>
            <a:r>
              <a:rPr lang="en-US" altLang="zh-CN" sz="2400" b="1" dirty="0" smtClean="0"/>
              <a:t>with </a:t>
            </a:r>
            <a:r>
              <a:rPr lang="en-US" altLang="zh-CN" sz="2400" b="1" dirty="0" err="1" smtClean="0"/>
              <a:t>tf.name_scope</a:t>
            </a:r>
            <a:r>
              <a:rPr lang="en-US" altLang="zh-CN" sz="2400" b="1" dirty="0" smtClean="0"/>
              <a:t>("</a:t>
            </a:r>
            <a:r>
              <a:rPr lang="en-US" altLang="zh-CN" sz="2400" b="1" dirty="0" err="1" smtClean="0"/>
              <a:t>relu</a:t>
            </a:r>
            <a:r>
              <a:rPr lang="en-US" altLang="zh-CN" sz="2400" b="1" dirty="0" smtClean="0"/>
              <a:t>"):</a:t>
            </a:r>
          </a:p>
          <a:p>
            <a:pPr>
              <a:buNone/>
            </a:pPr>
            <a:r>
              <a:rPr lang="en-US" altLang="zh-CN" sz="2400" dirty="0" smtClean="0"/>
              <a:t>[...]</a:t>
            </a:r>
            <a:endParaRPr lang="zh-CN" altLang="en-US" sz="2400" b="1" dirty="0"/>
          </a:p>
        </p:txBody>
      </p:sp>
      <p:pic>
        <p:nvPicPr>
          <p:cNvPr id="7170" name="Picture 2"/>
          <p:cNvPicPr>
            <a:picLocks noChangeAspect="1" noChangeArrowheads="1"/>
          </p:cNvPicPr>
          <p:nvPr/>
        </p:nvPicPr>
        <p:blipFill>
          <a:blip r:embed="rId2"/>
          <a:srcRect/>
          <a:stretch>
            <a:fillRect/>
          </a:stretch>
        </p:blipFill>
        <p:spPr bwMode="auto">
          <a:xfrm>
            <a:off x="180975" y="3990975"/>
            <a:ext cx="8963025" cy="2867025"/>
          </a:xfrm>
          <a:prstGeom prst="rect">
            <a:avLst/>
          </a:prstGeom>
          <a:noFill/>
          <a:ln w="9525">
            <a:noFill/>
            <a:miter lim="800000"/>
            <a:headEnd/>
            <a:tailEnd/>
          </a:ln>
          <a:effectLst/>
        </p:spPr>
      </p:pic>
    </p:spTree>
    <p:extLst>
      <p:ext uri="{BB962C8B-B14F-4D97-AF65-F5344CB8AC3E}">
        <p14:creationId xmlns="" xmlns:p14="http://schemas.microsoft.com/office/powerpoint/2010/main" val="15319244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8229600" cy="1143000"/>
          </a:xfrm>
        </p:spPr>
        <p:txBody>
          <a:bodyPr>
            <a:noAutofit/>
          </a:bodyPr>
          <a:lstStyle/>
          <a:p>
            <a:r>
              <a:rPr lang="en-US" altLang="zh-CN" sz="3600" dirty="0" smtClean="0"/>
              <a:t>Sharing Variables</a:t>
            </a:r>
            <a:endParaRPr lang="zh-CN" altLang="en-US" sz="3600" b="1" dirty="0"/>
          </a:p>
        </p:txBody>
      </p:sp>
      <p:sp>
        <p:nvSpPr>
          <p:cNvPr id="3" name="内容占位符 2"/>
          <p:cNvSpPr>
            <a:spLocks noGrp="1"/>
          </p:cNvSpPr>
          <p:nvPr>
            <p:ph idx="1"/>
          </p:nvPr>
        </p:nvSpPr>
        <p:spPr>
          <a:xfrm>
            <a:off x="107504" y="714356"/>
            <a:ext cx="9036496" cy="6069838"/>
          </a:xfrm>
        </p:spPr>
        <p:txBody>
          <a:bodyPr>
            <a:noAutofit/>
          </a:bodyPr>
          <a:lstStyle/>
          <a:p>
            <a:pPr>
              <a:buNone/>
            </a:pPr>
            <a:r>
              <a:rPr lang="en-US" altLang="zh-CN" sz="2000" b="1" dirty="0" smtClean="0"/>
              <a:t>def </a:t>
            </a:r>
            <a:r>
              <a:rPr lang="en-US" altLang="zh-CN" sz="2000" b="1" dirty="0" err="1" smtClean="0"/>
              <a:t>relu</a:t>
            </a:r>
            <a:r>
              <a:rPr lang="en-US" altLang="zh-CN" sz="2000" b="1" dirty="0" smtClean="0"/>
              <a:t>(X, threshold):</a:t>
            </a:r>
          </a:p>
          <a:p>
            <a:pPr>
              <a:buNone/>
            </a:pPr>
            <a:r>
              <a:rPr lang="en-US" altLang="zh-CN" sz="2000" b="1" dirty="0" smtClean="0"/>
              <a:t>    with </a:t>
            </a:r>
            <a:r>
              <a:rPr lang="en-US" altLang="zh-CN" sz="2000" b="1" dirty="0" err="1" smtClean="0"/>
              <a:t>tf.name_scope</a:t>
            </a:r>
            <a:r>
              <a:rPr lang="en-US" altLang="zh-CN" sz="2000" b="1" dirty="0" smtClean="0"/>
              <a:t>("</a:t>
            </a:r>
            <a:r>
              <a:rPr lang="en-US" altLang="zh-CN" sz="2000" b="1" dirty="0" err="1" smtClean="0"/>
              <a:t>relu</a:t>
            </a:r>
            <a:r>
              <a:rPr lang="en-US" altLang="zh-CN" sz="2000" b="1" dirty="0" smtClean="0"/>
              <a:t>"):</a:t>
            </a:r>
          </a:p>
          <a:p>
            <a:pPr>
              <a:buNone/>
            </a:pPr>
            <a:r>
              <a:rPr lang="en-US" altLang="zh-CN" sz="2000" dirty="0" smtClean="0"/>
              <a:t>        [...]</a:t>
            </a:r>
            <a:endParaRPr lang="en-US" altLang="zh-CN" sz="2000" dirty="0" smtClean="0"/>
          </a:p>
          <a:p>
            <a:pPr>
              <a:buNone/>
            </a:pPr>
            <a:r>
              <a:rPr lang="en-US" altLang="zh-CN" sz="2000" b="1" dirty="0" smtClean="0"/>
              <a:t>        return </a:t>
            </a:r>
            <a:r>
              <a:rPr lang="en-US" altLang="zh-CN" sz="2000" b="1" dirty="0" err="1" smtClean="0"/>
              <a:t>tf.maximum</a:t>
            </a:r>
            <a:r>
              <a:rPr lang="en-US" altLang="zh-CN" sz="2000" b="1" dirty="0" smtClean="0"/>
              <a:t>(z, threshold, name="max</a:t>
            </a:r>
            <a:r>
              <a:rPr lang="en-US" altLang="zh-CN" sz="2000" b="1" dirty="0" smtClean="0"/>
              <a:t>")</a:t>
            </a:r>
          </a:p>
          <a:p>
            <a:pPr>
              <a:buNone/>
            </a:pPr>
            <a:endParaRPr lang="en-US" altLang="zh-CN" sz="2000" b="1" dirty="0" smtClean="0"/>
          </a:p>
          <a:p>
            <a:pPr>
              <a:buNone/>
            </a:pPr>
            <a:r>
              <a:rPr lang="en-US" altLang="zh-CN" sz="2000" dirty="0" smtClean="0"/>
              <a:t>threshold = </a:t>
            </a:r>
            <a:r>
              <a:rPr lang="en-US" altLang="zh-CN" sz="2000" dirty="0" err="1" smtClean="0"/>
              <a:t>tf.Variable</a:t>
            </a:r>
            <a:r>
              <a:rPr lang="en-US" altLang="zh-CN" sz="2000" dirty="0" smtClean="0"/>
              <a:t>(0.0, name="threshold")</a:t>
            </a:r>
          </a:p>
          <a:p>
            <a:pPr>
              <a:buNone/>
            </a:pPr>
            <a:r>
              <a:rPr lang="en-US" altLang="zh-CN" sz="2000" dirty="0" smtClean="0"/>
              <a:t>X = </a:t>
            </a:r>
            <a:r>
              <a:rPr lang="en-US" altLang="zh-CN" sz="2000" dirty="0" err="1" smtClean="0"/>
              <a:t>tf.placeholder</a:t>
            </a:r>
            <a:r>
              <a:rPr lang="en-US" altLang="zh-CN" sz="2000" dirty="0" smtClean="0"/>
              <a:t>(tf.float32, shape=(None, </a:t>
            </a:r>
            <a:r>
              <a:rPr lang="en-US" altLang="zh-CN" sz="2000" dirty="0" err="1" smtClean="0"/>
              <a:t>n_features</a:t>
            </a:r>
            <a:r>
              <a:rPr lang="en-US" altLang="zh-CN" sz="2000" dirty="0" smtClean="0"/>
              <a:t>), name="X")</a:t>
            </a:r>
          </a:p>
          <a:p>
            <a:pPr>
              <a:buNone/>
            </a:pPr>
            <a:r>
              <a:rPr lang="en-US" altLang="zh-CN" sz="2000" dirty="0" err="1" smtClean="0"/>
              <a:t>relus</a:t>
            </a:r>
            <a:r>
              <a:rPr lang="en-US" altLang="zh-CN" sz="2000" dirty="0" smtClean="0"/>
              <a:t> = [</a:t>
            </a:r>
            <a:r>
              <a:rPr lang="en-US" altLang="zh-CN" sz="2000" dirty="0" err="1" smtClean="0"/>
              <a:t>relu</a:t>
            </a:r>
            <a:r>
              <a:rPr lang="en-US" altLang="zh-CN" sz="2000" dirty="0" smtClean="0"/>
              <a:t>(X, threshold) </a:t>
            </a:r>
            <a:r>
              <a:rPr lang="en-US" altLang="zh-CN" sz="2000" b="1" dirty="0" smtClean="0"/>
              <a:t>for </a:t>
            </a:r>
            <a:r>
              <a:rPr lang="en-US" altLang="zh-CN" sz="2000" b="1" dirty="0" err="1" smtClean="0"/>
              <a:t>i</a:t>
            </a:r>
            <a:r>
              <a:rPr lang="en-US" altLang="zh-CN" sz="2000" b="1" dirty="0" smtClean="0"/>
              <a:t> in range(5)]</a:t>
            </a:r>
          </a:p>
          <a:p>
            <a:pPr>
              <a:buNone/>
            </a:pPr>
            <a:r>
              <a:rPr lang="en-US" altLang="zh-CN" sz="2000" dirty="0" smtClean="0"/>
              <a:t>output = </a:t>
            </a:r>
            <a:r>
              <a:rPr lang="en-US" altLang="zh-CN" sz="2000" dirty="0" err="1" smtClean="0"/>
              <a:t>tf.add_n</a:t>
            </a:r>
            <a:r>
              <a:rPr lang="en-US" altLang="zh-CN" sz="2000" dirty="0" smtClean="0"/>
              <a:t>(</a:t>
            </a:r>
            <a:r>
              <a:rPr lang="en-US" altLang="zh-CN" sz="2000" dirty="0" err="1" smtClean="0"/>
              <a:t>relus</a:t>
            </a:r>
            <a:r>
              <a:rPr lang="en-US" altLang="zh-CN" sz="2000" dirty="0" smtClean="0"/>
              <a:t>, name="output</a:t>
            </a:r>
            <a:r>
              <a:rPr lang="en-US" altLang="zh-CN" sz="2000" dirty="0" smtClean="0"/>
              <a:t>")</a:t>
            </a:r>
          </a:p>
          <a:p>
            <a:pPr>
              <a:buNone/>
            </a:pPr>
            <a:endParaRPr lang="en-US" altLang="zh-CN" sz="2000" b="1" dirty="0" smtClean="0"/>
          </a:p>
          <a:p>
            <a:pPr>
              <a:buNone/>
            </a:pPr>
            <a:r>
              <a:rPr lang="en-US" altLang="zh-CN" sz="2000" b="1" dirty="0" smtClean="0"/>
              <a:t>def </a:t>
            </a:r>
            <a:r>
              <a:rPr lang="en-US" altLang="zh-CN" sz="2000" b="1" dirty="0" err="1" smtClean="0"/>
              <a:t>relu</a:t>
            </a:r>
            <a:r>
              <a:rPr lang="en-US" altLang="zh-CN" sz="2000" b="1" dirty="0" smtClean="0"/>
              <a:t>(X</a:t>
            </a:r>
            <a:r>
              <a:rPr lang="en-US" altLang="zh-CN" sz="2000" b="1" dirty="0" smtClean="0"/>
              <a:t>):      # Another method</a:t>
            </a:r>
            <a:endParaRPr lang="en-US" altLang="zh-CN" sz="2000" b="1" dirty="0" smtClean="0"/>
          </a:p>
          <a:p>
            <a:pPr>
              <a:buNone/>
            </a:pPr>
            <a:r>
              <a:rPr lang="en-US" altLang="zh-CN" sz="2000" b="1" dirty="0" smtClean="0"/>
              <a:t>    with </a:t>
            </a:r>
            <a:r>
              <a:rPr lang="en-US" altLang="zh-CN" sz="2000" b="1" dirty="0" err="1" smtClean="0"/>
              <a:t>tf.name_scope</a:t>
            </a:r>
            <a:r>
              <a:rPr lang="en-US" altLang="zh-CN" sz="2000" b="1" dirty="0" smtClean="0"/>
              <a:t>("</a:t>
            </a:r>
            <a:r>
              <a:rPr lang="en-US" altLang="zh-CN" sz="2000" b="1" dirty="0" err="1" smtClean="0"/>
              <a:t>relu</a:t>
            </a:r>
            <a:r>
              <a:rPr lang="en-US" altLang="zh-CN" sz="2000" b="1" dirty="0" smtClean="0"/>
              <a:t>"):</a:t>
            </a:r>
          </a:p>
          <a:p>
            <a:pPr>
              <a:buNone/>
            </a:pPr>
            <a:r>
              <a:rPr lang="en-US" altLang="zh-CN" sz="2000" b="1" dirty="0" smtClean="0"/>
              <a:t>        if </a:t>
            </a:r>
            <a:r>
              <a:rPr lang="en-US" altLang="zh-CN" sz="2000" b="1" dirty="0" smtClean="0"/>
              <a:t>not </a:t>
            </a:r>
            <a:r>
              <a:rPr lang="en-US" altLang="zh-CN" sz="2000" b="1" dirty="0" err="1" smtClean="0"/>
              <a:t>hasattr</a:t>
            </a:r>
            <a:r>
              <a:rPr lang="en-US" altLang="zh-CN" sz="2000" b="1" dirty="0" smtClean="0"/>
              <a:t>(</a:t>
            </a:r>
            <a:r>
              <a:rPr lang="en-US" altLang="zh-CN" sz="2000" b="1" dirty="0" err="1" smtClean="0"/>
              <a:t>relu</a:t>
            </a:r>
            <a:r>
              <a:rPr lang="en-US" altLang="zh-CN" sz="2000" b="1" dirty="0" smtClean="0"/>
              <a:t>, "threshold"):</a:t>
            </a:r>
          </a:p>
          <a:p>
            <a:pPr>
              <a:buNone/>
            </a:pPr>
            <a:r>
              <a:rPr lang="en-US" altLang="zh-CN" sz="2000" dirty="0" smtClean="0"/>
              <a:t>            </a:t>
            </a:r>
            <a:r>
              <a:rPr lang="en-US" altLang="zh-CN" sz="2000" dirty="0" err="1" smtClean="0"/>
              <a:t>relu.threshold</a:t>
            </a:r>
            <a:r>
              <a:rPr lang="en-US" altLang="zh-CN" sz="2000" dirty="0" smtClean="0"/>
              <a:t> </a:t>
            </a:r>
            <a:r>
              <a:rPr lang="en-US" altLang="zh-CN" sz="2000" dirty="0" smtClean="0"/>
              <a:t>= </a:t>
            </a:r>
            <a:r>
              <a:rPr lang="en-US" altLang="zh-CN" sz="2000" dirty="0" err="1" smtClean="0"/>
              <a:t>tf.Variable</a:t>
            </a:r>
            <a:r>
              <a:rPr lang="en-US" altLang="zh-CN" sz="2000" dirty="0" smtClean="0"/>
              <a:t>(0.0, name="threshold")</a:t>
            </a:r>
          </a:p>
          <a:p>
            <a:pPr>
              <a:buNone/>
            </a:pPr>
            <a:r>
              <a:rPr lang="en-US" altLang="zh-CN" sz="2000" dirty="0" smtClean="0"/>
              <a:t>        [...]</a:t>
            </a:r>
            <a:endParaRPr lang="en-US" altLang="zh-CN" sz="2000" dirty="0" smtClean="0"/>
          </a:p>
          <a:p>
            <a:pPr>
              <a:buNone/>
            </a:pPr>
            <a:r>
              <a:rPr lang="en-US" altLang="zh-CN" sz="2000" b="1" dirty="0" smtClean="0"/>
              <a:t>        return </a:t>
            </a:r>
            <a:r>
              <a:rPr lang="en-US" altLang="zh-CN" sz="2000" b="1" dirty="0" err="1" smtClean="0"/>
              <a:t>tf.maximum</a:t>
            </a:r>
            <a:r>
              <a:rPr lang="en-US" altLang="zh-CN" sz="2000" b="1" dirty="0" smtClean="0"/>
              <a:t>(z, </a:t>
            </a:r>
            <a:r>
              <a:rPr lang="en-US" altLang="zh-CN" sz="2000" b="1" dirty="0" err="1" smtClean="0"/>
              <a:t>relu.threshold</a:t>
            </a:r>
            <a:r>
              <a:rPr lang="en-US" altLang="zh-CN" sz="2000" b="1" dirty="0" smtClean="0"/>
              <a:t>, name="max")</a:t>
            </a:r>
            <a:endParaRPr lang="zh-CN" altLang="en-US" sz="2000" b="1" dirty="0"/>
          </a:p>
        </p:txBody>
      </p:sp>
    </p:spTree>
    <p:extLst>
      <p:ext uri="{BB962C8B-B14F-4D97-AF65-F5344CB8AC3E}">
        <p14:creationId xmlns="" xmlns:p14="http://schemas.microsoft.com/office/powerpoint/2010/main" val="15319244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8229600" cy="1143000"/>
          </a:xfrm>
        </p:spPr>
        <p:txBody>
          <a:bodyPr>
            <a:noAutofit/>
          </a:bodyPr>
          <a:lstStyle/>
          <a:p>
            <a:r>
              <a:rPr lang="en-US" altLang="zh-CN" sz="3600" dirty="0" smtClean="0"/>
              <a:t>Sharing Variables</a:t>
            </a:r>
            <a:endParaRPr lang="zh-CN" altLang="en-US" sz="3600" b="1" dirty="0"/>
          </a:p>
        </p:txBody>
      </p:sp>
      <p:sp>
        <p:nvSpPr>
          <p:cNvPr id="3" name="内容占位符 2"/>
          <p:cNvSpPr>
            <a:spLocks noGrp="1"/>
          </p:cNvSpPr>
          <p:nvPr>
            <p:ph idx="1"/>
          </p:nvPr>
        </p:nvSpPr>
        <p:spPr>
          <a:xfrm>
            <a:off x="107504" y="714356"/>
            <a:ext cx="9036496" cy="6069838"/>
          </a:xfrm>
        </p:spPr>
        <p:txBody>
          <a:bodyPr>
            <a:noAutofit/>
          </a:bodyPr>
          <a:lstStyle/>
          <a:p>
            <a:pPr>
              <a:buNone/>
            </a:pPr>
            <a:r>
              <a:rPr lang="en-US" altLang="zh-CN" sz="2000" b="1" dirty="0" smtClean="0"/>
              <a:t>with </a:t>
            </a:r>
            <a:r>
              <a:rPr lang="en-US" altLang="zh-CN" sz="2000" b="1" dirty="0" err="1" smtClean="0"/>
              <a:t>tf.variable_scope</a:t>
            </a:r>
            <a:r>
              <a:rPr lang="en-US" altLang="zh-CN" sz="2000" b="1" dirty="0" smtClean="0"/>
              <a:t>("</a:t>
            </a:r>
            <a:r>
              <a:rPr lang="en-US" altLang="zh-CN" sz="2000" b="1" dirty="0" err="1" smtClean="0"/>
              <a:t>relu</a:t>
            </a:r>
            <a:r>
              <a:rPr lang="en-US" altLang="zh-CN" sz="2000" b="1" dirty="0" smtClean="0"/>
              <a:t>"):</a:t>
            </a:r>
          </a:p>
          <a:p>
            <a:pPr>
              <a:buNone/>
            </a:pPr>
            <a:r>
              <a:rPr lang="en-US" altLang="zh-CN" sz="1800" dirty="0" smtClean="0"/>
              <a:t>     </a:t>
            </a:r>
            <a:r>
              <a:rPr lang="en-US" altLang="zh-CN" sz="1800" b="1" dirty="0" smtClean="0"/>
              <a:t>threshold </a:t>
            </a:r>
            <a:r>
              <a:rPr lang="en-US" altLang="zh-CN" sz="1800" b="1" dirty="0" smtClean="0"/>
              <a:t>= </a:t>
            </a:r>
            <a:r>
              <a:rPr lang="en-US" altLang="zh-CN" sz="1800" b="1" dirty="0" err="1" smtClean="0"/>
              <a:t>tf.get_variable</a:t>
            </a:r>
            <a:r>
              <a:rPr lang="en-US" altLang="zh-CN" sz="1800" b="1" dirty="0" smtClean="0"/>
              <a:t>("threshold", shape</a:t>
            </a:r>
            <a:r>
              <a:rPr lang="en-US" altLang="zh-CN" sz="1800" b="1" dirty="0" smtClean="0"/>
              <a:t>=(),</a:t>
            </a:r>
            <a:r>
              <a:rPr lang="en-US" altLang="zh-CN" sz="1800" b="1" dirty="0" err="1" smtClean="0"/>
              <a:t>initializer</a:t>
            </a:r>
            <a:r>
              <a:rPr lang="en-US" altLang="zh-CN" sz="1800" b="1" dirty="0" smtClean="0"/>
              <a:t>=</a:t>
            </a:r>
            <a:r>
              <a:rPr lang="en-US" altLang="zh-CN" sz="1800" b="1" dirty="0" err="1" smtClean="0"/>
              <a:t>tf.constant_initializer</a:t>
            </a:r>
            <a:r>
              <a:rPr lang="en-US" altLang="zh-CN" sz="1800" b="1" dirty="0" smtClean="0"/>
              <a:t>(0.0))</a:t>
            </a:r>
          </a:p>
          <a:p>
            <a:pPr>
              <a:buNone/>
            </a:pPr>
            <a:endParaRPr lang="en-US" altLang="zh-CN" sz="1800" b="1" dirty="0" smtClean="0"/>
          </a:p>
          <a:p>
            <a:pPr>
              <a:buNone/>
            </a:pPr>
            <a:r>
              <a:rPr lang="en-US" altLang="zh-CN" sz="2400" b="1" dirty="0" smtClean="0"/>
              <a:t>with </a:t>
            </a:r>
            <a:r>
              <a:rPr lang="en-US" altLang="zh-CN" sz="2400" b="1" dirty="0" err="1" smtClean="0"/>
              <a:t>tf.variable_scope</a:t>
            </a:r>
            <a:r>
              <a:rPr lang="en-US" altLang="zh-CN" sz="2400" b="1" dirty="0" smtClean="0"/>
              <a:t>("</a:t>
            </a:r>
            <a:r>
              <a:rPr lang="en-US" altLang="zh-CN" sz="2400" b="1" dirty="0" err="1" smtClean="0"/>
              <a:t>relu</a:t>
            </a:r>
            <a:r>
              <a:rPr lang="en-US" altLang="zh-CN" sz="2400" b="1" dirty="0" smtClean="0"/>
              <a:t>", reuse=True):</a:t>
            </a:r>
          </a:p>
          <a:p>
            <a:pPr>
              <a:buNone/>
            </a:pPr>
            <a:r>
              <a:rPr lang="en-US" altLang="zh-CN" sz="2400" dirty="0" smtClean="0"/>
              <a:t>    threshold </a:t>
            </a:r>
            <a:r>
              <a:rPr lang="en-US" altLang="zh-CN" sz="2400" dirty="0" smtClean="0"/>
              <a:t>= </a:t>
            </a:r>
            <a:r>
              <a:rPr lang="en-US" altLang="zh-CN" sz="2400" dirty="0" err="1" smtClean="0"/>
              <a:t>tf.get_variable</a:t>
            </a:r>
            <a:r>
              <a:rPr lang="en-US" altLang="zh-CN" sz="2400" dirty="0" smtClean="0"/>
              <a:t>("threshold</a:t>
            </a:r>
            <a:r>
              <a:rPr lang="en-US" altLang="zh-CN" sz="2400" dirty="0" smtClean="0"/>
              <a:t>")</a:t>
            </a:r>
          </a:p>
          <a:p>
            <a:pPr>
              <a:buNone/>
            </a:pPr>
            <a:endParaRPr lang="en-US" altLang="zh-CN" sz="2400" b="1" dirty="0" smtClean="0"/>
          </a:p>
          <a:p>
            <a:pPr>
              <a:buNone/>
            </a:pPr>
            <a:r>
              <a:rPr lang="en-US" altLang="zh-CN" sz="2400" b="1" dirty="0" smtClean="0"/>
              <a:t>with </a:t>
            </a:r>
            <a:r>
              <a:rPr lang="en-US" altLang="zh-CN" sz="2400" b="1" dirty="0" err="1" smtClean="0"/>
              <a:t>tf.variable_scope</a:t>
            </a:r>
            <a:r>
              <a:rPr lang="en-US" altLang="zh-CN" sz="2400" b="1" dirty="0" smtClean="0"/>
              <a:t>("</a:t>
            </a:r>
            <a:r>
              <a:rPr lang="en-US" altLang="zh-CN" sz="2400" b="1" dirty="0" err="1" smtClean="0"/>
              <a:t>relu</a:t>
            </a:r>
            <a:r>
              <a:rPr lang="en-US" altLang="zh-CN" sz="2400" b="1" dirty="0" smtClean="0"/>
              <a:t>") as scope:</a:t>
            </a:r>
          </a:p>
          <a:p>
            <a:pPr>
              <a:buNone/>
            </a:pPr>
            <a:r>
              <a:rPr lang="en-US" altLang="zh-CN" sz="2400" dirty="0" smtClean="0"/>
              <a:t>    </a:t>
            </a:r>
            <a:r>
              <a:rPr lang="en-US" altLang="zh-CN" sz="2400" dirty="0" err="1" smtClean="0"/>
              <a:t>scope.reuse_variables</a:t>
            </a:r>
            <a:r>
              <a:rPr lang="en-US" altLang="zh-CN" sz="2400" dirty="0" smtClean="0"/>
              <a:t>()</a:t>
            </a:r>
          </a:p>
          <a:p>
            <a:pPr>
              <a:buNone/>
            </a:pPr>
            <a:r>
              <a:rPr lang="en-US" altLang="zh-CN" sz="2400" dirty="0" smtClean="0"/>
              <a:t>    threshold </a:t>
            </a:r>
            <a:r>
              <a:rPr lang="en-US" altLang="zh-CN" sz="2400" dirty="0" smtClean="0"/>
              <a:t>= </a:t>
            </a:r>
            <a:r>
              <a:rPr lang="en-US" altLang="zh-CN" sz="2400" dirty="0" err="1" smtClean="0"/>
              <a:t>tf.get_variable</a:t>
            </a:r>
            <a:r>
              <a:rPr lang="en-US" altLang="zh-CN" sz="2400" dirty="0" smtClean="0"/>
              <a:t>("threshold")</a:t>
            </a:r>
            <a:endParaRPr lang="zh-CN" altLang="en-US" sz="2400" b="1" dirty="0"/>
          </a:p>
        </p:txBody>
      </p:sp>
    </p:spTree>
    <p:extLst>
      <p:ext uri="{BB962C8B-B14F-4D97-AF65-F5344CB8AC3E}">
        <p14:creationId xmlns="" xmlns:p14="http://schemas.microsoft.com/office/powerpoint/2010/main" val="15319244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8229600" cy="1143000"/>
          </a:xfrm>
        </p:spPr>
        <p:txBody>
          <a:bodyPr>
            <a:noAutofit/>
          </a:bodyPr>
          <a:lstStyle/>
          <a:p>
            <a:r>
              <a:rPr lang="en-US" altLang="zh-CN" sz="3600" dirty="0" smtClean="0"/>
              <a:t>Sharing Variables</a:t>
            </a:r>
            <a:endParaRPr lang="zh-CN" altLang="en-US" sz="3600" b="1" dirty="0"/>
          </a:p>
        </p:txBody>
      </p:sp>
      <p:sp>
        <p:nvSpPr>
          <p:cNvPr id="3" name="内容占位符 2"/>
          <p:cNvSpPr>
            <a:spLocks noGrp="1"/>
          </p:cNvSpPr>
          <p:nvPr>
            <p:ph idx="1"/>
          </p:nvPr>
        </p:nvSpPr>
        <p:spPr>
          <a:xfrm>
            <a:off x="107504" y="714356"/>
            <a:ext cx="9036496" cy="6069838"/>
          </a:xfrm>
        </p:spPr>
        <p:txBody>
          <a:bodyPr>
            <a:noAutofit/>
          </a:bodyPr>
          <a:lstStyle/>
          <a:p>
            <a:pPr>
              <a:buNone/>
            </a:pPr>
            <a:r>
              <a:rPr lang="en-US" altLang="zh-CN" sz="2000" b="1" dirty="0" smtClean="0"/>
              <a:t>def </a:t>
            </a:r>
            <a:r>
              <a:rPr lang="en-US" altLang="zh-CN" sz="2000" b="1" dirty="0" err="1" smtClean="0"/>
              <a:t>relu</a:t>
            </a:r>
            <a:r>
              <a:rPr lang="en-US" altLang="zh-CN" sz="2000" b="1" dirty="0" smtClean="0"/>
              <a:t>(X):</a:t>
            </a:r>
          </a:p>
          <a:p>
            <a:pPr>
              <a:buNone/>
            </a:pPr>
            <a:r>
              <a:rPr lang="en-US" altLang="zh-CN" sz="2000" b="1" dirty="0" smtClean="0"/>
              <a:t>    with </a:t>
            </a:r>
            <a:r>
              <a:rPr lang="en-US" altLang="zh-CN" sz="2000" b="1" dirty="0" err="1" smtClean="0"/>
              <a:t>tf.variable_scope</a:t>
            </a:r>
            <a:r>
              <a:rPr lang="en-US" altLang="zh-CN" sz="2000" b="1" dirty="0" smtClean="0"/>
              <a:t>("</a:t>
            </a:r>
            <a:r>
              <a:rPr lang="en-US" altLang="zh-CN" sz="2000" b="1" dirty="0" err="1" smtClean="0"/>
              <a:t>relu</a:t>
            </a:r>
            <a:r>
              <a:rPr lang="en-US" altLang="zh-CN" sz="2000" b="1" dirty="0" smtClean="0"/>
              <a:t>", reuse=True):</a:t>
            </a:r>
          </a:p>
          <a:p>
            <a:pPr>
              <a:buNone/>
            </a:pPr>
            <a:r>
              <a:rPr lang="en-US" altLang="zh-CN" sz="2000" dirty="0" smtClean="0"/>
              <a:t>        threshold </a:t>
            </a:r>
            <a:r>
              <a:rPr lang="en-US" altLang="zh-CN" sz="2000" dirty="0" smtClean="0"/>
              <a:t>= </a:t>
            </a:r>
            <a:r>
              <a:rPr lang="en-US" altLang="zh-CN" sz="2000" dirty="0" err="1" smtClean="0"/>
              <a:t>tf.get_variable</a:t>
            </a:r>
            <a:r>
              <a:rPr lang="en-US" altLang="zh-CN" sz="2000" dirty="0" smtClean="0"/>
              <a:t>("threshold") </a:t>
            </a:r>
            <a:r>
              <a:rPr lang="en-US" altLang="zh-CN" sz="2000" i="1" dirty="0" smtClean="0"/>
              <a:t># reuse existing variable</a:t>
            </a:r>
          </a:p>
          <a:p>
            <a:pPr>
              <a:buNone/>
            </a:pPr>
            <a:r>
              <a:rPr lang="en-US" altLang="zh-CN" sz="2000" dirty="0" smtClean="0"/>
              <a:t>        [...]</a:t>
            </a:r>
            <a:endParaRPr lang="en-US" altLang="zh-CN" sz="2000" dirty="0" smtClean="0"/>
          </a:p>
          <a:p>
            <a:pPr>
              <a:buNone/>
            </a:pPr>
            <a:r>
              <a:rPr lang="en-US" altLang="zh-CN" sz="2000" b="1" dirty="0" smtClean="0"/>
              <a:t>        return </a:t>
            </a:r>
            <a:r>
              <a:rPr lang="en-US" altLang="zh-CN" sz="2000" b="1" dirty="0" err="1" smtClean="0"/>
              <a:t>tf.maximum</a:t>
            </a:r>
            <a:r>
              <a:rPr lang="en-US" altLang="zh-CN" sz="2000" b="1" dirty="0" smtClean="0"/>
              <a:t>(z, threshold, name="max")</a:t>
            </a:r>
          </a:p>
          <a:p>
            <a:pPr>
              <a:buNone/>
            </a:pPr>
            <a:r>
              <a:rPr lang="en-US" altLang="zh-CN" sz="2000" dirty="0" smtClean="0"/>
              <a:t>X </a:t>
            </a:r>
            <a:r>
              <a:rPr lang="en-US" altLang="zh-CN" sz="2000" dirty="0" smtClean="0"/>
              <a:t>= </a:t>
            </a:r>
            <a:r>
              <a:rPr lang="en-US" altLang="zh-CN" sz="2000" dirty="0" err="1" smtClean="0"/>
              <a:t>tf.placeholder</a:t>
            </a:r>
            <a:r>
              <a:rPr lang="en-US" altLang="zh-CN" sz="2000" dirty="0" smtClean="0"/>
              <a:t>(tf.float32, shape=(None, </a:t>
            </a:r>
            <a:r>
              <a:rPr lang="en-US" altLang="zh-CN" sz="2000" dirty="0" err="1" smtClean="0"/>
              <a:t>n_features</a:t>
            </a:r>
            <a:r>
              <a:rPr lang="en-US" altLang="zh-CN" sz="2000" dirty="0" smtClean="0"/>
              <a:t>), name="X")</a:t>
            </a:r>
          </a:p>
          <a:p>
            <a:pPr>
              <a:buNone/>
            </a:pPr>
            <a:r>
              <a:rPr lang="en-US" altLang="zh-CN" sz="2000" b="1" dirty="0" smtClean="0"/>
              <a:t>with </a:t>
            </a:r>
            <a:r>
              <a:rPr lang="en-US" altLang="zh-CN" sz="2000" b="1" dirty="0" err="1" smtClean="0"/>
              <a:t>tf.variable_scope</a:t>
            </a:r>
            <a:r>
              <a:rPr lang="en-US" altLang="zh-CN" sz="2000" b="1" dirty="0" smtClean="0"/>
              <a:t>("</a:t>
            </a:r>
            <a:r>
              <a:rPr lang="en-US" altLang="zh-CN" sz="2000" b="1" dirty="0" err="1" smtClean="0"/>
              <a:t>relu</a:t>
            </a:r>
            <a:r>
              <a:rPr lang="en-US" altLang="zh-CN" sz="2000" b="1" dirty="0" smtClean="0"/>
              <a:t>"): </a:t>
            </a:r>
            <a:r>
              <a:rPr lang="en-US" altLang="zh-CN" sz="2000" b="1" i="1" dirty="0" smtClean="0"/>
              <a:t># create the variable</a:t>
            </a:r>
          </a:p>
          <a:p>
            <a:pPr>
              <a:buNone/>
            </a:pPr>
            <a:r>
              <a:rPr lang="en-US" altLang="zh-CN" sz="1800" b="1" dirty="0" smtClean="0"/>
              <a:t>    threshold </a:t>
            </a:r>
            <a:r>
              <a:rPr lang="en-US" altLang="zh-CN" sz="1800" b="1" dirty="0" smtClean="0"/>
              <a:t>= </a:t>
            </a:r>
            <a:r>
              <a:rPr lang="en-US" altLang="zh-CN" sz="1800" b="1" dirty="0" err="1" smtClean="0"/>
              <a:t>tf.get_variable</a:t>
            </a:r>
            <a:r>
              <a:rPr lang="en-US" altLang="zh-CN" sz="1800" b="1" dirty="0" smtClean="0"/>
              <a:t>("threshold", shape</a:t>
            </a:r>
            <a:r>
              <a:rPr lang="en-US" altLang="zh-CN" sz="1800" b="1" dirty="0" smtClean="0"/>
              <a:t>=(), </a:t>
            </a:r>
            <a:r>
              <a:rPr lang="en-US" altLang="zh-CN" sz="1800" b="1" dirty="0" err="1" smtClean="0"/>
              <a:t>initializer</a:t>
            </a:r>
            <a:r>
              <a:rPr lang="en-US" altLang="zh-CN" sz="1800" b="1" dirty="0" smtClean="0"/>
              <a:t>=</a:t>
            </a:r>
            <a:r>
              <a:rPr lang="en-US" altLang="zh-CN" sz="1800" b="1" dirty="0" err="1" smtClean="0"/>
              <a:t>tf.constant_initializer</a:t>
            </a:r>
            <a:r>
              <a:rPr lang="en-US" altLang="zh-CN" sz="1800" b="1" dirty="0" smtClean="0"/>
              <a:t>(0.0))</a:t>
            </a:r>
          </a:p>
          <a:p>
            <a:pPr>
              <a:buNone/>
            </a:pPr>
            <a:r>
              <a:rPr lang="en-US" altLang="zh-CN" sz="2000" dirty="0" err="1" smtClean="0"/>
              <a:t>relus</a:t>
            </a:r>
            <a:r>
              <a:rPr lang="en-US" altLang="zh-CN" sz="2000" dirty="0" smtClean="0"/>
              <a:t> </a:t>
            </a:r>
            <a:r>
              <a:rPr lang="en-US" altLang="zh-CN" sz="2000" dirty="0" smtClean="0"/>
              <a:t>= [</a:t>
            </a:r>
            <a:r>
              <a:rPr lang="en-US" altLang="zh-CN" sz="2000" dirty="0" err="1" smtClean="0"/>
              <a:t>relu</a:t>
            </a:r>
            <a:r>
              <a:rPr lang="en-US" altLang="zh-CN" sz="2000" dirty="0" smtClean="0"/>
              <a:t>(X) </a:t>
            </a:r>
            <a:r>
              <a:rPr lang="en-US" altLang="zh-CN" sz="2000" b="1" dirty="0" smtClean="0"/>
              <a:t>for </a:t>
            </a:r>
            <a:r>
              <a:rPr lang="en-US" altLang="zh-CN" sz="2000" b="1" dirty="0" err="1" smtClean="0"/>
              <a:t>relu_index</a:t>
            </a:r>
            <a:r>
              <a:rPr lang="en-US" altLang="zh-CN" sz="2000" b="1" dirty="0" smtClean="0"/>
              <a:t> in range(5)]</a:t>
            </a:r>
          </a:p>
          <a:p>
            <a:pPr>
              <a:buNone/>
            </a:pPr>
            <a:r>
              <a:rPr lang="en-US" altLang="zh-CN" sz="2000" dirty="0" smtClean="0"/>
              <a:t>output = </a:t>
            </a:r>
            <a:r>
              <a:rPr lang="en-US" altLang="zh-CN" sz="2000" dirty="0" err="1" smtClean="0"/>
              <a:t>tf.add_n</a:t>
            </a:r>
            <a:r>
              <a:rPr lang="en-US" altLang="zh-CN" sz="2000" dirty="0" smtClean="0"/>
              <a:t>(</a:t>
            </a:r>
            <a:r>
              <a:rPr lang="en-US" altLang="zh-CN" sz="2000" dirty="0" err="1" smtClean="0"/>
              <a:t>relus</a:t>
            </a:r>
            <a:r>
              <a:rPr lang="en-US" altLang="zh-CN" sz="2000" dirty="0" smtClean="0"/>
              <a:t>, name="output")</a:t>
            </a:r>
            <a:endParaRPr lang="zh-CN" altLang="en-US" sz="2400" b="1" dirty="0"/>
          </a:p>
        </p:txBody>
      </p:sp>
      <p:pic>
        <p:nvPicPr>
          <p:cNvPr id="8194" name="Picture 2"/>
          <p:cNvPicPr>
            <a:picLocks noChangeAspect="1" noChangeArrowheads="1"/>
          </p:cNvPicPr>
          <p:nvPr/>
        </p:nvPicPr>
        <p:blipFill>
          <a:blip r:embed="rId2"/>
          <a:srcRect/>
          <a:stretch>
            <a:fillRect/>
          </a:stretch>
        </p:blipFill>
        <p:spPr bwMode="auto">
          <a:xfrm>
            <a:off x="0" y="4545277"/>
            <a:ext cx="9144000" cy="2312723"/>
          </a:xfrm>
          <a:prstGeom prst="rect">
            <a:avLst/>
          </a:prstGeom>
          <a:noFill/>
          <a:ln w="9525">
            <a:noFill/>
            <a:miter lim="800000"/>
            <a:headEnd/>
            <a:tailEnd/>
          </a:ln>
          <a:effectLst/>
        </p:spPr>
      </p:pic>
    </p:spTree>
    <p:extLst>
      <p:ext uri="{BB962C8B-B14F-4D97-AF65-F5344CB8AC3E}">
        <p14:creationId xmlns="" xmlns:p14="http://schemas.microsoft.com/office/powerpoint/2010/main" val="1531924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CHAPTER 9</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714348" y="0"/>
            <a:ext cx="7453961" cy="6858000"/>
          </a:xfrm>
          <a:prstGeom prst="rect">
            <a:avLst/>
          </a:prstGeom>
          <a:noFill/>
          <a:ln w="9525">
            <a:noFill/>
            <a:miter lim="800000"/>
            <a:headEnd/>
            <a:tailEnd/>
          </a:ln>
          <a:effectLst/>
        </p:spPr>
      </p:pic>
    </p:spTree>
    <p:extLst>
      <p:ext uri="{BB962C8B-B14F-4D97-AF65-F5344CB8AC3E}">
        <p14:creationId xmlns="" xmlns:p14="http://schemas.microsoft.com/office/powerpoint/2010/main" val="15319244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8229600" cy="1143000"/>
          </a:xfrm>
        </p:spPr>
        <p:txBody>
          <a:bodyPr>
            <a:noAutofit/>
          </a:bodyPr>
          <a:lstStyle/>
          <a:p>
            <a:r>
              <a:rPr lang="en-US" altLang="zh-CN" sz="3600" dirty="0" smtClean="0"/>
              <a:t>Sharing Variables</a:t>
            </a:r>
            <a:endParaRPr lang="zh-CN" altLang="en-US" sz="3600" b="1" dirty="0"/>
          </a:p>
        </p:txBody>
      </p:sp>
      <p:sp>
        <p:nvSpPr>
          <p:cNvPr id="3" name="内容占位符 2"/>
          <p:cNvSpPr>
            <a:spLocks noGrp="1"/>
          </p:cNvSpPr>
          <p:nvPr>
            <p:ph idx="1"/>
          </p:nvPr>
        </p:nvSpPr>
        <p:spPr>
          <a:xfrm>
            <a:off x="107504" y="714356"/>
            <a:ext cx="9036496" cy="6069838"/>
          </a:xfrm>
        </p:spPr>
        <p:txBody>
          <a:bodyPr>
            <a:noAutofit/>
          </a:bodyPr>
          <a:lstStyle/>
          <a:p>
            <a:pPr>
              <a:buNone/>
            </a:pPr>
            <a:r>
              <a:rPr lang="en-US" altLang="zh-CN" sz="2000" b="1" dirty="0" smtClean="0"/>
              <a:t>def </a:t>
            </a:r>
            <a:r>
              <a:rPr lang="en-US" altLang="zh-CN" sz="2000" b="1" dirty="0" err="1" smtClean="0"/>
              <a:t>relu</a:t>
            </a:r>
            <a:r>
              <a:rPr lang="en-US" altLang="zh-CN" sz="2000" b="1" dirty="0" smtClean="0"/>
              <a:t>(X):</a:t>
            </a:r>
          </a:p>
          <a:p>
            <a:pPr>
              <a:buNone/>
            </a:pPr>
            <a:r>
              <a:rPr lang="en-US" altLang="zh-CN" sz="2400" b="1" dirty="0" smtClean="0"/>
              <a:t>    </a:t>
            </a:r>
            <a:r>
              <a:rPr lang="en-US" altLang="zh-CN" sz="1800" b="1" dirty="0" smtClean="0"/>
              <a:t>threshold </a:t>
            </a:r>
            <a:r>
              <a:rPr lang="en-US" altLang="zh-CN" sz="1800" b="1" dirty="0" smtClean="0"/>
              <a:t>= </a:t>
            </a:r>
            <a:r>
              <a:rPr lang="en-US" altLang="zh-CN" sz="1800" b="1" dirty="0" err="1" smtClean="0"/>
              <a:t>tf.get_variable</a:t>
            </a:r>
            <a:r>
              <a:rPr lang="en-US" altLang="zh-CN" sz="1800" b="1" dirty="0" smtClean="0"/>
              <a:t>("threshold", shape</a:t>
            </a:r>
            <a:r>
              <a:rPr lang="en-US" altLang="zh-CN" sz="1800" b="1" dirty="0" smtClean="0"/>
              <a:t>=(), </a:t>
            </a:r>
            <a:r>
              <a:rPr lang="en-US" altLang="zh-CN" sz="1800" b="1" dirty="0" err="1" smtClean="0"/>
              <a:t>initializer</a:t>
            </a:r>
            <a:r>
              <a:rPr lang="en-US" altLang="zh-CN" sz="1800" b="1" dirty="0" smtClean="0"/>
              <a:t>=</a:t>
            </a:r>
            <a:r>
              <a:rPr lang="en-US" altLang="zh-CN" sz="1800" b="1" dirty="0" err="1" smtClean="0"/>
              <a:t>tf.constant_initializer</a:t>
            </a:r>
            <a:r>
              <a:rPr lang="en-US" altLang="zh-CN" sz="1800" b="1" dirty="0" smtClean="0"/>
              <a:t>(0.0</a:t>
            </a:r>
            <a:r>
              <a:rPr lang="en-US" altLang="zh-CN" sz="1800" b="1" dirty="0" smtClean="0"/>
              <a:t>))</a:t>
            </a:r>
          </a:p>
          <a:p>
            <a:pPr>
              <a:buNone/>
            </a:pPr>
            <a:r>
              <a:rPr lang="en-US" altLang="zh-CN" sz="2000" dirty="0" smtClean="0"/>
              <a:t>    [...]</a:t>
            </a:r>
            <a:endParaRPr lang="en-US" altLang="zh-CN" sz="2000" dirty="0" smtClean="0"/>
          </a:p>
          <a:p>
            <a:pPr>
              <a:buNone/>
            </a:pPr>
            <a:r>
              <a:rPr lang="en-US" altLang="zh-CN" sz="2000" b="1" dirty="0" smtClean="0"/>
              <a:t>    return </a:t>
            </a:r>
            <a:r>
              <a:rPr lang="en-US" altLang="zh-CN" sz="2000" b="1" dirty="0" err="1" smtClean="0"/>
              <a:t>tf.maximum</a:t>
            </a:r>
            <a:r>
              <a:rPr lang="en-US" altLang="zh-CN" sz="2000" b="1" dirty="0" smtClean="0"/>
              <a:t>(z, threshold, name="max</a:t>
            </a:r>
            <a:r>
              <a:rPr lang="en-US" altLang="zh-CN" sz="2000" b="1" dirty="0" smtClean="0"/>
              <a:t>")</a:t>
            </a:r>
          </a:p>
          <a:p>
            <a:pPr>
              <a:buNone/>
            </a:pPr>
            <a:endParaRPr lang="en-US" altLang="zh-CN" sz="2000" b="1" dirty="0" smtClean="0"/>
          </a:p>
          <a:p>
            <a:pPr>
              <a:buNone/>
            </a:pPr>
            <a:r>
              <a:rPr lang="en-US" altLang="zh-CN" sz="2000" dirty="0" smtClean="0"/>
              <a:t>X = </a:t>
            </a:r>
            <a:r>
              <a:rPr lang="en-US" altLang="zh-CN" sz="2000" dirty="0" err="1" smtClean="0"/>
              <a:t>tf.placeholder</a:t>
            </a:r>
            <a:r>
              <a:rPr lang="en-US" altLang="zh-CN" sz="2000" dirty="0" smtClean="0"/>
              <a:t>(tf.float32, shape=(None, </a:t>
            </a:r>
            <a:r>
              <a:rPr lang="en-US" altLang="zh-CN" sz="2000" dirty="0" err="1" smtClean="0"/>
              <a:t>n_features</a:t>
            </a:r>
            <a:r>
              <a:rPr lang="en-US" altLang="zh-CN" sz="2000" dirty="0" smtClean="0"/>
              <a:t>), name="X")</a:t>
            </a:r>
          </a:p>
          <a:p>
            <a:pPr>
              <a:buNone/>
            </a:pPr>
            <a:r>
              <a:rPr lang="en-US" altLang="zh-CN" sz="2000" dirty="0" err="1" smtClean="0"/>
              <a:t>relus</a:t>
            </a:r>
            <a:r>
              <a:rPr lang="en-US" altLang="zh-CN" sz="2000" dirty="0" smtClean="0"/>
              <a:t> = []</a:t>
            </a:r>
          </a:p>
          <a:p>
            <a:pPr>
              <a:buNone/>
            </a:pPr>
            <a:r>
              <a:rPr lang="en-US" altLang="zh-CN" sz="2000" b="1" dirty="0" smtClean="0"/>
              <a:t>for </a:t>
            </a:r>
            <a:r>
              <a:rPr lang="en-US" altLang="zh-CN" sz="2000" b="1" dirty="0" err="1" smtClean="0"/>
              <a:t>relu_index</a:t>
            </a:r>
            <a:r>
              <a:rPr lang="en-US" altLang="zh-CN" sz="2000" b="1" dirty="0" smtClean="0"/>
              <a:t> in range(5):</a:t>
            </a:r>
          </a:p>
          <a:p>
            <a:pPr>
              <a:buNone/>
            </a:pPr>
            <a:r>
              <a:rPr lang="en-US" altLang="zh-CN" sz="2000" b="1" dirty="0" smtClean="0"/>
              <a:t>    with </a:t>
            </a:r>
            <a:r>
              <a:rPr lang="en-US" altLang="zh-CN" sz="2000" b="1" dirty="0" err="1" smtClean="0"/>
              <a:t>tf.variable_scope</a:t>
            </a:r>
            <a:r>
              <a:rPr lang="en-US" altLang="zh-CN" sz="2000" b="1" dirty="0" smtClean="0"/>
              <a:t>("</a:t>
            </a:r>
            <a:r>
              <a:rPr lang="en-US" altLang="zh-CN" sz="2000" b="1" dirty="0" err="1" smtClean="0"/>
              <a:t>relu</a:t>
            </a:r>
            <a:r>
              <a:rPr lang="en-US" altLang="zh-CN" sz="2000" b="1" dirty="0" smtClean="0"/>
              <a:t>", reuse=(</a:t>
            </a:r>
            <a:r>
              <a:rPr lang="en-US" altLang="zh-CN" sz="2000" b="1" dirty="0" err="1" smtClean="0"/>
              <a:t>relu_index</a:t>
            </a:r>
            <a:r>
              <a:rPr lang="en-US" altLang="zh-CN" sz="2000" b="1" dirty="0" smtClean="0"/>
              <a:t> &gt;= 1)) as scope:</a:t>
            </a:r>
          </a:p>
          <a:p>
            <a:pPr>
              <a:buNone/>
            </a:pPr>
            <a:r>
              <a:rPr lang="en-US" altLang="zh-CN" sz="2000" dirty="0" smtClean="0"/>
              <a:t>        </a:t>
            </a:r>
            <a:r>
              <a:rPr lang="en-US" altLang="zh-CN" sz="2000" dirty="0" err="1" smtClean="0"/>
              <a:t>relus.append</a:t>
            </a:r>
            <a:r>
              <a:rPr lang="en-US" altLang="zh-CN" sz="2000" dirty="0" smtClean="0"/>
              <a:t>(</a:t>
            </a:r>
            <a:r>
              <a:rPr lang="en-US" altLang="zh-CN" sz="2000" dirty="0" err="1" smtClean="0"/>
              <a:t>relu</a:t>
            </a:r>
            <a:r>
              <a:rPr lang="en-US" altLang="zh-CN" sz="2000" dirty="0" smtClean="0"/>
              <a:t>(X</a:t>
            </a:r>
            <a:r>
              <a:rPr lang="en-US" altLang="zh-CN" sz="2000" dirty="0" smtClean="0"/>
              <a:t>))</a:t>
            </a:r>
          </a:p>
          <a:p>
            <a:pPr>
              <a:buNone/>
            </a:pPr>
            <a:r>
              <a:rPr lang="en-US" altLang="zh-CN" sz="2000" dirty="0" smtClean="0"/>
              <a:t>output </a:t>
            </a:r>
            <a:r>
              <a:rPr lang="en-US" altLang="zh-CN" sz="2000" dirty="0" smtClean="0"/>
              <a:t>= </a:t>
            </a:r>
            <a:r>
              <a:rPr lang="en-US" altLang="zh-CN" sz="2000" dirty="0" err="1" smtClean="0"/>
              <a:t>tf.add_n</a:t>
            </a:r>
            <a:r>
              <a:rPr lang="en-US" altLang="zh-CN" sz="2000" dirty="0" smtClean="0"/>
              <a:t>(</a:t>
            </a:r>
            <a:r>
              <a:rPr lang="en-US" altLang="zh-CN" sz="2000" dirty="0" err="1" smtClean="0"/>
              <a:t>relus</a:t>
            </a:r>
            <a:r>
              <a:rPr lang="en-US" altLang="zh-CN" sz="2000" dirty="0" smtClean="0"/>
              <a:t>, name="output")</a:t>
            </a:r>
            <a:endParaRPr lang="zh-CN" altLang="en-US" sz="2400" b="1" dirty="0"/>
          </a:p>
        </p:txBody>
      </p:sp>
      <p:pic>
        <p:nvPicPr>
          <p:cNvPr id="9218" name="Picture 2"/>
          <p:cNvPicPr>
            <a:picLocks noChangeAspect="1" noChangeArrowheads="1"/>
          </p:cNvPicPr>
          <p:nvPr/>
        </p:nvPicPr>
        <p:blipFill>
          <a:blip r:embed="rId2"/>
          <a:srcRect/>
          <a:stretch>
            <a:fillRect/>
          </a:stretch>
        </p:blipFill>
        <p:spPr bwMode="auto">
          <a:xfrm>
            <a:off x="0" y="5042791"/>
            <a:ext cx="9144000" cy="1815210"/>
          </a:xfrm>
          <a:prstGeom prst="rect">
            <a:avLst/>
          </a:prstGeom>
          <a:noFill/>
          <a:ln w="9525">
            <a:noFill/>
            <a:miter lim="800000"/>
            <a:headEnd/>
            <a:tailEnd/>
          </a:ln>
          <a:effectLst/>
        </p:spPr>
      </p:pic>
    </p:spTree>
    <p:extLst>
      <p:ext uri="{BB962C8B-B14F-4D97-AF65-F5344CB8AC3E}">
        <p14:creationId xmlns="" xmlns:p14="http://schemas.microsoft.com/office/powerpoint/2010/main" val="153192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CHAPTER 9</a:t>
            </a:r>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0" y="2571744"/>
            <a:ext cx="9144000" cy="3593748"/>
          </a:xfrm>
          <a:prstGeom prst="rect">
            <a:avLst/>
          </a:prstGeom>
          <a:noFill/>
          <a:ln w="9525">
            <a:noFill/>
            <a:miter lim="800000"/>
            <a:headEnd/>
            <a:tailEnd/>
          </a:ln>
          <a:effectLst/>
        </p:spPr>
      </p:pic>
      <p:sp>
        <p:nvSpPr>
          <p:cNvPr id="5" name="内容占位符 2"/>
          <p:cNvSpPr>
            <a:spLocks noGrp="1"/>
          </p:cNvSpPr>
          <p:nvPr>
            <p:ph idx="1"/>
          </p:nvPr>
        </p:nvSpPr>
        <p:spPr>
          <a:xfrm>
            <a:off x="107504" y="1600200"/>
            <a:ext cx="9036496" cy="5141168"/>
          </a:xfrm>
        </p:spPr>
        <p:txBody>
          <a:bodyPr>
            <a:noAutofit/>
          </a:bodyPr>
          <a:lstStyle/>
          <a:p>
            <a:pPr marL="0" indent="0">
              <a:buNone/>
            </a:pPr>
            <a:r>
              <a:rPr lang="en-US" altLang="zh-CN" sz="3600" b="1" dirty="0"/>
              <a:t>Up and Running with </a:t>
            </a:r>
            <a:r>
              <a:rPr lang="en-US" altLang="zh-CN" sz="3600" b="1" dirty="0" err="1" smtClean="0"/>
              <a:t>TensorFlow</a:t>
            </a:r>
            <a:endParaRPr lang="en-US" altLang="zh-CN" sz="3600" b="1" dirty="0" smtClean="0"/>
          </a:p>
        </p:txBody>
      </p:sp>
    </p:spTree>
    <p:extLst>
      <p:ext uri="{BB962C8B-B14F-4D97-AF65-F5344CB8AC3E}">
        <p14:creationId xmlns="" xmlns:p14="http://schemas.microsoft.com/office/powerpoint/2010/main" val="1531924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CHAPTER 9</a:t>
            </a:r>
            <a:endParaRPr lang="zh-CN" altLang="en-US" dirty="0"/>
          </a:p>
        </p:txBody>
      </p:sp>
      <p:sp>
        <p:nvSpPr>
          <p:cNvPr id="3" name="内容占位符 2"/>
          <p:cNvSpPr>
            <a:spLocks noGrp="1"/>
          </p:cNvSpPr>
          <p:nvPr>
            <p:ph idx="1"/>
          </p:nvPr>
        </p:nvSpPr>
        <p:spPr>
          <a:xfrm>
            <a:off x="107504" y="1600200"/>
            <a:ext cx="9036496" cy="5141168"/>
          </a:xfrm>
        </p:spPr>
        <p:txBody>
          <a:bodyPr>
            <a:noAutofit/>
          </a:bodyPr>
          <a:lstStyle/>
          <a:p>
            <a:pPr marL="0" indent="0">
              <a:buNone/>
            </a:pPr>
            <a:r>
              <a:rPr lang="en-US" altLang="zh-CN" sz="3600" b="1" dirty="0"/>
              <a:t>Up and Running with </a:t>
            </a:r>
            <a:r>
              <a:rPr lang="en-US" altLang="zh-CN" sz="3600" b="1" dirty="0" err="1" smtClean="0"/>
              <a:t>TensorFlow</a:t>
            </a:r>
            <a:endParaRPr lang="en-US" altLang="zh-CN" sz="3600" b="1" dirty="0" smtClean="0"/>
          </a:p>
          <a:p>
            <a:r>
              <a:rPr lang="en-US" altLang="zh-CN" dirty="0" smtClean="0"/>
              <a:t>In this chapter, we will go through the basics of </a:t>
            </a:r>
            <a:r>
              <a:rPr lang="en-US" altLang="zh-CN" dirty="0" err="1" smtClean="0"/>
              <a:t>TensorFlow</a:t>
            </a:r>
            <a:r>
              <a:rPr lang="en-US" altLang="zh-CN" dirty="0" smtClean="0"/>
              <a:t>, from installation to creating, running, saving, and visualizing simple computational graphs. Mastering these basics is important before you build your first neural network (which we will do in the next chapter).</a:t>
            </a:r>
            <a:endParaRPr lang="zh-CN" altLang="en-US" b="1" dirty="0"/>
          </a:p>
        </p:txBody>
      </p:sp>
    </p:spTree>
    <p:extLst>
      <p:ext uri="{BB962C8B-B14F-4D97-AF65-F5344CB8AC3E}">
        <p14:creationId xmlns="" xmlns:p14="http://schemas.microsoft.com/office/powerpoint/2010/main" val="1531924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62"/>
            <a:ext cx="8229600" cy="1143000"/>
          </a:xfrm>
        </p:spPr>
        <p:txBody>
          <a:bodyPr>
            <a:noAutofit/>
          </a:bodyPr>
          <a:lstStyle/>
          <a:p>
            <a:r>
              <a:rPr lang="en-US" altLang="zh-CN" sz="2800" b="1" dirty="0" smtClean="0"/>
              <a:t>Creating Your First Graph and Running It in a Session</a:t>
            </a:r>
            <a:endParaRPr lang="zh-CN" altLang="en-US" sz="2800" b="1" dirty="0"/>
          </a:p>
        </p:txBody>
      </p:sp>
      <p:sp>
        <p:nvSpPr>
          <p:cNvPr id="3" name="内容占位符 2"/>
          <p:cNvSpPr>
            <a:spLocks noGrp="1"/>
          </p:cNvSpPr>
          <p:nvPr>
            <p:ph idx="1"/>
          </p:nvPr>
        </p:nvSpPr>
        <p:spPr>
          <a:xfrm>
            <a:off x="107504" y="1142984"/>
            <a:ext cx="9036496" cy="5141168"/>
          </a:xfrm>
        </p:spPr>
        <p:txBody>
          <a:bodyPr>
            <a:noAutofit/>
          </a:bodyPr>
          <a:lstStyle/>
          <a:p>
            <a:pPr>
              <a:buNone/>
            </a:pPr>
            <a:r>
              <a:rPr lang="en-US" altLang="zh-CN" sz="2800" b="1" dirty="0" smtClean="0"/>
              <a:t>import </a:t>
            </a:r>
            <a:r>
              <a:rPr lang="en-US" altLang="zh-CN" sz="2800" b="1" dirty="0" err="1" smtClean="0"/>
              <a:t>tensorflow</a:t>
            </a:r>
            <a:r>
              <a:rPr lang="en-US" altLang="zh-CN" sz="2800" b="1" dirty="0" smtClean="0"/>
              <a:t> as </a:t>
            </a:r>
            <a:r>
              <a:rPr lang="en-US" altLang="zh-CN" sz="2800" b="1" dirty="0" err="1" smtClean="0"/>
              <a:t>tf</a:t>
            </a:r>
            <a:endParaRPr lang="en-US" altLang="zh-CN" sz="2800" b="1" dirty="0" smtClean="0"/>
          </a:p>
          <a:p>
            <a:pPr>
              <a:buNone/>
            </a:pPr>
            <a:r>
              <a:rPr lang="en-US" altLang="zh-CN" sz="2800" dirty="0" smtClean="0"/>
              <a:t>x = </a:t>
            </a:r>
            <a:r>
              <a:rPr lang="en-US" altLang="zh-CN" sz="2800" dirty="0" err="1" smtClean="0"/>
              <a:t>tf.Variable</a:t>
            </a:r>
            <a:r>
              <a:rPr lang="en-US" altLang="zh-CN" sz="2800" dirty="0" smtClean="0"/>
              <a:t>(3, name="x")</a:t>
            </a:r>
          </a:p>
          <a:p>
            <a:pPr>
              <a:buNone/>
            </a:pPr>
            <a:r>
              <a:rPr lang="en-US" altLang="zh-CN" sz="2800" dirty="0" smtClean="0"/>
              <a:t>y = </a:t>
            </a:r>
            <a:r>
              <a:rPr lang="en-US" altLang="zh-CN" sz="2800" dirty="0" err="1" smtClean="0"/>
              <a:t>tf.Variable</a:t>
            </a:r>
            <a:r>
              <a:rPr lang="en-US" altLang="zh-CN" sz="2800" dirty="0" smtClean="0"/>
              <a:t>(4, name="y")</a:t>
            </a:r>
          </a:p>
          <a:p>
            <a:pPr>
              <a:buNone/>
            </a:pPr>
            <a:r>
              <a:rPr lang="en-US" altLang="zh-CN" sz="2800" dirty="0" smtClean="0"/>
              <a:t>f = x*x*y + y + </a:t>
            </a:r>
            <a:r>
              <a:rPr lang="en-US" altLang="zh-CN" sz="2800" dirty="0" smtClean="0"/>
              <a:t>2</a:t>
            </a:r>
          </a:p>
          <a:p>
            <a:pPr>
              <a:buNone/>
            </a:pPr>
            <a:endParaRPr lang="en-US" altLang="zh-CN" sz="2800" b="1" dirty="0" smtClean="0"/>
          </a:p>
          <a:p>
            <a:pPr>
              <a:buNone/>
            </a:pPr>
            <a:r>
              <a:rPr lang="en-US" altLang="zh-CN" sz="2400" b="1" dirty="0" smtClean="0"/>
              <a:t>&gt;&gt;&gt; </a:t>
            </a:r>
            <a:r>
              <a:rPr lang="en-US" altLang="zh-CN" sz="2400" b="1" dirty="0" err="1" smtClean="0"/>
              <a:t>sess</a:t>
            </a:r>
            <a:r>
              <a:rPr lang="en-US" altLang="zh-CN" sz="2400" b="1" dirty="0" smtClean="0"/>
              <a:t> = </a:t>
            </a:r>
            <a:r>
              <a:rPr lang="en-US" altLang="zh-CN" sz="2400" b="1" dirty="0" err="1" smtClean="0"/>
              <a:t>tf.Session</a:t>
            </a:r>
            <a:r>
              <a:rPr lang="en-US" altLang="zh-CN" sz="2400" b="1" dirty="0" smtClean="0"/>
              <a:t>()</a:t>
            </a:r>
          </a:p>
          <a:p>
            <a:pPr>
              <a:buNone/>
            </a:pPr>
            <a:r>
              <a:rPr lang="en-US" altLang="zh-CN" sz="2400" b="1" dirty="0" smtClean="0"/>
              <a:t>&gt;&gt;&gt; </a:t>
            </a:r>
            <a:r>
              <a:rPr lang="en-US" altLang="zh-CN" sz="2400" b="1" dirty="0" err="1" smtClean="0"/>
              <a:t>sess.run</a:t>
            </a:r>
            <a:r>
              <a:rPr lang="en-US" altLang="zh-CN" sz="2400" b="1" dirty="0" smtClean="0"/>
              <a:t>(</a:t>
            </a:r>
            <a:r>
              <a:rPr lang="en-US" altLang="zh-CN" sz="2400" b="1" dirty="0" err="1" smtClean="0"/>
              <a:t>x.initializer</a:t>
            </a:r>
            <a:r>
              <a:rPr lang="en-US" altLang="zh-CN" sz="2400" b="1" dirty="0" smtClean="0"/>
              <a:t>)</a:t>
            </a:r>
          </a:p>
          <a:p>
            <a:pPr>
              <a:buNone/>
            </a:pPr>
            <a:r>
              <a:rPr lang="en-US" altLang="zh-CN" sz="2400" b="1" dirty="0" smtClean="0"/>
              <a:t>&gt;&gt;&gt; </a:t>
            </a:r>
            <a:r>
              <a:rPr lang="en-US" altLang="zh-CN" sz="2400" b="1" dirty="0" err="1" smtClean="0"/>
              <a:t>sess.run</a:t>
            </a:r>
            <a:r>
              <a:rPr lang="en-US" altLang="zh-CN" sz="2400" b="1" dirty="0" smtClean="0"/>
              <a:t>(</a:t>
            </a:r>
            <a:r>
              <a:rPr lang="en-US" altLang="zh-CN" sz="2400" b="1" dirty="0" err="1" smtClean="0"/>
              <a:t>y.initializer</a:t>
            </a:r>
            <a:r>
              <a:rPr lang="en-US" altLang="zh-CN" sz="2400" b="1" dirty="0" smtClean="0"/>
              <a:t>)</a:t>
            </a:r>
          </a:p>
          <a:p>
            <a:pPr>
              <a:buNone/>
            </a:pPr>
            <a:r>
              <a:rPr lang="en-US" altLang="zh-CN" sz="2400" b="1" dirty="0" smtClean="0"/>
              <a:t>&gt;&gt;&gt; result = </a:t>
            </a:r>
            <a:r>
              <a:rPr lang="en-US" altLang="zh-CN" sz="2400" b="1" dirty="0" err="1" smtClean="0"/>
              <a:t>sess.run</a:t>
            </a:r>
            <a:r>
              <a:rPr lang="en-US" altLang="zh-CN" sz="2400" b="1" dirty="0" smtClean="0"/>
              <a:t>(f)</a:t>
            </a:r>
          </a:p>
          <a:p>
            <a:pPr>
              <a:buNone/>
            </a:pPr>
            <a:r>
              <a:rPr lang="en-US" altLang="zh-CN" sz="2400" b="1" dirty="0" smtClean="0"/>
              <a:t>&gt;&gt;&gt; print(result)</a:t>
            </a:r>
          </a:p>
          <a:p>
            <a:pPr>
              <a:buNone/>
            </a:pPr>
            <a:r>
              <a:rPr lang="en-US" altLang="zh-CN" sz="2400" dirty="0" smtClean="0"/>
              <a:t>42</a:t>
            </a:r>
          </a:p>
          <a:p>
            <a:pPr>
              <a:buNone/>
            </a:pPr>
            <a:r>
              <a:rPr lang="en-US" altLang="zh-CN" sz="2400" b="1" dirty="0" smtClean="0"/>
              <a:t>&gt;&gt;&gt; </a:t>
            </a:r>
            <a:r>
              <a:rPr lang="en-US" altLang="zh-CN" sz="2400" b="1" dirty="0" err="1" smtClean="0"/>
              <a:t>sess.close</a:t>
            </a:r>
            <a:r>
              <a:rPr lang="en-US" altLang="zh-CN" sz="2400" b="1" dirty="0" smtClean="0"/>
              <a:t>()</a:t>
            </a:r>
            <a:endParaRPr lang="zh-CN" altLang="en-US" sz="2400" b="1" dirty="0"/>
          </a:p>
        </p:txBody>
      </p:sp>
      <p:sp>
        <p:nvSpPr>
          <p:cNvPr id="4" name="TextBox 3"/>
          <p:cNvSpPr txBox="1"/>
          <p:nvPr/>
        </p:nvSpPr>
        <p:spPr>
          <a:xfrm>
            <a:off x="5286380" y="3786190"/>
            <a:ext cx="4214810" cy="1938992"/>
          </a:xfrm>
          <a:prstGeom prst="rect">
            <a:avLst/>
          </a:prstGeom>
          <a:noFill/>
        </p:spPr>
        <p:txBody>
          <a:bodyPr wrap="square" rtlCol="0">
            <a:spAutoFit/>
          </a:bodyPr>
          <a:lstStyle/>
          <a:p>
            <a:r>
              <a:rPr lang="en-US" altLang="zh-CN" sz="2400" b="1" dirty="0" smtClean="0"/>
              <a:t># a better way</a:t>
            </a:r>
          </a:p>
          <a:p>
            <a:r>
              <a:rPr lang="en-US" altLang="zh-CN" sz="2400" b="1" dirty="0" smtClean="0"/>
              <a:t>with </a:t>
            </a:r>
            <a:r>
              <a:rPr lang="en-US" altLang="zh-CN" sz="2400" b="1" dirty="0" err="1" smtClean="0"/>
              <a:t>tf.Session</a:t>
            </a:r>
            <a:r>
              <a:rPr lang="en-US" altLang="zh-CN" sz="2400" b="1" dirty="0" smtClean="0"/>
              <a:t>() as </a:t>
            </a:r>
            <a:r>
              <a:rPr lang="en-US" altLang="zh-CN" sz="2400" b="1" dirty="0" err="1" smtClean="0"/>
              <a:t>sess</a:t>
            </a:r>
            <a:r>
              <a:rPr lang="en-US" altLang="zh-CN" sz="2400" b="1" dirty="0" smtClean="0"/>
              <a:t>:</a:t>
            </a:r>
          </a:p>
          <a:p>
            <a:r>
              <a:rPr lang="en-US" altLang="zh-CN" sz="2400" dirty="0" smtClean="0"/>
              <a:t>    </a:t>
            </a:r>
            <a:r>
              <a:rPr lang="en-US" altLang="zh-CN" sz="2400" dirty="0" err="1" smtClean="0"/>
              <a:t>x.initializer.run</a:t>
            </a:r>
            <a:r>
              <a:rPr lang="en-US" altLang="zh-CN" sz="2400" dirty="0" smtClean="0"/>
              <a:t>()</a:t>
            </a:r>
          </a:p>
          <a:p>
            <a:r>
              <a:rPr lang="en-US" altLang="zh-CN" sz="2400" dirty="0" smtClean="0"/>
              <a:t>    </a:t>
            </a:r>
            <a:r>
              <a:rPr lang="en-US" altLang="zh-CN" sz="2400" dirty="0" err="1" smtClean="0"/>
              <a:t>y.initializer.run</a:t>
            </a:r>
            <a:r>
              <a:rPr lang="en-US" altLang="zh-CN" sz="2400" dirty="0" smtClean="0"/>
              <a:t>()</a:t>
            </a:r>
          </a:p>
          <a:p>
            <a:r>
              <a:rPr lang="en-US" altLang="zh-CN" sz="2400" dirty="0" smtClean="0"/>
              <a:t>    result </a:t>
            </a:r>
            <a:r>
              <a:rPr lang="en-US" altLang="zh-CN" sz="2400" dirty="0" smtClean="0"/>
              <a:t>= </a:t>
            </a:r>
            <a:r>
              <a:rPr lang="en-US" altLang="zh-CN" sz="2400" dirty="0" err="1" smtClean="0"/>
              <a:t>f.eval</a:t>
            </a:r>
            <a:r>
              <a:rPr lang="en-US" altLang="zh-CN" sz="2400" dirty="0" smtClean="0"/>
              <a:t>()</a:t>
            </a:r>
            <a:endParaRPr lang="zh-CN" altLang="en-US" sz="2400" dirty="0"/>
          </a:p>
        </p:txBody>
      </p:sp>
    </p:spTree>
    <p:extLst>
      <p:ext uri="{BB962C8B-B14F-4D97-AF65-F5344CB8AC3E}">
        <p14:creationId xmlns="" xmlns:p14="http://schemas.microsoft.com/office/powerpoint/2010/main" val="1531924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62"/>
            <a:ext cx="8229600" cy="1143000"/>
          </a:xfrm>
        </p:spPr>
        <p:txBody>
          <a:bodyPr>
            <a:noAutofit/>
          </a:bodyPr>
          <a:lstStyle/>
          <a:p>
            <a:r>
              <a:rPr lang="en-US" altLang="zh-CN" sz="2800" b="1" dirty="0" smtClean="0"/>
              <a:t>Creating Your First Graph and Running It in a Session</a:t>
            </a:r>
            <a:endParaRPr lang="zh-CN" altLang="en-US" sz="2800" b="1" dirty="0"/>
          </a:p>
        </p:txBody>
      </p:sp>
      <p:sp>
        <p:nvSpPr>
          <p:cNvPr id="3" name="内容占位符 2"/>
          <p:cNvSpPr>
            <a:spLocks noGrp="1"/>
          </p:cNvSpPr>
          <p:nvPr>
            <p:ph idx="1"/>
          </p:nvPr>
        </p:nvSpPr>
        <p:spPr>
          <a:xfrm>
            <a:off x="107504" y="1142984"/>
            <a:ext cx="9036496" cy="5141168"/>
          </a:xfrm>
        </p:spPr>
        <p:txBody>
          <a:bodyPr>
            <a:noAutofit/>
          </a:bodyPr>
          <a:lstStyle/>
          <a:p>
            <a:pPr>
              <a:buNone/>
            </a:pPr>
            <a:r>
              <a:rPr lang="en-US" altLang="zh-CN" sz="2800" dirty="0" smtClean="0"/>
              <a:t>init = </a:t>
            </a:r>
            <a:r>
              <a:rPr lang="en-US" altLang="zh-CN" sz="2800" dirty="0" err="1" smtClean="0"/>
              <a:t>tf.global_variables_initializer</a:t>
            </a:r>
            <a:r>
              <a:rPr lang="en-US" altLang="zh-CN" sz="2800" dirty="0" smtClean="0"/>
              <a:t>() </a:t>
            </a:r>
            <a:r>
              <a:rPr lang="en-US" altLang="zh-CN" sz="2800" i="1" dirty="0" smtClean="0"/>
              <a:t># prepare an init node</a:t>
            </a:r>
          </a:p>
          <a:p>
            <a:pPr>
              <a:buNone/>
            </a:pPr>
            <a:r>
              <a:rPr lang="en-US" altLang="zh-CN" sz="2800" b="1" dirty="0" smtClean="0"/>
              <a:t>with </a:t>
            </a:r>
            <a:r>
              <a:rPr lang="en-US" altLang="zh-CN" sz="2800" b="1" dirty="0" err="1" smtClean="0"/>
              <a:t>tf.Session</a:t>
            </a:r>
            <a:r>
              <a:rPr lang="en-US" altLang="zh-CN" sz="2800" b="1" dirty="0" smtClean="0"/>
              <a:t>() as </a:t>
            </a:r>
            <a:r>
              <a:rPr lang="en-US" altLang="zh-CN" sz="2800" b="1" dirty="0" err="1" smtClean="0"/>
              <a:t>sess</a:t>
            </a:r>
            <a:r>
              <a:rPr lang="en-US" altLang="zh-CN" sz="2800" b="1" dirty="0" smtClean="0"/>
              <a:t>:</a:t>
            </a:r>
          </a:p>
          <a:p>
            <a:pPr>
              <a:buNone/>
            </a:pPr>
            <a:r>
              <a:rPr lang="en-US" altLang="zh-CN" sz="2800" dirty="0" smtClean="0"/>
              <a:t>    </a:t>
            </a:r>
            <a:r>
              <a:rPr lang="en-US" altLang="zh-CN" sz="2800" dirty="0" err="1" smtClean="0"/>
              <a:t>init.run</a:t>
            </a:r>
            <a:r>
              <a:rPr lang="en-US" altLang="zh-CN" sz="2800" dirty="0" smtClean="0"/>
              <a:t>() </a:t>
            </a:r>
            <a:r>
              <a:rPr lang="en-US" altLang="zh-CN" sz="2800" i="1" dirty="0" smtClean="0"/>
              <a:t># actually initialize all the variables</a:t>
            </a:r>
          </a:p>
          <a:p>
            <a:pPr>
              <a:buNone/>
            </a:pPr>
            <a:r>
              <a:rPr lang="en-US" altLang="zh-CN" sz="2800" dirty="0" smtClean="0"/>
              <a:t>    result </a:t>
            </a:r>
            <a:r>
              <a:rPr lang="en-US" altLang="zh-CN" sz="2800" dirty="0" smtClean="0"/>
              <a:t>= </a:t>
            </a:r>
            <a:r>
              <a:rPr lang="en-US" altLang="zh-CN" sz="2800" dirty="0" err="1" smtClean="0"/>
              <a:t>f.eval</a:t>
            </a:r>
            <a:r>
              <a:rPr lang="en-US" altLang="zh-CN" sz="2800" dirty="0" smtClean="0"/>
              <a:t>()</a:t>
            </a:r>
          </a:p>
          <a:p>
            <a:pPr>
              <a:buNone/>
            </a:pPr>
            <a:endParaRPr lang="en-US" altLang="zh-CN" sz="2800" b="1" dirty="0" smtClean="0"/>
          </a:p>
          <a:p>
            <a:pPr>
              <a:buNone/>
            </a:pPr>
            <a:r>
              <a:rPr lang="en-US" altLang="zh-CN" sz="2800" b="1" dirty="0" smtClean="0"/>
              <a:t>&gt;&gt;&gt; </a:t>
            </a:r>
            <a:r>
              <a:rPr lang="en-US" altLang="zh-CN" sz="2800" b="1" dirty="0" err="1" smtClean="0"/>
              <a:t>sess</a:t>
            </a:r>
            <a:r>
              <a:rPr lang="en-US" altLang="zh-CN" sz="2800" b="1" dirty="0" smtClean="0"/>
              <a:t> = </a:t>
            </a:r>
            <a:r>
              <a:rPr lang="en-US" altLang="zh-CN" sz="2800" b="1" dirty="0" err="1" smtClean="0"/>
              <a:t>tf.InteractiveSession</a:t>
            </a:r>
            <a:r>
              <a:rPr lang="en-US" altLang="zh-CN" sz="2800" b="1" dirty="0" smtClean="0"/>
              <a:t>()</a:t>
            </a:r>
          </a:p>
          <a:p>
            <a:pPr>
              <a:buNone/>
            </a:pPr>
            <a:r>
              <a:rPr lang="en-US" altLang="zh-CN" sz="2800" b="1" dirty="0" smtClean="0"/>
              <a:t>&gt;&gt;&gt; </a:t>
            </a:r>
            <a:r>
              <a:rPr lang="en-US" altLang="zh-CN" sz="2800" b="1" dirty="0" err="1" smtClean="0"/>
              <a:t>init.run</a:t>
            </a:r>
            <a:r>
              <a:rPr lang="en-US" altLang="zh-CN" sz="2800" b="1" dirty="0" smtClean="0"/>
              <a:t>()</a:t>
            </a:r>
          </a:p>
          <a:p>
            <a:pPr>
              <a:buNone/>
            </a:pPr>
            <a:r>
              <a:rPr lang="en-US" altLang="zh-CN" sz="2800" b="1" dirty="0" smtClean="0"/>
              <a:t>&gt;&gt;&gt; result = </a:t>
            </a:r>
            <a:r>
              <a:rPr lang="en-US" altLang="zh-CN" sz="2800" b="1" dirty="0" err="1" smtClean="0"/>
              <a:t>f.eval</a:t>
            </a:r>
            <a:r>
              <a:rPr lang="en-US" altLang="zh-CN" sz="2800" b="1" dirty="0" smtClean="0"/>
              <a:t>()</a:t>
            </a:r>
          </a:p>
          <a:p>
            <a:pPr>
              <a:buNone/>
            </a:pPr>
            <a:r>
              <a:rPr lang="en-US" altLang="zh-CN" sz="2800" b="1" dirty="0" smtClean="0"/>
              <a:t>&gt;&gt;&gt; print(result)</a:t>
            </a:r>
          </a:p>
          <a:p>
            <a:pPr>
              <a:buNone/>
            </a:pPr>
            <a:r>
              <a:rPr lang="en-US" altLang="zh-CN" sz="2800" dirty="0" smtClean="0"/>
              <a:t>42</a:t>
            </a:r>
          </a:p>
          <a:p>
            <a:pPr>
              <a:buNone/>
            </a:pPr>
            <a:r>
              <a:rPr lang="en-US" altLang="zh-CN" sz="2800" b="1" dirty="0" smtClean="0"/>
              <a:t>&gt;&gt;&gt; </a:t>
            </a:r>
            <a:r>
              <a:rPr lang="en-US" altLang="zh-CN" sz="2800" b="1" dirty="0" err="1" smtClean="0"/>
              <a:t>sess.close</a:t>
            </a:r>
            <a:r>
              <a:rPr lang="en-US" altLang="zh-CN" sz="2800" b="1" dirty="0" smtClean="0"/>
              <a:t>()</a:t>
            </a:r>
            <a:endParaRPr lang="zh-CN" altLang="en-US" sz="2400" b="1" dirty="0"/>
          </a:p>
        </p:txBody>
      </p:sp>
    </p:spTree>
    <p:extLst>
      <p:ext uri="{BB962C8B-B14F-4D97-AF65-F5344CB8AC3E}">
        <p14:creationId xmlns="" xmlns:p14="http://schemas.microsoft.com/office/powerpoint/2010/main" val="1531924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62"/>
            <a:ext cx="8229600" cy="1143000"/>
          </a:xfrm>
        </p:spPr>
        <p:txBody>
          <a:bodyPr>
            <a:noAutofit/>
          </a:bodyPr>
          <a:lstStyle/>
          <a:p>
            <a:r>
              <a:rPr lang="en-US" altLang="zh-CN" sz="2800" b="1" dirty="0" smtClean="0"/>
              <a:t>Creating Your First Graph and Running It in a Session</a:t>
            </a:r>
            <a:endParaRPr lang="zh-CN" altLang="en-US" sz="2800" b="1" dirty="0"/>
          </a:p>
        </p:txBody>
      </p:sp>
      <p:sp>
        <p:nvSpPr>
          <p:cNvPr id="3" name="内容占位符 2"/>
          <p:cNvSpPr>
            <a:spLocks noGrp="1"/>
          </p:cNvSpPr>
          <p:nvPr>
            <p:ph idx="1"/>
          </p:nvPr>
        </p:nvSpPr>
        <p:spPr>
          <a:xfrm>
            <a:off x="107504" y="1142984"/>
            <a:ext cx="9036496" cy="5141168"/>
          </a:xfrm>
        </p:spPr>
        <p:txBody>
          <a:bodyPr>
            <a:noAutofit/>
          </a:bodyPr>
          <a:lstStyle/>
          <a:p>
            <a:r>
              <a:rPr lang="en-US" altLang="zh-CN" sz="2800" dirty="0" smtClean="0"/>
              <a:t>A </a:t>
            </a:r>
            <a:r>
              <a:rPr lang="en-US" altLang="zh-CN" sz="2800" dirty="0" err="1" smtClean="0"/>
              <a:t>TensorFlow</a:t>
            </a:r>
            <a:r>
              <a:rPr lang="en-US" altLang="zh-CN" sz="2800" dirty="0" smtClean="0"/>
              <a:t> program is typically split into two parts: the first part builds a </a:t>
            </a:r>
            <a:r>
              <a:rPr lang="en-US" altLang="zh-CN" sz="2800" dirty="0" smtClean="0"/>
              <a:t>computation graph </a:t>
            </a:r>
            <a:r>
              <a:rPr lang="en-US" altLang="zh-CN" sz="2800" dirty="0" smtClean="0"/>
              <a:t>(this is called the </a:t>
            </a:r>
            <a:r>
              <a:rPr lang="en-US" altLang="zh-CN" sz="2800" i="1" dirty="0" smtClean="0"/>
              <a:t>construction phase), and the second part runs it (this </a:t>
            </a:r>
            <a:r>
              <a:rPr lang="en-US" altLang="zh-CN" sz="2800" i="1" dirty="0" err="1" smtClean="0"/>
              <a:t>is</a:t>
            </a:r>
            <a:r>
              <a:rPr lang="en-US" altLang="zh-CN" sz="2800" dirty="0" err="1" smtClean="0"/>
              <a:t>the</a:t>
            </a:r>
            <a:r>
              <a:rPr lang="en-US" altLang="zh-CN" sz="2800" dirty="0" smtClean="0"/>
              <a:t> </a:t>
            </a:r>
            <a:r>
              <a:rPr lang="en-US" altLang="zh-CN" sz="2800" i="1" dirty="0" smtClean="0"/>
              <a:t>execution phase). The construction phase typically builds a computation </a:t>
            </a:r>
            <a:r>
              <a:rPr lang="en-US" altLang="zh-CN" sz="2800" i="1" dirty="0" smtClean="0"/>
              <a:t>graph </a:t>
            </a:r>
            <a:r>
              <a:rPr lang="en-US" altLang="zh-CN" sz="2800" dirty="0" smtClean="0"/>
              <a:t>representing </a:t>
            </a:r>
            <a:r>
              <a:rPr lang="en-US" altLang="zh-CN" sz="2800" dirty="0" smtClean="0"/>
              <a:t>the ML model and the computations required to train it. The </a:t>
            </a:r>
            <a:r>
              <a:rPr lang="en-US" altLang="zh-CN" sz="2800" dirty="0" smtClean="0"/>
              <a:t>execution phase </a:t>
            </a:r>
            <a:r>
              <a:rPr lang="en-US" altLang="zh-CN" sz="2800" dirty="0" smtClean="0"/>
              <a:t>generally runs a loop that evaluates a training step repeatedly (for example, </a:t>
            </a:r>
            <a:r>
              <a:rPr lang="en-US" altLang="zh-CN" sz="2800" dirty="0" smtClean="0"/>
              <a:t>one step </a:t>
            </a:r>
            <a:r>
              <a:rPr lang="en-US" altLang="zh-CN" sz="2800" dirty="0" smtClean="0"/>
              <a:t>per mini-batch), gradually improving the model parameters.</a:t>
            </a:r>
            <a:endParaRPr lang="zh-CN" altLang="en-US" sz="2400" b="1" dirty="0"/>
          </a:p>
        </p:txBody>
      </p:sp>
    </p:spTree>
    <p:extLst>
      <p:ext uri="{BB962C8B-B14F-4D97-AF65-F5344CB8AC3E}">
        <p14:creationId xmlns="" xmlns:p14="http://schemas.microsoft.com/office/powerpoint/2010/main" val="153192446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2691</TotalTime>
  <Words>2904</Words>
  <Application>Microsoft Office PowerPoint</Application>
  <PresentationFormat>全屏显示(4:3)</PresentationFormat>
  <Paragraphs>303</Paragraphs>
  <Slides>40</Slides>
  <Notes>0</Notes>
  <HiddenSlides>0</HiddenSlides>
  <MMClips>0</MMClips>
  <ScaleCrop>false</ScaleCrop>
  <HeadingPairs>
    <vt:vector size="4" baseType="variant">
      <vt:variant>
        <vt:lpstr>主题</vt:lpstr>
      </vt:variant>
      <vt:variant>
        <vt:i4>1</vt:i4>
      </vt:variant>
      <vt:variant>
        <vt:lpstr>幻灯片标题</vt:lpstr>
      </vt:variant>
      <vt:variant>
        <vt:i4>40</vt:i4>
      </vt:variant>
    </vt:vector>
  </HeadingPairs>
  <TitlesOfParts>
    <vt:vector size="41" baseType="lpstr">
      <vt:lpstr>Office 主题</vt:lpstr>
      <vt:lpstr>Hands-On Machine Learning with Scikit-Learn and TensorFlow </vt:lpstr>
      <vt:lpstr>CHAPTER 9</vt:lpstr>
      <vt:lpstr>CHAPTER 9</vt:lpstr>
      <vt:lpstr>CHAPTER 9</vt:lpstr>
      <vt:lpstr>CHAPTER 9</vt:lpstr>
      <vt:lpstr>CHAPTER 9</vt:lpstr>
      <vt:lpstr>Creating Your First Graph and Running It in a Session</vt:lpstr>
      <vt:lpstr>Creating Your First Graph and Running It in a Session</vt:lpstr>
      <vt:lpstr>Creating Your First Graph and Running It in a Session</vt:lpstr>
      <vt:lpstr>Managing Graphs</vt:lpstr>
      <vt:lpstr>Lifecycle of a Node Value</vt:lpstr>
      <vt:lpstr>Lifecycle of a Node Value</vt:lpstr>
      <vt:lpstr>Linear Regression with TensorFlow</vt:lpstr>
      <vt:lpstr>Linear Regression with TensorFlow</vt:lpstr>
      <vt:lpstr>Implementing Gradient Descent</vt:lpstr>
      <vt:lpstr>幻灯片 16</vt:lpstr>
      <vt:lpstr>Using autodiff</vt:lpstr>
      <vt:lpstr>Using autodiff</vt:lpstr>
      <vt:lpstr>Using an Optimizer</vt:lpstr>
      <vt:lpstr>Feeding Data to the Training Algorithm</vt:lpstr>
      <vt:lpstr>Feeding Data to the Training Algorithm</vt:lpstr>
      <vt:lpstr>Feeding Data to the Training Algorithm</vt:lpstr>
      <vt:lpstr>Feeding Data to the Training Algorithm</vt:lpstr>
      <vt:lpstr>Saving and Restoring Models</vt:lpstr>
      <vt:lpstr>Saving and Restoring Models</vt:lpstr>
      <vt:lpstr>Visualizing the Graph and Training Curves Using TensorBoard</vt:lpstr>
      <vt:lpstr>Visualizing the Graph and Training Curves Using TensorBoard</vt:lpstr>
      <vt:lpstr>Visualizing the Graph and Training Curves Using TensorBoard</vt:lpstr>
      <vt:lpstr>Visualizing the Graph and Training Curves Using TensorBoard</vt:lpstr>
      <vt:lpstr>Name Scopes</vt:lpstr>
      <vt:lpstr>Name Scopes</vt:lpstr>
      <vt:lpstr>Modularity</vt:lpstr>
      <vt:lpstr>Modularity</vt:lpstr>
      <vt:lpstr>Modularity</vt:lpstr>
      <vt:lpstr>Modularity</vt:lpstr>
      <vt:lpstr>Modularity</vt:lpstr>
      <vt:lpstr>Sharing Variables</vt:lpstr>
      <vt:lpstr>Sharing Variables</vt:lpstr>
      <vt:lpstr>Sharing Variables</vt:lpstr>
      <vt:lpstr>Sharing Variables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Hands-On Machine Learning with Scikit-Learn and TensorFlow</dc:title>
  <dc:creator>David Wang</dc:creator>
  <cp:lastModifiedBy>微软用户</cp:lastModifiedBy>
  <cp:revision>159</cp:revision>
  <dcterms:created xsi:type="dcterms:W3CDTF">2017-08-17T13:43:52Z</dcterms:created>
  <dcterms:modified xsi:type="dcterms:W3CDTF">2017-08-23T06:01:14Z</dcterms:modified>
</cp:coreProperties>
</file>