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683bc94c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683bc94c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683bc94cc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683bc94cc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67ca15938c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67ca15938c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666eb3bb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666eb3bb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666eb3bb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666eb3bb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666eb3bbd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666eb3bbd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666eb3bbd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666eb3bbd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666eb3bbd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666eb3bbd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66eb3bb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666eb3bb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666eb3bbd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666eb3bbd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3"/>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sz="3000">
                <a:latin typeface="Times New Roman"/>
                <a:ea typeface="Times New Roman"/>
                <a:cs typeface="Times New Roman"/>
                <a:sym typeface="Times New Roman"/>
              </a:rPr>
              <a:t>Các thuật toán tìm kiếm</a:t>
            </a:r>
            <a:endParaRPr sz="3000">
              <a:latin typeface="Times New Roman"/>
              <a:ea typeface="Times New Roman"/>
              <a:cs typeface="Times New Roman"/>
              <a:sym typeface="Times New Roman"/>
            </a:endParaRPr>
          </a:p>
        </p:txBody>
      </p:sp>
      <p:sp>
        <p:nvSpPr>
          <p:cNvPr id="87" name="Google Shape;87;p13"/>
          <p:cNvSpPr txBox="1"/>
          <p:nvPr>
            <p:ph idx="1" type="subTitle"/>
          </p:nvPr>
        </p:nvSpPr>
        <p:spPr>
          <a:xfrm>
            <a:off x="724950" y="3161525"/>
            <a:ext cx="3300900" cy="158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800">
                <a:latin typeface="Times New Roman"/>
                <a:ea typeface="Times New Roman"/>
                <a:cs typeface="Times New Roman"/>
                <a:sym typeface="Times New Roman"/>
              </a:rPr>
              <a:t>Nhóm 17</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vi" sz="1800">
                <a:latin typeface="Times New Roman"/>
                <a:ea typeface="Times New Roman"/>
                <a:cs typeface="Times New Roman"/>
                <a:sym typeface="Times New Roman"/>
              </a:rPr>
              <a:t>Hoàng Cao Long</a:t>
            </a:r>
            <a:endParaRPr sz="1800">
              <a:latin typeface="Times New Roman"/>
              <a:ea typeface="Times New Roman"/>
              <a:cs typeface="Times New Roman"/>
              <a:sym typeface="Times New Roman"/>
            </a:endParaRPr>
          </a:p>
          <a:p>
            <a:pPr indent="0" lvl="0" marL="0" rtl="0" algn="l">
              <a:spcBef>
                <a:spcPts val="0"/>
              </a:spcBef>
              <a:spcAft>
                <a:spcPts val="0"/>
              </a:spcAft>
              <a:buNone/>
            </a:pPr>
            <a:r>
              <a:rPr lang="vi" sz="1800">
                <a:latin typeface="Times New Roman"/>
                <a:ea typeface="Times New Roman"/>
                <a:cs typeface="Times New Roman"/>
                <a:sym typeface="Times New Roman"/>
              </a:rPr>
              <a:t>Đào Văn Đại</a:t>
            </a:r>
            <a:endParaRPr sz="1800">
              <a:latin typeface="Times New Roman"/>
              <a:ea typeface="Times New Roman"/>
              <a:cs typeface="Times New Roman"/>
              <a:sym typeface="Times New Roman"/>
            </a:endParaRPr>
          </a:p>
          <a:p>
            <a:pPr indent="0" lvl="0" marL="0" rtl="0" algn="l">
              <a:spcBef>
                <a:spcPts val="0"/>
              </a:spcBef>
              <a:spcAft>
                <a:spcPts val="0"/>
              </a:spcAft>
              <a:buNone/>
            </a:pPr>
            <a:r>
              <a:rPr lang="vi" sz="1800">
                <a:latin typeface="Times New Roman"/>
                <a:ea typeface="Times New Roman"/>
                <a:cs typeface="Times New Roman"/>
                <a:sym typeface="Times New Roman"/>
              </a:rPr>
              <a:t>Phạm Tuấn Anh</a:t>
            </a:r>
            <a:endParaRPr sz="1800">
              <a:latin typeface="Times New Roman"/>
              <a:ea typeface="Times New Roman"/>
              <a:cs typeface="Times New Roman"/>
              <a:sym typeface="Times New Roman"/>
            </a:endParaRPr>
          </a:p>
        </p:txBody>
      </p:sp>
      <p:pic>
        <p:nvPicPr>
          <p:cNvPr id="88" name="Google Shape;88;p13"/>
          <p:cNvPicPr preferRelativeResize="0"/>
          <p:nvPr/>
        </p:nvPicPr>
        <p:blipFill>
          <a:blip r:embed="rId3">
            <a:alphaModFix/>
          </a:blip>
          <a:stretch>
            <a:fillRect/>
          </a:stretch>
        </p:blipFill>
        <p:spPr>
          <a:xfrm>
            <a:off x="5410800" y="1318649"/>
            <a:ext cx="3075049" cy="2176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2"/>
          <p:cNvPicPr preferRelativeResize="0"/>
          <p:nvPr/>
        </p:nvPicPr>
        <p:blipFill>
          <a:blip r:embed="rId3">
            <a:alphaModFix/>
          </a:blip>
          <a:stretch>
            <a:fillRect/>
          </a:stretch>
        </p:blipFill>
        <p:spPr>
          <a:xfrm>
            <a:off x="1390650" y="1592850"/>
            <a:ext cx="6362700" cy="3495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vi" sz="3000">
                <a:latin typeface="Times New Roman"/>
                <a:ea typeface="Times New Roman"/>
                <a:cs typeface="Times New Roman"/>
                <a:sym typeface="Times New Roman"/>
              </a:rPr>
              <a:t>Code minh họa</a:t>
            </a:r>
            <a:endParaRPr sz="3000">
              <a:latin typeface="Times New Roman"/>
              <a:ea typeface="Times New Roman"/>
              <a:cs typeface="Times New Roman"/>
              <a:sym typeface="Times New Roman"/>
            </a:endParaRPr>
          </a:p>
        </p:txBody>
      </p:sp>
      <p:pic>
        <p:nvPicPr>
          <p:cNvPr id="145" name="Google Shape;145;p23"/>
          <p:cNvPicPr preferRelativeResize="0"/>
          <p:nvPr/>
        </p:nvPicPr>
        <p:blipFill>
          <a:blip r:embed="rId3">
            <a:alphaModFix/>
          </a:blip>
          <a:stretch>
            <a:fillRect/>
          </a:stretch>
        </p:blipFill>
        <p:spPr>
          <a:xfrm>
            <a:off x="3092663" y="2006250"/>
            <a:ext cx="2962275" cy="2876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64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vi" sz="3000">
                <a:latin typeface="Times New Roman"/>
                <a:ea typeface="Times New Roman"/>
                <a:cs typeface="Times New Roman"/>
                <a:sym typeface="Times New Roman"/>
              </a:rPr>
              <a:t>Mục lục</a:t>
            </a:r>
            <a:endParaRPr sz="3000">
              <a:latin typeface="Times New Roman"/>
              <a:ea typeface="Times New Roman"/>
              <a:cs typeface="Times New Roman"/>
              <a:sym typeface="Times New Roman"/>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AutoNum type="arabicPeriod"/>
            </a:pPr>
            <a:r>
              <a:rPr lang="vi" sz="1800">
                <a:latin typeface="Times New Roman"/>
                <a:ea typeface="Times New Roman"/>
                <a:cs typeface="Times New Roman"/>
                <a:sym typeface="Times New Roman"/>
              </a:rPr>
              <a:t>Tìm kiếm tuần tự</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vi" sz="1800">
                <a:latin typeface="Times New Roman"/>
                <a:ea typeface="Times New Roman"/>
                <a:cs typeface="Times New Roman"/>
                <a:sym typeface="Times New Roman"/>
              </a:rPr>
              <a:t>Tìm kiếm nhị phân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vi" sz="1800">
                <a:latin typeface="Times New Roman"/>
                <a:ea typeface="Times New Roman"/>
                <a:cs typeface="Times New Roman"/>
                <a:sym typeface="Times New Roman"/>
              </a:rPr>
              <a:t>Tìm kiếm trên bảng băm</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Times New Roman"/>
              <a:buAutoNum type="arabicPeriod"/>
            </a:pPr>
            <a:r>
              <a:rPr lang="vi" sz="3000">
                <a:latin typeface="Times New Roman"/>
                <a:ea typeface="Times New Roman"/>
                <a:cs typeface="Times New Roman"/>
                <a:sym typeface="Times New Roman"/>
              </a:rPr>
              <a:t>Tìm kiếm tuần tự</a:t>
            </a:r>
            <a:endParaRPr sz="3000">
              <a:latin typeface="Times New Roman"/>
              <a:ea typeface="Times New Roman"/>
              <a:cs typeface="Times New Roman"/>
              <a:sym typeface="Times New Roman"/>
            </a:endParaRPr>
          </a:p>
        </p:txBody>
      </p:sp>
      <p:sp>
        <p:nvSpPr>
          <p:cNvPr id="100" name="Google Shape;100;p15"/>
          <p:cNvSpPr txBox="1"/>
          <p:nvPr>
            <p:ph idx="1" type="body"/>
          </p:nvPr>
        </p:nvSpPr>
        <p:spPr>
          <a:xfrm>
            <a:off x="729450" y="2078875"/>
            <a:ext cx="7688700" cy="2799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vi" sz="1400">
                <a:latin typeface="Times New Roman"/>
                <a:ea typeface="Times New Roman"/>
                <a:cs typeface="Times New Roman"/>
                <a:sym typeface="Times New Roman"/>
              </a:rPr>
              <a:t>Thuật toán tìm kiếm trên danh sách để tìm ra đối tượng cần tìm</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vi" sz="1400">
                <a:latin typeface="Times New Roman"/>
                <a:ea typeface="Times New Roman"/>
                <a:cs typeface="Times New Roman"/>
                <a:sym typeface="Times New Roman"/>
              </a:rPr>
              <a:t>Mô tả: </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vi" sz="1400">
                <a:latin typeface="Times New Roman"/>
                <a:ea typeface="Times New Roman"/>
                <a:cs typeface="Times New Roman"/>
                <a:sym typeface="Times New Roman"/>
              </a:rPr>
              <a:t>Duyệt từ đối tượng đầu tiên (a1) đến đối tượng cuối cùng (an)</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vi" sz="1400">
                <a:latin typeface="Times New Roman"/>
                <a:ea typeface="Times New Roman"/>
                <a:cs typeface="Times New Roman"/>
                <a:sym typeface="Times New Roman"/>
              </a:rPr>
              <a:t>Trong lúc đang duyệt nếu đối tượng cần tìm (k) = đối tượng duyệt hiện tại (ai) thì dừng lại và trả về chỉ số duyệt (i)</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vi" sz="1400">
                <a:latin typeface="Times New Roman"/>
                <a:ea typeface="Times New Roman"/>
                <a:cs typeface="Times New Roman"/>
                <a:sym typeface="Times New Roman"/>
              </a:rPr>
              <a:t>Nếu duyệt hết mà không tìm thấy đối tượng cần tìm (k) thì trả về -1</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vi" sz="1400">
                <a:latin typeface="Times New Roman"/>
                <a:ea typeface="Times New Roman"/>
                <a:cs typeface="Times New Roman"/>
                <a:sym typeface="Times New Roman"/>
              </a:rPr>
              <a:t>Trường hợp tốt nhất O(1), xấu nhất O(n)</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vi" sz="1400">
                <a:latin typeface="Times New Roman"/>
                <a:ea typeface="Times New Roman"/>
                <a:cs typeface="Times New Roman"/>
                <a:sym typeface="Times New Roman"/>
              </a:rPr>
              <a:t>Ưu điểm: Đầu vào chưa sắp xếp</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vi" sz="1400">
                <a:latin typeface="Times New Roman"/>
                <a:ea typeface="Times New Roman"/>
                <a:cs typeface="Times New Roman"/>
                <a:sym typeface="Times New Roman"/>
              </a:rPr>
              <a:t>Nhược điểm: Phù hợp với bài toán có kích thước không gian nhỏ</a:t>
            </a:r>
            <a:endParaRPr sz="1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6"/>
          <p:cNvPicPr preferRelativeResize="0"/>
          <p:nvPr/>
        </p:nvPicPr>
        <p:blipFill>
          <a:blip r:embed="rId3">
            <a:alphaModFix/>
          </a:blip>
          <a:stretch>
            <a:fillRect/>
          </a:stretch>
        </p:blipFill>
        <p:spPr>
          <a:xfrm>
            <a:off x="1644061" y="1473275"/>
            <a:ext cx="5855875" cy="307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32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vi" sz="3000">
                <a:latin typeface="Times New Roman"/>
                <a:ea typeface="Times New Roman"/>
                <a:cs typeface="Times New Roman"/>
                <a:sym typeface="Times New Roman"/>
              </a:rPr>
              <a:t>Code minh họa</a:t>
            </a:r>
            <a:endParaRPr sz="3000">
              <a:latin typeface="Times New Roman"/>
              <a:ea typeface="Times New Roman"/>
              <a:cs typeface="Times New Roman"/>
              <a:sym typeface="Times New Roman"/>
            </a:endParaRPr>
          </a:p>
        </p:txBody>
      </p:sp>
      <p:pic>
        <p:nvPicPr>
          <p:cNvPr id="111" name="Google Shape;111;p17"/>
          <p:cNvPicPr preferRelativeResize="0"/>
          <p:nvPr/>
        </p:nvPicPr>
        <p:blipFill>
          <a:blip r:embed="rId3">
            <a:alphaModFix/>
          </a:blip>
          <a:stretch>
            <a:fillRect/>
          </a:stretch>
        </p:blipFill>
        <p:spPr>
          <a:xfrm>
            <a:off x="2483050" y="2158250"/>
            <a:ext cx="4181475" cy="2667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3000">
                <a:latin typeface="Times New Roman"/>
                <a:ea typeface="Times New Roman"/>
                <a:cs typeface="Times New Roman"/>
                <a:sym typeface="Times New Roman"/>
              </a:rPr>
              <a:t>2. Tìm kiếm nhị phân</a:t>
            </a:r>
            <a:endParaRPr sz="3000">
              <a:latin typeface="Times New Roman"/>
              <a:ea typeface="Times New Roman"/>
              <a:cs typeface="Times New Roman"/>
              <a:sym typeface="Times New Roman"/>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vi" sz="1400">
                <a:latin typeface="Times New Roman"/>
                <a:ea typeface="Times New Roman"/>
                <a:cs typeface="Times New Roman"/>
                <a:sym typeface="Times New Roman"/>
              </a:rPr>
              <a:t>Tìm kiếm nhị phân là một thuật toán tìm kiếm được sử dụng trong một mảng được sắp xếp bằng cách liên tục chia khoảng thời gian tìm kiếm làm đôi</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vi" sz="1400">
                <a:latin typeface="Times New Roman"/>
                <a:ea typeface="Times New Roman"/>
                <a:cs typeface="Times New Roman"/>
                <a:sym typeface="Times New Roman"/>
              </a:rPr>
              <a:t>Độ phức tạp thuật toán: O(logn)</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vi" sz="1400">
                <a:latin typeface="Times New Roman"/>
                <a:ea typeface="Times New Roman"/>
                <a:cs typeface="Times New Roman"/>
                <a:sym typeface="Times New Roman"/>
              </a:rPr>
              <a:t>Ưu điểm: </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vi" sz="1400">
                <a:latin typeface="Times New Roman"/>
                <a:ea typeface="Times New Roman"/>
                <a:cs typeface="Times New Roman"/>
                <a:sym typeface="Times New Roman"/>
              </a:rPr>
              <a:t>Hiệu quả tìm kiếm với dữ liệu lớn</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vi" sz="1400">
                <a:latin typeface="Times New Roman"/>
                <a:ea typeface="Times New Roman"/>
                <a:cs typeface="Times New Roman"/>
                <a:sym typeface="Times New Roman"/>
              </a:rPr>
              <a:t>Độ phức tạp thấp</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vi" sz="1400">
                <a:latin typeface="Times New Roman"/>
                <a:ea typeface="Times New Roman"/>
                <a:cs typeface="Times New Roman"/>
                <a:sym typeface="Times New Roman"/>
              </a:rPr>
              <a:t>Nhược điểm: Mảng hoặc danh sách cần phải được sắp xếp</a:t>
            </a:r>
            <a:endParaRPr sz="1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9"/>
          <p:cNvPicPr preferRelativeResize="0"/>
          <p:nvPr/>
        </p:nvPicPr>
        <p:blipFill>
          <a:blip r:embed="rId3">
            <a:alphaModFix/>
          </a:blip>
          <a:stretch>
            <a:fillRect/>
          </a:stretch>
        </p:blipFill>
        <p:spPr>
          <a:xfrm>
            <a:off x="1771475" y="1387575"/>
            <a:ext cx="5951551" cy="3314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vi" sz="3000">
                <a:latin typeface="Times New Roman"/>
                <a:ea typeface="Times New Roman"/>
                <a:cs typeface="Times New Roman"/>
                <a:sym typeface="Times New Roman"/>
              </a:rPr>
              <a:t>Code minh họa</a:t>
            </a:r>
            <a:endParaRPr sz="3000">
              <a:latin typeface="Times New Roman"/>
              <a:ea typeface="Times New Roman"/>
              <a:cs typeface="Times New Roman"/>
              <a:sym typeface="Times New Roman"/>
            </a:endParaRPr>
          </a:p>
        </p:txBody>
      </p:sp>
      <p:pic>
        <p:nvPicPr>
          <p:cNvPr id="128" name="Google Shape;128;p20"/>
          <p:cNvPicPr preferRelativeResize="0"/>
          <p:nvPr/>
        </p:nvPicPr>
        <p:blipFill>
          <a:blip r:embed="rId3">
            <a:alphaModFix/>
          </a:blip>
          <a:stretch>
            <a:fillRect/>
          </a:stretch>
        </p:blipFill>
        <p:spPr>
          <a:xfrm>
            <a:off x="3303913" y="1853850"/>
            <a:ext cx="2539775" cy="32084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3000">
                <a:latin typeface="Times New Roman"/>
                <a:ea typeface="Times New Roman"/>
                <a:cs typeface="Times New Roman"/>
                <a:sym typeface="Times New Roman"/>
              </a:rPr>
              <a:t>3. Tìm kiếm trên bảng băm</a:t>
            </a:r>
            <a:endParaRPr sz="3000">
              <a:latin typeface="Times New Roman"/>
              <a:ea typeface="Times New Roman"/>
              <a:cs typeface="Times New Roman"/>
              <a:sym typeface="Times New Roman"/>
            </a:endParaRPr>
          </a:p>
        </p:txBody>
      </p:sp>
      <p:sp>
        <p:nvSpPr>
          <p:cNvPr id="134" name="Google Shape;134;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Font typeface="Times New Roman"/>
              <a:buChar char="-"/>
            </a:pPr>
            <a:r>
              <a:rPr lang="vi" sz="1400">
                <a:latin typeface="Times New Roman"/>
                <a:ea typeface="Times New Roman"/>
                <a:cs typeface="Times New Roman"/>
                <a:sym typeface="Times New Roman"/>
              </a:rPr>
              <a:t>Bảng băm gồm: Index (Key đã được mã hóa), Key (chưa mã hóa), Value (giá trị được lưu)</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vi" sz="1400">
                <a:latin typeface="Times New Roman"/>
                <a:ea typeface="Times New Roman"/>
                <a:cs typeface="Times New Roman"/>
                <a:sym typeface="Times New Roman"/>
              </a:rPr>
              <a:t>Một Index thì lưu được nhiều cặp Key và Value</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vi" sz="1400">
                <a:latin typeface="Times New Roman"/>
                <a:ea typeface="Times New Roman"/>
                <a:cs typeface="Times New Roman"/>
                <a:sym typeface="Times New Roman"/>
              </a:rPr>
              <a:t>Mô tả: </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vi" sz="1400">
                <a:latin typeface="Times New Roman"/>
                <a:ea typeface="Times New Roman"/>
                <a:cs typeface="Times New Roman"/>
                <a:sym typeface="Times New Roman"/>
              </a:rPr>
              <a:t>Key (cần tìm) sẽ được mã hóa để tìm Index</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vi" sz="1400">
                <a:latin typeface="Times New Roman"/>
                <a:ea typeface="Times New Roman"/>
                <a:cs typeface="Times New Roman"/>
                <a:sym typeface="Times New Roman"/>
              </a:rPr>
              <a:t>Duyệt trong Index khi nào mà Key (cần tìm) = Key (chưa mã hóa) thì dừng </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vi" sz="1400">
                <a:latin typeface="Times New Roman"/>
                <a:ea typeface="Times New Roman"/>
                <a:cs typeface="Times New Roman"/>
                <a:sym typeface="Times New Roman"/>
              </a:rPr>
              <a:t>Trả về Value</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vi" sz="1400">
                <a:latin typeface="Times New Roman"/>
                <a:ea typeface="Times New Roman"/>
                <a:cs typeface="Times New Roman"/>
                <a:sym typeface="Times New Roman"/>
              </a:rPr>
              <a:t>Độ phức tạp thuật toán: O(1)</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vi" sz="1400">
                <a:latin typeface="Times New Roman"/>
                <a:ea typeface="Times New Roman"/>
                <a:cs typeface="Times New Roman"/>
                <a:sym typeface="Times New Roman"/>
              </a:rPr>
              <a:t>Ưu điểm: Nhanh</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vi" sz="1400">
                <a:latin typeface="Times New Roman"/>
                <a:ea typeface="Times New Roman"/>
                <a:cs typeface="Times New Roman"/>
                <a:sym typeface="Times New Roman"/>
              </a:rPr>
              <a:t>Nhược điểm: Cài đặt phức tạp</a:t>
            </a:r>
            <a:endParaRPr sz="1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