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78" r:id="rId5"/>
    <p:sldId id="279" r:id="rId6"/>
    <p:sldId id="280" r:id="rId7"/>
    <p:sldId id="269" r:id="rId8"/>
    <p:sldId id="281" r:id="rId9"/>
    <p:sldId id="273" r:id="rId10"/>
    <p:sldId id="276" r:id="rId11"/>
    <p:sldId id="27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Light" panose="020B0306030504020204" pitchFamily="34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117L/TnvSO7wJI9XE6mrQEUqj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189"/>
    <a:srgbClr val="FF8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45A188-FCDF-4F85-9D0E-CB60C2FA579B}">
  <a:tblStyle styleId="{2B45A188-FCDF-4F85-9D0E-CB60C2FA5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69479" autoAdjust="0"/>
  </p:normalViewPr>
  <p:slideViewPr>
    <p:cSldViewPr snapToGrid="0">
      <p:cViewPr varScale="1">
        <p:scale>
          <a:sx n="50" d="100"/>
          <a:sy n="50" d="100"/>
        </p:scale>
        <p:origin x="125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0" name="Google Shape;4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51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04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23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2 </a:t>
            </a:r>
            <a:r>
              <a:rPr lang="en-US" sz="1200" dirty="0" err="1"/>
              <a:t>tác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chính</a:t>
            </a:r>
            <a:r>
              <a:rPr lang="en-US" sz="1200" dirty="0"/>
              <a:t>: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(User)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(Admin)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,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: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r>
              <a:rPr lang="en-US" sz="1800" dirty="0"/>
              <a:t>, </a:t>
            </a:r>
            <a:r>
              <a:rPr lang="en-US" sz="1800" dirty="0" err="1"/>
              <a:t>bình</a:t>
            </a:r>
            <a:r>
              <a:rPr lang="en-US" sz="1800" dirty="0"/>
              <a:t> </a:t>
            </a:r>
            <a:r>
              <a:rPr lang="en-US" sz="1800" dirty="0" err="1"/>
              <a:t>luận</a:t>
            </a:r>
            <a:r>
              <a:rPr lang="en-US" sz="1800" dirty="0"/>
              <a:t>,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r>
              <a:rPr lang="en-US" sz="1800" dirty="0"/>
              <a:t>,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giỏ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,…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28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và Văn bản Dọc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Dọc và Văn bả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Bản chiếu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Chú thích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̉nh với Chú thích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1657350" y="564416"/>
            <a:ext cx="823595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2E75B5"/>
                </a:solidFill>
                <a:latin typeface="Tahoma"/>
                <a:ea typeface="Tahoma"/>
                <a:cs typeface="Tahoma"/>
                <a:sym typeface="Tahoma"/>
              </a:rPr>
              <a:t>TRƯỜNG ĐẠI HỌC GIAO THÔNG VẬN TẢI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KHOA CÔNG NGHỆ THÔNG TIN</a:t>
            </a:r>
            <a:endParaRPr dirty="0"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673" y="291854"/>
            <a:ext cx="1437677" cy="14376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2953146" y="2850643"/>
            <a:ext cx="62856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ĐỒ ÁN TỐT NGHIỆP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736488" y="6293584"/>
            <a:ext cx="27190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2022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4096728" y="4622899"/>
            <a:ext cx="199926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Giảng viên hướng dẫn: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Sinh viên thực hiện: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Mã sinh viên: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Lớp: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Khóa: 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6095993" y="4622900"/>
            <a:ext cx="190813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Th.S</a:t>
            </a:r>
            <a:r>
              <a:rPr lang="en-US" sz="140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Đỗ</a:t>
            </a:r>
            <a:r>
              <a:rPr lang="en-US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Văn</a:t>
            </a:r>
            <a:r>
              <a:rPr lang="en-US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Đức</a:t>
            </a:r>
            <a:endParaRPr sz="1400" dirty="0">
              <a:solidFill>
                <a:srgbClr val="2F549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Bùi</a:t>
            </a:r>
            <a:r>
              <a:rPr lang="en-US" sz="140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Đức</a:t>
            </a:r>
            <a:r>
              <a:rPr lang="en-US" sz="140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Trung</a:t>
            </a:r>
            <a:endParaRPr sz="1400" dirty="0">
              <a:solidFill>
                <a:srgbClr val="2F549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181203247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CNTT1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K59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159903" y="2474386"/>
            <a:ext cx="11525421" cy="90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3685" marR="0" lvl="0" indent="-273685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ĐỀ TÀI: </a:t>
            </a:r>
          </a:p>
          <a:p>
            <a:pPr marL="273685" marR="0" lvl="0" indent="-273685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XÂY DỰNG WEBSITE BÁN THIẾT BỊ ĐIỆN TỬ MOLLA</a:t>
            </a:r>
            <a:endParaRPr sz="2200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>
            <a:off x="8605520" y="20415"/>
            <a:ext cx="3586480" cy="71174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/>
        </p:nvSpPr>
        <p:spPr>
          <a:xfrm>
            <a:off x="470516" y="208914"/>
            <a:ext cx="169309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KẾT LUẬN</a:t>
            </a:r>
            <a:endParaRPr dirty="0"/>
          </a:p>
        </p:txBody>
      </p:sp>
      <p:sp>
        <p:nvSpPr>
          <p:cNvPr id="419" name="Google Shape;419;p21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97296" y="893796"/>
            <a:ext cx="40049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sym typeface="Arial"/>
              </a:rPr>
              <a:t>HƯỚNG PHÁT TRIỂN: </a:t>
            </a:r>
            <a:endParaRPr sz="2800" dirty="0"/>
          </a:p>
        </p:txBody>
      </p:sp>
      <p:pic>
        <p:nvPicPr>
          <p:cNvPr id="422" name="Google Shape;422;p2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301" y="2666301"/>
            <a:ext cx="1525398" cy="152539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/>
          <p:nvPr/>
        </p:nvSpPr>
        <p:spPr>
          <a:xfrm>
            <a:off x="2004319" y="1755145"/>
            <a:ext cx="1897539" cy="1204090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Cải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424" name="Google Shape;424;p21"/>
          <p:cNvSpPr/>
          <p:nvPr/>
        </p:nvSpPr>
        <p:spPr>
          <a:xfrm>
            <a:off x="8290141" y="1755145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 dirty="0"/>
          </a:p>
        </p:txBody>
      </p:sp>
      <p:sp>
        <p:nvSpPr>
          <p:cNvPr id="425" name="Google Shape;425;p21"/>
          <p:cNvSpPr/>
          <p:nvPr/>
        </p:nvSpPr>
        <p:spPr>
          <a:xfrm>
            <a:off x="1969752" y="4765157"/>
            <a:ext cx="1932106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Bổ</a:t>
            </a:r>
            <a:r>
              <a:rPr lang="en-US" sz="1800" dirty="0">
                <a:solidFill>
                  <a:schemeClr val="dk1"/>
                </a:solidFill>
              </a:rPr>
              <a:t> sung </a:t>
            </a:r>
            <a:r>
              <a:rPr lang="en-US" sz="1800" dirty="0" err="1">
                <a:solidFill>
                  <a:schemeClr val="dk1"/>
                </a:solidFill>
              </a:rPr>
              <a:t>một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số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phương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thức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thanh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toán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8290141" y="4765156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Thương mại hóa sản phẩm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1"/>
          <p:cNvPicPr preferRelativeResize="0"/>
          <p:nvPr/>
        </p:nvPicPr>
        <p:blipFill rotWithShape="1">
          <a:blip r:embed="rId4">
            <a:alphaModFix amt="10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22" descr="Ảnh có chứa văn bản&#10;&#10;Mô tả được tạo tự độ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43000"/>
            <a:ext cx="12192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5"/>
          <p:cNvGrpSpPr/>
          <p:nvPr/>
        </p:nvGrpSpPr>
        <p:grpSpPr>
          <a:xfrm>
            <a:off x="998553" y="740850"/>
            <a:ext cx="10121135" cy="5376300"/>
            <a:chOff x="1478383" y="794467"/>
            <a:chExt cx="10121135" cy="5376300"/>
          </a:xfrm>
        </p:grpSpPr>
        <p:sp>
          <p:nvSpPr>
            <p:cNvPr id="124" name="Google Shape;124;p5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solidFill>
              <a:srgbClr val="DDE1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508000" dist="76200" dir="2700000" sx="102000" sy="102000" algn="tl" rotWithShape="0">
                <a:srgbClr val="595959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062594" y="103607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676634" y="227582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761159" y="3719646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134076" y="5158336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/>
              <a:ahLst/>
              <a:cxnLst/>
              <a:rect l="l" t="t" r="r" b="b"/>
              <a:pathLst>
                <a:path w="2688152" h="5376300" extrusionOk="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>
              <a:gsLst>
                <a:gs pos="0">
                  <a:srgbClr val="FFD63A"/>
                </a:gs>
                <a:gs pos="25000">
                  <a:srgbClr val="F4941D"/>
                </a:gs>
                <a:gs pos="50000">
                  <a:srgbClr val="C74399"/>
                </a:gs>
                <a:gs pos="75000">
                  <a:srgbClr val="60509C"/>
                </a:gs>
                <a:gs pos="100000">
                  <a:srgbClr val="00ACBE"/>
                </a:gs>
              </a:gsLst>
              <a:lin ang="5400000" scaled="0"/>
            </a:gradFill>
            <a:ln w="8255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6276153" y="2509557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335152" y="3933713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311215" y="5383885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" name="Google Shape;137;p5"/>
            <p:cNvCxnSpPr>
              <a:stCxn id="132" idx="6"/>
              <a:endCxn id="126" idx="1"/>
            </p:cNvCxnSpPr>
            <p:nvPr/>
          </p:nvCxnSpPr>
          <p:spPr>
            <a:xfrm>
              <a:off x="5663172" y="1437849"/>
              <a:ext cx="13995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5"/>
            <p:cNvCxnSpPr>
              <a:stCxn id="133" idx="6"/>
              <a:endCxn id="127" idx="1"/>
            </p:cNvCxnSpPr>
            <p:nvPr/>
          </p:nvCxnSpPr>
          <p:spPr>
            <a:xfrm flipV="1">
              <a:off x="6628602" y="2677601"/>
              <a:ext cx="1048032" cy="8181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Google Shape;139;p5"/>
            <p:cNvCxnSpPr>
              <a:stCxn id="134" idx="6"/>
              <a:endCxn id="128" idx="1"/>
            </p:cNvCxnSpPr>
            <p:nvPr/>
          </p:nvCxnSpPr>
          <p:spPr>
            <a:xfrm>
              <a:off x="6687601" y="4109938"/>
              <a:ext cx="1073558" cy="11481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Google Shape;140;p5"/>
            <p:cNvCxnSpPr>
              <a:stCxn id="135" idx="6"/>
              <a:endCxn id="129" idx="1"/>
            </p:cNvCxnSpPr>
            <p:nvPr/>
          </p:nvCxnSpPr>
          <p:spPr>
            <a:xfrm flipV="1">
              <a:off x="5663664" y="5560109"/>
              <a:ext cx="1470412" cy="1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5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761159" y="2363997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800693" y="3794346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207121" y="5236730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lg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5" descr="Single gear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5" descr="Stopwatc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5" descr="Lightbulb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5" descr="Head with Gears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5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5" descr="Teacher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5"/>
            <p:cNvSpPr txBox="1"/>
            <p:nvPr/>
          </p:nvSpPr>
          <p:spPr>
            <a:xfrm>
              <a:off x="2540581" y="2885587"/>
              <a:ext cx="23108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2607393" y="3007885"/>
              <a:ext cx="2191704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NỘI DUNG BÁO CÁO</a:t>
              </a:r>
              <a:endParaRPr dirty="0"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7791375" y="1260536"/>
              <a:ext cx="2955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TỔNG QUAN VỀ </a:t>
              </a:r>
              <a:r>
                <a:rPr lang="en-US" sz="1800" dirty="0">
                  <a:solidFill>
                    <a:schemeClr val="lt1"/>
                  </a:solidFill>
                </a:rPr>
                <a:t>ĐỀ TÀI</a:t>
              </a: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8331288" y="2514482"/>
              <a:ext cx="326823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GIỚI THIỆU CÔNG NGHỆ</a:t>
              </a:r>
              <a:endParaRPr dirty="0"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8337430" y="3782647"/>
              <a:ext cx="296347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PHÂN TÍCH VÀ THIẾT KẾ HỆ THỐNG</a:t>
              </a:r>
              <a:endParaRPr dirty="0"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7851009" y="5367002"/>
              <a:ext cx="26103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KẾT </a:t>
              </a:r>
              <a:r>
                <a:rPr lang="en-US" sz="1800" dirty="0">
                  <a:solidFill>
                    <a:schemeClr val="lt1"/>
                  </a:solidFill>
                </a:rPr>
                <a:t>LUẬN</a:t>
              </a: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5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470516" y="208914"/>
            <a:ext cx="37657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TỔNG QUAN VỀ ĐỀ TÀI</a:t>
            </a:r>
            <a:endParaRPr dirty="0"/>
          </a:p>
        </p:txBody>
      </p:sp>
      <p:sp>
        <p:nvSpPr>
          <p:cNvPr id="180" name="Google Shape;180;p6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6" descr="Ảnh có chứa văn bản&#10;&#10;Mô tả được tạo tự động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-33574"/>
            <a:ext cx="12192000" cy="688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ECA741-FAC2-D6AA-EF7C-264E062B8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094" y="470524"/>
            <a:ext cx="3105150" cy="3105150"/>
          </a:xfrm>
          <a:prstGeom prst="rect">
            <a:avLst/>
          </a:prstGeom>
        </p:spPr>
      </p:pic>
      <p:sp>
        <p:nvSpPr>
          <p:cNvPr id="183" name="Google Shape;183;p6"/>
          <p:cNvSpPr txBox="1"/>
          <p:nvPr/>
        </p:nvSpPr>
        <p:spPr>
          <a:xfrm>
            <a:off x="812800" y="845731"/>
            <a:ext cx="5606538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dk1"/>
                </a:solidFill>
              </a:rPr>
              <a:t>Để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đáp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ứng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với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cầu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ngày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càng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lớn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của</a:t>
            </a:r>
            <a:r>
              <a:rPr lang="en-US" sz="1800" dirty="0">
                <a:solidFill>
                  <a:schemeClr val="dk1"/>
                </a:solidFill>
              </a:rPr>
              <a:t> con </a:t>
            </a:r>
            <a:r>
              <a:rPr lang="en-US" sz="1800" dirty="0" err="1">
                <a:solidFill>
                  <a:schemeClr val="dk1"/>
                </a:solidFill>
              </a:rPr>
              <a:t>người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giúp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mọi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người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có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thể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dễ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dàng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mua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sắm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dk1"/>
                </a:solidFill>
                <a:sym typeface="Arial"/>
              </a:rPr>
              <a:t>Bắt</a:t>
            </a:r>
            <a:r>
              <a:rPr lang="en-US" sz="18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sym typeface="Arial"/>
              </a:rPr>
              <a:t>kịp</a:t>
            </a:r>
            <a:r>
              <a:rPr lang="en-US" sz="1800" dirty="0">
                <a:solidFill>
                  <a:schemeClr val="dk1"/>
                </a:solidFill>
                <a:sym typeface="Arial"/>
              </a:rPr>
              <a:t> xu </a:t>
            </a:r>
            <a:r>
              <a:rPr lang="en-US" sz="1800" dirty="0" err="1">
                <a:solidFill>
                  <a:schemeClr val="dk1"/>
                </a:solidFill>
                <a:sym typeface="Arial"/>
              </a:rPr>
              <a:t>thế</a:t>
            </a:r>
            <a:r>
              <a:rPr lang="en-US" sz="18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sym typeface="Arial"/>
              </a:rPr>
              <a:t>phát</a:t>
            </a:r>
            <a:r>
              <a:rPr lang="en-US" sz="18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sym typeface="Arial"/>
              </a:rPr>
              <a:t>triển</a:t>
            </a:r>
            <a:r>
              <a:rPr lang="en-US" sz="18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sym typeface="Arial"/>
              </a:rPr>
              <a:t>của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thế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phát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triển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của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thế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giới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qua </a:t>
            </a:r>
            <a:r>
              <a:rPr lang="en-US" sz="1800" dirty="0" err="1"/>
              <a:t>mạng</a:t>
            </a:r>
            <a:r>
              <a:rPr lang="en-US" sz="1800" dirty="0"/>
              <a:t> Internet.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9" name="Google Shape;211;p8">
            <a:extLst>
              <a:ext uri="{FF2B5EF4-FFF2-40B4-BE49-F238E27FC236}">
                <a16:creationId xmlns:a16="http://schemas.microsoft.com/office/drawing/2014/main" id="{4F19BC2C-439A-B9B1-C168-6116CC3E44CE}"/>
              </a:ext>
            </a:extLst>
          </p:cNvPr>
          <p:cNvSpPr txBox="1"/>
          <p:nvPr/>
        </p:nvSpPr>
        <p:spPr>
          <a:xfrm>
            <a:off x="812800" y="2912754"/>
            <a:ext cx="5935304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Giới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hạn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và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phạm</a:t>
            </a:r>
            <a:r>
              <a:rPr lang="en-US" sz="2800" dirty="0">
                <a:solidFill>
                  <a:schemeClr val="dk1"/>
                </a:solidFill>
              </a:rPr>
              <a:t> vi: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dk1"/>
                </a:solidFill>
              </a:rPr>
              <a:t>Xây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dựng</a:t>
            </a:r>
            <a:r>
              <a:rPr lang="en-US" sz="1800" dirty="0">
                <a:solidFill>
                  <a:schemeClr val="dk1"/>
                </a:solidFill>
              </a:rPr>
              <a:t> website </a:t>
            </a:r>
            <a:r>
              <a:rPr lang="en-US" sz="1800" dirty="0" err="1">
                <a:solidFill>
                  <a:schemeClr val="dk1"/>
                </a:solidFill>
              </a:rPr>
              <a:t>bán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hàng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trực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tuyến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với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chức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năng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giới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thiệu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sản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phẩm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tìm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kiếm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đặt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hàng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thanh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toán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sản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phẩm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dk1"/>
                </a:solidFill>
              </a:rPr>
              <a:t>Phạm</a:t>
            </a:r>
            <a:r>
              <a:rPr lang="en-US" sz="1800" dirty="0">
                <a:solidFill>
                  <a:schemeClr val="dk1"/>
                </a:solidFill>
              </a:rPr>
              <a:t> vi </a:t>
            </a:r>
            <a:r>
              <a:rPr lang="en-US" sz="1800" dirty="0" err="1">
                <a:solidFill>
                  <a:schemeClr val="dk1"/>
                </a:solidFill>
              </a:rPr>
              <a:t>của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đề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tài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Sử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dụng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trực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tuyến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trên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mạng</a:t>
            </a:r>
            <a:r>
              <a:rPr lang="en-US" sz="1800" dirty="0">
                <a:solidFill>
                  <a:schemeClr val="dk1"/>
                </a:solidFill>
              </a:rPr>
              <a:t> Internet.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dk1"/>
                </a:solidFill>
              </a:rPr>
              <a:t>Đối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tượng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dụng</a:t>
            </a:r>
            <a:r>
              <a:rPr lang="en-US" sz="1800" dirty="0">
                <a:solidFill>
                  <a:schemeClr val="dk1"/>
                </a:solidFill>
              </a:rPr>
              <a:t>: Website </a:t>
            </a:r>
            <a:r>
              <a:rPr lang="en-US" sz="1800" dirty="0" err="1">
                <a:solidFill>
                  <a:schemeClr val="dk1"/>
                </a:solidFill>
              </a:rPr>
              <a:t>có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thể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dụng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bởi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người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quản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người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dùng</a:t>
            </a:r>
            <a:r>
              <a:rPr lang="en-US" sz="1800" dirty="0">
                <a:solidFill>
                  <a:schemeClr val="dk1"/>
                </a:solidFill>
              </a:rPr>
              <a:t>…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9" descr="Ảnh có chứa văn bản&#10;&#10;Mô tả được tạo tự độ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-1752598" y="-4756567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 txBox="1"/>
          <p:nvPr/>
        </p:nvSpPr>
        <p:spPr>
          <a:xfrm>
            <a:off x="470515" y="208914"/>
            <a:ext cx="382269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GIỚI THIỆU CÔNG NGHỆ</a:t>
            </a:r>
            <a:endParaRPr dirty="0"/>
          </a:p>
        </p:txBody>
      </p:sp>
      <p:sp>
        <p:nvSpPr>
          <p:cNvPr id="223" name="Google Shape;223;p9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77FA252-AC46-E1CA-6253-5152810A6095}"/>
              </a:ext>
            </a:extLst>
          </p:cNvPr>
          <p:cNvSpPr/>
          <p:nvPr/>
        </p:nvSpPr>
        <p:spPr>
          <a:xfrm>
            <a:off x="0" y="1295137"/>
            <a:ext cx="977901" cy="1295347"/>
          </a:xfrm>
          <a:custGeom>
            <a:avLst/>
            <a:gdLst>
              <a:gd name="connsiteX0" fmla="*/ 0 w 683245"/>
              <a:gd name="connsiteY0" fmla="*/ 0 h 965200"/>
              <a:gd name="connsiteX1" fmla="*/ 200645 w 683245"/>
              <a:gd name="connsiteY1" fmla="*/ 0 h 965200"/>
              <a:gd name="connsiteX2" fmla="*/ 683245 w 683245"/>
              <a:gd name="connsiteY2" fmla="*/ 482600 h 965200"/>
              <a:gd name="connsiteX3" fmla="*/ 200645 w 683245"/>
              <a:gd name="connsiteY3" fmla="*/ 965200 h 965200"/>
              <a:gd name="connsiteX4" fmla="*/ 0 w 683245"/>
              <a:gd name="connsiteY4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45" h="965200">
                <a:moveTo>
                  <a:pt x="0" y="0"/>
                </a:moveTo>
                <a:lnTo>
                  <a:pt x="200645" y="0"/>
                </a:lnTo>
                <a:cubicBezTo>
                  <a:pt x="467178" y="0"/>
                  <a:pt x="683245" y="216067"/>
                  <a:pt x="683245" y="482600"/>
                </a:cubicBezTo>
                <a:cubicBezTo>
                  <a:pt x="683245" y="749133"/>
                  <a:pt x="467178" y="965200"/>
                  <a:pt x="200645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5E270-F9CD-A090-D6C1-87266EB2A414}"/>
              </a:ext>
            </a:extLst>
          </p:cNvPr>
          <p:cNvSpPr txBox="1"/>
          <p:nvPr/>
        </p:nvSpPr>
        <p:spPr>
          <a:xfrm>
            <a:off x="157211" y="1681200"/>
            <a:ext cx="7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0E3339-E43B-BBD4-2BA5-C7775A4B95A9}"/>
              </a:ext>
            </a:extLst>
          </p:cNvPr>
          <p:cNvGrpSpPr/>
          <p:nvPr/>
        </p:nvGrpSpPr>
        <p:grpSpPr>
          <a:xfrm>
            <a:off x="1981200" y="1141249"/>
            <a:ext cx="10210800" cy="4733083"/>
            <a:chOff x="1981200" y="1141249"/>
            <a:chExt cx="10210800" cy="47330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011BC4-7694-3538-6C0B-20742623DD85}"/>
                </a:ext>
              </a:extLst>
            </p:cNvPr>
            <p:cNvSpPr/>
            <p:nvPr/>
          </p:nvSpPr>
          <p:spPr>
            <a:xfrm>
              <a:off x="1981200" y="1295138"/>
              <a:ext cx="88900" cy="45791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6C5052-6583-0082-5FF0-0EE91F7FCE99}"/>
                </a:ext>
              </a:extLst>
            </p:cNvPr>
            <p:cNvGrpSpPr/>
            <p:nvPr/>
          </p:nvGrpSpPr>
          <p:grpSpPr>
            <a:xfrm>
              <a:off x="2070099" y="1141249"/>
              <a:ext cx="10121901" cy="4256482"/>
              <a:chOff x="2070099" y="1141249"/>
              <a:chExt cx="10121901" cy="425648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C79EB-A172-34FA-CC80-68BC0D4B4DC1}"/>
                  </a:ext>
                </a:extLst>
              </p:cNvPr>
              <p:cNvSpPr txBox="1"/>
              <p:nvPr/>
            </p:nvSpPr>
            <p:spPr>
              <a:xfrm>
                <a:off x="2070099" y="1141249"/>
                <a:ext cx="10121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B0F0"/>
                    </a:solidFill>
                  </a:rPr>
                  <a:t>01: </a:t>
                </a:r>
                <a:r>
                  <a:rPr lang="en-US" sz="2800" dirty="0" err="1">
                    <a:solidFill>
                      <a:srgbClr val="00B0F0"/>
                    </a:solidFill>
                  </a:rPr>
                  <a:t>Tìm</a:t>
                </a:r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</a:rPr>
                  <a:t>hiểu</a:t>
                </a:r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</a:rPr>
                  <a:t>về</a:t>
                </a:r>
                <a:r>
                  <a:rPr lang="en-US" sz="2800" dirty="0">
                    <a:solidFill>
                      <a:srgbClr val="00B0F0"/>
                    </a:solidFill>
                  </a:rPr>
                  <a:t> PHP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8F3F7B-3519-C562-CB19-4EB28F2F7B05}"/>
                  </a:ext>
                </a:extLst>
              </p:cNvPr>
              <p:cNvSpPr txBox="1"/>
              <p:nvPr/>
            </p:nvSpPr>
            <p:spPr>
              <a:xfrm>
                <a:off x="2070100" y="1704412"/>
                <a:ext cx="101219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PHP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chữ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viết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tắt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của</a:t>
                </a:r>
                <a:r>
                  <a:rPr lang="en-US" sz="1800" dirty="0"/>
                  <a:t> “Hypertext </a:t>
                </a:r>
                <a:r>
                  <a:rPr lang="en-US" sz="1800" dirty="0" err="1"/>
                  <a:t>Perprocessor</a:t>
                </a:r>
                <a:r>
                  <a:rPr lang="en-US" sz="1800" dirty="0"/>
                  <a:t>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Theo Wikipedia, PHP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ngôn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ngữ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lập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trình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kịch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bản</a:t>
                </a:r>
                <a:r>
                  <a:rPr lang="en-US" sz="1800" dirty="0"/>
                  <a:t> hay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mã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lệnh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chủ</a:t>
                </a:r>
                <a:r>
                  <a:rPr lang="en-US" sz="1800" dirty="0"/>
                  <a:t> </a:t>
                </a:r>
                <a:r>
                  <a:rPr lang="en-US" sz="1800" dirty="0" err="1"/>
                  <a:t>yếu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phát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triển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ứng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viết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máy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chủ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mã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nguồn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mở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mục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đích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tổng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quát</a:t>
                </a:r>
                <a:r>
                  <a:rPr lang="en-US" sz="1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Thực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chất</a:t>
                </a:r>
                <a:r>
                  <a:rPr lang="en-US" sz="1800" dirty="0"/>
                  <a:t> PHP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ngôn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ngữ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kịch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bản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nhúng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trong</a:t>
                </a:r>
                <a:r>
                  <a:rPr lang="en-US" sz="1800" dirty="0"/>
                  <a:t> HTML, PHP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đặt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rải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trong</a:t>
                </a:r>
                <a:r>
                  <a:rPr lang="en-US" sz="1800" dirty="0"/>
                  <a:t> HTML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Được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tối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ưu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ứng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r>
                  <a:rPr lang="en-US" sz="1800" dirty="0"/>
                  <a:t> web, </a:t>
                </a:r>
                <a:r>
                  <a:rPr lang="en-US" sz="1800" dirty="0" err="1"/>
                  <a:t>tốc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nhanh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dễ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học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thời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gian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xây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dựng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sản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phẩm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tương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đối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ngắn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nên</a:t>
                </a:r>
                <a:r>
                  <a:rPr lang="en-US" sz="1800" dirty="0"/>
                  <a:t> PHP </a:t>
                </a:r>
                <a:r>
                  <a:rPr lang="en-US" sz="1800" dirty="0" err="1"/>
                  <a:t>nhanh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chóng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trở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thành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ngôn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ngữ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lập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trình</a:t>
                </a:r>
                <a:r>
                  <a:rPr lang="en-US" sz="1800" dirty="0"/>
                  <a:t> web </a:t>
                </a:r>
                <a:r>
                  <a:rPr lang="en-US" sz="1800" dirty="0" err="1"/>
                  <a:t>phổ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biến</a:t>
                </a:r>
                <a:r>
                  <a:rPr lang="en-US" sz="1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Ưu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điểm</a:t>
                </a:r>
                <a:r>
                  <a:rPr lang="en-US" sz="1800" dirty="0"/>
                  <a:t>:</a:t>
                </a:r>
              </a:p>
              <a:p>
                <a:pPr lvl="3"/>
                <a:r>
                  <a:rPr lang="en-US" sz="1800" dirty="0"/>
                  <a:t>	</a:t>
                </a:r>
                <a:r>
                  <a:rPr lang="en-US" sz="1800" dirty="0" err="1"/>
                  <a:t>Cấu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trúc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đơn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giản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linh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động</a:t>
                </a:r>
                <a:endParaRPr lang="en-US" sz="1800" dirty="0"/>
              </a:p>
              <a:p>
                <a:pPr lvl="3"/>
                <a:r>
                  <a:rPr lang="en-US" sz="1800" dirty="0"/>
                  <a:t>	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nhiều</a:t>
                </a:r>
                <a:r>
                  <a:rPr lang="en-US" sz="1800" dirty="0"/>
                  <a:t> Framework, </a:t>
                </a:r>
                <a:r>
                  <a:rPr lang="en-US" sz="1800" dirty="0" err="1"/>
                  <a:t>thư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viện</a:t>
                </a:r>
                <a:endParaRPr lang="en-US" sz="1800" dirty="0"/>
              </a:p>
              <a:p>
                <a:pPr lvl="3"/>
                <a:r>
                  <a:rPr lang="en-US" sz="1800" dirty="0"/>
                  <a:t>	</a:t>
                </a:r>
                <a:r>
                  <a:rPr lang="en-US" sz="1800" dirty="0" err="1"/>
                  <a:t>Được</a:t>
                </a:r>
                <a:r>
                  <a:rPr lang="en-US" sz="1800" dirty="0"/>
                  <a:t> support </a:t>
                </a:r>
                <a:r>
                  <a:rPr lang="en-US" sz="1800" dirty="0" err="1"/>
                  <a:t>bởi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đồng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người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lớn</a:t>
                </a:r>
                <a:endParaRPr lang="en-US" sz="1800" dirty="0"/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Nhược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điểm</a:t>
                </a:r>
                <a:r>
                  <a:rPr lang="en-US" sz="1800" dirty="0"/>
                  <a:t>:</a:t>
                </a:r>
              </a:p>
              <a:p>
                <a:pPr lvl="3"/>
                <a:r>
                  <a:rPr lang="en-US" sz="1800" dirty="0"/>
                  <a:t>	</a:t>
                </a:r>
                <a:r>
                  <a:rPr lang="en-US" sz="1800" dirty="0" err="1"/>
                  <a:t>Còn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hạn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chế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về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cấu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trúc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ngữ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pháp</a:t>
                </a:r>
                <a:endParaRPr lang="en-US" sz="1800" dirty="0"/>
              </a:p>
              <a:p>
                <a:pPr lvl="3"/>
                <a:r>
                  <a:rPr lang="en-US" sz="1800" dirty="0"/>
                  <a:t>	</a:t>
                </a:r>
                <a:r>
                  <a:rPr lang="en-US" sz="1800" dirty="0" err="1"/>
                  <a:t>Chỉ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hoạt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ứng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trên</a:t>
                </a:r>
                <a:r>
                  <a:rPr lang="en-US" sz="1800" dirty="0"/>
                  <a:t> web.</a:t>
                </a:r>
              </a:p>
            </p:txBody>
          </p:sp>
        </p:grpSp>
      </p:grpSp>
      <p:pic>
        <p:nvPicPr>
          <p:cNvPr id="22" name="Google Shape;221;p9" descr="Ảnh có chứa văn bản&#10;&#10;Mô tả được tạo tự động">
            <a:extLst>
              <a:ext uri="{FF2B5EF4-FFF2-40B4-BE49-F238E27FC236}">
                <a16:creationId xmlns:a16="http://schemas.microsoft.com/office/drawing/2014/main" id="{47544B5F-E63D-E8CF-4A65-447E9D8B2DF9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0436D3-5A02-3D8D-45A3-58A184600DE3}"/>
              </a:ext>
            </a:extLst>
          </p:cNvPr>
          <p:cNvSpPr/>
          <p:nvPr/>
        </p:nvSpPr>
        <p:spPr>
          <a:xfrm>
            <a:off x="0" y="2952690"/>
            <a:ext cx="977901" cy="1295347"/>
          </a:xfrm>
          <a:custGeom>
            <a:avLst/>
            <a:gdLst>
              <a:gd name="connsiteX0" fmla="*/ 0 w 683245"/>
              <a:gd name="connsiteY0" fmla="*/ 0 h 965200"/>
              <a:gd name="connsiteX1" fmla="*/ 200645 w 683245"/>
              <a:gd name="connsiteY1" fmla="*/ 0 h 965200"/>
              <a:gd name="connsiteX2" fmla="*/ 683245 w 683245"/>
              <a:gd name="connsiteY2" fmla="*/ 482600 h 965200"/>
              <a:gd name="connsiteX3" fmla="*/ 200645 w 683245"/>
              <a:gd name="connsiteY3" fmla="*/ 965200 h 965200"/>
              <a:gd name="connsiteX4" fmla="*/ 0 w 683245"/>
              <a:gd name="connsiteY4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45" h="965200">
                <a:moveTo>
                  <a:pt x="0" y="0"/>
                </a:moveTo>
                <a:lnTo>
                  <a:pt x="200645" y="0"/>
                </a:lnTo>
                <a:cubicBezTo>
                  <a:pt x="467178" y="0"/>
                  <a:pt x="683245" y="216067"/>
                  <a:pt x="683245" y="482600"/>
                </a:cubicBezTo>
                <a:cubicBezTo>
                  <a:pt x="683245" y="749133"/>
                  <a:pt x="467178" y="965200"/>
                  <a:pt x="200645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75E236D-252F-2DBB-5F92-F537A1018916}"/>
              </a:ext>
            </a:extLst>
          </p:cNvPr>
          <p:cNvSpPr/>
          <p:nvPr/>
        </p:nvSpPr>
        <p:spPr>
          <a:xfrm>
            <a:off x="0" y="4542032"/>
            <a:ext cx="977901" cy="1295347"/>
          </a:xfrm>
          <a:custGeom>
            <a:avLst/>
            <a:gdLst>
              <a:gd name="connsiteX0" fmla="*/ 0 w 683245"/>
              <a:gd name="connsiteY0" fmla="*/ 0 h 965200"/>
              <a:gd name="connsiteX1" fmla="*/ 200645 w 683245"/>
              <a:gd name="connsiteY1" fmla="*/ 0 h 965200"/>
              <a:gd name="connsiteX2" fmla="*/ 683245 w 683245"/>
              <a:gd name="connsiteY2" fmla="*/ 482600 h 965200"/>
              <a:gd name="connsiteX3" fmla="*/ 200645 w 683245"/>
              <a:gd name="connsiteY3" fmla="*/ 965200 h 965200"/>
              <a:gd name="connsiteX4" fmla="*/ 0 w 683245"/>
              <a:gd name="connsiteY4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45" h="965200">
                <a:moveTo>
                  <a:pt x="0" y="0"/>
                </a:moveTo>
                <a:lnTo>
                  <a:pt x="200645" y="0"/>
                </a:lnTo>
                <a:cubicBezTo>
                  <a:pt x="467178" y="0"/>
                  <a:pt x="683245" y="216067"/>
                  <a:pt x="683245" y="482600"/>
                </a:cubicBezTo>
                <a:cubicBezTo>
                  <a:pt x="683245" y="749133"/>
                  <a:pt x="467178" y="965200"/>
                  <a:pt x="200645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4C3BC1-7E34-3C81-C764-B0E0C5C92B0A}"/>
              </a:ext>
            </a:extLst>
          </p:cNvPr>
          <p:cNvSpPr txBox="1"/>
          <p:nvPr/>
        </p:nvSpPr>
        <p:spPr>
          <a:xfrm>
            <a:off x="157211" y="3289461"/>
            <a:ext cx="7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7D7AA7-1C13-8735-FCD6-49F7B77C9079}"/>
              </a:ext>
            </a:extLst>
          </p:cNvPr>
          <p:cNvSpPr txBox="1"/>
          <p:nvPr/>
        </p:nvSpPr>
        <p:spPr>
          <a:xfrm>
            <a:off x="157211" y="4874511"/>
            <a:ext cx="7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095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9" descr="Ảnh có chứa văn bản&#10;&#10;Mô tả được tạo tự độ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35258" y="-4690673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 txBox="1"/>
          <p:nvPr/>
        </p:nvSpPr>
        <p:spPr>
          <a:xfrm>
            <a:off x="470516" y="208914"/>
            <a:ext cx="37712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GIỚI THIỆU CÔNG NGHỆ</a:t>
            </a:r>
            <a:endParaRPr dirty="0"/>
          </a:p>
        </p:txBody>
      </p:sp>
      <p:sp>
        <p:nvSpPr>
          <p:cNvPr id="223" name="Google Shape;223;p9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77FA252-AC46-E1CA-6253-5152810A6095}"/>
              </a:ext>
            </a:extLst>
          </p:cNvPr>
          <p:cNvSpPr/>
          <p:nvPr/>
        </p:nvSpPr>
        <p:spPr>
          <a:xfrm>
            <a:off x="0" y="1295137"/>
            <a:ext cx="977901" cy="1295347"/>
          </a:xfrm>
          <a:custGeom>
            <a:avLst/>
            <a:gdLst>
              <a:gd name="connsiteX0" fmla="*/ 0 w 683245"/>
              <a:gd name="connsiteY0" fmla="*/ 0 h 965200"/>
              <a:gd name="connsiteX1" fmla="*/ 200645 w 683245"/>
              <a:gd name="connsiteY1" fmla="*/ 0 h 965200"/>
              <a:gd name="connsiteX2" fmla="*/ 683245 w 683245"/>
              <a:gd name="connsiteY2" fmla="*/ 482600 h 965200"/>
              <a:gd name="connsiteX3" fmla="*/ 200645 w 683245"/>
              <a:gd name="connsiteY3" fmla="*/ 965200 h 965200"/>
              <a:gd name="connsiteX4" fmla="*/ 0 w 683245"/>
              <a:gd name="connsiteY4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45" h="965200">
                <a:moveTo>
                  <a:pt x="0" y="0"/>
                </a:moveTo>
                <a:lnTo>
                  <a:pt x="200645" y="0"/>
                </a:lnTo>
                <a:cubicBezTo>
                  <a:pt x="467178" y="0"/>
                  <a:pt x="683245" y="216067"/>
                  <a:pt x="683245" y="482600"/>
                </a:cubicBezTo>
                <a:cubicBezTo>
                  <a:pt x="683245" y="749133"/>
                  <a:pt x="467178" y="965200"/>
                  <a:pt x="200645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5E270-F9CD-A090-D6C1-87266EB2A414}"/>
              </a:ext>
            </a:extLst>
          </p:cNvPr>
          <p:cNvSpPr txBox="1"/>
          <p:nvPr/>
        </p:nvSpPr>
        <p:spPr>
          <a:xfrm>
            <a:off x="157211" y="1681200"/>
            <a:ext cx="7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0E3339-E43B-BBD4-2BA5-C7775A4B95A9}"/>
              </a:ext>
            </a:extLst>
          </p:cNvPr>
          <p:cNvGrpSpPr/>
          <p:nvPr/>
        </p:nvGrpSpPr>
        <p:grpSpPr>
          <a:xfrm>
            <a:off x="1981200" y="1141249"/>
            <a:ext cx="10210800" cy="4733083"/>
            <a:chOff x="1981200" y="1141249"/>
            <a:chExt cx="10210800" cy="47330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011BC4-7694-3538-6C0B-20742623DD85}"/>
                </a:ext>
              </a:extLst>
            </p:cNvPr>
            <p:cNvSpPr/>
            <p:nvPr/>
          </p:nvSpPr>
          <p:spPr>
            <a:xfrm>
              <a:off x="1981200" y="1295138"/>
              <a:ext cx="88900" cy="45791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6C5052-6583-0082-5FF0-0EE91F7FCE99}"/>
                </a:ext>
              </a:extLst>
            </p:cNvPr>
            <p:cNvGrpSpPr/>
            <p:nvPr/>
          </p:nvGrpSpPr>
          <p:grpSpPr>
            <a:xfrm>
              <a:off x="2070099" y="1141249"/>
              <a:ext cx="10121901" cy="4533481"/>
              <a:chOff x="2070099" y="1141249"/>
              <a:chExt cx="10121901" cy="453348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C79EB-A172-34FA-CC80-68BC0D4B4DC1}"/>
                  </a:ext>
                </a:extLst>
              </p:cNvPr>
              <p:cNvSpPr txBox="1"/>
              <p:nvPr/>
            </p:nvSpPr>
            <p:spPr>
              <a:xfrm>
                <a:off x="2070099" y="1141249"/>
                <a:ext cx="10121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02: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Tìm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hiểu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về</a:t>
                </a:r>
                <a:r>
                  <a:rPr lang="en-US" sz="2800" dirty="0">
                    <a:solidFill>
                      <a:srgbClr val="FF0000"/>
                    </a:solidFill>
                  </a:rPr>
                  <a:t> Laravel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8F3F7B-3519-C562-CB19-4EB28F2F7B05}"/>
                  </a:ext>
                </a:extLst>
              </p:cNvPr>
              <p:cNvSpPr txBox="1"/>
              <p:nvPr/>
            </p:nvSpPr>
            <p:spPr>
              <a:xfrm>
                <a:off x="2070100" y="1704412"/>
                <a:ext cx="101219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Laravel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PHP framework,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mã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nguồn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mở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miễn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phí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được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xây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dựng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nhằm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hỗ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trợ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phần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mềm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ứng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r>
                  <a:rPr lang="en-US" sz="1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Hoạt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theo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mô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hình</a:t>
                </a:r>
                <a:r>
                  <a:rPr lang="en-US" sz="1800" dirty="0"/>
                  <a:t> MVC: Khi </a:t>
                </a:r>
                <a:r>
                  <a:rPr lang="en-US" sz="1800" dirty="0" err="1"/>
                  <a:t>người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gửi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yêu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cầu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lên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hệ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thống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hệ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thống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gửi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về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Controller </a:t>
                </a:r>
                <a:r>
                  <a:rPr lang="en-US" sz="1800" dirty="0" err="1"/>
                  <a:t>xử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yêu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cầu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của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người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Trong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quá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trình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làm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việc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đó</a:t>
                </a:r>
                <a:r>
                  <a:rPr lang="en-US" sz="1800" dirty="0"/>
                  <a:t>, Controller </a:t>
                </a:r>
                <a:r>
                  <a:rPr lang="en-US" sz="1800" dirty="0" err="1"/>
                  <a:t>sẽ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phải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thông</a:t>
                </a:r>
                <a:r>
                  <a:rPr lang="en-US" sz="1800" dirty="0"/>
                  <a:t> qua </a:t>
                </a:r>
                <a:r>
                  <a:rPr lang="en-US" sz="1800" dirty="0" err="1"/>
                  <a:t>lớp</a:t>
                </a:r>
                <a:r>
                  <a:rPr lang="en-US" sz="1800" dirty="0"/>
                  <a:t> Model </a:t>
                </a:r>
                <a:r>
                  <a:rPr lang="en-US" sz="1800" dirty="0" err="1"/>
                  <a:t>nếu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muốn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làm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việc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Database. Sau </a:t>
                </a:r>
                <a:r>
                  <a:rPr lang="en-US" sz="1800" dirty="0" err="1"/>
                  <a:t>khi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lý</a:t>
                </a:r>
                <a:r>
                  <a:rPr lang="en-US" sz="1800" dirty="0"/>
                  <a:t>, Model </a:t>
                </a:r>
                <a:r>
                  <a:rPr lang="en-US" sz="1800" dirty="0" err="1"/>
                  <a:t>sẽ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đưa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dữ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liệu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về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Controller, Controller </a:t>
                </a:r>
                <a:r>
                  <a:rPr lang="en-US" sz="1800" dirty="0" err="1"/>
                  <a:t>tiếp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tục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đưa</a:t>
                </a:r>
                <a:r>
                  <a:rPr lang="en-US" sz="1800" dirty="0"/>
                  <a:t> sang View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View </a:t>
                </a:r>
                <a:r>
                  <a:rPr lang="en-US" sz="1800" dirty="0" err="1"/>
                  <a:t>hiển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thị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lại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người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kết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quả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cuối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cùng</a:t>
                </a:r>
                <a:r>
                  <a:rPr lang="en-US" sz="1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Một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lý</a:t>
                </a:r>
                <a:r>
                  <a:rPr lang="en-US" sz="1800" dirty="0"/>
                  <a:t> do </a:t>
                </a:r>
                <a:r>
                  <a:rPr lang="en-US" sz="1800" dirty="0" err="1"/>
                  <a:t>khiến</a:t>
                </a:r>
                <a:r>
                  <a:rPr lang="en-US" sz="1800" dirty="0"/>
                  <a:t> Laravel </a:t>
                </a:r>
                <a:r>
                  <a:rPr lang="en-US" sz="1800" dirty="0" err="1"/>
                  <a:t>nổi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tiếng</a:t>
                </a:r>
                <a:r>
                  <a:rPr lang="en-US" sz="1800" dirty="0"/>
                  <a:t>:</a:t>
                </a:r>
              </a:p>
              <a:p>
                <a:pPr lvl="1"/>
                <a:r>
                  <a:rPr lang="en-US" sz="1800" dirty="0"/>
                  <a:t>	</a:t>
                </a:r>
                <a:r>
                  <a:rPr lang="en-US" sz="1800" dirty="0" err="1"/>
                  <a:t>Dễ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endParaRPr lang="en-US" sz="1800" dirty="0"/>
              </a:p>
              <a:p>
                <a:pPr lvl="1"/>
                <a:r>
                  <a:rPr lang="en-US" sz="1800" dirty="0"/>
                  <a:t>	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tính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năng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dựng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sẵn</a:t>
                </a:r>
                <a:endParaRPr lang="en-US" sz="1800" dirty="0"/>
              </a:p>
              <a:p>
                <a:pPr lvl="1"/>
                <a:r>
                  <a:rPr lang="en-US" sz="1800" dirty="0"/>
                  <a:t>	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tính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năng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bảo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mật</a:t>
                </a:r>
                <a:endParaRPr lang="en-US" sz="1800" dirty="0"/>
              </a:p>
              <a:p>
                <a:pPr lvl="1"/>
                <a:r>
                  <a:rPr lang="en-US" sz="1800" dirty="0"/>
                  <a:t>	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đồng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mạnh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mẽ</a:t>
                </a:r>
                <a:endParaRPr lang="en-US" sz="1800" dirty="0"/>
              </a:p>
              <a:p>
                <a:pPr lvl="1"/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p:grpSp>
      </p:grpSp>
      <p:pic>
        <p:nvPicPr>
          <p:cNvPr id="22" name="Google Shape;221;p9" descr="Ảnh có chứa văn bản&#10;&#10;Mô tả được tạo tự động">
            <a:extLst>
              <a:ext uri="{FF2B5EF4-FFF2-40B4-BE49-F238E27FC236}">
                <a16:creationId xmlns:a16="http://schemas.microsoft.com/office/drawing/2014/main" id="{47544B5F-E63D-E8CF-4A65-447E9D8B2DF9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0" y="-13022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0436D3-5A02-3D8D-45A3-58A184600DE3}"/>
              </a:ext>
            </a:extLst>
          </p:cNvPr>
          <p:cNvSpPr/>
          <p:nvPr/>
        </p:nvSpPr>
        <p:spPr>
          <a:xfrm>
            <a:off x="0" y="2952690"/>
            <a:ext cx="977901" cy="1295347"/>
          </a:xfrm>
          <a:custGeom>
            <a:avLst/>
            <a:gdLst>
              <a:gd name="connsiteX0" fmla="*/ 0 w 683245"/>
              <a:gd name="connsiteY0" fmla="*/ 0 h 965200"/>
              <a:gd name="connsiteX1" fmla="*/ 200645 w 683245"/>
              <a:gd name="connsiteY1" fmla="*/ 0 h 965200"/>
              <a:gd name="connsiteX2" fmla="*/ 683245 w 683245"/>
              <a:gd name="connsiteY2" fmla="*/ 482600 h 965200"/>
              <a:gd name="connsiteX3" fmla="*/ 200645 w 683245"/>
              <a:gd name="connsiteY3" fmla="*/ 965200 h 965200"/>
              <a:gd name="connsiteX4" fmla="*/ 0 w 683245"/>
              <a:gd name="connsiteY4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45" h="965200">
                <a:moveTo>
                  <a:pt x="0" y="0"/>
                </a:moveTo>
                <a:lnTo>
                  <a:pt x="200645" y="0"/>
                </a:lnTo>
                <a:cubicBezTo>
                  <a:pt x="467178" y="0"/>
                  <a:pt x="683245" y="216067"/>
                  <a:pt x="683245" y="482600"/>
                </a:cubicBezTo>
                <a:cubicBezTo>
                  <a:pt x="683245" y="749133"/>
                  <a:pt x="467178" y="965200"/>
                  <a:pt x="200645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75E236D-252F-2DBB-5F92-F537A1018916}"/>
              </a:ext>
            </a:extLst>
          </p:cNvPr>
          <p:cNvSpPr/>
          <p:nvPr/>
        </p:nvSpPr>
        <p:spPr>
          <a:xfrm>
            <a:off x="0" y="4542032"/>
            <a:ext cx="977901" cy="1295347"/>
          </a:xfrm>
          <a:custGeom>
            <a:avLst/>
            <a:gdLst>
              <a:gd name="connsiteX0" fmla="*/ 0 w 683245"/>
              <a:gd name="connsiteY0" fmla="*/ 0 h 965200"/>
              <a:gd name="connsiteX1" fmla="*/ 200645 w 683245"/>
              <a:gd name="connsiteY1" fmla="*/ 0 h 965200"/>
              <a:gd name="connsiteX2" fmla="*/ 683245 w 683245"/>
              <a:gd name="connsiteY2" fmla="*/ 482600 h 965200"/>
              <a:gd name="connsiteX3" fmla="*/ 200645 w 683245"/>
              <a:gd name="connsiteY3" fmla="*/ 965200 h 965200"/>
              <a:gd name="connsiteX4" fmla="*/ 0 w 683245"/>
              <a:gd name="connsiteY4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45" h="965200">
                <a:moveTo>
                  <a:pt x="0" y="0"/>
                </a:moveTo>
                <a:lnTo>
                  <a:pt x="200645" y="0"/>
                </a:lnTo>
                <a:cubicBezTo>
                  <a:pt x="467178" y="0"/>
                  <a:pt x="683245" y="216067"/>
                  <a:pt x="683245" y="482600"/>
                </a:cubicBezTo>
                <a:cubicBezTo>
                  <a:pt x="683245" y="749133"/>
                  <a:pt x="467178" y="965200"/>
                  <a:pt x="200645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4C3BC1-7E34-3C81-C764-B0E0C5C92B0A}"/>
              </a:ext>
            </a:extLst>
          </p:cNvPr>
          <p:cNvSpPr txBox="1"/>
          <p:nvPr/>
        </p:nvSpPr>
        <p:spPr>
          <a:xfrm>
            <a:off x="157211" y="3289461"/>
            <a:ext cx="7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7D7AA7-1C13-8735-FCD6-49F7B77C9079}"/>
              </a:ext>
            </a:extLst>
          </p:cNvPr>
          <p:cNvSpPr txBox="1"/>
          <p:nvPr/>
        </p:nvSpPr>
        <p:spPr>
          <a:xfrm>
            <a:off x="157211" y="4874511"/>
            <a:ext cx="7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812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9" descr="Ảnh có chứa văn bản&#10;&#10;Mô tả được tạo tự độ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-1752598" y="-4756567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 txBox="1"/>
          <p:nvPr/>
        </p:nvSpPr>
        <p:spPr>
          <a:xfrm>
            <a:off x="470516" y="208914"/>
            <a:ext cx="40125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GIỚI THIỆU CÔNG NGHỆ</a:t>
            </a:r>
            <a:endParaRPr dirty="0"/>
          </a:p>
        </p:txBody>
      </p:sp>
      <p:sp>
        <p:nvSpPr>
          <p:cNvPr id="223" name="Google Shape;223;p9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77FA252-AC46-E1CA-6253-5152810A6095}"/>
              </a:ext>
            </a:extLst>
          </p:cNvPr>
          <p:cNvSpPr/>
          <p:nvPr/>
        </p:nvSpPr>
        <p:spPr>
          <a:xfrm>
            <a:off x="0" y="1295137"/>
            <a:ext cx="977901" cy="1295347"/>
          </a:xfrm>
          <a:custGeom>
            <a:avLst/>
            <a:gdLst>
              <a:gd name="connsiteX0" fmla="*/ 0 w 683245"/>
              <a:gd name="connsiteY0" fmla="*/ 0 h 965200"/>
              <a:gd name="connsiteX1" fmla="*/ 200645 w 683245"/>
              <a:gd name="connsiteY1" fmla="*/ 0 h 965200"/>
              <a:gd name="connsiteX2" fmla="*/ 683245 w 683245"/>
              <a:gd name="connsiteY2" fmla="*/ 482600 h 965200"/>
              <a:gd name="connsiteX3" fmla="*/ 200645 w 683245"/>
              <a:gd name="connsiteY3" fmla="*/ 965200 h 965200"/>
              <a:gd name="connsiteX4" fmla="*/ 0 w 683245"/>
              <a:gd name="connsiteY4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45" h="965200">
                <a:moveTo>
                  <a:pt x="0" y="0"/>
                </a:moveTo>
                <a:lnTo>
                  <a:pt x="200645" y="0"/>
                </a:lnTo>
                <a:cubicBezTo>
                  <a:pt x="467178" y="0"/>
                  <a:pt x="683245" y="216067"/>
                  <a:pt x="683245" y="482600"/>
                </a:cubicBezTo>
                <a:cubicBezTo>
                  <a:pt x="683245" y="749133"/>
                  <a:pt x="467178" y="965200"/>
                  <a:pt x="200645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5E270-F9CD-A090-D6C1-87266EB2A414}"/>
              </a:ext>
            </a:extLst>
          </p:cNvPr>
          <p:cNvSpPr txBox="1"/>
          <p:nvPr/>
        </p:nvSpPr>
        <p:spPr>
          <a:xfrm>
            <a:off x="157211" y="1681200"/>
            <a:ext cx="7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0E3339-E43B-BBD4-2BA5-C7775A4B95A9}"/>
              </a:ext>
            </a:extLst>
          </p:cNvPr>
          <p:cNvGrpSpPr/>
          <p:nvPr/>
        </p:nvGrpSpPr>
        <p:grpSpPr>
          <a:xfrm>
            <a:off x="1981200" y="1141249"/>
            <a:ext cx="10210800" cy="4733083"/>
            <a:chOff x="1981200" y="1141249"/>
            <a:chExt cx="10210800" cy="47330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011BC4-7694-3538-6C0B-20742623DD85}"/>
                </a:ext>
              </a:extLst>
            </p:cNvPr>
            <p:cNvSpPr/>
            <p:nvPr/>
          </p:nvSpPr>
          <p:spPr>
            <a:xfrm>
              <a:off x="1981200" y="1295138"/>
              <a:ext cx="88900" cy="4579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6C5052-6583-0082-5FF0-0EE91F7FCE99}"/>
                </a:ext>
              </a:extLst>
            </p:cNvPr>
            <p:cNvGrpSpPr/>
            <p:nvPr/>
          </p:nvGrpSpPr>
          <p:grpSpPr>
            <a:xfrm>
              <a:off x="2070099" y="1141249"/>
              <a:ext cx="10121901" cy="4533481"/>
              <a:chOff x="2070099" y="1141249"/>
              <a:chExt cx="10121901" cy="453348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C79EB-A172-34FA-CC80-68BC0D4B4DC1}"/>
                  </a:ext>
                </a:extLst>
              </p:cNvPr>
              <p:cNvSpPr txBox="1"/>
              <p:nvPr/>
            </p:nvSpPr>
            <p:spPr>
              <a:xfrm>
                <a:off x="2070099" y="1141249"/>
                <a:ext cx="10121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03: </a:t>
                </a:r>
                <a:r>
                  <a:rPr lang="en-US" sz="2800" dirty="0" err="1">
                    <a:solidFill>
                      <a:schemeClr val="accent6">
                        <a:lumMod val="75000"/>
                      </a:schemeClr>
                    </a:solidFill>
                  </a:rPr>
                  <a:t>Tìm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accent6">
                        <a:lumMod val="75000"/>
                      </a:schemeClr>
                    </a:solidFill>
                  </a:rPr>
                  <a:t>hiểu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accent6">
                        <a:lumMod val="75000"/>
                      </a:schemeClr>
                    </a:solidFill>
                  </a:rPr>
                  <a:t>về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MySQL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8F3F7B-3519-C562-CB19-4EB28F2F7B05}"/>
                  </a:ext>
                </a:extLst>
              </p:cNvPr>
              <p:cNvSpPr txBox="1"/>
              <p:nvPr/>
            </p:nvSpPr>
            <p:spPr>
              <a:xfrm>
                <a:off x="2070100" y="1704412"/>
                <a:ext cx="101219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MySQL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hệ</a:t>
                </a:r>
                <a:r>
                  <a:rPr lang="en-US" sz="1800" dirty="0"/>
                  <a:t> </a:t>
                </a:r>
                <a:r>
                  <a:rPr lang="en-US" sz="1800" dirty="0" err="1"/>
                  <a:t>quản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trị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cơ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sở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dữ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liệu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tự</a:t>
                </a:r>
                <a:r>
                  <a:rPr lang="en-US" sz="1800" dirty="0"/>
                  <a:t> do </a:t>
                </a:r>
                <a:r>
                  <a:rPr lang="en-US" sz="1800" dirty="0" err="1"/>
                  <a:t>mã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nguồn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mở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phổ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biến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thế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giới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phát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triển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ưa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chuộng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trong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quá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trình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phát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triển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ứng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r>
                  <a:rPr lang="en-US" sz="1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MySQL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đươc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đặt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trên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nền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tảng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hệ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hành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nhau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như</a:t>
                </a:r>
                <a:r>
                  <a:rPr lang="en-US" sz="1800" dirty="0"/>
                  <a:t> Windows, Linux,..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MySQL </a:t>
                </a:r>
                <a:r>
                  <a:rPr lang="en-US" sz="1800" dirty="0" err="1"/>
                  <a:t>tương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thích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tốt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môi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trường</a:t>
                </a:r>
                <a:r>
                  <a:rPr lang="en-US" sz="1800" dirty="0"/>
                  <a:t> PHP, </a:t>
                </a:r>
                <a:r>
                  <a:rPr lang="en-US" sz="1800" dirty="0" err="1"/>
                  <a:t>giúp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hệ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thống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hoạt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mạnh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mẽ</a:t>
                </a:r>
                <a:r>
                  <a:rPr lang="en-US" sz="1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Ưu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điểm</a:t>
                </a:r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	</a:t>
                </a:r>
                <a:r>
                  <a:rPr lang="en-US" sz="1800" dirty="0" err="1"/>
                  <a:t>Nhanh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chóng</a:t>
                </a:r>
                <a:endParaRPr lang="en-US" sz="1800" dirty="0"/>
              </a:p>
              <a:p>
                <a:r>
                  <a:rPr lang="en-US" sz="1800" dirty="0"/>
                  <a:t>	</a:t>
                </a:r>
                <a:r>
                  <a:rPr lang="en-US" sz="1800" dirty="0" err="1"/>
                  <a:t>Mạnh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khả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năng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mở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rộng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	</a:t>
                </a:r>
                <a:r>
                  <a:rPr lang="en-US" sz="1800" dirty="0" err="1"/>
                  <a:t>Độ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bảo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mật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cao</a:t>
                </a:r>
                <a:endParaRPr lang="en-US" sz="1800" dirty="0"/>
              </a:p>
              <a:p>
                <a:r>
                  <a:rPr lang="en-US" sz="1800" dirty="0"/>
                  <a:t>	</a:t>
                </a:r>
                <a:r>
                  <a:rPr lang="en-US" sz="1800" dirty="0" err="1"/>
                  <a:t>Dễ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Nhược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điểm</a:t>
                </a:r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	MySQL </a:t>
                </a:r>
                <a:r>
                  <a:rPr lang="en-US" sz="1800" dirty="0" err="1"/>
                  <a:t>bị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hạn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chế</a:t>
                </a:r>
                <a:r>
                  <a:rPr lang="en-US" sz="1800" dirty="0"/>
                  <a:t> dung </a:t>
                </a:r>
                <a:r>
                  <a:rPr lang="en-US" sz="1800" dirty="0" err="1"/>
                  <a:t>lượng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cụ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bản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ghi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của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người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lớn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dần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gây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</a:t>
                </a:r>
                <a:r>
                  <a:rPr lang="en-US" sz="1800" dirty="0"/>
                  <a:t> 	</a:t>
                </a:r>
                <a:r>
                  <a:rPr lang="en-US" sz="1800" dirty="0" err="1"/>
                  <a:t>khăn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trong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việc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truy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xuất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dữ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liệu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khiến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người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cần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áp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biện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pháp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tăng</a:t>
                </a:r>
                <a:r>
                  <a:rPr lang="en-US" sz="1800" dirty="0"/>
                  <a:t> 	</a:t>
                </a:r>
                <a:r>
                  <a:rPr lang="en-US" sz="1800" dirty="0" err="1"/>
                  <a:t>tốc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</a:t>
                </a:r>
                <a:r>
                  <a:rPr lang="en-US" sz="1800" dirty="0"/>
                  <a:t> chia </a:t>
                </a:r>
                <a:r>
                  <a:rPr lang="en-US" sz="1800" dirty="0" err="1"/>
                  <a:t>sẻ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dữ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liệu</a:t>
                </a:r>
                <a:r>
                  <a:rPr lang="en-US" sz="1800" dirty="0"/>
                  <a:t>.</a:t>
                </a:r>
              </a:p>
              <a:p>
                <a:endParaRPr lang="en-US" sz="1800" dirty="0"/>
              </a:p>
            </p:txBody>
          </p:sp>
        </p:grpSp>
      </p:grpSp>
      <p:pic>
        <p:nvPicPr>
          <p:cNvPr id="22" name="Google Shape;221;p9" descr="Ảnh có chứa văn bản&#10;&#10;Mô tả được tạo tự động">
            <a:extLst>
              <a:ext uri="{FF2B5EF4-FFF2-40B4-BE49-F238E27FC236}">
                <a16:creationId xmlns:a16="http://schemas.microsoft.com/office/drawing/2014/main" id="{47544B5F-E63D-E8CF-4A65-447E9D8B2DF9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0436D3-5A02-3D8D-45A3-58A184600DE3}"/>
              </a:ext>
            </a:extLst>
          </p:cNvPr>
          <p:cNvSpPr/>
          <p:nvPr/>
        </p:nvSpPr>
        <p:spPr>
          <a:xfrm>
            <a:off x="0" y="2952690"/>
            <a:ext cx="977901" cy="1295347"/>
          </a:xfrm>
          <a:custGeom>
            <a:avLst/>
            <a:gdLst>
              <a:gd name="connsiteX0" fmla="*/ 0 w 683245"/>
              <a:gd name="connsiteY0" fmla="*/ 0 h 965200"/>
              <a:gd name="connsiteX1" fmla="*/ 200645 w 683245"/>
              <a:gd name="connsiteY1" fmla="*/ 0 h 965200"/>
              <a:gd name="connsiteX2" fmla="*/ 683245 w 683245"/>
              <a:gd name="connsiteY2" fmla="*/ 482600 h 965200"/>
              <a:gd name="connsiteX3" fmla="*/ 200645 w 683245"/>
              <a:gd name="connsiteY3" fmla="*/ 965200 h 965200"/>
              <a:gd name="connsiteX4" fmla="*/ 0 w 683245"/>
              <a:gd name="connsiteY4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45" h="965200">
                <a:moveTo>
                  <a:pt x="0" y="0"/>
                </a:moveTo>
                <a:lnTo>
                  <a:pt x="200645" y="0"/>
                </a:lnTo>
                <a:cubicBezTo>
                  <a:pt x="467178" y="0"/>
                  <a:pt x="683245" y="216067"/>
                  <a:pt x="683245" y="482600"/>
                </a:cubicBezTo>
                <a:cubicBezTo>
                  <a:pt x="683245" y="749133"/>
                  <a:pt x="467178" y="965200"/>
                  <a:pt x="200645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75E236D-252F-2DBB-5F92-F537A1018916}"/>
              </a:ext>
            </a:extLst>
          </p:cNvPr>
          <p:cNvSpPr/>
          <p:nvPr/>
        </p:nvSpPr>
        <p:spPr>
          <a:xfrm>
            <a:off x="0" y="4542032"/>
            <a:ext cx="977901" cy="1295347"/>
          </a:xfrm>
          <a:custGeom>
            <a:avLst/>
            <a:gdLst>
              <a:gd name="connsiteX0" fmla="*/ 0 w 683245"/>
              <a:gd name="connsiteY0" fmla="*/ 0 h 965200"/>
              <a:gd name="connsiteX1" fmla="*/ 200645 w 683245"/>
              <a:gd name="connsiteY1" fmla="*/ 0 h 965200"/>
              <a:gd name="connsiteX2" fmla="*/ 683245 w 683245"/>
              <a:gd name="connsiteY2" fmla="*/ 482600 h 965200"/>
              <a:gd name="connsiteX3" fmla="*/ 200645 w 683245"/>
              <a:gd name="connsiteY3" fmla="*/ 965200 h 965200"/>
              <a:gd name="connsiteX4" fmla="*/ 0 w 683245"/>
              <a:gd name="connsiteY4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45" h="965200">
                <a:moveTo>
                  <a:pt x="0" y="0"/>
                </a:moveTo>
                <a:lnTo>
                  <a:pt x="200645" y="0"/>
                </a:lnTo>
                <a:cubicBezTo>
                  <a:pt x="467178" y="0"/>
                  <a:pt x="683245" y="216067"/>
                  <a:pt x="683245" y="482600"/>
                </a:cubicBezTo>
                <a:cubicBezTo>
                  <a:pt x="683245" y="749133"/>
                  <a:pt x="467178" y="965200"/>
                  <a:pt x="200645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4C3BC1-7E34-3C81-C764-B0E0C5C92B0A}"/>
              </a:ext>
            </a:extLst>
          </p:cNvPr>
          <p:cNvSpPr txBox="1"/>
          <p:nvPr/>
        </p:nvSpPr>
        <p:spPr>
          <a:xfrm>
            <a:off x="157211" y="3289461"/>
            <a:ext cx="7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7D7AA7-1C13-8735-FCD6-49F7B77C9079}"/>
              </a:ext>
            </a:extLst>
          </p:cNvPr>
          <p:cNvSpPr txBox="1"/>
          <p:nvPr/>
        </p:nvSpPr>
        <p:spPr>
          <a:xfrm>
            <a:off x="157211" y="4874511"/>
            <a:ext cx="7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537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/>
        </p:nvSpPr>
        <p:spPr>
          <a:xfrm>
            <a:off x="470516" y="278168"/>
            <a:ext cx="61207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PHÂN TÍCH VÀ THIẾT KẾ HỆ THỐNG</a:t>
            </a:r>
            <a:endParaRPr dirty="0"/>
          </a:p>
        </p:txBody>
      </p:sp>
      <p:sp>
        <p:nvSpPr>
          <p:cNvPr id="319" name="Google Shape;319;p14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A76C11-BB52-7030-EC0B-9DAAC757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41" y="864017"/>
            <a:ext cx="8078117" cy="5129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8496D-AE8A-AE53-E78E-2C0EA2BB7424}"/>
              </a:ext>
            </a:extLst>
          </p:cNvPr>
          <p:cNvSpPr txBox="1"/>
          <p:nvPr/>
        </p:nvSpPr>
        <p:spPr>
          <a:xfrm>
            <a:off x="4859122" y="6087954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/>
        </p:nvSpPr>
        <p:spPr>
          <a:xfrm>
            <a:off x="470516" y="278168"/>
            <a:ext cx="61207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PHÂN TÍCH VÀ THIẾT KẾ HỆ THỐNG</a:t>
            </a:r>
            <a:endParaRPr dirty="0"/>
          </a:p>
        </p:txBody>
      </p:sp>
      <p:sp>
        <p:nvSpPr>
          <p:cNvPr id="319" name="Google Shape;319;p14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8496D-AE8A-AE53-E78E-2C0EA2BB7424}"/>
              </a:ext>
            </a:extLst>
          </p:cNvPr>
          <p:cNvSpPr txBox="1"/>
          <p:nvPr/>
        </p:nvSpPr>
        <p:spPr>
          <a:xfrm>
            <a:off x="5205370" y="6084977"/>
            <a:ext cx="1781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E2052-04DA-B87B-15E5-B0B8E121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43" y="864108"/>
            <a:ext cx="7830512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1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-26043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8"/>
          <p:cNvSpPr txBox="1"/>
          <p:nvPr/>
        </p:nvSpPr>
        <p:spPr>
          <a:xfrm>
            <a:off x="470516" y="208914"/>
            <a:ext cx="169309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KẾT LUẬN</a:t>
            </a:r>
            <a:endParaRPr dirty="0"/>
          </a:p>
        </p:txBody>
      </p:sp>
      <p:sp>
        <p:nvSpPr>
          <p:cNvPr id="370" name="Google Shape;370;p18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317062" y="967091"/>
            <a:ext cx="693264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ĐẠT ĐƯỢC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vi-VN" dirty="0">
                <a:solidFill>
                  <a:schemeClr val="dk1"/>
                </a:solidFill>
              </a:rPr>
              <a:t>Xây dựng thành công website bán thiết bị điện tử đáp ứng nhu cầu đặt ra.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vi-VN" dirty="0">
                <a:solidFill>
                  <a:schemeClr val="dk1"/>
                </a:solidFill>
              </a:rPr>
              <a:t>Nắm vững và hiểu quy trình xây dựng một website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bán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hàng</a:t>
            </a:r>
            <a:r>
              <a:rPr lang="vi-VN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vi-VN" dirty="0">
                <a:solidFill>
                  <a:schemeClr val="dk1"/>
                </a:solidFill>
              </a:rPr>
              <a:t>Tìm hiểu và 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vi-VN" dirty="0">
                <a:solidFill>
                  <a:schemeClr val="dk1"/>
                </a:solidFill>
              </a:rPr>
              <a:t>sử dụng một số công cụ để xây dựng website như: Hệ quản trị cơ sở dữ liệu MySQL, ngôn ngữ PHP và Framework Laravel 8.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775B9-C274-3A85-42CE-78D8A2C73CDB}"/>
              </a:ext>
            </a:extLst>
          </p:cNvPr>
          <p:cNvSpPr txBox="1"/>
          <p:nvPr/>
        </p:nvSpPr>
        <p:spPr>
          <a:xfrm>
            <a:off x="698500" y="18669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/>
          </a:p>
        </p:txBody>
      </p:sp>
      <p:sp>
        <p:nvSpPr>
          <p:cNvPr id="11" name="Google Shape;406;p20">
            <a:extLst>
              <a:ext uri="{FF2B5EF4-FFF2-40B4-BE49-F238E27FC236}">
                <a16:creationId xmlns:a16="http://schemas.microsoft.com/office/drawing/2014/main" id="{04ABF7EC-11B4-D540-F635-40D2790BE296}"/>
              </a:ext>
            </a:extLst>
          </p:cNvPr>
          <p:cNvSpPr txBox="1"/>
          <p:nvPr/>
        </p:nvSpPr>
        <p:spPr>
          <a:xfrm>
            <a:off x="1317062" y="2877094"/>
            <a:ext cx="7924800" cy="260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sym typeface="Arial"/>
              </a:rPr>
              <a:t>MẶT HẠN CHẾ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/>
              <a:t>Kỹ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hẹp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Giao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tối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cải</a:t>
            </a:r>
            <a:r>
              <a:rPr lang="en-US" sz="1800" dirty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tốc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code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Website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thuyết</a:t>
            </a:r>
            <a:r>
              <a:rPr lang="en-US" sz="1800" dirty="0"/>
              <a:t>,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thương</a:t>
            </a:r>
            <a:r>
              <a:rPr lang="en-US" sz="1800" dirty="0"/>
              <a:t> </a:t>
            </a:r>
            <a:r>
              <a:rPr lang="en-US" sz="1800" dirty="0" err="1"/>
              <a:t>mại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1031</Words>
  <Application>Microsoft Office PowerPoint</Application>
  <PresentationFormat>Widescreen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Open Sans Light</vt:lpstr>
      <vt:lpstr>Courier New</vt:lpstr>
      <vt:lpstr>Arial</vt:lpstr>
      <vt:lpstr>Tahoma</vt:lpstr>
      <vt:lpstr>Open Sans</vt:lpstr>
      <vt:lpstr>Times New Roman</vt:lpstr>
      <vt:lpstr>Wingdings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 Thang</dc:creator>
  <cp:lastModifiedBy>BÙI ĐỨC TRUNG</cp:lastModifiedBy>
  <cp:revision>10</cp:revision>
  <dcterms:created xsi:type="dcterms:W3CDTF">2021-08-06T05:29:44Z</dcterms:created>
  <dcterms:modified xsi:type="dcterms:W3CDTF">2022-06-24T13:45:24Z</dcterms:modified>
</cp:coreProperties>
</file>