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eo Tech Bold" charset="1" panose="020B0804030504040204"/>
      <p:regular r:id="rId15"/>
    </p:embeddedFont>
    <p:embeddedFont>
      <p:font typeface="Anastasia Script" charset="1" panose="02000505070000020002"/>
      <p:regular r:id="rId16"/>
    </p:embeddedFont>
    <p:embeddedFont>
      <p:font typeface="Poppins" charset="1" panose="00000500000000000000"/>
      <p:regular r:id="rId17"/>
    </p:embeddedFont>
    <p:embeddedFont>
      <p:font typeface="Neo Tech" charset="1" panose="020B0504030504040204"/>
      <p:regular r:id="rId18"/>
    </p:embeddedFont>
    <p:embeddedFont>
      <p:font typeface="Poppins Bold" charset="1" panose="000008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.pn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.pn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Relationship Id="rId6" Target="../media/image17.jpeg" Type="http://schemas.openxmlformats.org/officeDocument/2006/relationships/image"/><Relationship Id="rId7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9890" y="-94086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954155">
            <a:off x="11475847" y="-16701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51545">
            <a:off x="-34787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9836" y="4352925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35446" y="3541801"/>
            <a:ext cx="11918388" cy="220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1"/>
              </a:lnSpc>
            </a:pPr>
            <a:r>
              <a:rPr lang="en-US" b="true" sz="6776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СИСТЕМА ОТСЛЕЖИВАНИЯ ЗДОРОВЬЯ ПАЦИЕНТОВ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753834" y="2055071"/>
            <a:ext cx="1392979" cy="139297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19800" y="8180584"/>
            <a:ext cx="14648400" cy="2483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2"/>
              </a:lnSpc>
            </a:pPr>
            <a:r>
              <a:rPr lang="en-US" sz="4666">
                <a:solidFill>
                  <a:srgbClr val="65FFE8"/>
                </a:solidFill>
                <a:latin typeface="Anastasia Script"/>
                <a:ea typeface="Anastasia Script"/>
                <a:cs typeface="Anastasia Script"/>
                <a:sym typeface="Anastasia Script"/>
              </a:rPr>
              <a:t>BY: Ибраимова  Аяна, Халилов Нурсейит, Токтобеков Кутман</a:t>
            </a:r>
          </a:p>
          <a:p>
            <a:pPr algn="ctr">
              <a:lnSpc>
                <a:spcPts val="6532"/>
              </a:lnSpc>
            </a:pPr>
            <a:r>
              <a:rPr lang="en-US" sz="4666">
                <a:solidFill>
                  <a:srgbClr val="65FFE8"/>
                </a:solidFill>
                <a:latin typeface="Anastasia Script"/>
                <a:ea typeface="Anastasia Script"/>
                <a:cs typeface="Anastasia Script"/>
                <a:sym typeface="Anastasia Script"/>
              </a:rPr>
              <a:t>Грурпа: CS 13-24</a:t>
            </a:r>
          </a:p>
          <a:p>
            <a:pPr algn="ctr">
              <a:lnSpc>
                <a:spcPts val="65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82340"/>
            <a:ext cx="9443716" cy="10204660"/>
          </a:xfrm>
          <a:custGeom>
            <a:avLst/>
            <a:gdLst/>
            <a:ahLst/>
            <a:cxnLst/>
            <a:rect r="r" b="b" t="t" l="l"/>
            <a:pathLst>
              <a:path h="10204660" w="9443716">
                <a:moveTo>
                  <a:pt x="0" y="0"/>
                </a:moveTo>
                <a:lnTo>
                  <a:pt x="9443716" y="0"/>
                </a:lnTo>
                <a:lnTo>
                  <a:pt x="9443716" y="10204660"/>
                </a:lnTo>
                <a:lnTo>
                  <a:pt x="0" y="1020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7652324" cy="8181313"/>
          </a:xfrm>
          <a:custGeom>
            <a:avLst/>
            <a:gdLst/>
            <a:ahLst/>
            <a:cxnLst/>
            <a:rect r="r" b="b" t="t" l="l"/>
            <a:pathLst>
              <a:path h="8181313" w="7652324">
                <a:moveTo>
                  <a:pt x="0" y="0"/>
                </a:moveTo>
                <a:lnTo>
                  <a:pt x="7652324" y="0"/>
                </a:lnTo>
                <a:lnTo>
                  <a:pt x="7652324" y="8181313"/>
                </a:lnTo>
                <a:lnTo>
                  <a:pt x="0" y="8181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2353205" y="5015854"/>
            <a:ext cx="13398293" cy="9695492"/>
          </a:xfrm>
          <a:custGeom>
            <a:avLst/>
            <a:gdLst/>
            <a:ahLst/>
            <a:cxnLst/>
            <a:rect r="r" b="b" t="t" l="l"/>
            <a:pathLst>
              <a:path h="9695492" w="13398293">
                <a:moveTo>
                  <a:pt x="13398294" y="0"/>
                </a:moveTo>
                <a:lnTo>
                  <a:pt x="0" y="0"/>
                </a:lnTo>
                <a:lnTo>
                  <a:pt x="0" y="9695492"/>
                </a:lnTo>
                <a:lnTo>
                  <a:pt x="13398294" y="9695492"/>
                </a:lnTo>
                <a:lnTo>
                  <a:pt x="133982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38350" y="82340"/>
            <a:ext cx="7876917" cy="6740764"/>
            <a:chOff x="0" y="0"/>
            <a:chExt cx="2074579" cy="17753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4579" cy="1775345"/>
            </a:xfrm>
            <a:custGeom>
              <a:avLst/>
              <a:gdLst/>
              <a:ahLst/>
              <a:cxnLst/>
              <a:rect r="r" b="b" t="t" l="l"/>
              <a:pathLst>
                <a:path h="1775345" w="2074579">
                  <a:moveTo>
                    <a:pt x="98286" y="0"/>
                  </a:moveTo>
                  <a:lnTo>
                    <a:pt x="1976293" y="0"/>
                  </a:lnTo>
                  <a:cubicBezTo>
                    <a:pt x="2030575" y="0"/>
                    <a:pt x="2074579" y="44004"/>
                    <a:pt x="2074579" y="98286"/>
                  </a:cubicBezTo>
                  <a:lnTo>
                    <a:pt x="2074579" y="1677059"/>
                  </a:lnTo>
                  <a:cubicBezTo>
                    <a:pt x="2074579" y="1731341"/>
                    <a:pt x="2030575" y="1775345"/>
                    <a:pt x="1976293" y="1775345"/>
                  </a:cubicBezTo>
                  <a:lnTo>
                    <a:pt x="98286" y="1775345"/>
                  </a:lnTo>
                  <a:cubicBezTo>
                    <a:pt x="44004" y="1775345"/>
                    <a:pt x="0" y="1731341"/>
                    <a:pt x="0" y="1677059"/>
                  </a:cubicBezTo>
                  <a:lnTo>
                    <a:pt x="0" y="98286"/>
                  </a:lnTo>
                  <a:cubicBezTo>
                    <a:pt x="0" y="44004"/>
                    <a:pt x="44004" y="0"/>
                    <a:pt x="98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074579" cy="184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720470">
            <a:off x="-3607642" y="4289695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817935" y="505740"/>
            <a:ext cx="5344215" cy="9357860"/>
          </a:xfrm>
          <a:custGeom>
            <a:avLst/>
            <a:gdLst/>
            <a:ahLst/>
            <a:cxnLst/>
            <a:rect r="r" b="b" t="t" l="l"/>
            <a:pathLst>
              <a:path h="9357860" w="5344215">
                <a:moveTo>
                  <a:pt x="0" y="0"/>
                </a:moveTo>
                <a:lnTo>
                  <a:pt x="5344215" y="0"/>
                </a:lnTo>
                <a:lnTo>
                  <a:pt x="5344215" y="9357860"/>
                </a:lnTo>
                <a:lnTo>
                  <a:pt x="0" y="93578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4995" y="99836"/>
            <a:ext cx="4856963" cy="403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9"/>
              </a:lnSpc>
            </a:pPr>
            <a:r>
              <a:rPr lang="en-US" sz="6391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ДАТЧИКИ</a:t>
            </a:r>
          </a:p>
          <a:p>
            <a:pPr algn="l">
              <a:lnSpc>
                <a:spcPts val="7669"/>
              </a:lnSpc>
            </a:pPr>
            <a:r>
              <a:rPr lang="en-US" sz="6391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НА ТЕЛЕ И ИХ ФУНКЦИИ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68049" y="376667"/>
            <a:ext cx="7265548" cy="644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Размещение датчиков на теле и</a:t>
            </a:r>
          </a:p>
          <a:p>
            <a:pPr algn="just">
              <a:lnSpc>
                <a:spcPts val="2999"/>
              </a:lnSpc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Их фУНкЦИи</a:t>
            </a:r>
          </a:p>
          <a:p>
            <a:pPr algn="just">
              <a:lnSpc>
                <a:spcPts val="2999"/>
              </a:lnSpc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Запястье: браслет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ФункЦии: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Частота сердечных сокращений (ЧСС):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отслеживает активность сердца.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Кислород в крови (SpO2): определяет уровень насыщения кислородом.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Шагомер и физическая активность: подсчитывает шаги, оценивает сожженные калории.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Сон: отслеживает фазы сна и качество отдыха.</a:t>
            </a:r>
          </a:p>
          <a:p>
            <a:pPr algn="just" marL="462624" indent="-231312" lvl="1">
              <a:lnSpc>
                <a:spcPts val="2999"/>
              </a:lnSpc>
              <a:buFont typeface="Arial"/>
              <a:buChar char="•"/>
            </a:pPr>
            <a:r>
              <a:rPr lang="en-US" sz="21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Почему важно: помогает выявить сердечные и дыхательные проблемы, улучшить образ жизни и отследить восстановление после физических нагрузок.</a:t>
            </a:r>
          </a:p>
          <a:p>
            <a:pPr algn="just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82340"/>
            <a:ext cx="9443716" cy="10204660"/>
          </a:xfrm>
          <a:custGeom>
            <a:avLst/>
            <a:gdLst/>
            <a:ahLst/>
            <a:cxnLst/>
            <a:rect r="r" b="b" t="t" l="l"/>
            <a:pathLst>
              <a:path h="10204660" w="9443716">
                <a:moveTo>
                  <a:pt x="0" y="0"/>
                </a:moveTo>
                <a:lnTo>
                  <a:pt x="9443716" y="0"/>
                </a:lnTo>
                <a:lnTo>
                  <a:pt x="9443716" y="10204660"/>
                </a:lnTo>
                <a:lnTo>
                  <a:pt x="0" y="1020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7652324" cy="8181313"/>
          </a:xfrm>
          <a:custGeom>
            <a:avLst/>
            <a:gdLst/>
            <a:ahLst/>
            <a:cxnLst/>
            <a:rect r="r" b="b" t="t" l="l"/>
            <a:pathLst>
              <a:path h="8181313" w="7652324">
                <a:moveTo>
                  <a:pt x="0" y="0"/>
                </a:moveTo>
                <a:lnTo>
                  <a:pt x="7652324" y="0"/>
                </a:lnTo>
                <a:lnTo>
                  <a:pt x="7652324" y="8181313"/>
                </a:lnTo>
                <a:lnTo>
                  <a:pt x="0" y="8181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99682" y="5182569"/>
            <a:ext cx="13398293" cy="9695492"/>
          </a:xfrm>
          <a:custGeom>
            <a:avLst/>
            <a:gdLst/>
            <a:ahLst/>
            <a:cxnLst/>
            <a:rect r="r" b="b" t="t" l="l"/>
            <a:pathLst>
              <a:path h="9695492" w="13398293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16905" y="274184"/>
            <a:ext cx="7876917" cy="6740764"/>
            <a:chOff x="0" y="0"/>
            <a:chExt cx="2074579" cy="17753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4579" cy="1775345"/>
            </a:xfrm>
            <a:custGeom>
              <a:avLst/>
              <a:gdLst/>
              <a:ahLst/>
              <a:cxnLst/>
              <a:rect r="r" b="b" t="t" l="l"/>
              <a:pathLst>
                <a:path h="1775345" w="2074579">
                  <a:moveTo>
                    <a:pt x="98286" y="0"/>
                  </a:moveTo>
                  <a:lnTo>
                    <a:pt x="1976293" y="0"/>
                  </a:lnTo>
                  <a:cubicBezTo>
                    <a:pt x="2030575" y="0"/>
                    <a:pt x="2074579" y="44004"/>
                    <a:pt x="2074579" y="98286"/>
                  </a:cubicBezTo>
                  <a:lnTo>
                    <a:pt x="2074579" y="1677059"/>
                  </a:lnTo>
                  <a:cubicBezTo>
                    <a:pt x="2074579" y="1731341"/>
                    <a:pt x="2030575" y="1775345"/>
                    <a:pt x="1976293" y="1775345"/>
                  </a:cubicBezTo>
                  <a:lnTo>
                    <a:pt x="98286" y="1775345"/>
                  </a:lnTo>
                  <a:cubicBezTo>
                    <a:pt x="44004" y="1775345"/>
                    <a:pt x="0" y="1731341"/>
                    <a:pt x="0" y="1677059"/>
                  </a:cubicBezTo>
                  <a:lnTo>
                    <a:pt x="0" y="98286"/>
                  </a:lnTo>
                  <a:cubicBezTo>
                    <a:pt x="0" y="44004"/>
                    <a:pt x="44004" y="0"/>
                    <a:pt x="98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074579" cy="184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720470">
            <a:off x="-35168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899464" y="1163006"/>
            <a:ext cx="4867947" cy="8203871"/>
          </a:xfrm>
          <a:custGeom>
            <a:avLst/>
            <a:gdLst/>
            <a:ahLst/>
            <a:cxnLst/>
            <a:rect r="r" b="b" t="t" l="l"/>
            <a:pathLst>
              <a:path h="8203871" w="4867947">
                <a:moveTo>
                  <a:pt x="0" y="0"/>
                </a:moveTo>
                <a:lnTo>
                  <a:pt x="4867947" y="0"/>
                </a:lnTo>
                <a:lnTo>
                  <a:pt x="4867947" y="8203871"/>
                </a:lnTo>
                <a:lnTo>
                  <a:pt x="0" y="82038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390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1451" y="140834"/>
            <a:ext cx="4608014" cy="417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5"/>
              </a:lnSpc>
            </a:pPr>
            <a:r>
              <a:rPr lang="en-US" sz="6654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ДАТЧИКИ</a:t>
            </a:r>
          </a:p>
          <a:p>
            <a:pPr algn="l">
              <a:lnSpc>
                <a:spcPts val="7985"/>
              </a:lnSpc>
            </a:pPr>
            <a:r>
              <a:rPr lang="en-US" sz="6654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НА ТЕЛЕ И ИХ ФУНКЦИИ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25183" y="217034"/>
            <a:ext cx="6634117" cy="7275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9"/>
              </a:lnSpc>
            </a:pPr>
          </a:p>
          <a:p>
            <a:pPr algn="just">
              <a:lnSpc>
                <a:spcPts val="2739"/>
              </a:lnSpc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.Грудь: ЭКГ-пластырь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Функции: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ЭКГ: фиксирует электрическую активность сердца.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Дыхание: измеряет частоту дыхательных движений.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Постуральный контроль: оценивает положение тела и риск падений.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Почему важно: помогает диагностировать аритмии, сердечные заболевания и отклонения в дыхании, важен для мониторинга пожилых людей.</a:t>
            </a:r>
          </a:p>
          <a:p>
            <a:pPr algn="just">
              <a:lnSpc>
                <a:spcPts val="2739"/>
              </a:lnSpc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Лоб: термодатчик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Функция: измеряет температуру тела.</a:t>
            </a:r>
          </a:p>
          <a:p>
            <a:pPr algn="just" marL="422419" indent="-211209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Почему важно: быстро выявляет воспаления, инфекции или начало вирусных заболеваний, таких как грипп</a:t>
            </a:r>
          </a:p>
          <a:p>
            <a:pPr algn="just">
              <a:lnSpc>
                <a:spcPts val="2739"/>
              </a:lnSpc>
            </a:pPr>
            <a:r>
              <a:rPr lang="en-US" sz="19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или COVID-19.</a:t>
            </a:r>
          </a:p>
          <a:p>
            <a:pPr algn="just">
              <a:lnSpc>
                <a:spcPts val="2739"/>
              </a:lnSpc>
            </a:pPr>
          </a:p>
          <a:p>
            <a:pPr algn="just" marL="0" indent="0" lvl="0">
              <a:lnSpc>
                <a:spcPts val="27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8761231" cy="9366877"/>
          </a:xfrm>
          <a:custGeom>
            <a:avLst/>
            <a:gdLst/>
            <a:ahLst/>
            <a:cxnLst/>
            <a:rect r="r" b="b" t="t" l="l"/>
            <a:pathLst>
              <a:path h="9366877" w="8761231">
                <a:moveTo>
                  <a:pt x="0" y="0"/>
                </a:moveTo>
                <a:lnTo>
                  <a:pt x="8761231" y="0"/>
                </a:lnTo>
                <a:lnTo>
                  <a:pt x="8761231" y="9366877"/>
                </a:lnTo>
                <a:lnTo>
                  <a:pt x="0" y="936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54495" y="6572465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17121" y="6297363"/>
            <a:ext cx="4183102" cy="2169217"/>
            <a:chOff x="0" y="0"/>
            <a:chExt cx="1101722" cy="571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52449" y="6297363"/>
            <a:ext cx="4183102" cy="2169217"/>
            <a:chOff x="0" y="0"/>
            <a:chExt cx="1101722" cy="571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87778" y="6297363"/>
            <a:ext cx="4183102" cy="2169217"/>
            <a:chOff x="0" y="0"/>
            <a:chExt cx="1101722" cy="5713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48397" y="1412097"/>
            <a:ext cx="12990049" cy="4031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ДОПОЛНИТЕЛЬНЫЕ ФУНКЦИИ СИСТЕМЫ </a:t>
            </a:r>
          </a:p>
          <a:p>
            <a:pPr algn="ctr">
              <a:lnSpc>
                <a:spcPts val="1020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368213" y="6460590"/>
            <a:ext cx="3680918" cy="206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8"/>
              </a:lnSpc>
            </a:pPr>
            <a:r>
              <a:rPr lang="en-US" sz="14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Искусственный интеллект для анализа данных</a:t>
            </a:r>
          </a:p>
          <a:p>
            <a:pPr algn="ctr">
              <a:lnSpc>
                <a:spcPts val="2028"/>
              </a:lnSpc>
            </a:pPr>
            <a:r>
              <a:rPr lang="en-US" sz="14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Использование машинного обучения позволяет более точно выявлять отклонения от нормы и предсказывать потенциальные проблемы со здоровьем.</a:t>
            </a:r>
          </a:p>
          <a:p>
            <a:pPr algn="ctr" marL="0" indent="0" lvl="0">
              <a:lnSpc>
                <a:spcPts val="2028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084162" y="6367241"/>
            <a:ext cx="4151389" cy="2539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7"/>
              </a:lnSpc>
            </a:pPr>
            <a:r>
              <a:rPr lang="en-US" sz="15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Система экстренной помощи</a:t>
            </a:r>
          </a:p>
          <a:p>
            <a:pPr algn="ctr">
              <a:lnSpc>
                <a:spcPts val="2217"/>
              </a:lnSpc>
            </a:pPr>
            <a:r>
              <a:rPr lang="en-US" sz="15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При критических показателях (например, резком падении уровня кислорода или повышении температуры) система автоматически вызывает помощь и уведомляет экстренные контакты.</a:t>
            </a:r>
          </a:p>
          <a:p>
            <a:pPr algn="ctr">
              <a:lnSpc>
                <a:spcPts val="2217"/>
              </a:lnSpc>
            </a:pPr>
          </a:p>
          <a:p>
            <a:pPr algn="ctr" marL="0" indent="0" lvl="0">
              <a:lnSpc>
                <a:spcPts val="2217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825309" y="6447204"/>
            <a:ext cx="4508038" cy="2210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5"/>
              </a:lnSpc>
            </a:pPr>
            <a:r>
              <a:rPr lang="en-US" sz="17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Личный дневник здоровья</a:t>
            </a:r>
          </a:p>
          <a:p>
            <a:pPr algn="ctr">
              <a:lnSpc>
                <a:spcPts val="2485"/>
              </a:lnSpc>
            </a:pPr>
            <a:r>
              <a:rPr lang="en-US" sz="177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Приложение фиксирует ежедневные данные, что позволяет отслеживать динамику здоровья и замечать прогресс или отклонения.</a:t>
            </a:r>
          </a:p>
          <a:p>
            <a:pPr algn="ctr">
              <a:lnSpc>
                <a:spcPts val="2485"/>
              </a:lnSpc>
            </a:pPr>
          </a:p>
          <a:p>
            <a:pPr algn="ctr" marL="0" indent="0" lvl="0">
              <a:lnSpc>
                <a:spcPts val="2485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2117121" y="5143500"/>
            <a:ext cx="4183102" cy="810025"/>
            <a:chOff x="0" y="0"/>
            <a:chExt cx="1101722" cy="2133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130895" y="5057975"/>
            <a:ext cx="391823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ИСКУССТВЕННЫЙ ИНТЕЛЛЕКТ  ДЛЯ  АНАЛИЗА ДАННЫХ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068305" y="5143500"/>
            <a:ext cx="4183102" cy="810025"/>
            <a:chOff x="0" y="0"/>
            <a:chExt cx="1101722" cy="2133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200738" y="5215137"/>
            <a:ext cx="391823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СИСТЕМА ЭКСТРЕННОЙ ПОМОЩИ 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1887057" y="5143500"/>
            <a:ext cx="4183102" cy="810025"/>
            <a:chOff x="0" y="0"/>
            <a:chExt cx="1101722" cy="21334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120211" y="5215137"/>
            <a:ext cx="391823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ЛИЧНЫЙ ДНЕВНИК ЗДОРОВЬЯ 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24142" y="3114995"/>
            <a:ext cx="1392979" cy="1392979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4385" y="894704"/>
            <a:ext cx="430901" cy="430901"/>
          </a:xfrm>
          <a:custGeom>
            <a:avLst/>
            <a:gdLst/>
            <a:ahLst/>
            <a:cxnLst/>
            <a:rect r="r" b="b" t="t" l="l"/>
            <a:pathLst>
              <a:path h="430901" w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08122" y="967280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7076780">
            <a:off x="11120447" y="-921645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6216"/>
            <a:ext cx="9582517" cy="374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26"/>
              </a:lnSpc>
            </a:pPr>
            <a:r>
              <a:rPr lang="en-US" sz="7855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ПРИМЕРЫ ИСПОЛЬЗОВАНИЯ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12439" y="2267783"/>
            <a:ext cx="8376596" cy="2302179"/>
            <a:chOff x="0" y="0"/>
            <a:chExt cx="2206182" cy="6063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06182" cy="606335"/>
            </a:xfrm>
            <a:custGeom>
              <a:avLst/>
              <a:gdLst/>
              <a:ahLst/>
              <a:cxnLst/>
              <a:rect r="r" b="b" t="t" l="l"/>
              <a:pathLst>
                <a:path h="606335" w="2206182">
                  <a:moveTo>
                    <a:pt x="60999" y="0"/>
                  </a:moveTo>
                  <a:lnTo>
                    <a:pt x="2145182" y="0"/>
                  </a:lnTo>
                  <a:cubicBezTo>
                    <a:pt x="2161361" y="0"/>
                    <a:pt x="2176876" y="6427"/>
                    <a:pt x="2188315" y="17866"/>
                  </a:cubicBezTo>
                  <a:cubicBezTo>
                    <a:pt x="2199755" y="29306"/>
                    <a:pt x="2206182" y="44821"/>
                    <a:pt x="2206182" y="60999"/>
                  </a:cubicBezTo>
                  <a:lnTo>
                    <a:pt x="2206182" y="545336"/>
                  </a:lnTo>
                  <a:cubicBezTo>
                    <a:pt x="2206182" y="579025"/>
                    <a:pt x="2178871" y="606335"/>
                    <a:pt x="2145182" y="606335"/>
                  </a:cubicBezTo>
                  <a:lnTo>
                    <a:pt x="60999" y="606335"/>
                  </a:lnTo>
                  <a:cubicBezTo>
                    <a:pt x="44821" y="606335"/>
                    <a:pt x="29306" y="599908"/>
                    <a:pt x="17866" y="588469"/>
                  </a:cubicBezTo>
                  <a:cubicBezTo>
                    <a:pt x="6427" y="577029"/>
                    <a:pt x="0" y="561514"/>
                    <a:pt x="0" y="545336"/>
                  </a:cubicBezTo>
                  <a:lnTo>
                    <a:pt x="0" y="60999"/>
                  </a:lnTo>
                  <a:cubicBezTo>
                    <a:pt x="0" y="44821"/>
                    <a:pt x="6427" y="29306"/>
                    <a:pt x="17866" y="17866"/>
                  </a:cubicBezTo>
                  <a:cubicBezTo>
                    <a:pt x="29306" y="6427"/>
                    <a:pt x="44821" y="0"/>
                    <a:pt x="6099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206182" cy="673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4663" y="2580690"/>
            <a:ext cx="7279337" cy="20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Пожилые люди. Постоянный мониторинг сердечной и дыхательной активности.</a:t>
            </a:r>
          </a:p>
          <a:p>
            <a:pPr algn="just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Уведомление при падениях или долгой неподвижности </a:t>
            </a:r>
          </a:p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1408122" y="2267783"/>
            <a:ext cx="5399855" cy="539985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3154411">
            <a:off x="-4445856" y="5671974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448594" y="2267783"/>
            <a:ext cx="1560782" cy="15607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12439" y="7514255"/>
            <a:ext cx="8429577" cy="2470745"/>
            <a:chOff x="0" y="0"/>
            <a:chExt cx="2220135" cy="65073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20135" cy="650731"/>
            </a:xfrm>
            <a:custGeom>
              <a:avLst/>
              <a:gdLst/>
              <a:ahLst/>
              <a:cxnLst/>
              <a:rect r="r" b="b" t="t" l="l"/>
              <a:pathLst>
                <a:path h="650731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59458" y="4741412"/>
            <a:ext cx="8429577" cy="2470745"/>
            <a:chOff x="0" y="0"/>
            <a:chExt cx="2220135" cy="65073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20135" cy="650731"/>
            </a:xfrm>
            <a:custGeom>
              <a:avLst/>
              <a:gdLst/>
              <a:ahLst/>
              <a:cxnLst/>
              <a:rect r="r" b="b" t="t" l="l"/>
              <a:pathLst>
                <a:path h="650731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59836" y="4838531"/>
            <a:ext cx="8983451" cy="237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2"/>
              </a:lnSpc>
              <a:spcBef>
                <a:spcPct val="0"/>
              </a:spcBef>
            </a:pPr>
            <a:r>
              <a:rPr lang="en-US" sz="19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Спортсмены </a:t>
            </a:r>
          </a:p>
          <a:p>
            <a:pPr algn="ctr">
              <a:lnSpc>
                <a:spcPts val="2672"/>
              </a:lnSpc>
              <a:spcBef>
                <a:spcPct val="0"/>
              </a:spcBef>
            </a:pPr>
            <a:r>
              <a:rPr lang="en-US" sz="19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Анализ физической</a:t>
            </a:r>
          </a:p>
          <a:p>
            <a:pPr algn="ctr">
              <a:lnSpc>
                <a:spcPts val="2672"/>
              </a:lnSpc>
              <a:spcBef>
                <a:spcPct val="0"/>
              </a:spcBef>
            </a:pPr>
            <a:r>
              <a:rPr lang="en-US" sz="19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активности, уровня восстановления, и оптимизация тренировок.</a:t>
            </a:r>
          </a:p>
          <a:p>
            <a:pPr algn="ctr">
              <a:lnSpc>
                <a:spcPts val="2672"/>
              </a:lnSpc>
              <a:spcBef>
                <a:spcPct val="0"/>
              </a:spcBef>
            </a:pPr>
            <a:r>
              <a:rPr lang="en-US" sz="19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Хронические больные</a:t>
            </a:r>
          </a:p>
          <a:p>
            <a:pPr algn="ctr">
              <a:lnSpc>
                <a:spcPts val="2672"/>
              </a:lnSpc>
              <a:spcBef>
                <a:spcPct val="0"/>
              </a:spcBef>
            </a:pPr>
            <a:r>
              <a:rPr lang="en-US" sz="19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Постоянный контроль состояния здоровья для предотвращения обострений.</a:t>
            </a:r>
          </a:p>
          <a:p>
            <a:pPr algn="ctr">
              <a:lnSpc>
                <a:spcPts val="2672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944137" y="7911445"/>
            <a:ext cx="7667936" cy="20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Обычные пользователи</a:t>
            </a:r>
          </a:p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 Поддержание здоровья, раннее выявление заболеваний, и повышение качества жизни.</a:t>
            </a:r>
          </a:p>
          <a:p>
            <a:pPr algn="ctr">
              <a:lnSpc>
                <a:spcPts val="3151"/>
              </a:lnSpc>
            </a:pPr>
          </a:p>
          <a:p>
            <a:pPr algn="ctr">
              <a:lnSpc>
                <a:spcPts val="31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8761231" cy="9366877"/>
          </a:xfrm>
          <a:custGeom>
            <a:avLst/>
            <a:gdLst/>
            <a:ahLst/>
            <a:cxnLst/>
            <a:rect r="r" b="b" t="t" l="l"/>
            <a:pathLst>
              <a:path h="9366877" w="8761231">
                <a:moveTo>
                  <a:pt x="0" y="0"/>
                </a:moveTo>
                <a:lnTo>
                  <a:pt x="8761231" y="0"/>
                </a:lnTo>
                <a:lnTo>
                  <a:pt x="8761231" y="9366877"/>
                </a:lnTo>
                <a:lnTo>
                  <a:pt x="0" y="936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54495" y="6572465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17121" y="6297363"/>
            <a:ext cx="4183102" cy="2169217"/>
            <a:chOff x="0" y="0"/>
            <a:chExt cx="1101722" cy="5713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52449" y="6297363"/>
            <a:ext cx="4183102" cy="2169217"/>
            <a:chOff x="0" y="0"/>
            <a:chExt cx="1101722" cy="571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87778" y="6297363"/>
            <a:ext cx="4183102" cy="2169217"/>
            <a:chOff x="0" y="0"/>
            <a:chExt cx="1101722" cy="5713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1722" cy="571316"/>
            </a:xfrm>
            <a:custGeom>
              <a:avLst/>
              <a:gdLst/>
              <a:ahLst/>
              <a:cxnLst/>
              <a:rect r="r" b="b" t="t" l="l"/>
              <a:pathLst>
                <a:path h="571316" w="1101722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48397" y="1412097"/>
            <a:ext cx="12990049" cy="274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850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БУДУЩЕЕ СИСТЕМЫ  </a:t>
            </a:r>
          </a:p>
          <a:p>
            <a:pPr algn="ctr">
              <a:lnSpc>
                <a:spcPts val="1020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939894" y="6418629"/>
            <a:ext cx="4227895" cy="264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4"/>
              </a:lnSpc>
            </a:pPr>
            <a:r>
              <a:rPr lang="en-US" sz="29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Будут работать без необходимости носить устройства на теле.</a:t>
            </a:r>
          </a:p>
          <a:p>
            <a:pPr algn="ctr" marL="0" indent="0" lvl="0">
              <a:lnSpc>
                <a:spcPts val="4174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052449" y="6275305"/>
            <a:ext cx="4214815" cy="233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6"/>
              </a:lnSpc>
            </a:pPr>
            <a:r>
              <a:rPr lang="en-US" sz="21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Использование новых технологий для измерения уровня глюкозы, гидратации и стресса без инвазивных методов.</a:t>
            </a:r>
          </a:p>
          <a:p>
            <a:pPr algn="ctr" marL="0" indent="0" lvl="0">
              <a:lnSpc>
                <a:spcPts val="3056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120211" y="6284830"/>
            <a:ext cx="4020400" cy="24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2"/>
              </a:lnSpc>
            </a:pPr>
            <a:r>
              <a:rPr lang="en-US" sz="23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Интеграция с голосовыми ассистентами для упрощенного взаимодействия с системой.</a:t>
            </a:r>
          </a:p>
          <a:p>
            <a:pPr algn="ctr" marL="0" indent="0" lvl="0">
              <a:lnSpc>
                <a:spcPts val="3242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2117121" y="5143500"/>
            <a:ext cx="4183102" cy="810025"/>
            <a:chOff x="0" y="0"/>
            <a:chExt cx="1101722" cy="2133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249554" y="5215137"/>
            <a:ext cx="391823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ИМПЛАНТИРУЕМЫЕ ДАТЧИКИ</a:t>
            </a:r>
          </a:p>
          <a:p>
            <a:pPr algn="ctr">
              <a:lnSpc>
                <a:spcPts val="252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7068305" y="5143500"/>
            <a:ext cx="4183102" cy="810025"/>
            <a:chOff x="0" y="0"/>
            <a:chExt cx="1101722" cy="2133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200738" y="5215137"/>
            <a:ext cx="391823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БОЛЕЕ ТОЧНЫЕ ПОКАЗАТЕЛИ</a:t>
            </a:r>
          </a:p>
          <a:p>
            <a:pPr algn="ctr">
              <a:lnSpc>
                <a:spcPts val="2520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1887057" y="5143500"/>
            <a:ext cx="4183102" cy="810025"/>
            <a:chOff x="0" y="0"/>
            <a:chExt cx="1101722" cy="21334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01722" cy="213340"/>
            </a:xfrm>
            <a:custGeom>
              <a:avLst/>
              <a:gdLst/>
              <a:ahLst/>
              <a:cxnLst/>
              <a:rect r="r" b="b" t="t" l="l"/>
              <a:pathLst>
                <a:path h="213340" w="1101722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120211" y="5215137"/>
            <a:ext cx="3918236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ГОЛОСОВОЙ ПОМОЩНИК</a:t>
            </a:r>
          </a:p>
          <a:p>
            <a:pPr algn="ctr">
              <a:lnSpc>
                <a:spcPts val="2520"/>
              </a:lnSpc>
            </a:pPr>
          </a:p>
        </p:txBody>
      </p:sp>
      <p:grpSp>
        <p:nvGrpSpPr>
          <p:cNvPr name="Group 35" id="35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24142" y="3114995"/>
            <a:ext cx="1392979" cy="1392979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3601" y="4298774"/>
            <a:ext cx="10260281" cy="8229600"/>
          </a:xfrm>
          <a:custGeom>
            <a:avLst/>
            <a:gdLst/>
            <a:ahLst/>
            <a:cxnLst/>
            <a:rect r="r" b="b" t="t" l="l"/>
            <a:pathLst>
              <a:path h="8229600" w="10260281">
                <a:moveTo>
                  <a:pt x="0" y="0"/>
                </a:moveTo>
                <a:lnTo>
                  <a:pt x="10260281" y="0"/>
                </a:lnTo>
                <a:lnTo>
                  <a:pt x="102602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307" t="0" r="-306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-104918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78624"/>
            <a:ext cx="4759958" cy="4759958"/>
          </a:xfrm>
          <a:custGeom>
            <a:avLst/>
            <a:gdLst/>
            <a:ahLst/>
            <a:cxnLst/>
            <a:rect r="r" b="b" t="t" l="l"/>
            <a:pathLst>
              <a:path h="4759958" w="4759958">
                <a:moveTo>
                  <a:pt x="0" y="0"/>
                </a:moveTo>
                <a:lnTo>
                  <a:pt x="4759958" y="0"/>
                </a:lnTo>
                <a:lnTo>
                  <a:pt x="4759958" y="4759958"/>
                </a:lnTo>
                <a:lnTo>
                  <a:pt x="0" y="4759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0279" y="3843687"/>
            <a:ext cx="4575988" cy="4569887"/>
          </a:xfrm>
          <a:custGeom>
            <a:avLst/>
            <a:gdLst/>
            <a:ahLst/>
            <a:cxnLst/>
            <a:rect r="r" b="b" t="t" l="l"/>
            <a:pathLst>
              <a:path h="4569887" w="4575988">
                <a:moveTo>
                  <a:pt x="0" y="0"/>
                </a:moveTo>
                <a:lnTo>
                  <a:pt x="4575988" y="0"/>
                </a:lnTo>
                <a:lnTo>
                  <a:pt x="4575988" y="4569887"/>
                </a:lnTo>
                <a:lnTo>
                  <a:pt x="0" y="4569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47888" y="470759"/>
            <a:ext cx="5475518" cy="4110502"/>
          </a:xfrm>
          <a:custGeom>
            <a:avLst/>
            <a:gdLst/>
            <a:ahLst/>
            <a:cxnLst/>
            <a:rect r="r" b="b" t="t" l="l"/>
            <a:pathLst>
              <a:path h="4110502" w="5475518">
                <a:moveTo>
                  <a:pt x="0" y="0"/>
                </a:moveTo>
                <a:lnTo>
                  <a:pt x="5475518" y="0"/>
                </a:lnTo>
                <a:lnTo>
                  <a:pt x="5475518" y="4110501"/>
                </a:lnTo>
                <a:lnTo>
                  <a:pt x="0" y="41105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7636"/>
            <a:ext cx="4627054" cy="217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Пульсоксиметры – измеряют уровень кислорода в крови и частоту пульса.</a:t>
            </a:r>
            <a:r>
              <a:rPr lang="en-US" sz="30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0279" y="8700809"/>
            <a:ext cx="4772359" cy="158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8"/>
              </a:lnSpc>
            </a:pPr>
            <a:r>
              <a:rPr lang="en-US" sz="25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Тонометры – контролируют артериальное давление.</a:t>
            </a:r>
            <a:r>
              <a:rPr lang="en-US" sz="25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1875"/>
              </a:lnSpc>
            </a:pPr>
          </a:p>
          <a:p>
            <a:pPr algn="ctr">
              <a:lnSpc>
                <a:spcPts val="35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750408" y="4971907"/>
            <a:ext cx="4508892" cy="16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Сенсоры сердечного ритма (ЭКГ)** – измеряют и анализируют работу сердца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078465" y="394559"/>
            <a:ext cx="4575988" cy="192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sz="26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Самые основные датчики для отслеживания здоровья пациентов:</a:t>
            </a:r>
          </a:p>
          <a:p>
            <a:pPr algn="ctr">
              <a:lnSpc>
                <a:spcPts val="37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3601" y="4298774"/>
            <a:ext cx="10260281" cy="8229600"/>
          </a:xfrm>
          <a:custGeom>
            <a:avLst/>
            <a:gdLst/>
            <a:ahLst/>
            <a:cxnLst/>
            <a:rect r="r" b="b" t="t" l="l"/>
            <a:pathLst>
              <a:path h="8229600" w="10260281">
                <a:moveTo>
                  <a:pt x="0" y="0"/>
                </a:moveTo>
                <a:lnTo>
                  <a:pt x="10260281" y="0"/>
                </a:lnTo>
                <a:lnTo>
                  <a:pt x="102602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307" t="0" r="-306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-104918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6452" y="0"/>
            <a:ext cx="4759958" cy="4759958"/>
          </a:xfrm>
          <a:custGeom>
            <a:avLst/>
            <a:gdLst/>
            <a:ahLst/>
            <a:cxnLst/>
            <a:rect r="r" b="b" t="t" l="l"/>
            <a:pathLst>
              <a:path h="4759958" w="4759958">
                <a:moveTo>
                  <a:pt x="0" y="0"/>
                </a:moveTo>
                <a:lnTo>
                  <a:pt x="4759958" y="0"/>
                </a:lnTo>
                <a:lnTo>
                  <a:pt x="4759958" y="4759958"/>
                </a:lnTo>
                <a:lnTo>
                  <a:pt x="0" y="4759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72872" y="5143500"/>
            <a:ext cx="4575988" cy="4569887"/>
          </a:xfrm>
          <a:custGeom>
            <a:avLst/>
            <a:gdLst/>
            <a:ahLst/>
            <a:cxnLst/>
            <a:rect r="r" b="b" t="t" l="l"/>
            <a:pathLst>
              <a:path h="4569887" w="4575988">
                <a:moveTo>
                  <a:pt x="0" y="0"/>
                </a:moveTo>
                <a:lnTo>
                  <a:pt x="4575988" y="0"/>
                </a:lnTo>
                <a:lnTo>
                  <a:pt x="4575988" y="4569887"/>
                </a:lnTo>
                <a:lnTo>
                  <a:pt x="0" y="4569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577" t="0" r="-1657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35795" y="324728"/>
            <a:ext cx="5475518" cy="4110502"/>
          </a:xfrm>
          <a:custGeom>
            <a:avLst/>
            <a:gdLst/>
            <a:ahLst/>
            <a:cxnLst/>
            <a:rect r="r" b="b" t="t" l="l"/>
            <a:pathLst>
              <a:path h="4110502" w="5475518">
                <a:moveTo>
                  <a:pt x="0" y="0"/>
                </a:moveTo>
                <a:lnTo>
                  <a:pt x="5475518" y="0"/>
                </a:lnTo>
                <a:lnTo>
                  <a:pt x="5475518" y="4110502"/>
                </a:lnTo>
                <a:lnTo>
                  <a:pt x="0" y="411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950" r="0" b="-295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53601" y="1999936"/>
            <a:ext cx="6811055" cy="3143564"/>
          </a:xfrm>
          <a:custGeom>
            <a:avLst/>
            <a:gdLst/>
            <a:ahLst/>
            <a:cxnLst/>
            <a:rect r="r" b="b" t="t" l="l"/>
            <a:pathLst>
              <a:path h="3143564" w="6811055">
                <a:moveTo>
                  <a:pt x="0" y="0"/>
                </a:moveTo>
                <a:lnTo>
                  <a:pt x="6811055" y="0"/>
                </a:lnTo>
                <a:lnTo>
                  <a:pt x="6811055" y="3143564"/>
                </a:lnTo>
                <a:lnTo>
                  <a:pt x="0" y="31435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554182" y="5048250"/>
            <a:ext cx="4627054" cy="217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</a:pPr>
            <a:r>
              <a:rPr lang="en-US" sz="30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Термометры – отслеживают температуру тела.</a:t>
            </a:r>
          </a:p>
          <a:p>
            <a:pPr algn="ctr">
              <a:lnSpc>
                <a:spcPts val="424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648860" y="7352243"/>
            <a:ext cx="4772359" cy="135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8"/>
              </a:lnSpc>
            </a:pPr>
            <a:r>
              <a:rPr lang="en-US" sz="25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Глюкометры – измеряют уровень сахара в крови.</a:t>
            </a:r>
          </a:p>
          <a:p>
            <a:pPr algn="ctr">
              <a:lnSpc>
                <a:spcPts val="351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053601" y="390542"/>
            <a:ext cx="4508892" cy="120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Датчики дыхания – измеряют частоту и качество дыхания.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042313" y="5344028"/>
            <a:ext cx="4833631" cy="16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Фитнес-трекеры и умные часы – мониторят физическую активность, пульс и сон.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42341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Спасибо всем за ваше внимание !!!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32000" y="5787159"/>
            <a:ext cx="14224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Думаем вам было полезно узнать новое о здоровье человека.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DAGSaS-Lz0M</dc:identifier>
  <dcterms:modified xsi:type="dcterms:W3CDTF">2011-08-01T06:04:30Z</dcterms:modified>
  <cp:revision>1</cp:revision>
  <dc:title>Система отслеживания здоровья </dc:title>
</cp:coreProperties>
</file>