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eautifully Delicious Script Bold" charset="1" panose="00000800000000000000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https://en.wikipedia.org/wiki/Harry_Potter_(film_series)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https://ru.m.wikipedia.org/wiki/%D0%A0%D0%BE%D1%83%D0%BB%D0%B8%D0%BD%D0%B3,_%D0%94%D0%B6%D0%BE%D0%B0%D0%BD" TargetMode="External" Type="http://schemas.openxmlformats.org/officeDocument/2006/relationships/hyperlink"/><Relationship Id="rId6" Target="https://ru.m.wikipedia.org/wiki/%D0%93%D0%B0%D1%80%D1%80%D0%B8_%D0%9F%D0%BE%D1%82%D1%82%D0%B5%D1%80" TargetMode="External" Type="http://schemas.openxmlformats.org/officeDocument/2006/relationships/hyperlink"/><Relationship Id="rId7" Target="https://ru.m.wikipedia.org/wiki/%D0%A5%D0%BE%D0%B3%D0%B2%D0%B0%D1%80%D1%82%D1%81" TargetMode="External" Type="http://schemas.openxmlformats.org/officeDocument/2006/relationships/hyperlink"/><Relationship Id="rId8" Target="https://ru.m.wikipedia.org/wiki/%D0%92%D0%BE%D0%BB%D0%B0%D0%BD-%D0%B4%D0%B5-%D0%9C%D0%BE%D1%80%D1%82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681" y="-207831"/>
            <a:ext cx="4014875" cy="10702662"/>
            <a:chOff x="0" y="0"/>
            <a:chExt cx="1057416" cy="2818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7416" cy="2818808"/>
            </a:xfrm>
            <a:custGeom>
              <a:avLst/>
              <a:gdLst/>
              <a:ahLst/>
              <a:cxnLst/>
              <a:rect r="r" b="b" t="t" l="l"/>
              <a:pathLst>
                <a:path h="2818808" w="1057416">
                  <a:moveTo>
                    <a:pt x="0" y="0"/>
                  </a:moveTo>
                  <a:lnTo>
                    <a:pt x="1057416" y="0"/>
                  </a:lnTo>
                  <a:lnTo>
                    <a:pt x="1057416" y="2818808"/>
                  </a:lnTo>
                  <a:lnTo>
                    <a:pt x="0" y="2818808"/>
                  </a:lnTo>
                  <a:close/>
                </a:path>
              </a:pathLst>
            </a:custGeom>
            <a:solidFill>
              <a:srgbClr val="1524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7416" cy="2866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87806" y="-207831"/>
            <a:ext cx="4014875" cy="10702662"/>
            <a:chOff x="0" y="0"/>
            <a:chExt cx="1057416" cy="2818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7416" cy="2818808"/>
            </a:xfrm>
            <a:custGeom>
              <a:avLst/>
              <a:gdLst/>
              <a:ahLst/>
              <a:cxnLst/>
              <a:rect r="r" b="b" t="t" l="l"/>
              <a:pathLst>
                <a:path h="2818808" w="1057416">
                  <a:moveTo>
                    <a:pt x="0" y="0"/>
                  </a:moveTo>
                  <a:lnTo>
                    <a:pt x="1057416" y="0"/>
                  </a:lnTo>
                  <a:lnTo>
                    <a:pt x="1057416" y="2818808"/>
                  </a:lnTo>
                  <a:lnTo>
                    <a:pt x="0" y="2818808"/>
                  </a:lnTo>
                  <a:close/>
                </a:path>
              </a:pathLst>
            </a:custGeom>
            <a:solidFill>
              <a:srgbClr val="C6DA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57416" cy="2866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2688" y="1248839"/>
            <a:ext cx="12512596" cy="448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8"/>
              </a:lnSpc>
            </a:pPr>
            <a:r>
              <a:rPr lang="en-US" sz="21037" b="true">
                <a:solidFill>
                  <a:srgbClr val="152425"/>
                </a:solidFill>
                <a:latin typeface="Beautifully Delicious Script Bold"/>
                <a:ea typeface="Beautifully Delicious Script Bold"/>
                <a:cs typeface="Beautifully Delicious Script Bold"/>
                <a:sym typeface="Beautifully Delicious Script Bold"/>
              </a:rPr>
              <a:t>Гарри</a:t>
            </a:r>
          </a:p>
          <a:p>
            <a:pPr algn="l">
              <a:lnSpc>
                <a:spcPts val="10518"/>
              </a:lnSpc>
            </a:pPr>
          </a:p>
          <a:p>
            <a:pPr algn="l">
              <a:lnSpc>
                <a:spcPts val="10518"/>
              </a:lnSpc>
            </a:pPr>
            <a:r>
              <a:rPr lang="en-US" sz="21037" b="true">
                <a:solidFill>
                  <a:srgbClr val="152425"/>
                </a:solidFill>
                <a:latin typeface="Beautifully Delicious Script Bold"/>
                <a:ea typeface="Beautifully Delicious Script Bold"/>
                <a:cs typeface="Beautifully Delicious Script Bold"/>
                <a:sym typeface="Beautifully Delicious Script Bold"/>
              </a:rPr>
              <a:t> поттер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03779" y="5738598"/>
            <a:ext cx="5399176" cy="3644623"/>
            <a:chOff x="0" y="0"/>
            <a:chExt cx="7198901" cy="485949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27539" r="0" b="27539"/>
            <a:stretch>
              <a:fillRect/>
            </a:stretch>
          </p:blipFill>
          <p:spPr>
            <a:xfrm flipH="false" flipV="false">
              <a:off x="0" y="0"/>
              <a:ext cx="7198901" cy="4859497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6845673" y="5143500"/>
            <a:ext cx="5345262" cy="6600012"/>
            <a:chOff x="0" y="0"/>
            <a:chExt cx="7127016" cy="880001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3"/>
            <a:srcRect l="0" t="5240" r="0" b="5240"/>
            <a:stretch>
              <a:fillRect/>
            </a:stretch>
          </p:blipFill>
          <p:spPr>
            <a:xfrm flipH="false" flipV="false">
              <a:off x="0" y="0"/>
              <a:ext cx="7127016" cy="8800016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2733653" y="0"/>
            <a:ext cx="5783902" cy="10287000"/>
            <a:chOff x="0" y="0"/>
            <a:chExt cx="7711870" cy="13716000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4"/>
            <a:srcRect l="12453" t="0" r="12453" b="0"/>
            <a:stretch>
              <a:fillRect/>
            </a:stretch>
          </p:blipFill>
          <p:spPr>
            <a:xfrm flipH="false" flipV="false">
              <a:off x="0" y="0"/>
              <a:ext cx="7711870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85720" y="-404113"/>
            <a:ext cx="7567437" cy="10987962"/>
            <a:chOff x="0" y="0"/>
            <a:chExt cx="1993070" cy="28939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070" cy="2893949"/>
            </a:xfrm>
            <a:custGeom>
              <a:avLst/>
              <a:gdLst/>
              <a:ahLst/>
              <a:cxnLst/>
              <a:rect r="r" b="b" t="t" l="l"/>
              <a:pathLst>
                <a:path h="2893949" w="1993070">
                  <a:moveTo>
                    <a:pt x="0" y="0"/>
                  </a:moveTo>
                  <a:lnTo>
                    <a:pt x="1993070" y="0"/>
                  </a:lnTo>
                  <a:lnTo>
                    <a:pt x="1993070" y="2893949"/>
                  </a:lnTo>
                  <a:lnTo>
                    <a:pt x="0" y="2893949"/>
                  </a:lnTo>
                  <a:close/>
                </a:path>
              </a:pathLst>
            </a:custGeom>
            <a:solidFill>
              <a:srgbClr val="C6DA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93070" cy="2941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10917" y="2049900"/>
            <a:ext cx="4477986" cy="6187200"/>
          </a:xfrm>
          <a:custGeom>
            <a:avLst/>
            <a:gdLst/>
            <a:ahLst/>
            <a:cxnLst/>
            <a:rect r="r" b="b" t="t" l="l"/>
            <a:pathLst>
              <a:path h="6187200" w="4477986">
                <a:moveTo>
                  <a:pt x="0" y="0"/>
                </a:moveTo>
                <a:lnTo>
                  <a:pt x="4477986" y="0"/>
                </a:lnTo>
                <a:lnTo>
                  <a:pt x="4477986" y="6187200"/>
                </a:lnTo>
                <a:lnTo>
                  <a:pt x="0" y="618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6" r="0" b="-321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2959" y="2049900"/>
            <a:ext cx="4186672" cy="6187200"/>
          </a:xfrm>
          <a:custGeom>
            <a:avLst/>
            <a:gdLst/>
            <a:ahLst/>
            <a:cxnLst/>
            <a:rect r="r" b="b" t="t" l="l"/>
            <a:pathLst>
              <a:path h="6187200" w="4186672">
                <a:moveTo>
                  <a:pt x="0" y="0"/>
                </a:moveTo>
                <a:lnTo>
                  <a:pt x="4186673" y="0"/>
                </a:lnTo>
                <a:lnTo>
                  <a:pt x="4186673" y="6187200"/>
                </a:lnTo>
                <a:lnTo>
                  <a:pt x="0" y="618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522" t="0" r="-8152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80391"/>
            <a:ext cx="8076593" cy="411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6"/>
              </a:lnSpc>
              <a:spcBef>
                <a:spcPct val="0"/>
              </a:spcBef>
            </a:pPr>
            <a:r>
              <a:rPr lang="en-US" sz="2797">
                <a:solidFill>
                  <a:srgbClr val="152425"/>
                </a:solidFill>
                <a:latin typeface="Open Sauce"/>
                <a:ea typeface="Open Sauce"/>
                <a:cs typeface="Open Sauce"/>
                <a:sym typeface="Open Sauce"/>
              </a:rPr>
              <a:t>«Гарри Поттер» — серия фильмов, основанная на серии романов Джоан Роулинг о Гарри Поттере. Сериал был произведен и распространен компанией Warner Bros. Pictures и состоит из восьми фильмов в жанре фэнтези, начиная с «Гарри Поттер и философский камень» и заканчивая «Гарри Поттер и Дары смерти. Часть 2».</a:t>
            </a:r>
            <a:r>
              <a:rPr lang="en-US" sz="2797" u="sng">
                <a:solidFill>
                  <a:srgbClr val="152425"/>
                </a:solidFill>
                <a:latin typeface="Open Sauce"/>
                <a:ea typeface="Open Sauce"/>
                <a:cs typeface="Open Sauce"/>
                <a:sym typeface="Open Sauce"/>
                <a:hlinkClick r:id="rId4" tooltip="https://en.wikipedia.org/wiki/Harry_Potter_(film_serie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91" y="933450"/>
            <a:ext cx="9086209" cy="86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5"/>
              </a:lnSpc>
              <a:spcBef>
                <a:spcPct val="0"/>
              </a:spcBef>
            </a:pPr>
            <a:r>
              <a:rPr lang="en-US" b="true" sz="5175" spc="776">
                <a:solidFill>
                  <a:srgbClr val="15242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ИСТОРИЯ СОЗДАНИЯ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4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2392" y="-169548"/>
            <a:ext cx="18692784" cy="1198248"/>
            <a:chOff x="0" y="0"/>
            <a:chExt cx="4923202" cy="315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3202" cy="315588"/>
            </a:xfrm>
            <a:custGeom>
              <a:avLst/>
              <a:gdLst/>
              <a:ahLst/>
              <a:cxnLst/>
              <a:rect r="r" b="b" t="t" l="l"/>
              <a:pathLst>
                <a:path h="315588" w="4923202">
                  <a:moveTo>
                    <a:pt x="0" y="0"/>
                  </a:moveTo>
                  <a:lnTo>
                    <a:pt x="4923202" y="0"/>
                  </a:lnTo>
                  <a:lnTo>
                    <a:pt x="4923202" y="315588"/>
                  </a:lnTo>
                  <a:lnTo>
                    <a:pt x="0" y="315588"/>
                  </a:lnTo>
                  <a:close/>
                </a:path>
              </a:pathLst>
            </a:custGeom>
            <a:solidFill>
              <a:srgbClr val="C6DA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23202" cy="363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5696426" cy="5313048"/>
            <a:chOff x="0" y="0"/>
            <a:chExt cx="7595235" cy="708406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4326" t="0" r="14326" b="0"/>
            <a:stretch>
              <a:fillRect/>
            </a:stretch>
          </p:blipFill>
          <p:spPr>
            <a:xfrm flipH="false" flipV="false">
              <a:off x="0" y="0"/>
              <a:ext cx="7595235" cy="7084064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2793966" y="2274935"/>
            <a:ext cx="5696426" cy="6983365"/>
            <a:chOff x="0" y="0"/>
            <a:chExt cx="7595235" cy="9311154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6098" t="0" r="1855" b="15369"/>
            <a:stretch>
              <a:fillRect/>
            </a:stretch>
          </p:blipFill>
          <p:spPr>
            <a:xfrm flipH="false" flipV="false">
              <a:off x="0" y="0"/>
              <a:ext cx="7595235" cy="9311154"/>
            </a:xfrm>
            <a:prstGeom prst="rect">
              <a:avLst/>
            </a:prstGeom>
          </p:spPr>
        </p:pic>
      </p:grpSp>
      <p:sp>
        <p:nvSpPr>
          <p:cNvPr name="Freeform 9" id="9"/>
          <p:cNvSpPr/>
          <p:nvPr/>
        </p:nvSpPr>
        <p:spPr>
          <a:xfrm flipH="false" flipV="false" rot="0">
            <a:off x="7284549" y="2652373"/>
            <a:ext cx="2988087" cy="2988087"/>
          </a:xfrm>
          <a:custGeom>
            <a:avLst/>
            <a:gdLst/>
            <a:ahLst/>
            <a:cxnLst/>
            <a:rect r="r" b="b" t="t" l="l"/>
            <a:pathLst>
              <a:path h="2988087" w="2988087">
                <a:moveTo>
                  <a:pt x="0" y="0"/>
                </a:moveTo>
                <a:lnTo>
                  <a:pt x="2988088" y="0"/>
                </a:lnTo>
                <a:lnTo>
                  <a:pt x="2988088" y="2988087"/>
                </a:lnTo>
                <a:lnTo>
                  <a:pt x="0" y="2988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76575" y="1272922"/>
            <a:ext cx="8528134" cy="67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b="true" sz="4024" spc="60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ИНФОРМАЦИИ О ФИЛЬМЕ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3221" y="6303648"/>
            <a:ext cx="8030745" cy="3735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2"/>
              </a:lnSpc>
              <a:spcBef>
                <a:spcPct val="0"/>
              </a:spcBef>
            </a:pPr>
            <a:r>
              <a:rPr lang="en-US" b="true" sz="2144" spc="3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СЕРИАЛ ОСНОВАН НА РОМАНАХ </a:t>
            </a:r>
            <a:r>
              <a:rPr lang="en-US" b="true" sz="2144" spc="32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5" tooltip="https://ru.m.wikipedia.org/wiki/%D0%A0%D0%BE%D1%83%D0%BB%D0%B8%D0%BD%D0%B3,_%D0%94%D0%B6%D0%BE%D0%B0%D0%BD"/>
              </a:rPr>
              <a:t>Джоан Роулинг</a:t>
            </a:r>
            <a:r>
              <a:rPr lang="en-US" b="true" sz="2144" spc="3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о </a:t>
            </a:r>
            <a:r>
              <a:rPr lang="en-US" b="true" sz="2144" spc="32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6" tooltip="https://ru.m.wikipedia.org/wiki/%D0%93%D0%B0%D1%80%D1%80%D0%B8_%D0%9F%D0%BE%D1%82%D1%82%D0%B5%D1%80"/>
              </a:rPr>
              <a:t>Гарри Поттере</a:t>
            </a:r>
            <a:r>
              <a:rPr lang="en-US" b="true" sz="2144" spc="3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 Их главный герой — мальчик-сирота, которому в начале действия 11 лет. Гарри узнаёт, что он волшебник, и оказывается в школе волшебства </a:t>
            </a:r>
            <a:r>
              <a:rPr lang="en-US" b="true" sz="2144" spc="32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7" tooltip="https://ru.m.wikipedia.org/wiki/%D0%A5%D0%BE%D0%B3%D0%B2%D0%B0%D1%80%D1%82%D1%81"/>
              </a:rPr>
              <a:t>Хогвартс</a:t>
            </a:r>
            <a:r>
              <a:rPr lang="en-US" b="true" sz="2144" spc="3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, где ему предстоит получить образование, узнать, как погибли его родители, и вступить в схватку с властелином зла </a:t>
            </a:r>
            <a:r>
              <a:rPr lang="en-US" b="true" sz="2144" spc="32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8" tooltip="https://ru.m.wikipedia.org/wiki/%D0%92%D0%BE%D0%BB%D0%B0%D0%BD-%D0%B4%D0%B5-%D0%9C%D0%BE%D1%80%D1%82"/>
              </a:rPr>
              <a:t>Волан-де-Мортом</a:t>
            </a:r>
            <a:r>
              <a:rPr lang="en-US" b="true" sz="2144" spc="32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834" y="6671656"/>
            <a:ext cx="2824758" cy="40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  <a:spcBef>
                <a:spcPct val="0"/>
              </a:spcBef>
            </a:pPr>
            <a:r>
              <a:rPr lang="en-US" b="true" sz="2395" spc="35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ГАРРИ ПОТТЕР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08203" y="9534525"/>
            <a:ext cx="3171230" cy="40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  <a:spcBef>
                <a:spcPct val="0"/>
              </a:spcBef>
            </a:pPr>
            <a:r>
              <a:rPr lang="en-US" b="true" sz="2395" spc="35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ВОЛАН ДЕ МОРТ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5890" y="903779"/>
            <a:ext cx="3039216" cy="3438063"/>
            <a:chOff x="0" y="0"/>
            <a:chExt cx="4052288" cy="458408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281" r="0" b="22491"/>
            <a:stretch>
              <a:fillRect/>
            </a:stretch>
          </p:blipFill>
          <p:spPr>
            <a:xfrm flipH="false" flipV="false">
              <a:off x="0" y="0"/>
              <a:ext cx="4052288" cy="458408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1010414" y="7079161"/>
            <a:ext cx="3228908" cy="2304060"/>
            <a:chOff x="0" y="0"/>
            <a:chExt cx="4305210" cy="307208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14321" r="0" b="14321"/>
            <a:stretch>
              <a:fillRect/>
            </a:stretch>
          </p:blipFill>
          <p:spPr>
            <a:xfrm flipH="false" flipV="false">
              <a:off x="0" y="0"/>
              <a:ext cx="4305210" cy="307208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4534631" y="5361872"/>
            <a:ext cx="2849591" cy="4021349"/>
            <a:chOff x="0" y="0"/>
            <a:chExt cx="3799454" cy="5361798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2701" t="0" r="2701" b="0"/>
            <a:stretch>
              <a:fillRect/>
            </a:stretch>
          </p:blipFill>
          <p:spPr>
            <a:xfrm flipH="false" flipV="false">
              <a:off x="0" y="0"/>
              <a:ext cx="3799454" cy="5361798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4534631" y="903779"/>
            <a:ext cx="2849591" cy="4183980"/>
            <a:chOff x="0" y="0"/>
            <a:chExt cx="3799454" cy="557864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0" t="879" r="0" b="879"/>
            <a:stretch>
              <a:fillRect/>
            </a:stretch>
          </p:blipFill>
          <p:spPr>
            <a:xfrm flipH="false" flipV="false">
              <a:off x="0" y="0"/>
              <a:ext cx="3799454" cy="5578640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1010448" y="903779"/>
            <a:ext cx="3228908" cy="2673515"/>
            <a:chOff x="0" y="0"/>
            <a:chExt cx="4305210" cy="356468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/>
            <a:srcRect l="10854" t="0" r="10854" b="0"/>
            <a:stretch>
              <a:fillRect/>
            </a:stretch>
          </p:blipFill>
          <p:spPr>
            <a:xfrm flipH="false" flipV="false">
              <a:off x="0" y="0"/>
              <a:ext cx="4305210" cy="3564686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1010414" y="3880024"/>
            <a:ext cx="3228908" cy="3103459"/>
            <a:chOff x="0" y="0"/>
            <a:chExt cx="4305210" cy="4137946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0" t="1623" r="0" b="26290"/>
            <a:stretch>
              <a:fillRect/>
            </a:stretch>
          </p:blipFill>
          <p:spPr>
            <a:xfrm flipH="false" flipV="false">
              <a:off x="0" y="0"/>
              <a:ext cx="4305210" cy="4137946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7675890" y="4637183"/>
            <a:ext cx="3039216" cy="4746038"/>
            <a:chOff x="0" y="0"/>
            <a:chExt cx="4052288" cy="6328050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8"/>
            <a:srcRect l="28693" t="0" r="28693" b="0"/>
            <a:stretch>
              <a:fillRect/>
            </a:stretch>
          </p:blipFill>
          <p:spPr>
            <a:xfrm flipH="false" flipV="false">
              <a:off x="0" y="0"/>
              <a:ext cx="4052288" cy="6328050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0" y="-216075"/>
            <a:ext cx="7006192" cy="10719150"/>
            <a:chOff x="0" y="0"/>
            <a:chExt cx="1845252" cy="2823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45252" cy="2823151"/>
            </a:xfrm>
            <a:custGeom>
              <a:avLst/>
              <a:gdLst/>
              <a:ahLst/>
              <a:cxnLst/>
              <a:rect r="r" b="b" t="t" l="l"/>
              <a:pathLst>
                <a:path h="2823151" w="1845252">
                  <a:moveTo>
                    <a:pt x="0" y="0"/>
                  </a:moveTo>
                  <a:lnTo>
                    <a:pt x="1845252" y="0"/>
                  </a:lnTo>
                  <a:lnTo>
                    <a:pt x="1845252" y="2823151"/>
                  </a:lnTo>
                  <a:lnTo>
                    <a:pt x="0" y="2823151"/>
                  </a:lnTo>
                  <a:close/>
                </a:path>
              </a:pathLst>
            </a:custGeom>
            <a:solidFill>
              <a:srgbClr val="C6DA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845252" cy="2870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16621" y="875204"/>
            <a:ext cx="5975899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Это те персонажи которые на протяжении всего сериала всегда были рядом с Гарри.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6621" y="213358"/>
            <a:ext cx="5304789" cy="43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 spc="39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ЦЕНТРАЛЬНЫЕ ГЕРОИ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9315" y="1801034"/>
            <a:ext cx="5439400" cy="57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7"/>
              </a:lnSpc>
              <a:spcBef>
                <a:spcPct val="0"/>
              </a:spcBef>
            </a:pPr>
            <a:r>
              <a:rPr lang="en-US" b="true" sz="1119" spc="1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РОН УИЗЛ - ОН ЛУЧШИЙ ДРУГ ГАРРИ ПОТТЕРА И ГЕРМИОНЫ ГРЕЙНДЖЕР. РОДИЛСЯ В ВОЛШЕБНОЙ СЕМЬЕ УИЗЛИ И ЯВЛЯЕТСЯ МЛАДШИМ ИЗ ШЕСТИ БРАТЬЕВ.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9315" y="2525904"/>
            <a:ext cx="5439400" cy="918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"/>
              </a:lnSpc>
              <a:spcBef>
                <a:spcPct val="0"/>
              </a:spcBef>
            </a:pPr>
            <a:r>
              <a:rPr lang="en-US" b="true" sz="1058" spc="158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ГЕРМИОНА ГРЕЙНДЖЕР— ОДНА ИЗ САМЫХ ВЕРНЫХ ДРУЗЕЙ ГАРРИ, И ЕЁ ЛОГИЧЕСКОЕ МЫШЛЕНИЕ И РЕШИТЕЛЬНОСТЬ ИГРАЮТ КЛЮЧЕВУЮ РОЛЬ В ИХ ПРИКЛЮЧЕНИЯХ. ОНА РОДИЛАСЬ В СЕМЬЕ МАГЛОВ (НЕ ВОЛШЕБНИКОВ) НО ОКАЗАЛАСЬ ВЫДАЮЩЕЙСЯ ВЕЛЬМОЙ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831" y="3606672"/>
            <a:ext cx="6395689" cy="129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"/>
              </a:lnSpc>
              <a:spcBef>
                <a:spcPct val="0"/>
              </a:spcBef>
            </a:pPr>
            <a:r>
              <a:rPr lang="en-US" b="true" sz="1067" spc="16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ДРАКО МАЛФОЙ — ЗНАЧИМЫЙ ПЕРСОНАЖ СЕРИИ КНИГ О ГАРРИ ПОТТЕРЕ. ОН ПРОИСХОДИТ ИЗ ДРЕВНЕЙ И БОГАТОЙ ЧИСТОКРОВНОЙ СЕМЬИ ВОЛШЕБНИКОВ, ИЗВЕСТНОЙ СВОИМИ ПРЕДРАССУДКАМИ ПРОТИВ МАГГЛОВ И ПОЛУКРОВОК. МАЛФОЙ ВЫСОКОМЕРЕН, ЛЮБИТ ДЕМОНСТРИРОВАТЬ СВОЁ БОГАТСТВО И СТАТУС, ЧАСТО НАСМЕХАЯСЬ НАД ТЕМИ, КОГО СЧИТАЕТ НИЖЕ СЕБЯ, ОСОБЕННО НАД ГАРРИ, РОНОМ И ГЕРМИОНОЙ.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1303" y="5059184"/>
            <a:ext cx="6015425" cy="133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2"/>
              </a:lnSpc>
              <a:spcBef>
                <a:spcPct val="0"/>
              </a:spcBef>
            </a:pPr>
            <a:r>
              <a:rPr lang="en-US" b="true" sz="1087" spc="16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СЕВЕРУС СНЕГГ (СНЕЙП) — ОДИН ИЗ САМЫХ ЗАГАДОЧНЫХ И МНОГОСЛОЙНЫХ ПЕРСОНАЖЕЙ СЕРИИ КНИГ О ГАРРИ ПОТТЕРЕ. ОН БЫЛ ПРОФЕССОРОМ ЗЕЛЬЕВАРЕНИЯ В ХОГВАРТСЕ, ЗАТЕМ ПРЕПОДАВАЛ ЗАЩИТУ ОТ ТЁМНЫХ ИСКУССТВ И, В КОНЦЕ КОНЦОВ, СТАЛ ДИРЕКТОРОМ ШКОЛЫ. СНЕГГ УЧИЛСЯ НА ФАКУЛЬТЕТЕ СЛИЗЕРИН, И, КАК ВЫЯСНЯЕТСЯ, БЫЛ ВЛЮБЛЁН В ЛИЛИ ПОТТЕР — МАТЬ ГАРРИ.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6494555"/>
            <a:ext cx="6712137" cy="114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"/>
              </a:lnSpc>
              <a:spcBef>
                <a:spcPct val="0"/>
              </a:spcBef>
            </a:pPr>
            <a:r>
              <a:rPr lang="en-US" b="true" sz="1085" spc="16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АЛЬБУС ДАМБЛДОР — ОДИН ИЗ САМЫХ МОГУЩЕСТВЕННЫХ И МУДРЫХ ВОЛШЕБНИКОВ В МИРЕ «ГАРРИ ПОТТЕРА». ОН БЫЛ ДИРЕКТОРОМ ХОГВАРТСА И НАСТАВНИКОМ ГАРРИ ПОТТЕРА. ДАМБЛДОР ОТЛИЧАЛСЯ ДОБРОТОЙ, ТЕРПИМОСТЬЮ И ГЛУБОКИМ ПОНИМАНИЕМ КАК МАГИИ, ТАК И ЧЕЛОВЕЧЕСКОЙ ПРИРОДЫ. ОН БЫЛ ЛИДЕРОМ ОРДЕНА ФЕНИКСА И ГЛАВНЫМ ПРОТИВНИКОМ ТЁМНОГО ЛОРДА ВОЛДЕМОРТА.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20" y="7749492"/>
            <a:ext cx="6264108" cy="116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"/>
              </a:lnSpc>
              <a:spcBef>
                <a:spcPct val="0"/>
              </a:spcBef>
            </a:pPr>
            <a:r>
              <a:rPr lang="en-US" b="true" sz="958" spc="143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СИРИУС БЛЭК — ОДИН ИЗ КЛЮЧЕВЫХ ПЕРСОНАЖЕЙ СЕРИИ «ГАРРИ ПОТТЕР», КРЕСТНЫЙ ОТЕЦ ГАРРИ ПОТТЕРА И БЛИЗКИЙ ДРУГ ЕГО РОДИТЕЛЕЙ, ДЖЕЙМСА И ЛИЛИ ПОТТЕР. ОН ПРОИСХОДИТ ИЗ ДРЕВНЕЙ, ЧИСТОКРОВНОЙ, НО КРАЙНЕ КОНСЕРВАТИВНОЙ СЕМЬИ БЛЭКОВ, КОТОРАЯ ПРИДЕРЖИВАЛАСЬ ВЗГЛЯДОВ НА ПРЕВОСХОДСТВО ЧИСТОКРОВНЫХ ВОЛШЕБНИКОВ. ОДНАКО СИРИУС ОТВЕРГ ИДЕАЛЫ СВОЕЙ СЕМЬИ И УШЁЛ ИЗ ДОМА, ПРЕДПОЧТЯ ДРУЖБУ С ДЖЕЙМСОМ И ОРДЕНОМ ФЕНИКСА.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56561" y="9156716"/>
            <a:ext cx="6825259" cy="88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4"/>
              </a:lnSpc>
              <a:spcBef>
                <a:spcPct val="0"/>
              </a:spcBef>
            </a:pPr>
            <a:r>
              <a:rPr lang="en-US" b="true" sz="1017" spc="15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ДОББИ — ДОБРЫЙ И ПРЕДАННЫЙ ДОМОВИК, ИЗВЕСТНЫЙ ПО СЕРИИ КНИГ О ГАРРИ ПОТТЕРЕ. ВПЕРВЫЕ ОН ПОЯВЛЯЕТСЯ ВО ВТОРОЙ КНИГЕ, «ГАРРИ ПОТТЕР И ТАЙНАЯ КОМНАТА». ДОББИ БЫЛ СЛУГОЙ В СЕМЬЕ МАЛФОЕВ, ГДЕ ЕГО ЖЕСТОКО ОБРАЩАЛИСЬ. НЕСМОТРЯ НА ЭТО, ОН ВСЕГДА ОСТАВАЛСЯ ВЕРНЫМ СВОИМ ПРИНЦИПАМ И ЖАЖДАЛ СВОБОДЫ.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4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2392" y="-169548"/>
            <a:ext cx="18692784" cy="3529629"/>
            <a:chOff x="0" y="0"/>
            <a:chExt cx="4923202" cy="929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3202" cy="929614"/>
            </a:xfrm>
            <a:custGeom>
              <a:avLst/>
              <a:gdLst/>
              <a:ahLst/>
              <a:cxnLst/>
              <a:rect r="r" b="b" t="t" l="l"/>
              <a:pathLst>
                <a:path h="929614" w="4923202">
                  <a:moveTo>
                    <a:pt x="0" y="0"/>
                  </a:moveTo>
                  <a:lnTo>
                    <a:pt x="4923202" y="0"/>
                  </a:lnTo>
                  <a:lnTo>
                    <a:pt x="4923202" y="929614"/>
                  </a:lnTo>
                  <a:lnTo>
                    <a:pt x="0" y="929614"/>
                  </a:lnTo>
                  <a:close/>
                </a:path>
              </a:pathLst>
            </a:custGeom>
            <a:solidFill>
              <a:srgbClr val="C6DA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23202" cy="977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6008477" cy="8784394"/>
          </a:xfrm>
          <a:custGeom>
            <a:avLst/>
            <a:gdLst/>
            <a:ahLst/>
            <a:cxnLst/>
            <a:rect r="r" b="b" t="t" l="l"/>
            <a:pathLst>
              <a:path h="8784394" w="6008477">
                <a:moveTo>
                  <a:pt x="0" y="0"/>
                </a:moveTo>
                <a:lnTo>
                  <a:pt x="6008477" y="0"/>
                </a:lnTo>
                <a:lnTo>
                  <a:pt x="6008477" y="8784394"/>
                </a:lnTo>
                <a:lnTo>
                  <a:pt x="0" y="878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1789" y="4279781"/>
            <a:ext cx="8348057" cy="459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  <a:spcBef>
                <a:spcPct val="0"/>
              </a:spcBef>
            </a:pPr>
            <a:r>
              <a:rPr lang="en-US" b="true" sz="2395" spc="35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СЪЕМКИ ПОСЛЕДНЕГО ФИЛЬМА СЕРИИ «ГАРРИ ПОТТЕР» ЗАВЕРШИЛИСЬ В ИЮНЕ 2010 ГОДА. ЭТО БЫЛ ЗАКЛЮЧИТЕЛЬНЫЙ ФИЛЬМ «ГАРРИ ПОТТЕР И ДАРЫ СМЕРТИ: ЧАСТЬ 2». ПОСЛЕДНИЙ ФИЛЬМ ВЫШЕЛ В ИЮЛЕ 2011 ГОДА, СТАВ ФИНАЛЬНОЙ ТОЧКОЙ В ЭКРАНИЗАЦИИ ПОПУЛЯРНОЙ КНИЖНОЙ СЕРИИ ДЖ. К. РОУЛИНГ, НАЧАВШЕЙСЯ В 2001 ГОДУ С ВЫХОДА ПЕРВОЙ КАРТИНЫ «ГАРРИ ПОТТЕР И ФИЛОСОФСКИЙ КАМЕНЬ».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0085" y="2005869"/>
            <a:ext cx="10771464" cy="910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8"/>
              </a:lnSpc>
              <a:spcBef>
                <a:spcPct val="0"/>
              </a:spcBef>
            </a:pPr>
            <a:r>
              <a:rPr lang="en-US" b="true" sz="5384" spc="8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ЗАКЛЮЧЕИНИЕ ФИЛЬМА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DAGRrnJk6mw</dc:identifier>
  <dcterms:modified xsi:type="dcterms:W3CDTF">2011-08-01T06:04:30Z</dcterms:modified>
  <cp:revision>1</cp:revision>
  <dc:title>Гарри поттер</dc:title>
</cp:coreProperties>
</file>