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749"/>
  </p:normalViewPr>
  <p:slideViewPr>
    <p:cSldViewPr snapToGrid="0">
      <p:cViewPr varScale="1">
        <p:scale>
          <a:sx n="100" d="100"/>
          <a:sy n="100" d="100"/>
        </p:scale>
        <p:origin x="1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kaskuttler/Documents/CodersLab/Studijni&#769;%20materia&#769;ly%20-%20prakticke&#769;%20pr&#780;i&#769;klady/Downloadable%20exercise%20materiasls%20(Session%202)/ufc/ufc_fights_v05_pivot_tabl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kaskuttler/Documents/CodersLab/Studijni&#769;%20materia&#769;ly%20-%20prakticke&#769;%20pr&#780;i&#769;klady/Downloadable%20exercise%20materiasls%20(Session%202)/ufc/ufc_fights_v05_pivot_tabl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kaskuttler/Documents/CodersLab/Studijni&#769;%20materia&#769;ly%20-%20prakticke&#769;%20pr&#780;i&#769;klady/Downloadable%20exercise%20materiasls%20(Session%202)/ufc/ufc_fights_v05_pivot_tab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kaskuttler/Documents/CodersLab/Studijni&#769;%20materia&#769;ly%20-%20prakticke&#769;%20pr&#780;i&#769;klady/Downloadable%20exercise%20materiasls%20(Session%202)/ufc/ufc_fights_v05_pivot_tab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kaskuttler/Documents/CodersLab/Studijni&#769;%20materia&#769;ly%20-%20prakticke&#769;%20pr&#780;i&#769;klady/Downloadable%20exercise%20materiasls%20(Session%202)/ufc/ufc_fights_v05_pivot_tab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kaskuttler/Documents/CodersLab/Studijni&#769;%20materia&#769;ly%20-%20prakticke&#769;%20pr&#780;i&#769;klady/Downloadable%20exercise%20materiasls%20(Session%202)/ufc/ufc_fights_v05_pivot_tab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ukaskuttler/Documents/CodersLab/Studijni&#769;%20materia&#769;ly%20-%20prakticke&#769;%20pr&#780;i&#769;klady/Downloadable%20exercise%20materiasls%20(Session%202)/ufc/ufc_fights_v05_pivot_tabl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Tables'!$G$8</c:f>
              <c:strCache>
                <c:ptCount val="1"/>
                <c:pt idx="0">
                  <c:v>Count of events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94C-0949-8785-3628274C7F7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Tables'!$F$9:$F$12</c:f>
              <c:strCache>
                <c:ptCount val="4"/>
                <c:pt idx="0">
                  <c:v>Las Vegas</c:v>
                </c:pt>
                <c:pt idx="1">
                  <c:v>Abu Dhabi</c:v>
                </c:pt>
                <c:pt idx="2">
                  <c:v>Rio de Janeiro</c:v>
                </c:pt>
                <c:pt idx="3">
                  <c:v>London</c:v>
                </c:pt>
              </c:strCache>
            </c:strRef>
          </c:cat>
          <c:val>
            <c:numRef>
              <c:f>'Pivot Tables'!$G$9:$G$12</c:f>
              <c:numCache>
                <c:formatCode>General</c:formatCode>
                <c:ptCount val="4"/>
                <c:pt idx="0">
                  <c:v>1451</c:v>
                </c:pt>
                <c:pt idx="1">
                  <c:v>169</c:v>
                </c:pt>
                <c:pt idx="2">
                  <c:v>113</c:v>
                </c:pt>
                <c:pt idx="3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4C-0949-8785-3628274C7F7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59325503"/>
        <c:axId val="859327215"/>
      </c:barChart>
      <c:catAx>
        <c:axId val="859325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859327215"/>
        <c:crosses val="autoZero"/>
        <c:auto val="1"/>
        <c:lblAlgn val="ctr"/>
        <c:lblOffset val="100"/>
        <c:noMultiLvlLbl val="0"/>
      </c:catAx>
      <c:valAx>
        <c:axId val="859327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8593255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 of fights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Z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Tables'!$G$15</c:f>
              <c:strCache>
                <c:ptCount val="1"/>
                <c:pt idx="0">
                  <c:v>Coutn of fights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993-4048-9D18-FB4AE7A1DF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Tables'!$F$16:$F$30</c:f>
              <c:strCache>
                <c:ptCount val="15"/>
                <c:pt idx="0">
                  <c:v>Lightweight Bout</c:v>
                </c:pt>
                <c:pt idx="1">
                  <c:v>Welterweight Bout</c:v>
                </c:pt>
                <c:pt idx="2">
                  <c:v>Middleweight Bout</c:v>
                </c:pt>
                <c:pt idx="3">
                  <c:v>Heavyweight Bout</c:v>
                </c:pt>
                <c:pt idx="4">
                  <c:v>Featherweight Bout</c:v>
                </c:pt>
                <c:pt idx="5">
                  <c:v>Light Heavyweight Bout</c:v>
                </c:pt>
                <c:pt idx="6">
                  <c:v>Bantamweight Bout</c:v>
                </c:pt>
                <c:pt idx="7">
                  <c:v>Flyweight Bout</c:v>
                </c:pt>
                <c:pt idx="8">
                  <c:v>Women's Strawweight Bout</c:v>
                </c:pt>
                <c:pt idx="9">
                  <c:v>Women's Bantamweight Bout</c:v>
                </c:pt>
                <c:pt idx="10">
                  <c:v>Women's Flyweight Bout</c:v>
                </c:pt>
                <c:pt idx="11">
                  <c:v>Open Weight Bout</c:v>
                </c:pt>
                <c:pt idx="12">
                  <c:v>Catch Weight Bout</c:v>
                </c:pt>
                <c:pt idx="13">
                  <c:v>Women's Featherweight Bout</c:v>
                </c:pt>
                <c:pt idx="14">
                  <c:v>Super Heavyweight Bout</c:v>
                </c:pt>
              </c:strCache>
            </c:strRef>
          </c:cat>
          <c:val>
            <c:numRef>
              <c:f>'Pivot Tables'!$G$16:$G$30</c:f>
              <c:numCache>
                <c:formatCode>General</c:formatCode>
                <c:ptCount val="15"/>
                <c:pt idx="0">
                  <c:v>1056</c:v>
                </c:pt>
                <c:pt idx="1">
                  <c:v>1050</c:v>
                </c:pt>
                <c:pt idx="2">
                  <c:v>788</c:v>
                </c:pt>
                <c:pt idx="3">
                  <c:v>557</c:v>
                </c:pt>
                <c:pt idx="4">
                  <c:v>531</c:v>
                </c:pt>
                <c:pt idx="5">
                  <c:v>507</c:v>
                </c:pt>
                <c:pt idx="6">
                  <c:v>455</c:v>
                </c:pt>
                <c:pt idx="7">
                  <c:v>226</c:v>
                </c:pt>
                <c:pt idx="8">
                  <c:v>177</c:v>
                </c:pt>
                <c:pt idx="9">
                  <c:v>134</c:v>
                </c:pt>
                <c:pt idx="10">
                  <c:v>104</c:v>
                </c:pt>
                <c:pt idx="11">
                  <c:v>86</c:v>
                </c:pt>
                <c:pt idx="12">
                  <c:v>38</c:v>
                </c:pt>
                <c:pt idx="13">
                  <c:v>8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93-4048-9D18-FB4AE7A1D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15494671"/>
        <c:axId val="715476783"/>
      </c:barChart>
      <c:catAx>
        <c:axId val="71549467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715476783"/>
        <c:crosses val="autoZero"/>
        <c:auto val="1"/>
        <c:lblAlgn val="ctr"/>
        <c:lblOffset val="100"/>
        <c:noMultiLvlLbl val="0"/>
      </c:catAx>
      <c:valAx>
        <c:axId val="71547678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7154946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Tables'!$G$33</c:f>
              <c:strCache>
                <c:ptCount val="1"/>
                <c:pt idx="0">
                  <c:v>Count of win_by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Tables'!$F$34:$F$40</c:f>
              <c:strCache>
                <c:ptCount val="7"/>
                <c:pt idx="0">
                  <c:v>Decision - Unanimous</c:v>
                </c:pt>
                <c:pt idx="1">
                  <c:v>KO/TKO</c:v>
                </c:pt>
                <c:pt idx="2">
                  <c:v>Submission</c:v>
                </c:pt>
                <c:pt idx="3">
                  <c:v>Decision - Split</c:v>
                </c:pt>
                <c:pt idx="4">
                  <c:v>TKO - Doctor's Stoppage</c:v>
                </c:pt>
                <c:pt idx="5">
                  <c:v>Decision - Majority</c:v>
                </c:pt>
                <c:pt idx="6">
                  <c:v>DQ</c:v>
                </c:pt>
              </c:strCache>
            </c:strRef>
          </c:cat>
          <c:val>
            <c:numRef>
              <c:f>'Pivot Tables'!$G$34:$G$40</c:f>
              <c:numCache>
                <c:formatCode>0</c:formatCode>
                <c:ptCount val="7"/>
                <c:pt idx="0">
                  <c:v>2037</c:v>
                </c:pt>
                <c:pt idx="1">
                  <c:v>1842</c:v>
                </c:pt>
                <c:pt idx="2">
                  <c:v>1160</c:v>
                </c:pt>
                <c:pt idx="3">
                  <c:v>542</c:v>
                </c:pt>
                <c:pt idx="4">
                  <c:v>78</c:v>
                </c:pt>
                <c:pt idx="5">
                  <c:v>41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7-314F-BC3B-867C5413D8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5224287"/>
        <c:axId val="1595225999"/>
      </c:barChart>
      <c:catAx>
        <c:axId val="1595224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595225999"/>
        <c:crosses val="autoZero"/>
        <c:auto val="1"/>
        <c:lblAlgn val="ctr"/>
        <c:lblOffset val="100"/>
        <c:noMultiLvlLbl val="0"/>
      </c:catAx>
      <c:valAx>
        <c:axId val="159522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595224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'Pivot Tables'!$H$33</c:f>
              <c:strCache>
                <c:ptCount val="1"/>
                <c:pt idx="0">
                  <c:v>% of wins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Tables'!$F$34:$F$40</c:f>
              <c:strCache>
                <c:ptCount val="7"/>
                <c:pt idx="0">
                  <c:v>Decision - Unanimous</c:v>
                </c:pt>
                <c:pt idx="1">
                  <c:v>KO/TKO</c:v>
                </c:pt>
                <c:pt idx="2">
                  <c:v>Submission</c:v>
                </c:pt>
                <c:pt idx="3">
                  <c:v>Decision - Split</c:v>
                </c:pt>
                <c:pt idx="4">
                  <c:v>TKO - Doctor's Stoppage</c:v>
                </c:pt>
                <c:pt idx="5">
                  <c:v>Decision - Majority</c:v>
                </c:pt>
                <c:pt idx="6">
                  <c:v>DQ</c:v>
                </c:pt>
              </c:strCache>
            </c:strRef>
          </c:cat>
          <c:val>
            <c:numRef>
              <c:f>'Pivot Tables'!$H$34:$H$40</c:f>
              <c:numCache>
                <c:formatCode>0%</c:formatCode>
                <c:ptCount val="7"/>
                <c:pt idx="0">
                  <c:v>0.35624344176285416</c:v>
                </c:pt>
                <c:pt idx="1">
                  <c:v>0.32214060860440713</c:v>
                </c:pt>
                <c:pt idx="2">
                  <c:v>0.20286813571178733</c:v>
                </c:pt>
                <c:pt idx="3">
                  <c:v>9.4788387548093739E-2</c:v>
                </c:pt>
                <c:pt idx="4">
                  <c:v>1.3641133263378805E-2</c:v>
                </c:pt>
                <c:pt idx="5">
                  <c:v>7.1703392794683456E-3</c:v>
                </c:pt>
                <c:pt idx="6">
                  <c:v>3.1479538300104933E-3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1-0748-88ED-13EE1A4627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5541967"/>
        <c:axId val="715543695"/>
      </c:barChart>
      <c:catAx>
        <c:axId val="71554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715543695"/>
        <c:crosses val="autoZero"/>
        <c:auto val="1"/>
        <c:lblAlgn val="ctr"/>
        <c:lblOffset val="100"/>
        <c:noMultiLvlLbl val="0"/>
      </c:catAx>
      <c:valAx>
        <c:axId val="715543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715541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Tables'!$G$44</c:f>
              <c:strCache>
                <c:ptCount val="1"/>
                <c:pt idx="0">
                  <c:v>Count of wins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E5-D342-A4B2-B9AC2505ABA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Tables'!$F$45:$F$55</c:f>
              <c:strCache>
                <c:ptCount val="11"/>
                <c:pt idx="0">
                  <c:v>Donald Cerrone</c:v>
                </c:pt>
                <c:pt idx="1">
                  <c:v>Demian Maia</c:v>
                </c:pt>
                <c:pt idx="2">
                  <c:v>Jim Miller</c:v>
                </c:pt>
                <c:pt idx="3">
                  <c:v>Georges St-Pierre</c:v>
                </c:pt>
                <c:pt idx="4">
                  <c:v>Michael Bisping</c:v>
                </c:pt>
                <c:pt idx="5">
                  <c:v>Rafael Dos Anjos</c:v>
                </c:pt>
                <c:pt idx="6">
                  <c:v>Diego Sanchez</c:v>
                </c:pt>
                <c:pt idx="7">
                  <c:v>Matt Hughes</c:v>
                </c:pt>
                <c:pt idx="8">
                  <c:v>Charles Oliveira</c:v>
                </c:pt>
                <c:pt idx="9">
                  <c:v>Dustin Poirier</c:v>
                </c:pt>
                <c:pt idx="10">
                  <c:v>Frankie Edgar</c:v>
                </c:pt>
              </c:strCache>
            </c:strRef>
          </c:cat>
          <c:val>
            <c:numRef>
              <c:f>'Pivot Tables'!$G$45:$G$55</c:f>
              <c:numCache>
                <c:formatCode>General</c:formatCode>
                <c:ptCount val="11"/>
                <c:pt idx="0">
                  <c:v>23</c:v>
                </c:pt>
                <c:pt idx="1">
                  <c:v>22</c:v>
                </c:pt>
                <c:pt idx="2">
                  <c:v>21</c:v>
                </c:pt>
                <c:pt idx="3">
                  <c:v>19</c:v>
                </c:pt>
                <c:pt idx="4">
                  <c:v>19</c:v>
                </c:pt>
                <c:pt idx="5">
                  <c:v>19</c:v>
                </c:pt>
                <c:pt idx="6">
                  <c:v>18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5-D342-A4B2-B9AC2505AB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95281439"/>
        <c:axId val="658264607"/>
      </c:barChart>
      <c:catAx>
        <c:axId val="159528143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658264607"/>
        <c:crosses val="autoZero"/>
        <c:auto val="1"/>
        <c:lblAlgn val="ctr"/>
        <c:lblOffset val="100"/>
        <c:noMultiLvlLbl val="0"/>
      </c:catAx>
      <c:valAx>
        <c:axId val="658264607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59528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'Pivot Tables'!$G$58</c:f>
              <c:strCache>
                <c:ptCount val="1"/>
                <c:pt idx="0">
                  <c:v>Count of KO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DD3-AA47-845E-23C153E645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Tables'!$F$59:$F$68</c:f>
              <c:strCache>
                <c:ptCount val="10"/>
                <c:pt idx="0">
                  <c:v>Derrick Lewis</c:v>
                </c:pt>
                <c:pt idx="1">
                  <c:v>Anderson Silva</c:v>
                </c:pt>
                <c:pt idx="2">
                  <c:v>Anthony Johnson</c:v>
                </c:pt>
                <c:pt idx="3">
                  <c:v>Matt Brown</c:v>
                </c:pt>
                <c:pt idx="4">
                  <c:v>Thiago Santos</c:v>
                </c:pt>
                <c:pt idx="5">
                  <c:v>Vitor Belfort</c:v>
                </c:pt>
                <c:pt idx="6">
                  <c:v>Cain Velasquez</c:v>
                </c:pt>
                <c:pt idx="7">
                  <c:v>Donald Cerrone</c:v>
                </c:pt>
                <c:pt idx="8">
                  <c:v>Junior Dos Santos</c:v>
                </c:pt>
                <c:pt idx="9">
                  <c:v>Alistair Overeem</c:v>
                </c:pt>
              </c:strCache>
            </c:strRef>
          </c:cat>
          <c:val>
            <c:numRef>
              <c:f>'Pivot Tables'!$G$59:$G$68</c:f>
              <c:numCache>
                <c:formatCode>General</c:formatCode>
                <c:ptCount val="10"/>
                <c:pt idx="0">
                  <c:v>12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3-AA47-845E-23C153E64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95322623"/>
        <c:axId val="1595324351"/>
      </c:barChart>
      <c:catAx>
        <c:axId val="159532262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595324351"/>
        <c:crosses val="autoZero"/>
        <c:auto val="1"/>
        <c:lblAlgn val="ctr"/>
        <c:lblOffset val="100"/>
        <c:noMultiLvlLbl val="0"/>
      </c:catAx>
      <c:valAx>
        <c:axId val="1595324351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1595322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Tables'!$F$84:$G$84</c:f>
              <c:strCache>
                <c:ptCount val="2"/>
                <c:pt idx="0">
                  <c:v>Men</c:v>
                </c:pt>
                <c:pt idx="1">
                  <c:v>Women</c:v>
                </c:pt>
              </c:strCache>
            </c:strRef>
          </c:cat>
          <c:val>
            <c:numRef>
              <c:f>'Pivot Tables'!$F$85:$G$85</c:f>
              <c:numCache>
                <c:formatCode>General</c:formatCode>
                <c:ptCount val="2"/>
                <c:pt idx="0">
                  <c:v>5295</c:v>
                </c:pt>
                <c:pt idx="1">
                  <c:v>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C9-034B-B2B6-31B60B2C1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562799"/>
        <c:axId val="715646911"/>
      </c:barChart>
      <c:catAx>
        <c:axId val="715562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715646911"/>
        <c:crosses val="autoZero"/>
        <c:auto val="1"/>
        <c:lblAlgn val="ctr"/>
        <c:lblOffset val="100"/>
        <c:noMultiLvlLbl val="0"/>
      </c:catAx>
      <c:valAx>
        <c:axId val="71564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Z"/>
          </a:p>
        </c:txPr>
        <c:crossAx val="715562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A46A-2349-A2A0-FEB2-0206C70DE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2AC8A-304F-E0BD-0F32-326D78DC2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8DA2A-DF46-9F69-8643-4F209FA9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0F6C-60E3-8A90-0A93-72DBF141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6E23F-3AFA-ADA4-448A-55667342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0968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737F-B37B-BC16-AE9C-FC7BEDEC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4EF4C-F9A7-E135-D21F-91D88002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953B-FAA3-8845-208D-19DF17DD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5EB56-A0F0-3776-D27E-4A17C23A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186A-FD46-665E-2EAC-DFE6E407C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0976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DD8F3-2941-9036-9167-17CACBF0D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42B96-F397-2348-1FEC-5166ECFB4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47DB5-3B21-CFCF-9D8F-6A1E1EC5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E906-2118-1328-E155-0458C0DB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61D9-633B-2C9A-E0D6-CA9E2D9B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46611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A06D-81AF-F224-972C-9E7488A6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8112-CF8C-A9DA-D71F-91A5020B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FE96-D832-452D-B9E6-C6779F6AD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F08C-A33B-DD22-4EAA-717EA2AB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7A5B-3579-9DE4-E7AC-FF5EE2F4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1164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736D-930D-504D-E7FE-75B2403F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8C5A-6E8B-B740-5703-95A61E61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2CFC-69D0-5487-5318-363CB89A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803D-46E9-F00B-A0AF-E1D891B8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0CD09-D40C-C976-57D1-800DF2E2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6611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BF7F-1278-89E4-B2AC-F6118B7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1F49-D6C2-AA3E-7ED7-D43E63436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D1F4F-FB31-DF47-2D51-F76A69087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7A12-61FD-884C-0BFD-7372130EC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7D7A-2E82-5423-9870-F9CBED7F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CD5E1-D5B3-9886-88E6-C9BA41A8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06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0C7-308D-5B41-2F8F-6C970441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271DD-AB29-73E0-0269-CF48F0059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45CB9-0B68-2E09-A58D-816610F78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66067-A787-458F-459C-902BA0844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18B62-EA3C-A549-0262-0F23894E6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37634-6AB5-7233-A94E-77F83D9E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371EC-14D6-AB12-C4AD-A63E2A57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C0D9C-7781-7254-DA73-213D9BAF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9240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9031-59C2-CE4E-33E7-76891742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F51EE-2603-8103-7739-935C3A1A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D0228-90EB-ECC4-62B0-3B219A7C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83E21-AAB8-F589-97BA-A6FD9AB2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1871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1520B-3B2C-4438-CD4A-DBE0790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E06DD-343D-D948-E92E-D44D832B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6B9EE-6FE3-FB80-A584-FA8289FE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7904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22D2-0C29-4BC4-7E45-B4FEBECC8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BB760-FCB1-3444-22AA-4DB8EBEE6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F68B-66B0-96D3-C1E0-7C1F461B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F8E40-C57F-55CA-7830-4851E5F73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54570-06C2-63FF-F1E9-CBC589F3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34CA2-8F36-996D-D76E-A1D319F9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7796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1FCF-E964-DD42-0D1C-0161A06D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FE397-BE05-3AD9-5A07-327937D62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AB1A6-59EB-0DB7-D6EF-D8ED167F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83D4-AC72-83C0-5AD4-4CB72286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7BD27-DCBF-971B-E512-D7F62676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97945-C6F4-3EB7-8E9A-5897081D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0557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28D93-963A-6F62-54D9-8966540F9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BBA99-C29D-BBE0-85B6-F159D8DD1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B0093-854A-6173-CBA8-44397E6EB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0E00B-507C-1C49-820E-5DEDB5904DE0}" type="datetimeFigureOut">
              <a:rPr lang="en-CZ" smtClean="0"/>
              <a:t>01.09.2024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CDF3-DD23-1563-EE0A-EFD8040A4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7754E-E959-53E3-77AD-5580A7D8F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5FBD0-C5B1-944D-B1C6-C45EDE57A66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7639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AF85F9-338F-4BD1-72ED-3F3F2E741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5295" y="5489090"/>
            <a:ext cx="4461409" cy="493094"/>
          </a:xfrm>
        </p:spPr>
        <p:txBody>
          <a:bodyPr>
            <a:noAutofit/>
          </a:bodyPr>
          <a:lstStyle/>
          <a:p>
            <a:pPr algn="l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November 1990 - March 2021</a:t>
            </a:r>
          </a:p>
          <a:p>
            <a:pPr algn="l"/>
            <a:endParaRPr lang="en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A poster or logo for 2024 in UFC.">
            <a:extLst>
              <a:ext uri="{FF2B5EF4-FFF2-40B4-BE49-F238E27FC236}">
                <a16:creationId xmlns:a16="http://schemas.microsoft.com/office/drawing/2014/main" id="{891F9F9D-87C2-7ECB-4A34-67C0C1095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490" y="875816"/>
            <a:ext cx="6973018" cy="363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76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D2A5-00F0-07C6-01AD-043EB273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>
                <a:latin typeface="Arial" panose="020B0604020202020204" pitchFamily="34" charset="0"/>
                <a:cs typeface="Arial" panose="020B0604020202020204" pitchFamily="34" charset="0"/>
              </a:rPr>
              <a:t>Men vs women</a:t>
            </a:r>
            <a:endParaRPr lang="en-CZ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600ECEC-F5AE-9920-A8F1-5A416D53A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161444"/>
              </p:ext>
            </p:extLst>
          </p:nvPr>
        </p:nvGraphicFramePr>
        <p:xfrm>
          <a:off x="838200" y="1690687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017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0ED7-2412-D9FD-B98D-624B2DDA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The …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663D4E-69B8-A058-AA01-B58A5A095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586846"/>
              </p:ext>
            </p:extLst>
          </p:nvPr>
        </p:nvGraphicFramePr>
        <p:xfrm>
          <a:off x="838200" y="1690688"/>
          <a:ext cx="10515600" cy="4802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056">
                  <a:extLst>
                    <a:ext uri="{9D8B030D-6E8A-4147-A177-3AD203B41FA5}">
                      <a16:colId xmlns:a16="http://schemas.microsoft.com/office/drawing/2014/main" val="1418406643"/>
                    </a:ext>
                  </a:extLst>
                </a:gridCol>
                <a:gridCol w="6217920">
                  <a:extLst>
                    <a:ext uri="{9D8B030D-6E8A-4147-A177-3AD203B41FA5}">
                      <a16:colId xmlns:a16="http://schemas.microsoft.com/office/drawing/2014/main" val="2747967097"/>
                    </a:ext>
                  </a:extLst>
                </a:gridCol>
                <a:gridCol w="1944624">
                  <a:extLst>
                    <a:ext uri="{9D8B030D-6E8A-4147-A177-3AD203B41FA5}">
                      <a16:colId xmlns:a16="http://schemas.microsoft.com/office/drawing/2014/main" val="2560848610"/>
                    </a:ext>
                  </a:extLst>
                </a:gridCol>
              </a:tblGrid>
              <a:tr h="538128"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heaviest (kg)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Emmanuel Yarborough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ctr" fontAlgn="b"/>
                      <a:r>
                        <a:rPr lang="en-CZ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349.27</a:t>
                      </a:r>
                      <a:endParaRPr lang="en-CZ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196308"/>
                  </a:ext>
                </a:extLst>
              </a:tr>
              <a:tr h="538128"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lightest (kg)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Nicdali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Rivera-</a:t>
                      </a:r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Calanoc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Naho </a:t>
                      </a:r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Sugiyuma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ctr" fontAlgn="b"/>
                      <a:r>
                        <a:rPr lang="en-CZ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47.63</a:t>
                      </a:r>
                      <a:endParaRPr lang="en-CZ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931538"/>
                  </a:ext>
                </a:extLst>
              </a:tr>
              <a:tr h="538128"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highest (cm)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Paulo Cesar Silva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ctr" fontAlgn="b"/>
                      <a:r>
                        <a:rPr lang="en-CZ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226.06</a:t>
                      </a:r>
                      <a:endParaRPr lang="en-CZ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139898"/>
                  </a:ext>
                </a:extLst>
              </a:tr>
              <a:tr h="1062601"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lowest (cm)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Montserrat </a:t>
                      </a:r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Conejo</a:t>
                      </a:r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Danielle Taylor, Brianna Van Buren, Cory </a:t>
                      </a:r>
                      <a:r>
                        <a:rPr lang="en-US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ctr" fontAlgn="b"/>
                      <a:r>
                        <a:rPr lang="en-CZ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152.40</a:t>
                      </a:r>
                      <a:endParaRPr lang="en-CZ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719836"/>
                  </a:ext>
                </a:extLst>
              </a:tr>
              <a:tr h="1062601"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youngest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Rong Zhu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ctr" fontAlgn="b"/>
                      <a:r>
                        <a:rPr lang="en-CZ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07.03.2000</a:t>
                      </a:r>
                      <a:endParaRPr lang="en-CZ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451920"/>
                  </a:ext>
                </a:extLst>
              </a:tr>
              <a:tr h="1062601"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oldest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l" fontAlgn="b"/>
                      <a:r>
                        <a:rPr lang="en-US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Ron van Clief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6000" algn="ctr" fontAlgn="b"/>
                      <a:r>
                        <a:rPr lang="en-CZ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25.01.1943</a:t>
                      </a:r>
                      <a:endParaRPr lang="en-CZ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90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16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E138-3033-8817-0080-102EFB8F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Shortest fight?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8C17-4CDD-4604-F91A-80586FF1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10083800" algn="r"/>
              </a:tabLst>
            </a:pPr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0083800" algn="r"/>
              </a:tabLst>
            </a:pPr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0083800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fight duration: 	20 sec</a:t>
            </a:r>
          </a:p>
          <a:p>
            <a:pPr>
              <a:tabLst>
                <a:tab pos="10083800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number of rounds:	0</a:t>
            </a:r>
          </a:p>
          <a:p>
            <a:pPr>
              <a:tabLst>
                <a:tab pos="10083800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date:	11.03.1994</a:t>
            </a:r>
          </a:p>
          <a:p>
            <a:pPr>
              <a:tabLst>
                <a:tab pos="10083800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winner:	Scott Morris</a:t>
            </a:r>
          </a:p>
          <a:p>
            <a:pPr>
              <a:tabLst>
                <a:tab pos="10083800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loser:	Sean Daugherty</a:t>
            </a:r>
          </a:p>
          <a:p>
            <a:pPr>
              <a:tabLst>
                <a:tab pos="10083800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location:	Devder (USA)</a:t>
            </a:r>
          </a:p>
          <a:p>
            <a:pPr>
              <a:tabLst>
                <a:tab pos="10083800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win by:	submission</a:t>
            </a:r>
          </a:p>
          <a:p>
            <a:pPr>
              <a:tabLst>
                <a:tab pos="10083800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fight type:	Open Weight Bout</a:t>
            </a:r>
          </a:p>
        </p:txBody>
      </p:sp>
    </p:spTree>
    <p:extLst>
      <p:ext uri="{BB962C8B-B14F-4D97-AF65-F5344CB8AC3E}">
        <p14:creationId xmlns:p14="http://schemas.microsoft.com/office/powerpoint/2010/main" val="320266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D2F67-EA2C-60F2-390B-AF6D6920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78332"/>
            <a:ext cx="12192000" cy="7013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Z" sz="4400" dirty="0">
                <a:latin typeface="Arial" panose="020B0604020202020204" pitchFamily="34" charset="0"/>
                <a:cs typeface="Arial" panose="020B0604020202020204" pitchFamily="34" charset="0"/>
              </a:rPr>
              <a:t>Thank you for watching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183B-4FE2-6AB3-201E-BB8DA7D03EAD}"/>
              </a:ext>
            </a:extLst>
          </p:cNvPr>
          <p:cNvSpPr txBox="1"/>
          <p:nvPr/>
        </p:nvSpPr>
        <p:spPr>
          <a:xfrm>
            <a:off x="8984202" y="5930284"/>
            <a:ext cx="2112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Lukáš Kuttler</a:t>
            </a:r>
          </a:p>
        </p:txBody>
      </p:sp>
    </p:spTree>
    <p:extLst>
      <p:ext uri="{BB962C8B-B14F-4D97-AF65-F5344CB8AC3E}">
        <p14:creationId xmlns:p14="http://schemas.microsoft.com/office/powerpoint/2010/main" val="20443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8979-221D-D1F8-D267-87E9825A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Ultimate Fighting Championship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UFC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ABFD-9101-6310-A790-F501D0F7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mixed martial arts (MMA) promotion company</a:t>
            </a:r>
          </a:p>
          <a:p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based in Las Vegas, Nevada (USA)</a:t>
            </a:r>
          </a:p>
          <a:p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founded 12th of November 1990</a:t>
            </a:r>
          </a:p>
          <a:p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www.ufc.com</a:t>
            </a:r>
          </a:p>
          <a:p>
            <a:endParaRPr lang="en-CZ" sz="2400" dirty="0"/>
          </a:p>
        </p:txBody>
      </p:sp>
    </p:spTree>
    <p:extLst>
      <p:ext uri="{BB962C8B-B14F-4D97-AF65-F5344CB8AC3E}">
        <p14:creationId xmlns:p14="http://schemas.microsoft.com/office/powerpoint/2010/main" val="27641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9CA7-2CBC-FBED-3D6A-070A8EBB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UFC Quick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5E5F-946C-5EDA-50FF-EEC0C33C0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0044113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number of registred fighters:	</a:t>
            </a:r>
            <a:r>
              <a:rPr lang="en-CZ" sz="2400" b="1" dirty="0">
                <a:latin typeface="Arial" panose="020B0604020202020204" pitchFamily="34" charset="0"/>
                <a:cs typeface="Arial" panose="020B0604020202020204" pitchFamily="34" charset="0"/>
              </a:rPr>
              <a:t>3 596</a:t>
            </a:r>
          </a:p>
          <a:p>
            <a:pPr>
              <a:tabLst>
                <a:tab pos="10044113" algn="r"/>
              </a:tabLst>
            </a:pPr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0044113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number of fighters who have fight in the UFC at least once:	</a:t>
            </a:r>
            <a:r>
              <a:rPr lang="en-CZ" sz="2400" b="1" dirty="0">
                <a:latin typeface="Arial" panose="020B0604020202020204" pitchFamily="34" charset="0"/>
                <a:cs typeface="Arial" panose="020B0604020202020204" pitchFamily="34" charset="0"/>
              </a:rPr>
              <a:t>2 122</a:t>
            </a:r>
          </a:p>
          <a:p>
            <a:pPr>
              <a:tabLst>
                <a:tab pos="10044113" algn="r"/>
              </a:tabLst>
            </a:pPr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0044113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number of organized events:	</a:t>
            </a:r>
            <a:r>
              <a:rPr lang="en-CZ" sz="2400" b="1" dirty="0">
                <a:latin typeface="Arial" panose="020B0604020202020204" pitchFamily="34" charset="0"/>
                <a:cs typeface="Arial" panose="020B0604020202020204" pitchFamily="34" charset="0"/>
              </a:rPr>
              <a:t>556 (5178 fights)</a:t>
            </a:r>
          </a:p>
          <a:p>
            <a:pPr>
              <a:tabLst>
                <a:tab pos="10044113" algn="r"/>
              </a:tabLst>
            </a:pPr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0044113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first fight:	</a:t>
            </a:r>
            <a:r>
              <a:rPr lang="en-CZ" sz="2400" b="1" dirty="0">
                <a:latin typeface="Arial" panose="020B0604020202020204" pitchFamily="34" charset="0"/>
                <a:cs typeface="Arial" panose="020B0604020202020204" pitchFamily="34" charset="0"/>
              </a:rPr>
              <a:t>11.3.1994</a:t>
            </a:r>
          </a:p>
          <a:p>
            <a:pPr>
              <a:tabLst>
                <a:tab pos="10044113" algn="r"/>
              </a:tabLst>
            </a:pPr>
            <a:endParaRPr lang="en-CZ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10044113" algn="r"/>
              </a:tabLst>
            </a:pPr>
            <a:r>
              <a:rPr lang="en-CZ" sz="2400" dirty="0">
                <a:latin typeface="Arial" panose="020B0604020202020204" pitchFamily="34" charset="0"/>
                <a:cs typeface="Arial" panose="020B0604020202020204" pitchFamily="34" charset="0"/>
              </a:rPr>
              <a:t>last fight:	</a:t>
            </a:r>
            <a:r>
              <a:rPr lang="en-CZ" sz="2400" b="1" dirty="0">
                <a:latin typeface="Arial" panose="020B0604020202020204" pitchFamily="34" charset="0"/>
                <a:cs typeface="Arial" panose="020B0604020202020204" pitchFamily="34" charset="0"/>
              </a:rPr>
              <a:t>30.3.2021</a:t>
            </a:r>
          </a:p>
        </p:txBody>
      </p:sp>
    </p:spTree>
    <p:extLst>
      <p:ext uri="{BB962C8B-B14F-4D97-AF65-F5344CB8AC3E}">
        <p14:creationId xmlns:p14="http://schemas.microsoft.com/office/powerpoint/2010/main" val="341516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B674-E74E-2A14-1A26-13FB2003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Cities of most events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E26A3D-B1AC-DDB2-D973-EA345EC72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534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993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D0BA-AA91-B4C6-61F5-E5F2EBDC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UFC fights divided by weight class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B02350-6EC5-247B-D6D2-1479E51D21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258656"/>
              </p:ext>
            </p:extLst>
          </p:nvPr>
        </p:nvGraphicFramePr>
        <p:xfrm>
          <a:off x="838200" y="1690687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65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CACA1-D256-CEAE-390F-94EE54DE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Number of UFC fights by method of ending fight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E1A321-45FE-4E19-6A23-5C95A16631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412004"/>
              </p:ext>
            </p:extLst>
          </p:nvPr>
        </p:nvGraphicFramePr>
        <p:xfrm>
          <a:off x="838200" y="1690687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360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27C0-DA9F-FA38-EDEE-2B64CAB76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% of UFC figts by method of ending fight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977AC9-36BE-D795-4A6B-613D1ABCC2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72714"/>
              </p:ext>
            </p:extLst>
          </p:nvPr>
        </p:nvGraphicFramePr>
        <p:xfrm>
          <a:off x="838200" y="1690687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561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BD1B-2FCF-D751-8222-8ECA5CBB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TOP 10 fighters in the history of the UFC federation by wins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CA34B3-5887-22AB-6EFC-A79CD3A72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852483"/>
              </p:ext>
            </p:extLst>
          </p:nvPr>
        </p:nvGraphicFramePr>
        <p:xfrm>
          <a:off x="838200" y="1690687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201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B40A-7A62-A972-A614-798D105B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Z" b="1" dirty="0">
                <a:latin typeface="Arial" panose="020B0604020202020204" pitchFamily="34" charset="0"/>
                <a:cs typeface="Arial" panose="020B0604020202020204" pitchFamily="34" charset="0"/>
              </a:rPr>
              <a:t>TOP 10 strikers (KO)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E4DC772-D523-08D0-0A8D-EE91CE650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7932"/>
              </p:ext>
            </p:extLst>
          </p:nvPr>
        </p:nvGraphicFramePr>
        <p:xfrm>
          <a:off x="838200" y="1690687"/>
          <a:ext cx="10515600" cy="4802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51569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245</Words>
  <Application>Microsoft Macintosh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Ultimate Fighting Championship (UFC)</vt:lpstr>
      <vt:lpstr>UFC Quick summary</vt:lpstr>
      <vt:lpstr>Cities of most events</vt:lpstr>
      <vt:lpstr>UFC fights divided by weight class</vt:lpstr>
      <vt:lpstr>Number of UFC fights by method of ending fight</vt:lpstr>
      <vt:lpstr>% of UFC figts by method of ending fight</vt:lpstr>
      <vt:lpstr>TOP 10 fighters in the history of the UFC federation by wins</vt:lpstr>
      <vt:lpstr>TOP 10 strikers (KO)</vt:lpstr>
      <vt:lpstr>Men vs women</vt:lpstr>
      <vt:lpstr>The …</vt:lpstr>
      <vt:lpstr>Shortest fight?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Lukáš Kuttler</dc:creator>
  <cp:lastModifiedBy>Lukáš Kuttler</cp:lastModifiedBy>
  <cp:revision>6</cp:revision>
  <dcterms:created xsi:type="dcterms:W3CDTF">2024-09-01T12:55:49Z</dcterms:created>
  <dcterms:modified xsi:type="dcterms:W3CDTF">2024-09-01T15:11:20Z</dcterms:modified>
</cp:coreProperties>
</file>