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4/13/2024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4/13/2024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38200" y="1049654"/>
            <a:ext cx="9829800" cy="1001556"/>
          </a:xfrm>
          <a:prstGeom prst="rect">
            <a:avLst/>
          </a:prstGeom>
        </p:spPr>
        <p:txBody>
          <a:bodyPr vert="horz" wrap="square" lIns="0" tIns="16510" rIns="0" bIns="0" rtlCol="0">
            <a:spAutoFit/>
          </a:bodyPr>
          <a:lstStyle/>
          <a:p>
            <a:pPr marL="12700" algn="ctr">
              <a:lnSpc>
                <a:spcPct val="100000"/>
              </a:lnSpc>
              <a:spcBef>
                <a:spcPts val="130"/>
              </a:spcBef>
            </a:pPr>
            <a:r>
              <a:rPr lang="en-IN" sz="3200" spc="20" dirty="0" smtClean="0">
                <a:solidFill>
                  <a:srgbClr val="1382AC"/>
                </a:solidFill>
              </a:rPr>
              <a:t>FOREST FIRE PREDICTION BY USING DATA </a:t>
            </a:r>
            <a:r>
              <a:rPr lang="en-IN" sz="3200" spc="20" dirty="0" smtClean="0">
                <a:solidFill>
                  <a:srgbClr val="1382AC"/>
                </a:solidFill>
              </a:rPr>
              <a:t>   SCIENCE</a:t>
            </a:r>
            <a:endParaRPr sz="3200"/>
          </a:p>
        </p:txBody>
      </p:sp>
      <p:sp>
        <p:nvSpPr>
          <p:cNvPr id="4" name="object 4"/>
          <p:cNvSpPr txBox="1"/>
          <p:nvPr/>
        </p:nvSpPr>
        <p:spPr>
          <a:xfrm>
            <a:off x="533400" y="2590800"/>
            <a:ext cx="11296650" cy="3477875"/>
          </a:xfrm>
          <a:prstGeom prst="rect">
            <a:avLst/>
          </a:prstGeom>
          <a:solidFill>
            <a:srgbClr val="465258"/>
          </a:solidFill>
        </p:spPr>
        <p:txBody>
          <a:bodyPr vert="horz" wrap="square" lIns="0" tIns="0" rIns="0" bIns="0" rtlCol="0">
            <a:spAutoFit/>
          </a:bodyPr>
          <a:lstStyle/>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marL="2763520">
              <a:lnSpc>
                <a:spcPct val="100000"/>
              </a:lnSpc>
            </a:pPr>
            <a:r>
              <a:rPr sz="2000" b="1" spc="15" smtClean="0">
                <a:solidFill>
                  <a:srgbClr val="1382AC"/>
                </a:solidFill>
                <a:latin typeface="Arial"/>
                <a:cs typeface="Arial"/>
              </a:rPr>
              <a:t>P</a:t>
            </a:r>
            <a:r>
              <a:rPr sz="2000" b="1" spc="40" smtClean="0">
                <a:solidFill>
                  <a:srgbClr val="1382AC"/>
                </a:solidFill>
                <a:latin typeface="Arial"/>
                <a:cs typeface="Arial"/>
              </a:rPr>
              <a:t>r</a:t>
            </a:r>
            <a:r>
              <a:rPr sz="2000" b="1" spc="15" smtClean="0">
                <a:solidFill>
                  <a:srgbClr val="1382AC"/>
                </a:solidFill>
                <a:latin typeface="Arial"/>
                <a:cs typeface="Arial"/>
              </a:rPr>
              <a:t>es</a:t>
            </a:r>
            <a:r>
              <a:rPr sz="2000" b="1" spc="5" smtClean="0">
                <a:solidFill>
                  <a:srgbClr val="1382AC"/>
                </a:solidFill>
                <a:latin typeface="Arial"/>
                <a:cs typeface="Arial"/>
              </a:rPr>
              <a:t>e</a:t>
            </a:r>
            <a:r>
              <a:rPr sz="2000" b="1" spc="45" smtClean="0">
                <a:solidFill>
                  <a:srgbClr val="1382AC"/>
                </a:solidFill>
                <a:latin typeface="Arial"/>
                <a:cs typeface="Arial"/>
              </a:rPr>
              <a:t>n</a:t>
            </a:r>
            <a:r>
              <a:rPr sz="2000" b="1" spc="10" smtClean="0">
                <a:solidFill>
                  <a:srgbClr val="1382AC"/>
                </a:solidFill>
                <a:latin typeface="Arial"/>
                <a:cs typeface="Arial"/>
              </a:rPr>
              <a:t>ted</a:t>
            </a:r>
            <a:r>
              <a:rPr sz="2000" b="1" spc="-150" smtClean="0">
                <a:solidFill>
                  <a:srgbClr val="1382AC"/>
                </a:solidFill>
                <a:latin typeface="Arial"/>
                <a:cs typeface="Arial"/>
              </a:rPr>
              <a:t> </a:t>
            </a:r>
            <a:r>
              <a:rPr sz="2000" b="1" spc="45" smtClean="0">
                <a:solidFill>
                  <a:srgbClr val="1382AC"/>
                </a:solidFill>
                <a:latin typeface="Arial"/>
                <a:cs typeface="Arial"/>
              </a:rPr>
              <a:t>B</a:t>
            </a:r>
            <a:r>
              <a:rPr sz="2000" b="1" spc="10" smtClean="0">
                <a:solidFill>
                  <a:srgbClr val="1382AC"/>
                </a:solidFill>
                <a:latin typeface="Arial"/>
                <a:cs typeface="Arial"/>
              </a:rPr>
              <a:t>y</a:t>
            </a:r>
            <a:r>
              <a:rPr sz="2000" b="1" spc="10" smtClean="0">
                <a:solidFill>
                  <a:srgbClr val="1382AC"/>
                </a:solidFill>
                <a:latin typeface="Arial"/>
                <a:cs typeface="Arial"/>
              </a:rPr>
              <a:t>:</a:t>
            </a:r>
            <a:endParaRPr lang="en-IN" sz="2000" b="1" spc="10" dirty="0" smtClean="0">
              <a:solidFill>
                <a:srgbClr val="1382AC"/>
              </a:solidFill>
              <a:latin typeface="Arial"/>
              <a:cs typeface="Arial"/>
            </a:endParaRPr>
          </a:p>
          <a:p>
            <a:pPr marL="2763520">
              <a:lnSpc>
                <a:spcPct val="100000"/>
              </a:lnSpc>
            </a:pPr>
            <a:endParaRPr lang="en-IN" sz="2000" b="1" spc="10" dirty="0" smtClean="0">
              <a:solidFill>
                <a:srgbClr val="1382AC"/>
              </a:solidFill>
              <a:latin typeface="Arial"/>
              <a:cs typeface="Arial"/>
            </a:endParaRPr>
          </a:p>
          <a:p>
            <a:pPr marL="2763520">
              <a:lnSpc>
                <a:spcPct val="100000"/>
              </a:lnSpc>
            </a:pPr>
            <a:r>
              <a:rPr lang="en-IN" sz="2000" b="1" spc="10" dirty="0" smtClean="0">
                <a:solidFill>
                  <a:srgbClr val="1382AC"/>
                </a:solidFill>
                <a:latin typeface="Arial"/>
                <a:cs typeface="Arial"/>
              </a:rPr>
              <a:t>P.KUTTIKANNAN,</a:t>
            </a:r>
          </a:p>
          <a:p>
            <a:pPr marL="2763520">
              <a:lnSpc>
                <a:spcPct val="100000"/>
              </a:lnSpc>
            </a:pPr>
            <a:endParaRPr lang="en-IN" sz="2000" b="1" spc="10" dirty="0" smtClean="0">
              <a:solidFill>
                <a:srgbClr val="1382AC"/>
              </a:solidFill>
              <a:latin typeface="Arial"/>
              <a:cs typeface="Arial"/>
            </a:endParaRPr>
          </a:p>
          <a:p>
            <a:pPr marL="2763520">
              <a:lnSpc>
                <a:spcPct val="100000"/>
              </a:lnSpc>
            </a:pPr>
            <a:r>
              <a:rPr lang="en-IN" sz="2000" b="1" spc="10" dirty="0" smtClean="0">
                <a:solidFill>
                  <a:srgbClr val="1382AC"/>
                </a:solidFill>
                <a:latin typeface="Arial"/>
                <a:cs typeface="Arial"/>
              </a:rPr>
              <a:t>SRIVIDYA </a:t>
            </a:r>
            <a:r>
              <a:rPr lang="en-IN" sz="2000" b="1" spc="10" dirty="0" smtClean="0">
                <a:solidFill>
                  <a:srgbClr val="1382AC"/>
                </a:solidFill>
                <a:latin typeface="Arial"/>
                <a:cs typeface="Arial"/>
              </a:rPr>
              <a:t>COLLEGE OF ENGINEERING &amp; </a:t>
            </a:r>
            <a:r>
              <a:rPr lang="en-IN" sz="2000" b="1" spc="10" dirty="0" smtClean="0">
                <a:solidFill>
                  <a:srgbClr val="1382AC"/>
                </a:solidFill>
                <a:latin typeface="Arial"/>
                <a:cs typeface="Arial"/>
              </a:rPr>
              <a:t>TECHNOLOGY</a:t>
            </a:r>
          </a:p>
          <a:p>
            <a:pPr marL="2763520">
              <a:lnSpc>
                <a:spcPct val="100000"/>
              </a:lnSpc>
            </a:pPr>
            <a:endParaRPr lang="en-IN" sz="2000" b="1" spc="10" dirty="0" smtClean="0">
              <a:solidFill>
                <a:srgbClr val="1382AC"/>
              </a:solidFill>
              <a:latin typeface="Arial"/>
              <a:cs typeface="Arial"/>
            </a:endParaRPr>
          </a:p>
          <a:p>
            <a:pPr marL="2763520">
              <a:lnSpc>
                <a:spcPct val="100000"/>
              </a:lnSpc>
            </a:pPr>
            <a:r>
              <a:rPr lang="en-IN" sz="2000" b="1" spc="10" dirty="0" smtClean="0">
                <a:solidFill>
                  <a:srgbClr val="1382AC"/>
                </a:solidFill>
                <a:latin typeface="Arial"/>
                <a:cs typeface="Arial"/>
              </a:rPr>
              <a:t>CIVIL ENGINEERING</a:t>
            </a:r>
            <a:endParaRPr sz="2000">
              <a:latin typeface="Arial"/>
              <a:cs typeface="Arial"/>
            </a:endParaRPr>
          </a:p>
          <a:p>
            <a:pPr marL="2763520">
              <a:lnSpc>
                <a:spcPct val="100000"/>
              </a:lnSpc>
            </a:pPr>
            <a:endParaRPr sz="20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
        <p:nvSpPr>
          <p:cNvPr id="3" name="Rectangle 2"/>
          <p:cNvSpPr/>
          <p:nvPr/>
        </p:nvSpPr>
        <p:spPr>
          <a:xfrm>
            <a:off x="381000" y="1295400"/>
            <a:ext cx="8763000" cy="5355312"/>
          </a:xfrm>
          <a:prstGeom prst="rect">
            <a:avLst/>
          </a:prstGeom>
        </p:spPr>
        <p:txBody>
          <a:bodyPr wrap="square">
            <a:spAutoFit/>
          </a:bodyPr>
          <a:lstStyle/>
          <a:p>
            <a:r>
              <a:rPr lang="en-US" b="1" dirty="0"/>
              <a:t>Scientific Journals:</a:t>
            </a:r>
            <a:endParaRPr lang="en-US" dirty="0"/>
          </a:p>
          <a:p>
            <a:pPr lvl="1"/>
            <a:r>
              <a:rPr lang="en-US" dirty="0"/>
              <a:t>"Journal of Applied Fire Science"</a:t>
            </a:r>
          </a:p>
          <a:p>
            <a:pPr lvl="1"/>
            <a:r>
              <a:rPr lang="en-US" dirty="0"/>
              <a:t>"International Journal of </a:t>
            </a:r>
            <a:r>
              <a:rPr lang="en-US" dirty="0" err="1"/>
              <a:t>Wildland</a:t>
            </a:r>
            <a:r>
              <a:rPr lang="en-US" dirty="0"/>
              <a:t> Fire"</a:t>
            </a:r>
          </a:p>
          <a:p>
            <a:pPr lvl="1"/>
            <a:r>
              <a:rPr lang="en-US" dirty="0"/>
              <a:t>"Fire Ecology"</a:t>
            </a:r>
          </a:p>
          <a:p>
            <a:pPr lvl="1"/>
            <a:r>
              <a:rPr lang="en-US" dirty="0"/>
              <a:t>"Forest Ecology and Management"</a:t>
            </a:r>
          </a:p>
          <a:p>
            <a:pPr lvl="1"/>
            <a:r>
              <a:rPr lang="en-US" dirty="0"/>
              <a:t>"Natural Hazards Review"</a:t>
            </a:r>
          </a:p>
          <a:p>
            <a:r>
              <a:rPr lang="en-US" b="1" dirty="0"/>
              <a:t>Government Agencies:</a:t>
            </a:r>
            <a:endParaRPr lang="en-US" dirty="0"/>
          </a:p>
          <a:p>
            <a:pPr lvl="1"/>
            <a:r>
              <a:rPr lang="en-US" dirty="0"/>
              <a:t>United States Forest Service (USFS)</a:t>
            </a:r>
          </a:p>
          <a:p>
            <a:pPr lvl="1"/>
            <a:r>
              <a:rPr lang="en-US" dirty="0"/>
              <a:t>National Interagency Fire Center (NIFC)</a:t>
            </a:r>
          </a:p>
          <a:p>
            <a:pPr lvl="1"/>
            <a:r>
              <a:rPr lang="en-US" dirty="0"/>
              <a:t>National Park Service (NPS)</a:t>
            </a:r>
          </a:p>
          <a:p>
            <a:pPr lvl="1"/>
            <a:r>
              <a:rPr lang="en-US" dirty="0"/>
              <a:t>Bureau of Land Management (BLM)</a:t>
            </a:r>
          </a:p>
          <a:p>
            <a:pPr lvl="1"/>
            <a:r>
              <a:rPr lang="en-US" dirty="0"/>
              <a:t>Forestry Departments or Ministries in various countries (e.g., US Department of Agriculture, Canadian Forest Service, Australian Department of Agriculture, Water and the Environment)</a:t>
            </a:r>
          </a:p>
          <a:p>
            <a:r>
              <a:rPr lang="en-US" b="1" dirty="0"/>
              <a:t>Academic Institutions:</a:t>
            </a:r>
            <a:endParaRPr lang="en-US" dirty="0"/>
          </a:p>
          <a:p>
            <a:pPr lvl="1"/>
            <a:r>
              <a:rPr lang="en-US" dirty="0"/>
              <a:t>Research papers and reports from universities with forestry, ecology, or environmental science departments.</a:t>
            </a:r>
          </a:p>
          <a:p>
            <a:pPr lvl="1"/>
            <a:r>
              <a:rPr lang="en-US" dirty="0"/>
              <a:t>Websites of research centers or institutes focusing on fire ecology, wildfire management, or related </a:t>
            </a:r>
            <a:r>
              <a:rPr lang="en-US" dirty="0" smtClean="0"/>
              <a:t>top</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Problem</a:t>
            </a:r>
            <a:r>
              <a:rPr sz="2000" b="1" spc="-140" dirty="0">
                <a:solidFill>
                  <a:srgbClr val="404040"/>
                </a:solidFill>
                <a:latin typeface="Arial"/>
                <a:cs typeface="Arial"/>
              </a:rPr>
              <a:t> </a:t>
            </a:r>
            <a:r>
              <a:rPr sz="2000" b="1" spc="15" dirty="0">
                <a:solidFill>
                  <a:srgbClr val="404040"/>
                </a:solidFill>
                <a:latin typeface="Arial"/>
                <a:cs typeface="Arial"/>
              </a:rPr>
              <a:t>Statement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15" dirty="0">
                <a:solidFill>
                  <a:srgbClr val="404040"/>
                </a:solidFill>
                <a:latin typeface="Arial"/>
                <a:cs typeface="Arial"/>
              </a:rPr>
              <a:t>P</a:t>
            </a:r>
            <a:r>
              <a:rPr sz="2000" b="1" spc="40" dirty="0">
                <a:solidFill>
                  <a:srgbClr val="404040"/>
                </a:solidFill>
                <a:latin typeface="Arial"/>
                <a:cs typeface="Arial"/>
              </a:rPr>
              <a:t>r</a:t>
            </a:r>
            <a:r>
              <a:rPr sz="2000" b="1" spc="45" dirty="0">
                <a:solidFill>
                  <a:srgbClr val="404040"/>
                </a:solidFill>
                <a:latin typeface="Arial"/>
                <a:cs typeface="Arial"/>
              </a:rPr>
              <a:t>opo</a:t>
            </a:r>
            <a:r>
              <a:rPr sz="2000" b="1" spc="15" dirty="0">
                <a:solidFill>
                  <a:srgbClr val="404040"/>
                </a:solidFill>
                <a:latin typeface="Arial"/>
                <a:cs typeface="Arial"/>
              </a:rPr>
              <a:t>sed</a:t>
            </a:r>
            <a:r>
              <a:rPr sz="2000" b="1" spc="-225" dirty="0">
                <a:solidFill>
                  <a:srgbClr val="404040"/>
                </a:solidFill>
                <a:latin typeface="Arial"/>
                <a:cs typeface="Arial"/>
              </a:rPr>
              <a:t> </a:t>
            </a:r>
            <a:r>
              <a:rPr sz="2000" b="1" spc="15" dirty="0">
                <a:solidFill>
                  <a:srgbClr val="404040"/>
                </a:solidFill>
                <a:latin typeface="Arial"/>
                <a:cs typeface="Arial"/>
              </a:rPr>
              <a:t>Sy</a:t>
            </a:r>
            <a:r>
              <a:rPr sz="2000" b="1" spc="5" dirty="0">
                <a:solidFill>
                  <a:srgbClr val="404040"/>
                </a:solidFill>
                <a:latin typeface="Arial"/>
                <a:cs typeface="Arial"/>
              </a:rPr>
              <a:t>s</a:t>
            </a:r>
            <a:r>
              <a:rPr sz="2000" b="1" spc="10" dirty="0">
                <a:solidFill>
                  <a:srgbClr val="404040"/>
                </a:solidFill>
                <a:latin typeface="Arial"/>
                <a:cs typeface="Arial"/>
              </a:rPr>
              <a:t>te</a:t>
            </a:r>
            <a:r>
              <a:rPr sz="2000" b="1" spc="90" dirty="0">
                <a:solidFill>
                  <a:srgbClr val="404040"/>
                </a:solidFill>
                <a:latin typeface="Arial"/>
                <a:cs typeface="Arial"/>
              </a:rPr>
              <a:t>m</a:t>
            </a:r>
            <a:r>
              <a:rPr sz="2000" b="1" spc="35" dirty="0">
                <a:solidFill>
                  <a:srgbClr val="404040"/>
                </a:solidFill>
                <a:latin typeface="Arial"/>
                <a:cs typeface="Arial"/>
              </a:rPr>
              <a:t>/</a:t>
            </a:r>
            <a:r>
              <a:rPr sz="2000" b="1" spc="-65" dirty="0">
                <a:solidFill>
                  <a:srgbClr val="404040"/>
                </a:solidFill>
                <a:latin typeface="Arial"/>
                <a:cs typeface="Arial"/>
              </a:rPr>
              <a:t>S</a:t>
            </a:r>
            <a:r>
              <a:rPr sz="2000" b="1" spc="45" dirty="0">
                <a:solidFill>
                  <a:srgbClr val="404040"/>
                </a:solidFill>
                <a:latin typeface="Arial"/>
                <a:cs typeface="Arial"/>
              </a:rPr>
              <a:t>o</a:t>
            </a:r>
            <a:r>
              <a:rPr sz="2000" b="1" spc="-35" dirty="0">
                <a:solidFill>
                  <a:srgbClr val="404040"/>
                </a:solidFill>
                <a:latin typeface="Arial"/>
                <a:cs typeface="Arial"/>
              </a:rPr>
              <a:t>l</a:t>
            </a:r>
            <a:r>
              <a:rPr sz="2000" b="1" spc="-25" dirty="0">
                <a:solidFill>
                  <a:srgbClr val="404040"/>
                </a:solidFill>
                <a:latin typeface="Arial"/>
                <a:cs typeface="Arial"/>
              </a:rPr>
              <a:t>u</a:t>
            </a:r>
            <a:r>
              <a:rPr sz="2000" b="1" spc="5" dirty="0">
                <a:solidFill>
                  <a:srgbClr val="404040"/>
                </a:solidFill>
                <a:latin typeface="Arial"/>
                <a:cs typeface="Arial"/>
              </a:rPr>
              <a:t>t</a:t>
            </a:r>
            <a:r>
              <a:rPr sz="2000" b="1" spc="35" dirty="0">
                <a:solidFill>
                  <a:srgbClr val="404040"/>
                </a:solidFill>
                <a:latin typeface="Arial"/>
                <a:cs typeface="Arial"/>
              </a:rPr>
              <a:t>i</a:t>
            </a:r>
            <a:r>
              <a:rPr sz="2000" b="1" spc="-25" dirty="0">
                <a:solidFill>
                  <a:srgbClr val="404040"/>
                </a:solidFill>
                <a:latin typeface="Arial"/>
                <a:cs typeface="Arial"/>
              </a:rPr>
              <a:t>o</a:t>
            </a:r>
            <a:r>
              <a:rPr sz="2000" b="1" spc="15" dirty="0">
                <a:solidFill>
                  <a:srgbClr val="404040"/>
                </a:solidFill>
                <a:latin typeface="Arial"/>
                <a:cs typeface="Arial"/>
              </a:rPr>
              <a:t>n</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15" dirty="0">
                <a:solidFill>
                  <a:srgbClr val="404040"/>
                </a:solidFill>
                <a:latin typeface="Arial"/>
                <a:cs typeface="Arial"/>
              </a:rPr>
              <a:t>Sy</a:t>
            </a:r>
            <a:r>
              <a:rPr sz="2000" b="1" spc="5" dirty="0">
                <a:solidFill>
                  <a:srgbClr val="404040"/>
                </a:solidFill>
                <a:latin typeface="Arial"/>
                <a:cs typeface="Arial"/>
              </a:rPr>
              <a:t>s</a:t>
            </a:r>
            <a:r>
              <a:rPr sz="2000" b="1" spc="15" dirty="0">
                <a:solidFill>
                  <a:srgbClr val="404040"/>
                </a:solidFill>
                <a:latin typeface="Arial"/>
                <a:cs typeface="Arial"/>
              </a:rPr>
              <a:t>tem</a:t>
            </a:r>
            <a:r>
              <a:rPr sz="2000" b="1" spc="-35" dirty="0">
                <a:solidFill>
                  <a:srgbClr val="404040"/>
                </a:solidFill>
                <a:latin typeface="Arial"/>
                <a:cs typeface="Arial"/>
              </a:rPr>
              <a:t> </a:t>
            </a:r>
            <a:r>
              <a:rPr sz="2000" b="1" spc="50" dirty="0">
                <a:solidFill>
                  <a:srgbClr val="404040"/>
                </a:solidFill>
                <a:latin typeface="Arial"/>
                <a:cs typeface="Arial"/>
              </a:rPr>
              <a:t>D</a:t>
            </a:r>
            <a:r>
              <a:rPr sz="2000" b="1" spc="15" dirty="0">
                <a:solidFill>
                  <a:srgbClr val="404040"/>
                </a:solidFill>
                <a:latin typeface="Arial"/>
                <a:cs typeface="Arial"/>
              </a:rPr>
              <a:t>eve</a:t>
            </a:r>
            <a:r>
              <a:rPr sz="2000" b="1" spc="40" dirty="0">
                <a:solidFill>
                  <a:srgbClr val="404040"/>
                </a:solidFill>
                <a:latin typeface="Arial"/>
                <a:cs typeface="Arial"/>
              </a:rPr>
              <a:t>l</a:t>
            </a:r>
            <a:r>
              <a:rPr sz="2000" b="1" spc="50" dirty="0">
                <a:solidFill>
                  <a:srgbClr val="404040"/>
                </a:solidFill>
                <a:latin typeface="Arial"/>
                <a:cs typeface="Arial"/>
              </a:rPr>
              <a:t>o</a:t>
            </a:r>
            <a:r>
              <a:rPr sz="2000" b="1" spc="-25" dirty="0">
                <a:solidFill>
                  <a:srgbClr val="404040"/>
                </a:solidFill>
                <a:latin typeface="Arial"/>
                <a:cs typeface="Arial"/>
              </a:rPr>
              <a:t>p</a:t>
            </a:r>
            <a:r>
              <a:rPr sz="2000" b="1" spc="20" dirty="0">
                <a:solidFill>
                  <a:srgbClr val="404040"/>
                </a:solidFill>
                <a:latin typeface="Arial"/>
                <a:cs typeface="Arial"/>
              </a:rPr>
              <a:t>m</a:t>
            </a:r>
            <a:r>
              <a:rPr sz="2000" b="1" spc="-60" dirty="0">
                <a:solidFill>
                  <a:srgbClr val="404040"/>
                </a:solidFill>
                <a:latin typeface="Arial"/>
                <a:cs typeface="Arial"/>
              </a:rPr>
              <a:t>e</a:t>
            </a:r>
            <a:r>
              <a:rPr sz="2000" b="1" spc="50" dirty="0">
                <a:solidFill>
                  <a:srgbClr val="404040"/>
                </a:solidFill>
                <a:latin typeface="Arial"/>
                <a:cs typeface="Arial"/>
              </a:rPr>
              <a:t>n</a:t>
            </a:r>
            <a:r>
              <a:rPr sz="2000" b="1" spc="5" dirty="0">
                <a:solidFill>
                  <a:srgbClr val="404040"/>
                </a:solidFill>
                <a:latin typeface="Arial"/>
                <a:cs typeface="Arial"/>
              </a:rPr>
              <a:t>t</a:t>
            </a:r>
            <a:r>
              <a:rPr sz="2000" b="1" spc="-254" dirty="0">
                <a:solidFill>
                  <a:srgbClr val="404040"/>
                </a:solidFill>
                <a:latin typeface="Arial"/>
                <a:cs typeface="Arial"/>
              </a:rPr>
              <a:t> </a:t>
            </a:r>
            <a:r>
              <a:rPr sz="2000" b="1" spc="-25" dirty="0">
                <a:solidFill>
                  <a:srgbClr val="404040"/>
                </a:solidFill>
                <a:latin typeface="Arial"/>
                <a:cs typeface="Arial"/>
              </a:rPr>
              <a:t>A</a:t>
            </a:r>
            <a:r>
              <a:rPr sz="2000" b="1" spc="50" dirty="0">
                <a:solidFill>
                  <a:srgbClr val="404040"/>
                </a:solidFill>
                <a:latin typeface="Arial"/>
                <a:cs typeface="Arial"/>
              </a:rPr>
              <a:t>pp</a:t>
            </a:r>
            <a:r>
              <a:rPr sz="2000" b="1" spc="45" dirty="0">
                <a:solidFill>
                  <a:srgbClr val="404040"/>
                </a:solidFill>
                <a:latin typeface="Arial"/>
                <a:cs typeface="Arial"/>
              </a:rPr>
              <a:t>r</a:t>
            </a:r>
            <a:r>
              <a:rPr sz="2000" b="1" spc="50" dirty="0">
                <a:solidFill>
                  <a:srgbClr val="404040"/>
                </a:solidFill>
                <a:latin typeface="Arial"/>
                <a:cs typeface="Arial"/>
              </a:rPr>
              <a:t>o</a:t>
            </a:r>
            <a:r>
              <a:rPr sz="2000" b="1" spc="15" dirty="0">
                <a:solidFill>
                  <a:srgbClr val="404040"/>
                </a:solidFill>
                <a:latin typeface="Arial"/>
                <a:cs typeface="Arial"/>
              </a:rPr>
              <a:t>a</a:t>
            </a:r>
            <a:r>
              <a:rPr sz="2000" b="1" spc="-60" dirty="0">
                <a:solidFill>
                  <a:srgbClr val="404040"/>
                </a:solidFill>
                <a:latin typeface="Arial"/>
                <a:cs typeface="Arial"/>
              </a:rPr>
              <a:t>c</a:t>
            </a:r>
            <a:r>
              <a:rPr sz="2000" b="1" spc="15" dirty="0">
                <a:solidFill>
                  <a:srgbClr val="404040"/>
                </a:solidFill>
                <a:latin typeface="Arial"/>
                <a:cs typeface="Arial"/>
              </a:rPr>
              <a:t>h</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5" dirty="0">
                <a:solidFill>
                  <a:srgbClr val="404040"/>
                </a:solidFill>
                <a:latin typeface="Arial"/>
                <a:cs typeface="Arial"/>
              </a:rPr>
              <a:t>A</a:t>
            </a:r>
            <a:r>
              <a:rPr sz="2000" b="1" spc="35" dirty="0">
                <a:solidFill>
                  <a:srgbClr val="404040"/>
                </a:solidFill>
                <a:latin typeface="Arial"/>
                <a:cs typeface="Arial"/>
              </a:rPr>
              <a:t>l</a:t>
            </a:r>
            <a:r>
              <a:rPr sz="2000" b="1" spc="45" dirty="0">
                <a:solidFill>
                  <a:srgbClr val="404040"/>
                </a:solidFill>
                <a:latin typeface="Arial"/>
                <a:cs typeface="Arial"/>
              </a:rPr>
              <a:t>go</a:t>
            </a:r>
            <a:r>
              <a:rPr sz="2000" b="1" spc="40" dirty="0">
                <a:solidFill>
                  <a:srgbClr val="404040"/>
                </a:solidFill>
                <a:latin typeface="Arial"/>
                <a:cs typeface="Arial"/>
              </a:rPr>
              <a:t>r</a:t>
            </a:r>
            <a:r>
              <a:rPr sz="2000" b="1" spc="35" dirty="0">
                <a:solidFill>
                  <a:srgbClr val="404040"/>
                </a:solidFill>
                <a:latin typeface="Arial"/>
                <a:cs typeface="Arial"/>
              </a:rPr>
              <a:t>i</a:t>
            </a:r>
            <a:r>
              <a:rPr sz="2000" b="1" spc="5" dirty="0">
                <a:solidFill>
                  <a:srgbClr val="404040"/>
                </a:solidFill>
                <a:latin typeface="Arial"/>
                <a:cs typeface="Arial"/>
              </a:rPr>
              <a:t>t</a:t>
            </a:r>
            <a:r>
              <a:rPr sz="2000" b="1" spc="-25" dirty="0">
                <a:solidFill>
                  <a:srgbClr val="404040"/>
                </a:solidFill>
                <a:latin typeface="Arial"/>
                <a:cs typeface="Arial"/>
              </a:rPr>
              <a:t>h</a:t>
            </a:r>
            <a:r>
              <a:rPr sz="2000" b="1" spc="20" dirty="0">
                <a:solidFill>
                  <a:srgbClr val="404040"/>
                </a:solidFill>
                <a:latin typeface="Arial"/>
                <a:cs typeface="Arial"/>
              </a:rPr>
              <a:t>m</a:t>
            </a:r>
            <a:r>
              <a:rPr sz="2000" b="1" spc="-185" dirty="0">
                <a:solidFill>
                  <a:srgbClr val="404040"/>
                </a:solidFill>
                <a:latin typeface="Arial"/>
                <a:cs typeface="Arial"/>
              </a:rPr>
              <a:t> </a:t>
            </a:r>
            <a:r>
              <a:rPr sz="2000" b="1" spc="15" dirty="0">
                <a:solidFill>
                  <a:srgbClr val="404040"/>
                </a:solidFill>
                <a:latin typeface="Arial"/>
                <a:cs typeface="Arial"/>
              </a:rPr>
              <a:t>&amp;</a:t>
            </a:r>
            <a:r>
              <a:rPr sz="2000" b="1" spc="-75" dirty="0">
                <a:solidFill>
                  <a:srgbClr val="404040"/>
                </a:solidFill>
                <a:latin typeface="Arial"/>
                <a:cs typeface="Arial"/>
              </a:rPr>
              <a:t> </a:t>
            </a:r>
            <a:r>
              <a:rPr sz="2000" b="1" spc="45" dirty="0">
                <a:solidFill>
                  <a:srgbClr val="404040"/>
                </a:solidFill>
                <a:latin typeface="Arial"/>
                <a:cs typeface="Arial"/>
              </a:rPr>
              <a:t>D</a:t>
            </a:r>
            <a:r>
              <a:rPr sz="2000" b="1" spc="15" dirty="0">
                <a:solidFill>
                  <a:srgbClr val="404040"/>
                </a:solidFill>
                <a:latin typeface="Arial"/>
                <a:cs typeface="Arial"/>
              </a:rPr>
              <a:t>e</a:t>
            </a:r>
            <a:r>
              <a:rPr sz="2000" b="1" spc="45" dirty="0">
                <a:solidFill>
                  <a:srgbClr val="404040"/>
                </a:solidFill>
                <a:latin typeface="Arial"/>
                <a:cs typeface="Arial"/>
              </a:rPr>
              <a:t>p</a:t>
            </a:r>
            <a:r>
              <a:rPr sz="2000" b="1" spc="35" dirty="0">
                <a:solidFill>
                  <a:srgbClr val="404040"/>
                </a:solidFill>
                <a:latin typeface="Arial"/>
                <a:cs typeface="Arial"/>
              </a:rPr>
              <a:t>l</a:t>
            </a:r>
            <a:r>
              <a:rPr sz="2000" b="1" spc="45" dirty="0">
                <a:solidFill>
                  <a:srgbClr val="404040"/>
                </a:solidFill>
                <a:latin typeface="Arial"/>
                <a:cs typeface="Arial"/>
              </a:rPr>
              <a:t>o</a:t>
            </a:r>
            <a:r>
              <a:rPr sz="2000" b="1" spc="-65" dirty="0">
                <a:solidFill>
                  <a:srgbClr val="404040"/>
                </a:solidFill>
                <a:latin typeface="Arial"/>
                <a:cs typeface="Arial"/>
              </a:rPr>
              <a:t>y</a:t>
            </a:r>
            <a:r>
              <a:rPr sz="2000" b="1" spc="15" dirty="0">
                <a:solidFill>
                  <a:srgbClr val="404040"/>
                </a:solidFill>
                <a:latin typeface="Arial"/>
                <a:cs typeface="Arial"/>
              </a:rPr>
              <a:t>me</a:t>
            </a:r>
            <a:r>
              <a:rPr sz="2000" b="1" spc="45" dirty="0">
                <a:solidFill>
                  <a:srgbClr val="404040"/>
                </a:solidFill>
                <a:latin typeface="Arial"/>
                <a:cs typeface="Arial"/>
              </a:rPr>
              <a:t>n</a:t>
            </a:r>
            <a:r>
              <a:rPr sz="2000" b="1" spc="5" dirty="0">
                <a:solidFill>
                  <a:srgbClr val="404040"/>
                </a:solidFill>
                <a:latin typeface="Arial"/>
                <a:cs typeface="Arial"/>
              </a:rPr>
              <a:t>t</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5" dirty="0">
                <a:solidFill>
                  <a:srgbClr val="404040"/>
                </a:solidFill>
                <a:latin typeface="Arial"/>
                <a:cs typeface="Arial"/>
              </a:rPr>
              <a:t>Result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Conclusion</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45" dirty="0">
                <a:solidFill>
                  <a:srgbClr val="404040"/>
                </a:solidFill>
                <a:latin typeface="Arial"/>
                <a:cs typeface="Arial"/>
              </a:rPr>
              <a:t>Fu</a:t>
            </a:r>
            <a:r>
              <a:rPr sz="2000" b="1" spc="5" dirty="0">
                <a:solidFill>
                  <a:srgbClr val="404040"/>
                </a:solidFill>
                <a:latin typeface="Arial"/>
                <a:cs typeface="Arial"/>
              </a:rPr>
              <a:t>t</a:t>
            </a:r>
            <a:r>
              <a:rPr sz="2000" b="1" spc="45" dirty="0">
                <a:solidFill>
                  <a:srgbClr val="404040"/>
                </a:solidFill>
                <a:latin typeface="Arial"/>
                <a:cs typeface="Arial"/>
              </a:rPr>
              <a:t>u</a:t>
            </a:r>
            <a:r>
              <a:rPr sz="2000" b="1" spc="40" dirty="0">
                <a:solidFill>
                  <a:srgbClr val="404040"/>
                </a:solidFill>
                <a:latin typeface="Arial"/>
                <a:cs typeface="Arial"/>
              </a:rPr>
              <a:t>r</a:t>
            </a:r>
            <a:r>
              <a:rPr sz="2000" b="1" spc="15" dirty="0">
                <a:solidFill>
                  <a:srgbClr val="404040"/>
                </a:solidFill>
                <a:latin typeface="Arial"/>
                <a:cs typeface="Arial"/>
              </a:rPr>
              <a:t>e</a:t>
            </a:r>
            <a:r>
              <a:rPr sz="2000" b="1" spc="-185" dirty="0">
                <a:solidFill>
                  <a:srgbClr val="404040"/>
                </a:solidFill>
                <a:latin typeface="Arial"/>
                <a:cs typeface="Arial"/>
              </a:rPr>
              <a:t> </a:t>
            </a:r>
            <a:r>
              <a:rPr sz="2000" b="1" spc="15" dirty="0">
                <a:solidFill>
                  <a:srgbClr val="404040"/>
                </a:solidFill>
                <a:latin typeface="Arial"/>
                <a:cs typeface="Arial"/>
              </a:rPr>
              <a:t>Sc</a:t>
            </a:r>
            <a:r>
              <a:rPr sz="2000" b="1" spc="45" dirty="0">
                <a:solidFill>
                  <a:srgbClr val="404040"/>
                </a:solidFill>
                <a:latin typeface="Arial"/>
                <a:cs typeface="Arial"/>
              </a:rPr>
              <a:t>op</a:t>
            </a:r>
            <a:r>
              <a:rPr sz="2000" b="1" spc="15" dirty="0">
                <a:solidFill>
                  <a:srgbClr val="404040"/>
                </a:solidFill>
                <a:latin typeface="Arial"/>
                <a:cs typeface="Arial"/>
              </a:rPr>
              <a:t>e</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0" dirty="0">
                <a:solidFill>
                  <a:srgbClr val="404040"/>
                </a:solidFill>
                <a:latin typeface="Arial"/>
                <a:cs typeface="Arial"/>
              </a:rPr>
              <a:t>References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a:p>
        </p:txBody>
      </p:sp>
      <p:sp>
        <p:nvSpPr>
          <p:cNvPr id="3" name="Rectangle 2"/>
          <p:cNvSpPr/>
          <p:nvPr/>
        </p:nvSpPr>
        <p:spPr>
          <a:xfrm>
            <a:off x="533400" y="1371600"/>
            <a:ext cx="8305800" cy="1200329"/>
          </a:xfrm>
          <a:prstGeom prst="rect">
            <a:avLst/>
          </a:prstGeom>
        </p:spPr>
        <p:txBody>
          <a:bodyPr wrap="square">
            <a:spAutoFit/>
          </a:bodyPr>
          <a:lstStyle/>
          <a:p>
            <a:r>
              <a:rPr lang="en-US" b="1" dirty="0"/>
              <a:t>Problem Statement:</a:t>
            </a:r>
            <a:r>
              <a:rPr lang="en-US" dirty="0"/>
              <a:t> The current forest fire management approaches face several challenges:</a:t>
            </a:r>
          </a:p>
          <a:p>
            <a:r>
              <a:rPr lang="en-US" b="1" dirty="0"/>
              <a:t>Detection:</a:t>
            </a:r>
            <a:r>
              <a:rPr lang="en-US" dirty="0"/>
              <a:t> Timely detection of forest fires remains a challenge due to vast and often inaccessible terrains</a:t>
            </a:r>
            <a:r>
              <a:rPr lang="en-US" dirty="0" smtClean="0"/>
              <a:t>. </a:t>
            </a:r>
            <a:r>
              <a:rPr lang="en-US" dirty="0" err="1" smtClean="0"/>
              <a:t>ng</a:t>
            </a:r>
            <a:r>
              <a:rPr lang="en-US" dirty="0" smtClean="0"/>
              <a:t> </a:t>
            </a:r>
            <a:r>
              <a:rPr lang="en-US" dirty="0"/>
              <a:t>air pollution, habitat destruction, and loss of biodiversity.</a:t>
            </a:r>
          </a:p>
        </p:txBody>
      </p:sp>
      <p:sp>
        <p:nvSpPr>
          <p:cNvPr id="4" name="Rectangle 3"/>
          <p:cNvSpPr/>
          <p:nvPr/>
        </p:nvSpPr>
        <p:spPr>
          <a:xfrm>
            <a:off x="457200" y="2514600"/>
            <a:ext cx="8382000" cy="3693319"/>
          </a:xfrm>
          <a:prstGeom prst="rect">
            <a:avLst/>
          </a:prstGeom>
        </p:spPr>
        <p:txBody>
          <a:bodyPr wrap="square">
            <a:spAutoFit/>
          </a:bodyPr>
          <a:lstStyle/>
          <a:p>
            <a:r>
              <a:rPr lang="en-US" dirty="0"/>
              <a:t>To address these challenges, the following objectives are </a:t>
            </a:r>
            <a:r>
              <a:rPr lang="en-US" dirty="0" err="1" smtClean="0"/>
              <a:t>identifi</a:t>
            </a:r>
            <a:endParaRPr lang="en-US" dirty="0" smtClean="0"/>
          </a:p>
          <a:p>
            <a:r>
              <a:rPr lang="en-US" b="1" dirty="0" smtClean="0"/>
              <a:t>Response Time:</a:t>
            </a:r>
            <a:r>
              <a:rPr lang="en-US" dirty="0" smtClean="0"/>
              <a:t> Once detected, response time is critical. Delays in initiating firefighting efforts can lead to rapid fire spread and increased damage.</a:t>
            </a:r>
          </a:p>
          <a:p>
            <a:r>
              <a:rPr lang="en-US" b="1" dirty="0" smtClean="0"/>
              <a:t>Resource Allocation:</a:t>
            </a:r>
            <a:r>
              <a:rPr lang="en-US" dirty="0" smtClean="0"/>
              <a:t> Allocating firefighting resources efficiently is essential but often constrained by budgetary limitations and competing priorities.</a:t>
            </a:r>
          </a:p>
          <a:p>
            <a:r>
              <a:rPr lang="en-US" b="1" dirty="0" smtClean="0"/>
              <a:t>Community Safety:</a:t>
            </a:r>
            <a:r>
              <a:rPr lang="en-US" dirty="0" smtClean="0"/>
              <a:t> Protecting communities near forests from fire hazards requires proactive measures, including evacuation plans and public awareness campaigns.</a:t>
            </a:r>
          </a:p>
          <a:p>
            <a:r>
              <a:rPr lang="en-US" b="1" dirty="0" smtClean="0"/>
              <a:t>Environmental Impact:</a:t>
            </a:r>
            <a:r>
              <a:rPr lang="en-US" dirty="0" smtClean="0"/>
              <a:t> Forest fires have significant environmental repercussions, </a:t>
            </a:r>
            <a:r>
              <a:rPr lang="en-US" dirty="0" err="1" smtClean="0"/>
              <a:t>includied</a:t>
            </a:r>
            <a:r>
              <a:rPr lang="en-US" dirty="0"/>
              <a:t>:</a:t>
            </a:r>
          </a:p>
          <a:p>
            <a:r>
              <a:rPr lang="en-US" dirty="0"/>
              <a:t>Develop advanced technologies for early detection and monitoring of forest fires.</a:t>
            </a:r>
          </a:p>
          <a:p>
            <a:r>
              <a:rPr lang="en-US" dirty="0"/>
              <a:t>Improve coordination among firefighting agencies and stakeholders to enhance response times.</a:t>
            </a:r>
          </a:p>
          <a:p>
            <a:r>
              <a:rPr lang="en-US" dirty="0"/>
              <a:t>Implement data-driven approaches for optimizing resource allocation and </a:t>
            </a:r>
            <a:r>
              <a:rPr lang="en-US" dirty="0" smtClean="0"/>
              <a:t>deployment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a:p>
        </p:txBody>
      </p:sp>
      <p:sp>
        <p:nvSpPr>
          <p:cNvPr id="3" name="Rectangle 2"/>
          <p:cNvSpPr/>
          <p:nvPr/>
        </p:nvSpPr>
        <p:spPr>
          <a:xfrm>
            <a:off x="0" y="1143000"/>
            <a:ext cx="9144000" cy="4524315"/>
          </a:xfrm>
          <a:prstGeom prst="rect">
            <a:avLst/>
          </a:prstGeom>
        </p:spPr>
        <p:txBody>
          <a:bodyPr wrap="square">
            <a:spAutoFit/>
          </a:bodyPr>
          <a:lstStyle/>
          <a:p>
            <a:endParaRPr lang="en-US" dirty="0"/>
          </a:p>
          <a:p>
            <a:pPr lvl="1"/>
            <a:r>
              <a:rPr lang="en-US" b="1" dirty="0"/>
              <a:t>Public Awareness:</a:t>
            </a:r>
            <a:r>
              <a:rPr lang="en-US" dirty="0"/>
              <a:t> Educate communities living near forests about fire safety measures, responsible land management practices, and the importance of reporting suspicious activities.</a:t>
            </a:r>
          </a:p>
          <a:p>
            <a:pPr lvl="1"/>
            <a:r>
              <a:rPr lang="en-US" b="1" dirty="0"/>
              <a:t>Vegetation Management:</a:t>
            </a:r>
            <a:r>
              <a:rPr lang="en-US" dirty="0"/>
              <a:t> Implement controlled burns and selective logging to reduce fuel loads and create firebreaks.</a:t>
            </a:r>
          </a:p>
          <a:p>
            <a:pPr lvl="1"/>
            <a:r>
              <a:rPr lang="en-US" b="1" dirty="0"/>
              <a:t>Regulatory Measures:</a:t>
            </a:r>
            <a:r>
              <a:rPr lang="en-US" dirty="0"/>
              <a:t> Enforce regulations on campfires, outdoor burning, and fireworks in fire-prone areas.</a:t>
            </a:r>
          </a:p>
          <a:p>
            <a:pPr lvl="1"/>
            <a:r>
              <a:rPr lang="en-US" b="1" dirty="0"/>
              <a:t>Infrastructure Planning:</a:t>
            </a:r>
            <a:r>
              <a:rPr lang="en-US" dirty="0"/>
              <a:t> Incorporate fire-resistant materials and landscaping techniques in building and road construction near forests</a:t>
            </a:r>
            <a:r>
              <a:rPr lang="en-US" dirty="0" smtClean="0"/>
              <a:t>.</a:t>
            </a:r>
            <a:endParaRPr lang="en-US" dirty="0"/>
          </a:p>
          <a:p>
            <a:pPr lvl="1"/>
            <a:r>
              <a:rPr lang="en-US" b="1" dirty="0"/>
              <a:t>Remote Sensing:</a:t>
            </a:r>
            <a:r>
              <a:rPr lang="en-US" dirty="0"/>
              <a:t> Utilize satellite imagery and aerial drones equipped with infrared sensors to detect heat signatures and smoke plumes.</a:t>
            </a:r>
          </a:p>
          <a:p>
            <a:pPr lvl="1"/>
            <a:r>
              <a:rPr lang="en-US" b="1" dirty="0"/>
              <a:t>Sensor Networks:</a:t>
            </a:r>
            <a:r>
              <a:rPr lang="en-US" dirty="0"/>
              <a:t> Install ground-based sensor networks to monitor environmental conditions and detect signs of fire ignition.</a:t>
            </a:r>
          </a:p>
          <a:p>
            <a:pPr lvl="1"/>
            <a:r>
              <a:rPr lang="en-US" b="1" dirty="0"/>
              <a:t>Community Reporting:</a:t>
            </a:r>
            <a:r>
              <a:rPr lang="en-US" dirty="0"/>
              <a:t> Encourage the public to report suspected fires promptly through hotlines or mobile apps.</a:t>
            </a:r>
          </a:p>
        </p:txBody>
      </p:sp>
      <p:sp>
        <p:nvSpPr>
          <p:cNvPr id="4" name="Rectangle 3"/>
          <p:cNvSpPr/>
          <p:nvPr/>
        </p:nvSpPr>
        <p:spPr>
          <a:xfrm>
            <a:off x="381000" y="5562600"/>
            <a:ext cx="8763000" cy="1200329"/>
          </a:xfrm>
          <a:prstGeom prst="rect">
            <a:avLst/>
          </a:prstGeom>
        </p:spPr>
        <p:txBody>
          <a:bodyPr wrap="square">
            <a:spAutoFit/>
          </a:bodyPr>
          <a:lstStyle/>
          <a:p>
            <a:r>
              <a:rPr lang="en-US" b="1" dirty="0"/>
              <a:t>Rapid Deployment:</a:t>
            </a:r>
            <a:r>
              <a:rPr lang="en-US" dirty="0"/>
              <a:t> Mobilize firefighting crews, equipment, and aerial resources to the fire location as quickly as possible.</a:t>
            </a:r>
          </a:p>
          <a:p>
            <a:r>
              <a:rPr lang="en-US" b="1" dirty="0"/>
              <a:t>Fire Suppression Tactics:</a:t>
            </a:r>
            <a:r>
              <a:rPr lang="en-US" dirty="0"/>
              <a:t> Employ a combination of techniques such as water drops from aircraft, </a:t>
            </a:r>
            <a:r>
              <a:rPr lang="en-US" dirty="0" err="1"/>
              <a:t>backburning</a:t>
            </a:r>
            <a:r>
              <a:rPr lang="en-US" dirty="0"/>
              <a:t>, and constructing fire lines to contain and extinguish the fire.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endParaRPr sz="3950"/>
          </a:p>
        </p:txBody>
      </p:sp>
      <p:sp>
        <p:nvSpPr>
          <p:cNvPr id="3" name="Rectangle 2"/>
          <p:cNvSpPr/>
          <p:nvPr/>
        </p:nvSpPr>
        <p:spPr>
          <a:xfrm>
            <a:off x="381000" y="1143000"/>
            <a:ext cx="8763000" cy="5355312"/>
          </a:xfrm>
          <a:prstGeom prst="rect">
            <a:avLst/>
          </a:prstGeom>
        </p:spPr>
        <p:txBody>
          <a:bodyPr wrap="square">
            <a:spAutoFit/>
          </a:bodyPr>
          <a:lstStyle/>
          <a:p>
            <a:r>
              <a:rPr lang="en-US" b="1" dirty="0"/>
              <a:t>Prevention:</a:t>
            </a:r>
            <a:endParaRPr lang="en-US" dirty="0"/>
          </a:p>
          <a:p>
            <a:pPr lvl="1"/>
            <a:r>
              <a:rPr lang="en-US" b="1" dirty="0"/>
              <a:t>Fuel Management:</a:t>
            </a:r>
            <a:r>
              <a:rPr lang="en-US" dirty="0"/>
              <a:t> Implement controlled burns, selective logging, and vegetation thinning to reduce fuel loads and create firebreaks.</a:t>
            </a:r>
          </a:p>
          <a:p>
            <a:pPr lvl="1"/>
            <a:r>
              <a:rPr lang="en-US" b="1" dirty="0"/>
              <a:t>Public Education:</a:t>
            </a:r>
            <a:r>
              <a:rPr lang="en-US" dirty="0"/>
              <a:t> Educate communities on fire-safe practices, including campfire safety, proper disposal of cigarettes, and the risks of arson.</a:t>
            </a:r>
          </a:p>
          <a:p>
            <a:pPr lvl="1"/>
            <a:r>
              <a:rPr lang="en-US" b="1" dirty="0"/>
              <a:t>Regulations:</a:t>
            </a:r>
            <a:r>
              <a:rPr lang="en-US" dirty="0"/>
              <a:t> Enforce regulations on outdoor burning, fireworks, and land use planning to minimize fire risks.</a:t>
            </a:r>
          </a:p>
          <a:p>
            <a:pPr lvl="1"/>
            <a:r>
              <a:rPr lang="en-US" b="1" dirty="0"/>
              <a:t>Infrastructure Planning:</a:t>
            </a:r>
            <a:r>
              <a:rPr lang="en-US" dirty="0"/>
              <a:t> Incorporate fire-resistant materials and landscaping designs in construction projects near forests.</a:t>
            </a:r>
          </a:p>
          <a:p>
            <a:r>
              <a:rPr lang="en-US" b="1" dirty="0"/>
              <a:t>Preparedness:</a:t>
            </a:r>
            <a:endParaRPr lang="en-US" dirty="0"/>
          </a:p>
          <a:p>
            <a:pPr lvl="1"/>
            <a:r>
              <a:rPr lang="en-US" b="1" dirty="0"/>
              <a:t>Risk Assessment:</a:t>
            </a:r>
            <a:r>
              <a:rPr lang="en-US" dirty="0"/>
              <a:t> Conduct risk assessments to identify high-risk areas and prioritize resources accordingly.</a:t>
            </a:r>
          </a:p>
          <a:p>
            <a:pPr lvl="1"/>
            <a:r>
              <a:rPr lang="en-US" b="1" dirty="0"/>
              <a:t>Community Engagement:</a:t>
            </a:r>
            <a:r>
              <a:rPr lang="en-US" dirty="0"/>
              <a:t> Establish community fire prevention committees, conduct drills, and develop evacuation plans.</a:t>
            </a:r>
          </a:p>
          <a:p>
            <a:pPr lvl="1"/>
            <a:r>
              <a:rPr lang="en-US" b="1" dirty="0"/>
              <a:t>Training and Equipment:</a:t>
            </a:r>
            <a:r>
              <a:rPr lang="en-US" dirty="0"/>
              <a:t> Provide training for firefighters in wildfire suppression techniques, use of equipment, and incident command systems. Ensure adequate firefighting resources are available, including vehicles, aircraft, and protective gear.</a:t>
            </a:r>
          </a:p>
          <a:p>
            <a:pPr lvl="1"/>
            <a:r>
              <a:rPr lang="en-US" b="1" dirty="0"/>
              <a:t>Early Warning Systems:</a:t>
            </a:r>
            <a:r>
              <a:rPr lang="en-US" dirty="0"/>
              <a:t> Implement early warning systems using remote sensing technologies, such as satellite imagery and weather monitoring </a:t>
            </a:r>
            <a:r>
              <a:rPr lang="en-US" dirty="0" smtClean="0"/>
              <a:t>statement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a:p>
        </p:txBody>
      </p:sp>
      <p:pic>
        <p:nvPicPr>
          <p:cNvPr id="5" name="Picture 4" descr="Forest-Fire-Prediction-and-Detection-Algorithm (1).png"/>
          <p:cNvPicPr>
            <a:picLocks noChangeAspect="1"/>
          </p:cNvPicPr>
          <p:nvPr/>
        </p:nvPicPr>
        <p:blipFill>
          <a:blip r:embed="rId2"/>
          <a:stretch>
            <a:fillRect/>
          </a:stretch>
        </p:blipFill>
        <p:spPr>
          <a:xfrm>
            <a:off x="1905000" y="1117030"/>
            <a:ext cx="7149291" cy="53959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sp>
        <p:nvSpPr>
          <p:cNvPr id="3" name="Rectangle 2"/>
          <p:cNvSpPr/>
          <p:nvPr/>
        </p:nvSpPr>
        <p:spPr>
          <a:xfrm>
            <a:off x="609600" y="1447800"/>
            <a:ext cx="8534400" cy="3970318"/>
          </a:xfrm>
          <a:prstGeom prst="rect">
            <a:avLst/>
          </a:prstGeom>
        </p:spPr>
        <p:txBody>
          <a:bodyPr wrap="square">
            <a:spAutoFit/>
          </a:bodyPr>
          <a:lstStyle/>
          <a:p>
            <a:r>
              <a:rPr lang="en-US" b="1" dirty="0"/>
              <a:t>Environmental Impact:</a:t>
            </a:r>
            <a:endParaRPr lang="en-US" dirty="0"/>
          </a:p>
          <a:p>
            <a:pPr lvl="1"/>
            <a:r>
              <a:rPr lang="en-US" b="1" dirty="0"/>
              <a:t>Habitat Destruction:</a:t>
            </a:r>
            <a:r>
              <a:rPr lang="en-US" dirty="0"/>
              <a:t> Forest fires can lead to significant loss of vegetation, including trees, shrubs, and understory plants, altering ecosystems and habitats for wildlife.</a:t>
            </a:r>
          </a:p>
          <a:p>
            <a:pPr lvl="1"/>
            <a:r>
              <a:rPr lang="en-US" b="1" dirty="0"/>
              <a:t>Soil Degradation:</a:t>
            </a:r>
            <a:r>
              <a:rPr lang="en-US" dirty="0"/>
              <a:t> Intense fires can damage soil structure, reduce fertility, and increase erosion, leading to long-term impacts on water quality and ecosystem health.</a:t>
            </a:r>
          </a:p>
          <a:p>
            <a:pPr lvl="1"/>
            <a:r>
              <a:rPr lang="en-US" b="1" dirty="0"/>
              <a:t>Air Quality:</a:t>
            </a:r>
            <a:r>
              <a:rPr lang="en-US" dirty="0"/>
              <a:t> Smoke from forest fires can degrade air quality, posing health risks to humans and wildlife, especially those with respiratory conditions.</a:t>
            </a:r>
          </a:p>
          <a:p>
            <a:pPr lvl="1"/>
            <a:r>
              <a:rPr lang="en-US" b="1" dirty="0"/>
              <a:t>Loss of Biodiversity:</a:t>
            </a:r>
            <a:r>
              <a:rPr lang="en-US" dirty="0"/>
              <a:t> The destruction of vegetation and habitat fragmentation caused by fires can result in the loss of plant and animal species, affecting biodiversity.</a:t>
            </a:r>
          </a:p>
          <a:p>
            <a:r>
              <a:rPr lang="en-US" b="1" dirty="0"/>
              <a:t>Economic Consequences:</a:t>
            </a:r>
            <a:endParaRPr lang="en-US" dirty="0"/>
          </a:p>
          <a:p>
            <a:pPr lvl="1"/>
            <a:r>
              <a:rPr lang="en-US" b="1" dirty="0"/>
              <a:t>Property Damage:</a:t>
            </a:r>
            <a:r>
              <a:rPr lang="en-US" dirty="0"/>
              <a:t> Forest fires can damage homes, infrastructure, and agricultural lands, resulting in significant economic losses for individuals, businesses, and </a:t>
            </a:r>
            <a:r>
              <a:rPr lang="en-US" dirty="0" smtClean="0"/>
              <a:t>government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4097" name="Rectangle 1"/>
          <p:cNvSpPr>
            <a:spLocks noChangeArrowheads="1"/>
          </p:cNvSpPr>
          <p:nvPr/>
        </p:nvSpPr>
        <p:spPr bwMode="auto">
          <a:xfrm>
            <a:off x="381000" y="1143000"/>
            <a:ext cx="11353800" cy="5078313"/>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Söhne"/>
                <a:cs typeface="Arial" pitchFamily="34" charset="0"/>
              </a:rPr>
              <a:t>In conclusion, forest fires represent a complex and significant challenge with far-reaching consequences for ecosystems, economies, and communities. Addressing this issue requires a multifaceted approach that encompasses prevention, preparedness, response, and recovery efforts.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Söhne"/>
                <a:cs typeface="Arial" pitchFamily="34" charset="0"/>
              </a:rPr>
              <a:t>Prevention measures such as fuel management, public education, and regulatory enforcement aim to reduce the likelihood of fires igniting and spreading. Early detection systems and effective communication networks enhance preparedness by enabling rapid response to emerging fire threats. When fires do occur, coordinated efforts involving firefighting crews, resources allocation, and evacuation plans are essential to minimize damage to lives, property, and the environment.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Söhne"/>
                <a:cs typeface="Arial" pitchFamily="34" charset="0"/>
              </a:rPr>
              <a:t>The aftermath of a forest fire demands thoughtful and sustained recovery efforts to restore ecosystems, support affected communities, and mitigate long-term impacts. This includes rehabilitation of habitats, assessment of economic losses, and provision of social and psychological support for those affected. Collaboration among government agencies, non-profit organizations, communities, and other stakeholders is critical throughout all stages of fire management to ensure a coordinated and effective response.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Söhne"/>
                <a:cs typeface="Arial" pitchFamily="34" charset="0"/>
              </a:rPr>
              <a:t>While forest fires present significant challenges, they also underscore the importance of proactive measures, innovation, and resilience in addressing natural disasters. By implementing comprehensive strategies that integrate prevention, preparedness, response, and recovery, stakeholders can mitigate the impacts of forest fires and build more resilient communities and ecosystems in the face of future challenges.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098" name="Rectangle 2"/>
          <p:cNvSpPr>
            <a:spLocks noChangeArrowheads="1"/>
          </p:cNvSpPr>
          <p:nvPr/>
        </p:nvSpPr>
        <p:spPr bwMode="auto">
          <a:xfrm>
            <a:off x="0" y="0"/>
            <a:ext cx="5326063"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cs typeface="Arial" pitchFamily="34" charset="0"/>
              </a:rPr>
              <a:t>Save your chat history, share chats, and personalize your experience.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a:p>
        </p:txBody>
      </p:sp>
      <p:sp>
        <p:nvSpPr>
          <p:cNvPr id="3" name="Rectangle 2"/>
          <p:cNvSpPr/>
          <p:nvPr/>
        </p:nvSpPr>
        <p:spPr>
          <a:xfrm>
            <a:off x="533400" y="1371600"/>
            <a:ext cx="8610600" cy="4524315"/>
          </a:xfrm>
          <a:prstGeom prst="rect">
            <a:avLst/>
          </a:prstGeom>
        </p:spPr>
        <p:txBody>
          <a:bodyPr wrap="square">
            <a:spAutoFit/>
          </a:bodyPr>
          <a:lstStyle/>
          <a:p>
            <a:r>
              <a:rPr lang="en-US" dirty="0"/>
              <a:t>The future scope of forest fire management encompasses various avenues for improvement and innovation, driven by advancements in technology, research, and collaborative efforts. Here are some potential areas of development:</a:t>
            </a:r>
          </a:p>
          <a:p>
            <a:r>
              <a:rPr lang="en-US" b="1" dirty="0"/>
              <a:t>Predictive Modeling:</a:t>
            </a:r>
            <a:r>
              <a:rPr lang="en-US" dirty="0"/>
              <a:t> Utilizing advanced data analytics, machine learning, and remote sensing technologies to develop more accurate and reliable predictive models for forecasting fire behavior, ignition probability, and potential spread patterns. This can help authorities prioritize resources and implement preemptive measures in high-risk areas.</a:t>
            </a:r>
          </a:p>
          <a:p>
            <a:r>
              <a:rPr lang="en-US" b="1" dirty="0"/>
              <a:t>Early Detection Systems:</a:t>
            </a:r>
            <a:r>
              <a:rPr lang="en-US" dirty="0"/>
              <a:t> Enhancing early detection capabilities through the integration of satellite imagery, drones, sensor networks, and artificial intelligence algorithms. Real-time monitoring and automated alert systems can enable rapid response to emerging fire threats, reducing the risk of large-scale wildfires.</a:t>
            </a:r>
          </a:p>
          <a:p>
            <a:r>
              <a:rPr lang="en-US" b="1" dirty="0"/>
              <a:t>Climate Change Adaptation:</a:t>
            </a:r>
            <a:r>
              <a:rPr lang="en-US" dirty="0"/>
              <a:t> Recognizing the influence of climate change on fire frequency, intensity, and seasonality, and integrating climate adaptation strategies into forest fire management plans. This may include ecosystem restoration, land-use planning, and sustainable forest management practices to mitigate the impacts of climate-driven changes.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TotalTime>
  <Words>1293</Words>
  <Application>Microsoft Office PowerPoint</Application>
  <PresentationFormat>Custom</PresentationFormat>
  <Paragraphs>90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FOREST FIRE PREDICTION BY USING DATA    SCIENCE</vt:lpstr>
      <vt:lpstr>OUTLINE</vt:lpstr>
      <vt:lpstr>PROBLEM STATEMENT</vt:lpstr>
      <vt:lpstr>PROPOSED SOLUTION</vt:lpstr>
      <vt:lpstr>SYSTEM APPROACH</vt:lpstr>
      <vt:lpstr>ALGORITHM &amp; DEPLOYMENT</vt:lpstr>
      <vt:lpstr>RESULT</vt:lpstr>
      <vt:lpstr>CONCLUSION</vt:lpstr>
      <vt:lpstr>FUTURE SCOPE</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FOREST FIRE PREDICTION BY USING DATA SCIENCE</dc:title>
  <dc:creator>WELCOME</dc:creator>
  <cp:lastModifiedBy>Windows User</cp:lastModifiedBy>
  <cp:revision>7</cp:revision>
  <dcterms:created xsi:type="dcterms:W3CDTF">2024-04-12T09:20:34Z</dcterms:created>
  <dcterms:modified xsi:type="dcterms:W3CDTF">2024-04-13T09:59:41Z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2024-04-12T00:00:00Z</vt:filetime>
  </property>
</Properties>
</file>