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0" r:id="rId1"/>
  </p:sldMasterIdLst>
  <p:notesMasterIdLst>
    <p:notesMasterId r:id="rId13"/>
  </p:notesMasterIdLst>
  <p:sldIdLst>
    <p:sldId id="256" r:id="rId2"/>
    <p:sldId id="258" r:id="rId3"/>
    <p:sldId id="259" r:id="rId4"/>
    <p:sldId id="261" r:id="rId5"/>
    <p:sldId id="262" r:id="rId6"/>
    <p:sldId id="263" r:id="rId7"/>
    <p:sldId id="264" r:id="rId8"/>
    <p:sldId id="271" r:id="rId9"/>
    <p:sldId id="272" r:id="rId10"/>
    <p:sldId id="266" r:id="rId11"/>
    <p:sldId id="268"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2355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6217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6116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5026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2912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5619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0543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6401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1407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3438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3370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marL="0" lvl="0" indent="0" algn="ctr" rtl="0">
              <a:spcBef>
                <a:spcPts val="0"/>
              </a:spcBef>
              <a:spcAft>
                <a:spcPts val="0"/>
              </a:spcAft>
              <a:buNone/>
            </a:pPr>
            <a:fld id="{00000000-1234-1234-1234-123412341234}"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24105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622012" y="1257195"/>
            <a:ext cx="10993549" cy="1475013"/>
          </a:xfrm>
          <a:prstGeom prst="rect">
            <a:avLst/>
          </a:prstGeom>
          <a:noFill/>
          <a:ln>
            <a:noFill/>
          </a:ln>
        </p:spPr>
        <p:txBody>
          <a:bodyPr spcFirstLastPara="1" wrap="square" lIns="91425" tIns="45700" rIns="91425" bIns="45700" anchor="ctr" anchorCtr="0">
            <a:noAutofit/>
          </a:bodyPr>
          <a:lstStyle/>
          <a:p>
            <a:pPr>
              <a:buSzPts val="4000"/>
            </a:pPr>
            <a:r>
              <a:rPr lang="en-IN" sz="6600" b="1" dirty="0" smtClean="0"/>
              <a:t>Online </a:t>
            </a:r>
            <a:r>
              <a:rPr lang="en-US" sz="6600" b="1" dirty="0" smtClean="0"/>
              <a:t>real estate management system</a:t>
            </a:r>
            <a:r>
              <a:rPr lang="en-IN" sz="7200" dirty="0"/>
              <a:t/>
            </a:r>
            <a:br>
              <a:rPr lang="en-IN" sz="7200" dirty="0"/>
            </a:br>
            <a:endParaRPr lang="en-US" altLang="en-IN" sz="28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3600"/>
              <a:buFont typeface="Times New Roman" panose="02020603050405020304"/>
              <a:buNone/>
            </a:pPr>
            <a:r>
              <a:rPr lang="en-IN" sz="3600" dirty="0">
                <a:latin typeface="Times New Roman" panose="02020603050405020304"/>
                <a:ea typeface="Times New Roman" panose="02020603050405020304"/>
                <a:cs typeface="Times New Roman" panose="02020603050405020304"/>
                <a:sym typeface="Times New Roman" panose="02020603050405020304"/>
              </a:rPr>
              <a:t>                        </a:t>
            </a:r>
            <a:r>
              <a:rPr lang="en-IN" sz="9800"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B</a:t>
            </a:r>
            <a:r>
              <a:rPr lang="en-IN" sz="3600" dirty="0">
                <a:latin typeface="Times New Roman" panose="02020603050405020304"/>
                <a:ea typeface="Times New Roman" panose="02020603050405020304"/>
                <a:cs typeface="Times New Roman" panose="02020603050405020304"/>
                <a:sym typeface="Times New Roman" panose="02020603050405020304"/>
              </a:rPr>
              <a:t>LOCK DIAGRAM</a:t>
            </a:r>
          </a:p>
        </p:txBody>
      </p:sp>
      <p:pic>
        <p:nvPicPr>
          <p:cNvPr id="4" name="Picture 3"/>
          <p:cNvPicPr>
            <a:picLocks noChangeAspect="1"/>
          </p:cNvPicPr>
          <p:nvPr/>
        </p:nvPicPr>
        <p:blipFill>
          <a:blip r:embed="rId3"/>
          <a:stretch>
            <a:fillRect/>
          </a:stretch>
        </p:blipFill>
        <p:spPr>
          <a:xfrm>
            <a:off x="1571404" y="2093976"/>
            <a:ext cx="8093141" cy="46714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IN" dirty="0"/>
              <a:t>              </a:t>
            </a:r>
            <a:r>
              <a:rPr lang="en-IN" sz="12800"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C</a:t>
            </a:r>
            <a:r>
              <a:rPr lang="en-IN" sz="3600" dirty="0">
                <a:latin typeface="Times New Roman" panose="02020603050405020304"/>
                <a:ea typeface="Times New Roman" panose="02020603050405020304"/>
                <a:cs typeface="Times New Roman" panose="02020603050405020304"/>
                <a:sym typeface="Times New Roman" panose="02020603050405020304"/>
              </a:rPr>
              <a:t>ONCLUSION</a:t>
            </a:r>
          </a:p>
        </p:txBody>
      </p:sp>
      <p:sp>
        <p:nvSpPr>
          <p:cNvPr id="177" name="Google Shape;177;p13"/>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182880" indent="-74930">
              <a:spcBef>
                <a:spcPts val="1225"/>
              </a:spcBef>
              <a:buSzPts val="1700"/>
              <a:buNone/>
            </a:pPr>
            <a:r>
              <a:rPr lang="en-IN" sz="4000" b="1" dirty="0"/>
              <a:t>As far as design is concerned no design is complete ever and there are chances of improvement each moment. However performing all the necessary testing, we will conclude that our design will implement properly that it absolutely was made.</a:t>
            </a:r>
          </a:p>
          <a:p>
            <a:pPr marL="182880" lvl="0" indent="-74930" algn="l" rtl="0">
              <a:lnSpc>
                <a:spcPct val="90000"/>
              </a:lnSpc>
              <a:spcBef>
                <a:spcPts val="1225"/>
              </a:spcBef>
              <a:spcAft>
                <a:spcPts val="0"/>
              </a:spcAft>
              <a:buSzPts val="17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IN" dirty="0"/>
              <a:t>                </a:t>
            </a:r>
            <a:r>
              <a:rPr lang="en-IN" sz="8000"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A</a:t>
            </a:r>
            <a:r>
              <a:rPr lang="en-IN" sz="4000" dirty="0">
                <a:latin typeface="Times New Roman" panose="02020603050405020304"/>
                <a:ea typeface="Times New Roman" panose="02020603050405020304"/>
                <a:cs typeface="Times New Roman" panose="02020603050405020304"/>
                <a:sym typeface="Times New Roman" panose="02020603050405020304"/>
              </a:rPr>
              <a:t>BSTRACT</a:t>
            </a:r>
          </a:p>
        </p:txBody>
      </p:sp>
      <p:sp>
        <p:nvSpPr>
          <p:cNvPr id="117" name="Google Shape;117;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182880" indent="-182880">
              <a:spcBef>
                <a:spcPts val="0"/>
              </a:spcBef>
              <a:buSzPts val="1700"/>
            </a:pPr>
            <a:r>
              <a:rPr lang="en-US" sz="3200" dirty="0"/>
              <a:t>Aim of this project was to develop a real estate web application using people. The real estate system Give the functionality for </a:t>
            </a:r>
            <a:r>
              <a:rPr lang="en-US" sz="3200" dirty="0" err="1"/>
              <a:t>buyers,sellor</a:t>
            </a:r>
            <a:r>
              <a:rPr lang="en-US" sz="3200" dirty="0"/>
              <a:t> allowing them to search for houses by features or address. It provides functionality for the seller, authorize them to log into the system and add new advertisements or delete existing ones. For this each user is provided a login account with login ID and password.</a:t>
            </a:r>
            <a:endParaRPr lang="en-IN" sz="3200" dirty="0"/>
          </a:p>
          <a:p>
            <a:pPr marL="182880" lvl="0" indent="-182880" algn="l" rtl="0">
              <a:lnSpc>
                <a:spcPct val="90000"/>
              </a:lnSpc>
              <a:spcBef>
                <a:spcPts val="0"/>
              </a:spcBef>
              <a:spcAft>
                <a:spcPts val="0"/>
              </a:spcAft>
              <a:buSzPts val="170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IN" dirty="0"/>
              <a:t>              </a:t>
            </a:r>
            <a:r>
              <a:rPr lang="en-IN" sz="9800" dirty="0" err="1">
                <a:solidFill>
                  <a:srgbClr val="FF0000"/>
                </a:solidFill>
                <a:latin typeface="Times New Roman" panose="02020603050405020304"/>
                <a:cs typeface="Times New Roman" panose="02020603050405020304"/>
                <a:sym typeface="Times New Roman" panose="02020603050405020304"/>
              </a:rPr>
              <a:t>i</a:t>
            </a:r>
            <a:r>
              <a:rPr lang="en-IN" sz="3600" dirty="0" err="1" smtClean="0">
                <a:latin typeface="Times New Roman" panose="02020603050405020304"/>
                <a:ea typeface="Times New Roman" panose="02020603050405020304"/>
                <a:cs typeface="Times New Roman" panose="02020603050405020304"/>
                <a:sym typeface="Times New Roman" panose="02020603050405020304"/>
              </a:rPr>
              <a:t>NTRODUCTION</a:t>
            </a:r>
            <a:endParaRPr lang="en-IN" sz="3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3" name="Google Shape;123;p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182880" indent="-182880">
              <a:spcBef>
                <a:spcPts val="0"/>
              </a:spcBef>
              <a:buSzPts val="1700"/>
            </a:pPr>
            <a:r>
              <a:rPr lang="en-US" sz="2800" dirty="0"/>
              <a:t>Whenever searching is done for a new house, the main focus is on the location. As location being a spatial entity we are using the advantages given by spatial databases for our application. The application provides the user to select any particular location and get information appropriately .There are some important issues in developing the real estate web application. First, the search time should be minimum. This depends on 2 techniques. Second, the web application should give the services that both buyer and seller want. Third, the web application should have a friendly user interface.</a:t>
            </a:r>
            <a:endParaRPr lang="en-IN" sz="2800" dirty="0"/>
          </a:p>
          <a:p>
            <a:pPr marL="182880" lvl="0" indent="-182880" algn="l" rtl="0">
              <a:lnSpc>
                <a:spcPct val="90000"/>
              </a:lnSpc>
              <a:spcBef>
                <a:spcPts val="0"/>
              </a:spcBef>
              <a:spcAft>
                <a:spcPts val="0"/>
              </a:spcAft>
              <a:buSzPts val="1700"/>
              <a:buChar char="▪"/>
            </a:pPr>
            <a:endParaRPr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IN" dirty="0" smtClean="0"/>
              <a:t>             </a:t>
            </a:r>
            <a:r>
              <a:rPr lang="en-IN" dirty="0"/>
              <a:t> </a:t>
            </a:r>
            <a:r>
              <a:rPr lang="en-IN" sz="9800"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E</a:t>
            </a:r>
            <a:r>
              <a:rPr lang="en-IN" sz="3600" dirty="0">
                <a:latin typeface="Times New Roman" panose="02020603050405020304"/>
                <a:ea typeface="Times New Roman" panose="02020603050405020304"/>
                <a:cs typeface="Times New Roman" panose="02020603050405020304"/>
                <a:sym typeface="Times New Roman" panose="02020603050405020304"/>
              </a:rPr>
              <a:t>XISTING </a:t>
            </a:r>
            <a:r>
              <a:rPr lang="en-IN" sz="3600" dirty="0" smtClean="0">
                <a:latin typeface="Times New Roman" panose="02020603050405020304"/>
                <a:ea typeface="Times New Roman" panose="02020603050405020304"/>
                <a:cs typeface="Times New Roman" panose="02020603050405020304"/>
                <a:sym typeface="Times New Roman" panose="02020603050405020304"/>
              </a:rPr>
              <a:t>SYSTEM</a:t>
            </a:r>
            <a:endParaRPr lang="en-IN" sz="3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r>
              <a:rPr lang="en-US" sz="2800" dirty="0"/>
              <a:t>The present system is not dunce proof and has certain drawbacks. Being a manual system the possible limitations and loopholes in the present system is large. Some of them </a:t>
            </a:r>
            <a:r>
              <a:rPr lang="en-US" sz="2800" dirty="0" smtClean="0"/>
              <a:t>are human resource</a:t>
            </a:r>
            <a:r>
              <a:rPr lang="en-IN" sz="2800" dirty="0"/>
              <a:t> </a:t>
            </a:r>
            <a:r>
              <a:rPr lang="en-US" sz="2800" dirty="0"/>
              <a:t>t</a:t>
            </a:r>
            <a:r>
              <a:rPr lang="en-US" sz="2800" dirty="0" smtClean="0"/>
              <a:t>he </a:t>
            </a:r>
            <a:r>
              <a:rPr lang="en-US" sz="2800" dirty="0"/>
              <a:t>current system has too much manual work from filling a form to filing a document, delivering manifesto. This increases burden on workers but does not yield the results it </a:t>
            </a:r>
            <a:r>
              <a:rPr lang="en-US" sz="2800" dirty="0" smtClean="0"/>
              <a:t>should</a:t>
            </a:r>
            <a:r>
              <a:rPr lang="en-IN" sz="2800" dirty="0"/>
              <a:t> </a:t>
            </a:r>
            <a:r>
              <a:rPr lang="en-US" sz="2800" dirty="0"/>
              <a:t>i</a:t>
            </a:r>
            <a:r>
              <a:rPr lang="en-US" sz="2800" dirty="0" smtClean="0"/>
              <a:t>n </a:t>
            </a:r>
            <a:r>
              <a:rPr lang="en-US" sz="2800" dirty="0"/>
              <a:t>current system if any modification is to be made it increases manual work and is error </a:t>
            </a:r>
            <a:r>
              <a:rPr lang="en-US" sz="2800" dirty="0" err="1"/>
              <a:t>prone.As</a:t>
            </a:r>
            <a:r>
              <a:rPr lang="en-US" sz="2800" dirty="0"/>
              <a:t> the system is managed and maintained by workers errors are some of the possibilities.</a:t>
            </a:r>
            <a:endParaRPr lang="en-IN" sz="2800" dirty="0"/>
          </a:p>
          <a:p>
            <a:pPr marL="359410" marR="36195" lvl="0" indent="-176530" algn="just" rtl="0">
              <a:lnSpc>
                <a:spcPct val="99000"/>
              </a:lnSpc>
              <a:spcBef>
                <a:spcPts val="0"/>
              </a:spcBef>
              <a:spcAft>
                <a:spcPts val="0"/>
              </a:spcAft>
              <a:buSzPts val="1700"/>
              <a:buChar char="▪"/>
            </a:pPr>
            <a:endParaRPr lang="en-IN" sz="18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3600"/>
              <a:buFont typeface="Times New Roman" panose="02020603050405020304"/>
              <a:buNone/>
            </a:pPr>
            <a:r>
              <a:rPr lang="en-IN" sz="3600" dirty="0">
                <a:latin typeface="Times New Roman" panose="02020603050405020304"/>
                <a:ea typeface="Times New Roman" panose="02020603050405020304"/>
                <a:cs typeface="Times New Roman" panose="02020603050405020304"/>
                <a:sym typeface="Times New Roman" panose="02020603050405020304"/>
              </a:rPr>
              <a:t>                   </a:t>
            </a:r>
            <a:r>
              <a:rPr lang="en-IN" sz="12800"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P</a:t>
            </a:r>
            <a:r>
              <a:rPr lang="en-IN" sz="3600" dirty="0">
                <a:latin typeface="Times New Roman" panose="02020603050405020304"/>
                <a:ea typeface="Times New Roman" panose="02020603050405020304"/>
                <a:cs typeface="Times New Roman" panose="02020603050405020304"/>
                <a:sym typeface="Times New Roman" panose="02020603050405020304"/>
              </a:rPr>
              <a:t>ROPOSED SYSTEM</a:t>
            </a:r>
          </a:p>
        </p:txBody>
      </p:sp>
      <p:sp>
        <p:nvSpPr>
          <p:cNvPr id="141" name="Google Shape;141;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182880" indent="-182880">
              <a:spcBef>
                <a:spcPts val="0"/>
              </a:spcBef>
              <a:buSzPts val="1700"/>
            </a:pPr>
            <a:r>
              <a:rPr lang="en-US" sz="2800" dirty="0"/>
              <a:t>We used two different distance function one without </a:t>
            </a:r>
            <a:r>
              <a:rPr lang="en-US" sz="2800" dirty="0" err="1"/>
              <a:t>unstructure</a:t>
            </a:r>
            <a:r>
              <a:rPr lang="en-US" sz="2800" dirty="0"/>
              <a:t> text and second with  </a:t>
            </a:r>
            <a:r>
              <a:rPr lang="en-IN" sz="2800" dirty="0"/>
              <a:t>during our experimentation we found advantage of combining both unstructured and structured data. In First distance function we computed distance by introducing a relative weight factor w. The normalization of data enables relative importance of some features in datum. For example, while clustering Type of property should be same that is, all "Apartments" are clustered together. As name suggest Fuzzy this distance function computes weights dynamically based on fuzziness1.</a:t>
            </a:r>
          </a:p>
          <a:p>
            <a:pPr marL="182880" lvl="0" indent="-182880" algn="l" rtl="0">
              <a:lnSpc>
                <a:spcPct val="90000"/>
              </a:lnSpc>
              <a:spcBef>
                <a:spcPts val="0"/>
              </a:spcBef>
              <a:spcAft>
                <a:spcPts val="0"/>
              </a:spcAft>
              <a:buSzPts val="1700"/>
              <a:buChar char="▪"/>
            </a:pPr>
            <a:endParaRPr lang="en-IN"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IN" dirty="0"/>
              <a:t>             </a:t>
            </a:r>
            <a:r>
              <a:rPr lang="en-IN" sz="10700"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A</a:t>
            </a:r>
            <a:r>
              <a:rPr lang="en-IN" sz="3600" dirty="0">
                <a:latin typeface="Times New Roman" panose="02020603050405020304"/>
                <a:ea typeface="Times New Roman" panose="02020603050405020304"/>
                <a:cs typeface="Times New Roman" panose="02020603050405020304"/>
                <a:sym typeface="Times New Roman" panose="02020603050405020304"/>
              </a:rPr>
              <a:t>DVANTAGES</a:t>
            </a:r>
          </a:p>
        </p:txBody>
      </p:sp>
      <p:sp>
        <p:nvSpPr>
          <p:cNvPr id="147" name="Google Shape;147;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874395" indent="-742950">
              <a:buFont typeface="+mj-lt"/>
              <a:buAutoNum type="arabicPeriod"/>
            </a:pPr>
            <a:r>
              <a:rPr lang="en-IN" sz="3600" dirty="0" smtClean="0"/>
              <a:t>They </a:t>
            </a:r>
            <a:r>
              <a:rPr lang="en-IN" sz="3600" dirty="0"/>
              <a:t>should be able to login with their id, name.</a:t>
            </a:r>
          </a:p>
          <a:p>
            <a:pPr marL="874395" indent="-742950">
              <a:buFont typeface="+mj-lt"/>
              <a:buAutoNum type="arabicPeriod"/>
            </a:pPr>
            <a:r>
              <a:rPr lang="en-IN" sz="3600" dirty="0" smtClean="0"/>
              <a:t>They </a:t>
            </a:r>
            <a:r>
              <a:rPr lang="en-IN" sz="3600" dirty="0"/>
              <a:t>should be able to give the exam as per the details entered by respective admin.</a:t>
            </a:r>
          </a:p>
          <a:p>
            <a:pPr marL="874395" indent="-742950">
              <a:buFont typeface="+mj-lt"/>
              <a:buAutoNum type="arabicPeriod"/>
            </a:pPr>
            <a:r>
              <a:rPr lang="en-US" sz="3600" dirty="0"/>
              <a:t>U</a:t>
            </a:r>
            <a:r>
              <a:rPr lang="en-US" sz="3600" dirty="0" smtClean="0"/>
              <a:t>ser </a:t>
            </a:r>
            <a:r>
              <a:rPr lang="en-US" sz="3600" dirty="0"/>
              <a:t>friendly.</a:t>
            </a:r>
            <a:endParaRPr lang="en-IN" sz="3600" dirty="0"/>
          </a:p>
          <a:p>
            <a:pPr marL="742950" lvl="0" indent="-742950" rtl="0">
              <a:lnSpc>
                <a:spcPct val="90000"/>
              </a:lnSpc>
              <a:spcBef>
                <a:spcPts val="0"/>
              </a:spcBef>
              <a:spcAft>
                <a:spcPts val="0"/>
              </a:spcAft>
              <a:buSzPts val="1700"/>
              <a:buFont typeface="+mj-lt"/>
              <a:buAutoNum type="arabicPeriod"/>
            </a:pP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IN" dirty="0"/>
              <a:t>             </a:t>
            </a:r>
            <a:r>
              <a:rPr lang="en-IN" sz="10700"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D</a:t>
            </a:r>
            <a:r>
              <a:rPr lang="en-IN" sz="3600" dirty="0">
                <a:latin typeface="Times New Roman" panose="02020603050405020304"/>
                <a:ea typeface="Times New Roman" panose="02020603050405020304"/>
                <a:cs typeface="Times New Roman" panose="02020603050405020304"/>
                <a:sym typeface="Times New Roman" panose="02020603050405020304"/>
              </a:rPr>
              <a:t>ISADVANTAGES</a:t>
            </a:r>
          </a:p>
        </p:txBody>
      </p:sp>
      <p:sp>
        <p:nvSpPr>
          <p:cNvPr id="153" name="Google Shape;153;p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r>
              <a:rPr lang="en-IN" sz="2800" dirty="0"/>
              <a:t>Reducing the manual labour (Decreases Overheads).</a:t>
            </a:r>
          </a:p>
          <a:p>
            <a:r>
              <a:rPr lang="en-IN" sz="2800" dirty="0" smtClean="0"/>
              <a:t>Avoiding </a:t>
            </a:r>
            <a:r>
              <a:rPr lang="en-IN" sz="2800" dirty="0"/>
              <a:t>Mistakes Due To Human Error (Accurate).</a:t>
            </a:r>
          </a:p>
          <a:p>
            <a:r>
              <a:rPr lang="en-IN" sz="2800" dirty="0" smtClean="0"/>
              <a:t>Will </a:t>
            </a:r>
            <a:r>
              <a:rPr lang="en-IN" sz="2800" dirty="0"/>
              <a:t>Increase Efficiency and Save Time.</a:t>
            </a:r>
          </a:p>
          <a:p>
            <a:pPr marL="182880" lvl="0" indent="-74930" algn="l" rtl="0">
              <a:lnSpc>
                <a:spcPct val="90000"/>
              </a:lnSpc>
              <a:spcBef>
                <a:spcPts val="1200"/>
              </a:spcBef>
              <a:spcAft>
                <a:spcPts val="0"/>
              </a:spcAft>
              <a:buSzPts val="17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071" y="1387956"/>
            <a:ext cx="11029616" cy="1013800"/>
          </a:xfrm>
        </p:spPr>
        <p:txBody>
          <a:bodyPr>
            <a:normAutofit fontScale="90000"/>
          </a:bodyPr>
          <a:lstStyle/>
          <a:p>
            <a:r>
              <a:rPr lang="en-IN" sz="9800" b="1" dirty="0">
                <a:solidFill>
                  <a:srgbClr val="FF0000"/>
                </a:solidFill>
              </a:rPr>
              <a:t>H</a:t>
            </a:r>
            <a:r>
              <a:rPr lang="en-IN" b="1" dirty="0"/>
              <a:t>ARDWARE AND </a:t>
            </a:r>
            <a:r>
              <a:rPr lang="en-IN" sz="9800" b="1" dirty="0">
                <a:solidFill>
                  <a:srgbClr val="FF0000"/>
                </a:solidFill>
              </a:rPr>
              <a:t>S</a:t>
            </a:r>
            <a:r>
              <a:rPr lang="en-IN" b="1" dirty="0"/>
              <a:t>OFTWARE SPECIFICATION</a:t>
            </a:r>
            <a:r>
              <a:rPr lang="en-IN" dirty="0"/>
              <a:t>:</a:t>
            </a:r>
            <a:br>
              <a:rPr lang="en-IN" dirty="0"/>
            </a:br>
            <a:endParaRPr lang="en-IN" dirty="0"/>
          </a:p>
        </p:txBody>
      </p:sp>
      <p:sp>
        <p:nvSpPr>
          <p:cNvPr id="3" name="Text Placeholder 2"/>
          <p:cNvSpPr>
            <a:spLocks noGrp="1"/>
          </p:cNvSpPr>
          <p:nvPr>
            <p:ph idx="1"/>
          </p:nvPr>
        </p:nvSpPr>
        <p:spPr/>
        <p:txBody>
          <a:bodyPr>
            <a:normAutofit/>
          </a:bodyPr>
          <a:lstStyle/>
          <a:p>
            <a:pPr marL="131445" indent="0">
              <a:buNone/>
            </a:pPr>
            <a:r>
              <a:rPr lang="en-IN" b="1" dirty="0" smtClean="0"/>
              <a:t>Software </a:t>
            </a:r>
            <a:r>
              <a:rPr lang="en-IN" b="1" dirty="0"/>
              <a:t>Requirement:</a:t>
            </a:r>
            <a:endParaRPr lang="en-IN" dirty="0"/>
          </a:p>
          <a:p>
            <a:r>
              <a:rPr lang="en-IN" dirty="0"/>
              <a:t>1.	Language	-	Java(JDK 1.7)</a:t>
            </a:r>
          </a:p>
          <a:p>
            <a:r>
              <a:rPr lang="en-IN" dirty="0"/>
              <a:t>2.	OS		-	Windows 7 32bit</a:t>
            </a:r>
          </a:p>
          <a:p>
            <a:r>
              <a:rPr lang="en-IN" dirty="0"/>
              <a:t>3.	</a:t>
            </a:r>
            <a:r>
              <a:rPr lang="en-IN" dirty="0" err="1"/>
              <a:t>MySql</a:t>
            </a:r>
            <a:r>
              <a:rPr lang="en-IN" dirty="0"/>
              <a:t> Server</a:t>
            </a:r>
          </a:p>
          <a:p>
            <a:r>
              <a:rPr lang="en-IN" dirty="0"/>
              <a:t>4.	NetBeans IDE 7.1.2</a:t>
            </a:r>
          </a:p>
          <a:p>
            <a:endParaRPr lang="en-IN" dirty="0"/>
          </a:p>
        </p:txBody>
      </p:sp>
    </p:spTree>
    <p:extLst>
      <p:ext uri="{BB962C8B-B14F-4D97-AF65-F5344CB8AC3E}">
        <p14:creationId xmlns:p14="http://schemas.microsoft.com/office/powerpoint/2010/main" val="184399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564" y="1363463"/>
            <a:ext cx="11029616" cy="1013800"/>
          </a:xfrm>
        </p:spPr>
        <p:txBody>
          <a:bodyPr>
            <a:normAutofit fontScale="90000"/>
          </a:bodyPr>
          <a:lstStyle/>
          <a:p>
            <a:r>
              <a:rPr lang="en-IN" sz="8900" b="1" dirty="0">
                <a:solidFill>
                  <a:srgbClr val="FF0000"/>
                </a:solidFill>
              </a:rPr>
              <a:t>H</a:t>
            </a:r>
            <a:r>
              <a:rPr lang="en-IN" b="1" dirty="0"/>
              <a:t>ardware Requirement	:</a:t>
            </a:r>
            <a:r>
              <a:rPr lang="en-IN" dirty="0"/>
              <a:t/>
            </a:r>
            <a:br>
              <a:rPr lang="en-IN" dirty="0"/>
            </a:br>
            <a:endParaRPr lang="en-IN" dirty="0"/>
          </a:p>
        </p:txBody>
      </p:sp>
      <p:sp>
        <p:nvSpPr>
          <p:cNvPr id="3" name="Text Placeholder 2"/>
          <p:cNvSpPr>
            <a:spLocks noGrp="1"/>
          </p:cNvSpPr>
          <p:nvPr>
            <p:ph idx="1"/>
          </p:nvPr>
        </p:nvSpPr>
        <p:spPr/>
        <p:txBody>
          <a:bodyPr/>
          <a:lstStyle/>
          <a:p>
            <a:pPr marL="131445" indent="0">
              <a:buNone/>
            </a:pPr>
            <a:r>
              <a:rPr lang="en-IN" dirty="0" smtClean="0"/>
              <a:t>1</a:t>
            </a:r>
            <a:r>
              <a:rPr lang="en-IN" dirty="0"/>
              <a:t>.	1 GB RAM</a:t>
            </a:r>
          </a:p>
          <a:p>
            <a:pPr marL="131445" indent="0">
              <a:buNone/>
            </a:pPr>
            <a:r>
              <a:rPr lang="en-IN" dirty="0"/>
              <a:t>2.	80 GB Hard Disk</a:t>
            </a:r>
          </a:p>
          <a:p>
            <a:pPr marL="131445" indent="0">
              <a:buNone/>
            </a:pPr>
            <a:r>
              <a:rPr lang="en-IN" dirty="0"/>
              <a:t>3.	Above 2GHz Processor</a:t>
            </a:r>
          </a:p>
          <a:p>
            <a:pPr marL="131445" indent="0">
              <a:buNone/>
            </a:pPr>
            <a:r>
              <a:rPr lang="en-IN" dirty="0"/>
              <a:t>4.	Data Card</a:t>
            </a:r>
          </a:p>
          <a:p>
            <a:endParaRPr lang="en-IN" dirty="0"/>
          </a:p>
        </p:txBody>
      </p:sp>
    </p:spTree>
    <p:extLst>
      <p:ext uri="{BB962C8B-B14F-4D97-AF65-F5344CB8AC3E}">
        <p14:creationId xmlns:p14="http://schemas.microsoft.com/office/powerpoint/2010/main" val="231996352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14</TotalTime>
  <Words>507</Words>
  <Application>Microsoft Office PowerPoint</Application>
  <PresentationFormat>Widescreen</PresentationFormat>
  <Paragraphs>31</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Gill Sans MT</vt:lpstr>
      <vt:lpstr>Rockwell</vt:lpstr>
      <vt:lpstr>Times New Roman</vt:lpstr>
      <vt:lpstr>Wingdings 2</vt:lpstr>
      <vt:lpstr>Dividend</vt:lpstr>
      <vt:lpstr>Online real estate management system </vt:lpstr>
      <vt:lpstr>                ABSTRACT</vt:lpstr>
      <vt:lpstr>              iNTRODUCTION</vt:lpstr>
      <vt:lpstr>              EXISTING SYSTEM</vt:lpstr>
      <vt:lpstr>                   PROPOSED SYSTEM</vt:lpstr>
      <vt:lpstr>             ADVANTAGES</vt:lpstr>
      <vt:lpstr>             DISADVANTAGES</vt:lpstr>
      <vt:lpstr>HARDWARE AND SOFTWARE SPECIFICATION: </vt:lpstr>
      <vt:lpstr>Hardware Requirement : </vt:lpstr>
      <vt:lpstr>                        BLOCK DIAGRAM</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NAVEENA DEVARAPALLI</dc:creator>
  <cp:lastModifiedBy>DELL</cp:lastModifiedBy>
  <cp:revision>4</cp:revision>
  <dcterms:created xsi:type="dcterms:W3CDTF">2022-09-20T14:27:40Z</dcterms:created>
  <dcterms:modified xsi:type="dcterms:W3CDTF">2022-11-26T10:59:05Z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FB299F00E7444B25AC68ADD2F460716F</vt:lpwstr>
  </property>
  <property fmtid="{D5CDD505-2E9C-101B-9397-08002B2CF9AE}" pid="3" name="KSOProductBuildVer">
    <vt:lpwstr>1033-11.2.0.11254</vt:lpwstr>
  </property>
</Properties>
</file>