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8.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83" d="100"/>
          <a:sy n="83" d="100"/>
        </p:scale>
        <p:origin x="20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7E215AD-3F44-4BBD-BCAB-1C6FEF26F68E}"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7D3C9D4-AF0C-4511-9C28-CD32F3AFD21C}" type="slidenum">
              <a:rPr lang="en-US" smtClean="0"/>
              <a:t>‹#›</a:t>
            </a:fld>
            <a:endParaRPr lang="en-US"/>
          </a:p>
        </p:txBody>
      </p:sp>
    </p:spTree>
    <p:extLst>
      <p:ext uri="{BB962C8B-B14F-4D97-AF65-F5344CB8AC3E}">
        <p14:creationId xmlns:p14="http://schemas.microsoft.com/office/powerpoint/2010/main" val="71650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3C9D4-AF0C-4511-9C28-CD32F3AFD21C}" type="slidenum">
              <a:rPr lang="en-US" smtClean="0"/>
              <a:t>1</a:t>
            </a:fld>
            <a:endParaRPr lang="en-US"/>
          </a:p>
        </p:txBody>
      </p:sp>
    </p:spTree>
    <p:extLst>
      <p:ext uri="{BB962C8B-B14F-4D97-AF65-F5344CB8AC3E}">
        <p14:creationId xmlns:p14="http://schemas.microsoft.com/office/powerpoint/2010/main" val="134615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724400" y="3581400"/>
            <a:ext cx="4724400" cy="505267"/>
          </a:xfrm>
          <a:prstGeom prst="rect">
            <a:avLst/>
          </a:prstGeom>
        </p:spPr>
        <p:txBody>
          <a:bodyPr vert="horz" wrap="square" lIns="0" tIns="12700" rIns="0" bIns="0" rtlCol="0">
            <a:spAutoFit/>
          </a:bodyPr>
          <a:lstStyle/>
          <a:p>
            <a:pPr marL="12700">
              <a:lnSpc>
                <a:spcPct val="100000"/>
              </a:lnSpc>
              <a:spcBef>
                <a:spcPts val="100"/>
              </a:spcBef>
            </a:pPr>
            <a:r>
              <a:rPr lang="en-IN" sz="3200" b="1" spc="-5" smtClean="0">
                <a:solidFill>
                  <a:srgbClr val="2D936B"/>
                </a:solidFill>
                <a:latin typeface="Trebuchet MS"/>
                <a:cs typeface="Trebuchet MS"/>
              </a:rPr>
              <a:t>au412721205014</a:t>
            </a:r>
            <a:endParaRPr lang="en-IN" sz="3200" b="1" spc="-5" dirty="0" smtClean="0">
              <a:solidFill>
                <a:srgbClr val="2D936B"/>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4" name="TextBox 3"/>
          <p:cNvSpPr txBox="1"/>
          <p:nvPr/>
        </p:nvSpPr>
        <p:spPr>
          <a:xfrm>
            <a:off x="4724400" y="2701213"/>
            <a:ext cx="2895600" cy="769441"/>
          </a:xfrm>
          <a:prstGeom prst="rect">
            <a:avLst/>
          </a:prstGeom>
          <a:noFill/>
        </p:spPr>
        <p:txBody>
          <a:bodyPr wrap="square" rtlCol="0">
            <a:spAutoFit/>
          </a:bodyPr>
          <a:lstStyle/>
          <a:p>
            <a:r>
              <a:rPr lang="en-US" sz="4400" dirty="0" err="1"/>
              <a:t>S</a:t>
            </a:r>
            <a:r>
              <a:rPr lang="en-US" sz="4400" dirty="0" err="1" smtClean="0"/>
              <a:t>.Gowtham</a:t>
            </a:r>
            <a:endParaRPr lang="en-US" sz="4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362200"/>
            <a:ext cx="3505200" cy="22169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92430"/>
            <a:ext cx="2209800" cy="758190"/>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295400"/>
            <a:ext cx="7746365" cy="4825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138" y="3456437"/>
            <a:ext cx="3505200" cy="2216909"/>
          </a:xfrm>
          <a:prstGeom prst="rect">
            <a:avLst/>
          </a:prstGeom>
        </p:spPr>
      </p:pic>
      <p:sp>
        <p:nvSpPr>
          <p:cNvPr id="14" name="Rectangle 13"/>
          <p:cNvSpPr/>
          <p:nvPr/>
        </p:nvSpPr>
        <p:spPr>
          <a:xfrm>
            <a:off x="2503479" y="1767434"/>
            <a:ext cx="5870044" cy="1200329"/>
          </a:xfrm>
          <a:prstGeom prst="rect">
            <a:avLst/>
          </a:prstGeom>
        </p:spPr>
        <p:txBody>
          <a:bodyPr wrap="square">
            <a:spAutoFit/>
          </a:bodyPr>
          <a:lstStyle/>
          <a:p>
            <a:pPr marL="9144">
              <a:spcBef>
                <a:spcPts val="100"/>
              </a:spcBef>
            </a:pPr>
            <a:r>
              <a:rPr lang="en-IN" sz="3600" b="1" spc="10" dirty="0">
                <a:solidFill>
                  <a:srgbClr val="2D936B"/>
                </a:solidFill>
                <a:latin typeface="Trebuchet MS" panose="020B0603020202020204" pitchFamily="34" charset="0"/>
                <a:cs typeface="Trebuchet MS" panose="020B0603020202020204" pitchFamily="34" charset="0"/>
              </a:rPr>
              <a:t>Bike Number Detection using CNN Algorithm</a:t>
            </a:r>
            <a:endParaRPr lang="en-IN" sz="36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24"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8127" y="26687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0" name="Rectangle 29"/>
          <p:cNvSpPr/>
          <p:nvPr/>
        </p:nvSpPr>
        <p:spPr>
          <a:xfrm>
            <a:off x="2118975" y="988239"/>
            <a:ext cx="7897103" cy="5632311"/>
          </a:xfrm>
          <a:prstGeom prst="rect">
            <a:avLst/>
          </a:prstGeom>
        </p:spPr>
        <p:txBody>
          <a:bodyPr wrap="square">
            <a:spAutoFit/>
          </a:bodyPr>
          <a:lstStyle/>
          <a:p>
            <a:r>
              <a:rPr lang="en-US" b="1" dirty="0" smtClean="0"/>
              <a:t>1.Data </a:t>
            </a:r>
            <a:r>
              <a:rPr lang="en-US" b="1" dirty="0"/>
              <a:t>Collection</a:t>
            </a:r>
            <a:r>
              <a:rPr lang="en-US" dirty="0"/>
              <a:t>: Gather a large dataset of images containing bikes, along with their corresponding bike numbers</a:t>
            </a:r>
            <a:r>
              <a:rPr lang="en-US" dirty="0" smtClean="0"/>
              <a:t>.</a:t>
            </a:r>
          </a:p>
          <a:p>
            <a:r>
              <a:rPr lang="en-US" b="1" dirty="0"/>
              <a:t>2.Data </a:t>
            </a:r>
            <a:r>
              <a:rPr lang="en-US" b="1" dirty="0"/>
              <a:t>Preprocessing</a:t>
            </a:r>
            <a:r>
              <a:rPr lang="en-US" dirty="0"/>
              <a:t>: Resize the images to a standard size, convert them to grayscale, and normalize the pixel values to improve model performance</a:t>
            </a:r>
            <a:r>
              <a:rPr lang="en-US" dirty="0" smtClean="0"/>
              <a:t>.</a:t>
            </a:r>
          </a:p>
          <a:p>
            <a:r>
              <a:rPr lang="en-US" b="1" dirty="0"/>
              <a:t>3.Feature </a:t>
            </a:r>
            <a:r>
              <a:rPr lang="en-US" b="1" dirty="0"/>
              <a:t>Extraction</a:t>
            </a:r>
            <a:r>
              <a:rPr lang="en-US" dirty="0"/>
              <a:t>: Use a CNN to extract relevant features from the images. CNNs are particularly effective for image processing tasks due to their ability to learn hierarchical representations of features</a:t>
            </a:r>
            <a:r>
              <a:rPr lang="en-US" dirty="0" smtClean="0"/>
              <a:t>.</a:t>
            </a:r>
          </a:p>
          <a:p>
            <a:r>
              <a:rPr lang="en-US" b="1" dirty="0"/>
              <a:t>4.Model </a:t>
            </a:r>
            <a:r>
              <a:rPr lang="en-US" b="1" dirty="0"/>
              <a:t>Training</a:t>
            </a:r>
            <a:r>
              <a:rPr lang="en-US" dirty="0"/>
              <a:t>: Split the dataset into training and validation sets. Train the CNN on the training set, optimizing its weights using an algorithm like stochastic gradient descent (SGD) or Adam</a:t>
            </a:r>
            <a:r>
              <a:rPr lang="en-US" dirty="0" smtClean="0"/>
              <a:t>.</a:t>
            </a:r>
          </a:p>
          <a:p>
            <a:r>
              <a:rPr lang="en-US" b="1" dirty="0"/>
              <a:t>5.Model </a:t>
            </a:r>
            <a:r>
              <a:rPr lang="en-US" b="1" dirty="0"/>
              <a:t>Evaluation</a:t>
            </a:r>
            <a:r>
              <a:rPr lang="en-US" dirty="0"/>
              <a:t>: Evaluate the trained model on the validation set to assess its performance. Use metrics like accuracy, precision, recall, and F1-score to measure the model's effectiveness</a:t>
            </a:r>
            <a:r>
              <a:rPr lang="en-US" dirty="0" smtClean="0"/>
              <a:t>.</a:t>
            </a:r>
          </a:p>
          <a:p>
            <a:r>
              <a:rPr lang="en-US" b="1" dirty="0"/>
              <a:t>6.Prediction</a:t>
            </a:r>
            <a:r>
              <a:rPr lang="en-US" b="1" dirty="0"/>
              <a:t>:</a:t>
            </a:r>
            <a:r>
              <a:rPr lang="en-US" dirty="0"/>
              <a:t> Once the model is trained and evaluated, it can be used to predict bike numbers in new images. The model takes an image as input and outputs the predicted bike number</a:t>
            </a:r>
            <a:r>
              <a:rPr lang="en-US" dirty="0" smtClean="0"/>
              <a:t>.</a:t>
            </a:r>
          </a:p>
          <a:p>
            <a:r>
              <a:rPr lang="en-US" b="1" dirty="0"/>
              <a:t>7.Improving </a:t>
            </a:r>
            <a:r>
              <a:rPr lang="en-US" b="1" dirty="0"/>
              <a:t>Performance</a:t>
            </a:r>
            <a:r>
              <a:rPr lang="en-US" dirty="0"/>
              <a:t>: Fine-tune the model by adjusting </a:t>
            </a:r>
            <a:r>
              <a:rPr lang="en-US" dirty="0" err="1"/>
              <a:t>hyperparameters</a:t>
            </a:r>
            <a:r>
              <a:rPr lang="en-US" dirty="0"/>
              <a:t>, using data augmentation techniques, or trying different architectures to improve its </a:t>
            </a:r>
            <a:r>
              <a:rPr lang="en-US" dirty="0" err="1"/>
              <a:t>performance.Deployment</a:t>
            </a:r>
            <a:r>
              <a:rPr lang="en-US" dirty="0"/>
              <a:t>: Deploy the trained model to a production environment where it can be used to predict bike numbers in real-time.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914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567689" y="64542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1752600" y="1726823"/>
            <a:ext cx="6096000" cy="3416320"/>
          </a:xfrm>
          <a:prstGeom prst="rect">
            <a:avLst/>
          </a:prstGeom>
        </p:spPr>
        <p:txBody>
          <a:bodyPr>
            <a:spAutoFit/>
          </a:bodyPr>
          <a:lstStyle/>
          <a:p>
            <a:r>
              <a:rPr lang="en-US" dirty="0"/>
              <a:t>The problem is to develop a machine learning model that can accurately predict the number of bikes in an image. Given a dataset of images containing bikes along with their corresponding bike numbers, the goal is to train a model that can analyze new images and predict the number of bikes present</a:t>
            </a:r>
            <a:r>
              <a:rPr lang="en-US" dirty="0" smtClean="0"/>
              <a:t>.</a:t>
            </a:r>
          </a:p>
          <a:p>
            <a:endParaRPr lang="en-US" dirty="0"/>
          </a:p>
          <a:p>
            <a:r>
              <a:rPr lang="en-US" dirty="0" smtClean="0"/>
              <a:t>This </a:t>
            </a:r>
            <a:r>
              <a:rPr lang="en-US" dirty="0"/>
              <a:t>problem is challenging due to the variability in bike sizes, orientations, and background clutter in the images. The model needs to be able to extract relevant features from the images and generalize well to unseen data to make accurate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47089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6" name="Rectangle 5"/>
          <p:cNvSpPr/>
          <p:nvPr/>
        </p:nvSpPr>
        <p:spPr>
          <a:xfrm>
            <a:off x="1295400" y="1343858"/>
            <a:ext cx="7362825" cy="3970318"/>
          </a:xfrm>
          <a:prstGeom prst="rect">
            <a:avLst/>
          </a:prstGeom>
        </p:spPr>
        <p:txBody>
          <a:bodyPr wrap="square">
            <a:spAutoFit/>
          </a:bodyPr>
          <a:lstStyle/>
          <a:p>
            <a:r>
              <a:rPr lang="en-US" b="1" dirty="0" smtClean="0"/>
              <a:t>1.Data </a:t>
            </a:r>
            <a:r>
              <a:rPr lang="en-US" b="1" dirty="0"/>
              <a:t>Collection</a:t>
            </a:r>
            <a:r>
              <a:rPr lang="en-US" dirty="0" smtClean="0"/>
              <a:t>:</a:t>
            </a:r>
          </a:p>
          <a:p>
            <a:r>
              <a:rPr lang="en-US" dirty="0"/>
              <a:t> </a:t>
            </a:r>
            <a:r>
              <a:rPr lang="en-US" dirty="0" smtClean="0"/>
              <a:t>       Gather </a:t>
            </a:r>
            <a:r>
              <a:rPr lang="en-US" dirty="0"/>
              <a:t>a dataset of images containing bikes</a:t>
            </a:r>
            <a:r>
              <a:rPr lang="en-US" dirty="0" smtClean="0"/>
              <a:t>.</a:t>
            </a:r>
          </a:p>
          <a:p>
            <a:r>
              <a:rPr lang="en-US" dirty="0" smtClean="0"/>
              <a:t>        Label </a:t>
            </a:r>
            <a:r>
              <a:rPr lang="en-US" dirty="0"/>
              <a:t>each image with the corresponding number of bikes</a:t>
            </a:r>
            <a:r>
              <a:rPr lang="en-US" dirty="0" smtClean="0"/>
              <a:t>.</a:t>
            </a:r>
          </a:p>
          <a:p>
            <a:r>
              <a:rPr lang="en-US" b="1" dirty="0" smtClean="0"/>
              <a:t>2.Data </a:t>
            </a:r>
            <a:r>
              <a:rPr lang="en-US" b="1" dirty="0"/>
              <a:t>Preprocessing</a:t>
            </a:r>
            <a:r>
              <a:rPr lang="en-US" b="1" dirty="0"/>
              <a:t>:</a:t>
            </a:r>
          </a:p>
          <a:p>
            <a:r>
              <a:rPr lang="en-US" dirty="0"/>
              <a:t> </a:t>
            </a:r>
            <a:r>
              <a:rPr lang="en-US" dirty="0" smtClean="0"/>
              <a:t>        Resize </a:t>
            </a:r>
            <a:r>
              <a:rPr lang="en-US" dirty="0"/>
              <a:t>images to a standard size</a:t>
            </a:r>
            <a:r>
              <a:rPr lang="en-US" dirty="0" smtClean="0"/>
              <a:t>.</a:t>
            </a:r>
          </a:p>
          <a:p>
            <a:r>
              <a:rPr lang="en-US" dirty="0"/>
              <a:t> </a:t>
            </a:r>
            <a:r>
              <a:rPr lang="en-US" dirty="0" smtClean="0"/>
              <a:t>        Convert </a:t>
            </a:r>
            <a:r>
              <a:rPr lang="en-US" dirty="0"/>
              <a:t>images to grayscale</a:t>
            </a:r>
            <a:r>
              <a:rPr lang="en-US" dirty="0" smtClean="0"/>
              <a:t>.</a:t>
            </a:r>
          </a:p>
          <a:p>
            <a:r>
              <a:rPr lang="en-US" b="1" dirty="0"/>
              <a:t>3.Model </a:t>
            </a:r>
            <a:r>
              <a:rPr lang="en-US" b="1" dirty="0"/>
              <a:t>Architecture</a:t>
            </a:r>
            <a:r>
              <a:rPr lang="en-US" b="1" dirty="0"/>
              <a:t>:</a:t>
            </a:r>
          </a:p>
          <a:p>
            <a:r>
              <a:rPr lang="en-US" dirty="0"/>
              <a:t> </a:t>
            </a:r>
            <a:r>
              <a:rPr lang="en-US" dirty="0" smtClean="0"/>
              <a:t>        Use </a:t>
            </a:r>
            <a:r>
              <a:rPr lang="en-US" dirty="0"/>
              <a:t>a Convolutional Neural Network (CNN) for feature extraction</a:t>
            </a:r>
            <a:r>
              <a:rPr lang="en-US" dirty="0" smtClean="0"/>
              <a:t>.</a:t>
            </a:r>
          </a:p>
          <a:p>
            <a:r>
              <a:rPr lang="en-US" b="1" dirty="0"/>
              <a:t>4.Model </a:t>
            </a:r>
            <a:r>
              <a:rPr lang="en-US" b="1" dirty="0"/>
              <a:t>Training</a:t>
            </a:r>
            <a:r>
              <a:rPr lang="en-US" b="1" dirty="0"/>
              <a:t>:</a:t>
            </a:r>
          </a:p>
          <a:p>
            <a:r>
              <a:rPr lang="en-US" dirty="0"/>
              <a:t> </a:t>
            </a:r>
            <a:r>
              <a:rPr lang="en-US" dirty="0" smtClean="0"/>
              <a:t>        Split </a:t>
            </a:r>
            <a:r>
              <a:rPr lang="en-US" dirty="0"/>
              <a:t>the dataset into training and validation sets</a:t>
            </a:r>
            <a:r>
              <a:rPr lang="en-US" dirty="0" smtClean="0"/>
              <a:t>.</a:t>
            </a:r>
          </a:p>
          <a:p>
            <a:r>
              <a:rPr lang="en-US" dirty="0"/>
              <a:t> </a:t>
            </a:r>
            <a:r>
              <a:rPr lang="en-US" dirty="0" smtClean="0"/>
              <a:t>        Train </a:t>
            </a:r>
            <a:r>
              <a:rPr lang="en-US" dirty="0"/>
              <a:t>the model on the training set</a:t>
            </a:r>
            <a:r>
              <a:rPr lang="en-US" dirty="0" smtClean="0"/>
              <a:t>.</a:t>
            </a:r>
          </a:p>
          <a:p>
            <a:r>
              <a:rPr lang="en-US" b="1" dirty="0"/>
              <a:t>5.Model </a:t>
            </a:r>
            <a:r>
              <a:rPr lang="en-US" b="1" dirty="0"/>
              <a:t>Evaluation</a:t>
            </a:r>
            <a:r>
              <a:rPr lang="en-US" b="1" dirty="0"/>
              <a:t>:</a:t>
            </a:r>
          </a:p>
          <a:p>
            <a:r>
              <a:rPr lang="en-US" dirty="0"/>
              <a:t> </a:t>
            </a:r>
            <a:r>
              <a:rPr lang="en-US" dirty="0" smtClean="0"/>
              <a:t>         Evaluate </a:t>
            </a:r>
            <a:r>
              <a:rPr lang="en-US" dirty="0"/>
              <a:t>the trained model on the validation set</a:t>
            </a:r>
            <a:r>
              <a:rPr lang="en-US" dirty="0" smtClean="0"/>
              <a:t>.</a:t>
            </a:r>
          </a:p>
          <a:p>
            <a:r>
              <a:rPr lang="en-US" dirty="0"/>
              <a:t> </a:t>
            </a:r>
            <a:r>
              <a:rPr lang="en-US" dirty="0" smtClean="0"/>
              <a:t>         Use </a:t>
            </a:r>
            <a:r>
              <a:rPr lang="en-US" dirty="0"/>
              <a:t>metrics like accuracy, precision, recall, and </a:t>
            </a:r>
            <a:r>
              <a:rPr lang="en-US" dirty="0" smtClean="0"/>
              <a:t>F1-score.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2" name="Rectangle 1"/>
          <p:cNvSpPr/>
          <p:nvPr/>
        </p:nvSpPr>
        <p:spPr>
          <a:xfrm>
            <a:off x="2057400" y="1676400"/>
            <a:ext cx="6096000" cy="4247317"/>
          </a:xfrm>
          <a:prstGeom prst="rect">
            <a:avLst/>
          </a:prstGeom>
        </p:spPr>
        <p:txBody>
          <a:bodyPr>
            <a:spAutoFit/>
          </a:bodyPr>
          <a:lstStyle/>
          <a:p>
            <a:r>
              <a:rPr lang="en-US" b="1" dirty="0"/>
              <a:t>1.Traffic </a:t>
            </a:r>
            <a:r>
              <a:rPr lang="en-US" b="1" dirty="0"/>
              <a:t>Management Authorities</a:t>
            </a:r>
            <a:r>
              <a:rPr lang="en-US" dirty="0"/>
              <a:t>: They can use the model to estimate the number of bikes on the roads, which can help in planning and optimizing traffic flow</a:t>
            </a:r>
            <a:r>
              <a:rPr lang="en-US" dirty="0" smtClean="0"/>
              <a:t>.</a:t>
            </a:r>
          </a:p>
          <a:p>
            <a:r>
              <a:rPr lang="en-US" b="1" dirty="0"/>
              <a:t>2.City </a:t>
            </a:r>
            <a:r>
              <a:rPr lang="en-US" b="1" dirty="0"/>
              <a:t>Planners</a:t>
            </a:r>
            <a:r>
              <a:rPr lang="en-US" dirty="0"/>
              <a:t>: By knowing the bike traffic, they can design better infrastructure such as bike lanes and parking spaces to accommodate the growing number of cyclists</a:t>
            </a:r>
            <a:r>
              <a:rPr lang="en-US" dirty="0" smtClean="0"/>
              <a:t>.</a:t>
            </a:r>
          </a:p>
          <a:p>
            <a:r>
              <a:rPr lang="en-US" b="1" dirty="0"/>
              <a:t>3.Bike </a:t>
            </a:r>
            <a:r>
              <a:rPr lang="en-US" b="1" dirty="0"/>
              <a:t>Sharing Companies</a:t>
            </a:r>
            <a:r>
              <a:rPr lang="en-US" dirty="0"/>
              <a:t>: They can use the model to track the usage of their bikes and optimize their bike allocation and distribution strategies</a:t>
            </a:r>
            <a:r>
              <a:rPr lang="en-US" dirty="0" smtClean="0"/>
              <a:t>.</a:t>
            </a:r>
          </a:p>
          <a:p>
            <a:r>
              <a:rPr lang="en-US" b="1" dirty="0"/>
              <a:t>4.Researchers</a:t>
            </a:r>
            <a:r>
              <a:rPr lang="en-US" b="1" dirty="0"/>
              <a:t>: </a:t>
            </a:r>
            <a:r>
              <a:rPr lang="en-US" dirty="0"/>
              <a:t>Researchers in transportation and urban planning can use the model to study bike usage patterns and trends</a:t>
            </a:r>
            <a:r>
              <a:rPr lang="en-US" dirty="0" smtClean="0"/>
              <a:t>.</a:t>
            </a:r>
          </a:p>
          <a:p>
            <a:r>
              <a:rPr lang="en-US" b="1" dirty="0"/>
              <a:t>5.General </a:t>
            </a:r>
            <a:r>
              <a:rPr lang="en-US" b="1" dirty="0"/>
              <a:t>Public</a:t>
            </a:r>
            <a:r>
              <a:rPr lang="en-US" dirty="0"/>
              <a:t>: The model's insights can be used by the general public to make informed decisions about biking routes and times based on predicted bike traffic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35694"/>
            <a:ext cx="2695574" cy="4330407"/>
          </a:xfrm>
          <a:prstGeom prst="rect">
            <a:avLst/>
          </a:prstGeom>
        </p:spPr>
      </p:pic>
      <p:sp>
        <p:nvSpPr>
          <p:cNvPr id="6" name="object 6"/>
          <p:cNvSpPr txBox="1">
            <a:spLocks noGrp="1"/>
          </p:cNvSpPr>
          <p:nvPr>
            <p:ph type="title"/>
          </p:nvPr>
        </p:nvSpPr>
        <p:spPr>
          <a:xfrm>
            <a:off x="152400" y="304800"/>
            <a:ext cx="8610600" cy="998350"/>
          </a:xfrm>
          <a:prstGeom prst="rect">
            <a:avLst/>
          </a:prstGeom>
        </p:spPr>
        <p:txBody>
          <a:bodyPr vert="horz" wrap="square" lIns="0" tIns="13335" rIns="0" bIns="0" rtlCol="0">
            <a:spAutoFit/>
          </a:bodyPr>
          <a:lstStyle/>
          <a:p>
            <a:pPr marL="12700">
              <a:spcBef>
                <a:spcPts val="105"/>
              </a:spcBef>
            </a:pPr>
            <a:r>
              <a:rPr sz="3200" spc="25" dirty="0" smtClean="0"/>
              <a:t>S</a:t>
            </a:r>
            <a:r>
              <a:rPr sz="3200" spc="10" dirty="0" smtClean="0"/>
              <a:t>O</a:t>
            </a:r>
            <a:r>
              <a:rPr sz="3200" spc="25" dirty="0" smtClean="0"/>
              <a:t>LU</a:t>
            </a:r>
            <a:r>
              <a:rPr sz="3200" spc="-35" dirty="0" smtClean="0"/>
              <a:t>T</a:t>
            </a:r>
            <a:r>
              <a:rPr sz="3200" spc="-30" dirty="0" smtClean="0"/>
              <a:t>I</a:t>
            </a:r>
            <a:r>
              <a:rPr sz="3200" spc="10" dirty="0" smtClean="0"/>
              <a:t>O</a:t>
            </a:r>
            <a:r>
              <a:rPr sz="3200" dirty="0" smtClean="0"/>
              <a:t>N</a:t>
            </a:r>
            <a:r>
              <a:rPr lang="en-IN" sz="3200" dirty="0"/>
              <a:t> </a:t>
            </a:r>
            <a:r>
              <a:rPr lang="en-IN" sz="3200" dirty="0" smtClean="0"/>
              <a:t>AND </a:t>
            </a:r>
            <a:r>
              <a:rPr lang="en-IN" sz="3200" spc="25" dirty="0"/>
              <a:t>VALUE </a:t>
            </a:r>
            <a:r>
              <a:rPr lang="en-IN" sz="3200" spc="25" dirty="0" smtClean="0"/>
              <a:t>PROPOSITION</a:t>
            </a:r>
            <a:r>
              <a:rPr lang="en-US" sz="3200" spc="25" dirty="0" smtClean="0"/>
              <a:t> </a:t>
            </a:r>
            <a:r>
              <a:rPr lang="en-IN" sz="3200" spc="25" dirty="0" smtClean="0"/>
              <a:t>VALUE 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Rectangle 2"/>
          <p:cNvSpPr/>
          <p:nvPr/>
        </p:nvSpPr>
        <p:spPr>
          <a:xfrm>
            <a:off x="3048000" y="1438739"/>
            <a:ext cx="6096000" cy="4524315"/>
          </a:xfrm>
          <a:prstGeom prst="rect">
            <a:avLst/>
          </a:prstGeom>
        </p:spPr>
        <p:txBody>
          <a:bodyPr>
            <a:spAutoFit/>
          </a:bodyPr>
          <a:lstStyle/>
          <a:p>
            <a:r>
              <a:rPr lang="en-US" b="1" dirty="0"/>
              <a:t>1.Efficient </a:t>
            </a:r>
            <a:r>
              <a:rPr lang="en-US" b="1" dirty="0"/>
              <a:t>Traffic Management</a:t>
            </a:r>
            <a:r>
              <a:rPr lang="en-US" dirty="0"/>
              <a:t>: By accurately predicting bike numbers, traffic management authorities can better plan and optimize traffic flow, reducing congestion and improving overall efficiency</a:t>
            </a:r>
            <a:r>
              <a:rPr lang="en-US" dirty="0" smtClean="0"/>
              <a:t>.</a:t>
            </a:r>
          </a:p>
          <a:p>
            <a:r>
              <a:rPr lang="en-US" b="1" dirty="0"/>
              <a:t>2.Urban </a:t>
            </a:r>
            <a:r>
              <a:rPr lang="en-US" b="1" dirty="0"/>
              <a:t>Planning Optimization</a:t>
            </a:r>
            <a:r>
              <a:rPr lang="en-US" dirty="0"/>
              <a:t>: City planners can use the predicted bike numbers to design better infrastructure, such as bike lanes and parking spaces, to accommodate the growing number of cyclists</a:t>
            </a:r>
            <a:r>
              <a:rPr lang="en-US" dirty="0" smtClean="0"/>
              <a:t>.</a:t>
            </a:r>
          </a:p>
          <a:p>
            <a:r>
              <a:rPr lang="en-US" b="1" dirty="0"/>
              <a:t>3.Resource </a:t>
            </a:r>
            <a:r>
              <a:rPr lang="en-US" b="1" dirty="0"/>
              <a:t>Allocation: </a:t>
            </a:r>
            <a:r>
              <a:rPr lang="en-US" dirty="0"/>
              <a:t>Bike sharing companies can optimize their bike allocation and distribution strategies based on the predicted bike traffic, leading to more efficient use of resources</a:t>
            </a:r>
            <a:r>
              <a:rPr lang="en-US" dirty="0" smtClean="0"/>
              <a:t>.</a:t>
            </a:r>
          </a:p>
          <a:p>
            <a:r>
              <a:rPr lang="en-US" b="1" dirty="0"/>
              <a:t>4.Data-Driven </a:t>
            </a:r>
            <a:r>
              <a:rPr lang="en-US" b="1" dirty="0"/>
              <a:t>Decision Making</a:t>
            </a:r>
            <a:r>
              <a:rPr lang="en-US" dirty="0"/>
              <a:t>: Researchers and policymakers can use the model's insights to make data-driven decisions regarding transportation and urban planning, leading to more effective policies and interventions.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3528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4" name="Rectangle 3"/>
          <p:cNvSpPr/>
          <p:nvPr/>
        </p:nvSpPr>
        <p:spPr>
          <a:xfrm>
            <a:off x="2667000" y="1572458"/>
            <a:ext cx="6096000" cy="4247317"/>
          </a:xfrm>
          <a:prstGeom prst="rect">
            <a:avLst/>
          </a:prstGeom>
        </p:spPr>
        <p:txBody>
          <a:bodyPr>
            <a:spAutoFit/>
          </a:bodyPr>
          <a:lstStyle/>
          <a:p>
            <a:r>
              <a:rPr lang="en-US" b="1" dirty="0"/>
              <a:t>1</a:t>
            </a:r>
            <a:r>
              <a:rPr lang="en-US" b="1" dirty="0"/>
              <a:t>.Accuracy</a:t>
            </a:r>
            <a:r>
              <a:rPr lang="en-US" dirty="0"/>
              <a:t>: The use of Convolutional Neural Networks (CNNs) enables the model to extract complex features from images, leading to more accurate predictions compared to traditional machine learning models</a:t>
            </a:r>
            <a:r>
              <a:rPr lang="en-US" dirty="0" smtClean="0"/>
              <a:t>.</a:t>
            </a:r>
          </a:p>
          <a:p>
            <a:r>
              <a:rPr lang="en-US" b="1" dirty="0"/>
              <a:t>2.Real-Time </a:t>
            </a:r>
            <a:r>
              <a:rPr lang="en-US" b="1" dirty="0"/>
              <a:t>Prediction</a:t>
            </a:r>
            <a:r>
              <a:rPr lang="en-US" dirty="0"/>
              <a:t>: The model can be deployed in a real-time environment, allowing for on-the-fly estimation of bike numbers, which can be invaluable for traffic management and urban planning</a:t>
            </a:r>
            <a:r>
              <a:rPr lang="en-US" dirty="0" smtClean="0"/>
              <a:t>.</a:t>
            </a:r>
          </a:p>
          <a:p>
            <a:r>
              <a:rPr lang="en-US" b="1" dirty="0"/>
              <a:t>3.Scalability</a:t>
            </a:r>
            <a:r>
              <a:rPr lang="en-US" dirty="0"/>
              <a:t>: The model can scale to handle a large number of images, making it suitable for analyzing bike traffic in cities with high volumes of cyclists</a:t>
            </a:r>
            <a:r>
              <a:rPr lang="en-US" dirty="0" smtClean="0"/>
              <a:t>.</a:t>
            </a:r>
          </a:p>
          <a:p>
            <a:r>
              <a:rPr lang="en-US" b="1" dirty="0"/>
              <a:t>4</a:t>
            </a:r>
            <a:r>
              <a:rPr lang="en-US" b="1" dirty="0"/>
              <a:t>.Generalization</a:t>
            </a:r>
            <a:r>
              <a:rPr lang="en-US" dirty="0"/>
              <a:t>: The model's ability to generalize well to unseen data ensures that it can provide reliable predictions even in varying conditions, such as different bike sizes, orientations, and </a:t>
            </a:r>
            <a:r>
              <a:rPr lang="en-US" dirty="0" smtClean="0"/>
              <a:t>backgrounds.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2460625" cy="758190"/>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lang="en-IN" sz="4800" b="1" spc="-30" dirty="0" smtClean="0">
                <a:latin typeface="Trebuchet MS"/>
                <a:cs typeface="Trebuchet MS"/>
              </a:rPr>
              <a:t>LS</a:t>
            </a:r>
            <a:endParaRPr sz="4800" dirty="0">
              <a:latin typeface="Trebuchet MS"/>
              <a:cs typeface="Trebuchet MS"/>
            </a:endParaRPr>
          </a:p>
        </p:txBody>
      </p:sp>
      <p:sp>
        <p:nvSpPr>
          <p:cNvPr id="4" name="AutoShape 2" descr="blob:https://web.whatsapp.com/ccf8ea89-8cb8-4961-a1db-3c3cf06493b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95400"/>
            <a:ext cx="7439025" cy="4552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859</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SOLUTION AND VALUE PROPOSITION VALUE PROPOSITION</vt:lpstr>
      <vt:lpstr>THE WOW IN YOUR SOLUTION</vt:lpstr>
      <vt:lpstr>PowerPoint Presentation</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Surekha.S</dc:title>
  <dc:creator>Pavithra Sakthivel</dc:creator>
  <cp:lastModifiedBy>Pavithra Sakthivel</cp:lastModifiedBy>
  <cp:revision>23</cp:revision>
  <dcterms:created xsi:type="dcterms:W3CDTF">2024-04-01T07:45:31Z</dcterms:created>
  <dcterms:modified xsi:type="dcterms:W3CDTF">2024-04-04T17:05:13Z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